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37"/>
  </p:notesMasterIdLst>
  <p:handoutMasterIdLst>
    <p:handoutMasterId r:id="rId38"/>
  </p:handoutMasterIdLst>
  <p:sldIdLst>
    <p:sldId id="491" r:id="rId7"/>
    <p:sldId id="448" r:id="rId8"/>
    <p:sldId id="469" r:id="rId9"/>
    <p:sldId id="460" r:id="rId10"/>
    <p:sldId id="492" r:id="rId11"/>
    <p:sldId id="480" r:id="rId12"/>
    <p:sldId id="484" r:id="rId13"/>
    <p:sldId id="481" r:id="rId14"/>
    <p:sldId id="485" r:id="rId15"/>
    <p:sldId id="483" r:id="rId16"/>
    <p:sldId id="487" r:id="rId17"/>
    <p:sldId id="493" r:id="rId18"/>
    <p:sldId id="494" r:id="rId19"/>
    <p:sldId id="488" r:id="rId20"/>
    <p:sldId id="489" r:id="rId21"/>
    <p:sldId id="490" r:id="rId22"/>
    <p:sldId id="457" r:id="rId23"/>
    <p:sldId id="453" r:id="rId24"/>
    <p:sldId id="477" r:id="rId25"/>
    <p:sldId id="463" r:id="rId26"/>
    <p:sldId id="464" r:id="rId27"/>
    <p:sldId id="473" r:id="rId28"/>
    <p:sldId id="495" r:id="rId29"/>
    <p:sldId id="474" r:id="rId30"/>
    <p:sldId id="475" r:id="rId31"/>
    <p:sldId id="461" r:id="rId32"/>
    <p:sldId id="462" r:id="rId33"/>
    <p:sldId id="471" r:id="rId34"/>
    <p:sldId id="452" r:id="rId35"/>
    <p:sldId id="478" r:id="rId36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1CB"/>
    <a:srgbClr val="CCECFF"/>
    <a:srgbClr val="FFCCCC"/>
    <a:srgbClr val="FFCCFF"/>
    <a:srgbClr val="AF233B"/>
    <a:srgbClr val="FFFF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827" autoAdjust="0"/>
  </p:normalViewPr>
  <p:slideViewPr>
    <p:cSldViewPr snapToGrid="0">
      <p:cViewPr>
        <p:scale>
          <a:sx n="80" d="100"/>
          <a:sy n="80" d="100"/>
        </p:scale>
        <p:origin x="1410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IV.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Строки и символы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1. Кодировки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Набор кодированных символов и кодировка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cp1251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52226" name="Picture 2" descr="кодировка windows-12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5062" y="4367875"/>
            <a:ext cx="4714875" cy="2162176"/>
          </a:xfrm>
          <a:prstGeom prst="rect">
            <a:avLst/>
          </a:prstGeom>
          <a:noFill/>
        </p:spPr>
      </p:pic>
      <p:pic>
        <p:nvPicPr>
          <p:cNvPr id="9" name="Picture 8" descr="ascii кодировк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1415" y="1973812"/>
            <a:ext cx="4743450" cy="2152650"/>
          </a:xfrm>
          <a:prstGeom prst="rect">
            <a:avLst/>
          </a:prstGeom>
          <a:noFill/>
        </p:spPr>
      </p:pic>
      <p:graphicFrame>
        <p:nvGraphicFramePr>
          <p:cNvPr id="12" name="Таблица 5"/>
          <p:cNvGraphicFramePr>
            <a:graphicFrameLocks noGrp="1"/>
          </p:cNvGraphicFramePr>
          <p:nvPr/>
        </p:nvGraphicFramePr>
        <p:xfrm>
          <a:off x="3601141" y="6870684"/>
          <a:ext cx="54834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464524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1251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– 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совместимый набор символов и кодировка. Содержит кириллические символы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Не содержит псевдографику. Разработана для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Windows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5841" y="7155529"/>
            <a:ext cx="609600" cy="6096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Набор кодированных символов и кодировка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cp1252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9" name="Picture 8" descr="ascii кодиров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15" y="1973812"/>
            <a:ext cx="4743450" cy="2152650"/>
          </a:xfrm>
          <a:prstGeom prst="rect">
            <a:avLst/>
          </a:prstGeom>
          <a:noFill/>
        </p:spPr>
      </p:pic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3696143" y="7274445"/>
          <a:ext cx="54834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464524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125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2 – 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совместимый набор символов и кодировка. Не содержит кириллические символы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Не содержит псевдографику. Разработана для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Windows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968" y="7559290"/>
            <a:ext cx="609600" cy="609600"/>
          </a:xfrm>
          <a:prstGeom prst="rect">
            <a:avLst/>
          </a:prstGeom>
          <a:noFill/>
        </p:spPr>
      </p:pic>
      <p:pic>
        <p:nvPicPr>
          <p:cNvPr id="2050" name="Picture 2" descr="http://czyborra.com/charsets/cp125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8183" y="4405744"/>
            <a:ext cx="4572476" cy="2291939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Постоянная и переменная длина кодировок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Кодировки с постоянной длиной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aphicFrame>
        <p:nvGraphicFramePr>
          <p:cNvPr id="6" name="Таблица 4"/>
          <p:cNvGraphicFramePr>
            <a:graphicFrameLocks noGrp="1"/>
          </p:cNvGraphicFramePr>
          <p:nvPr/>
        </p:nvGraphicFramePr>
        <p:xfrm>
          <a:off x="3780430" y="3425586"/>
          <a:ext cx="4899547" cy="228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78"/>
                <a:gridCol w="2466069"/>
              </a:tblGrid>
              <a:tr h="456245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4562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562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01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562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56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12441" y="6373509"/>
            <a:ext cx="4394580" cy="707886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100*2 = 200 бит</a:t>
            </a: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632364" y="15240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Кодировки с переменной длиной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8983" y="6291622"/>
            <a:ext cx="6755643" cy="707886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80+10*2+5*3+5*3 = 130 бит</a:t>
            </a:r>
            <a:endParaRPr kumimoji="0" lang="en-US" sz="4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4"/>
          <p:cNvGraphicFramePr>
            <a:graphicFrameLocks noGrp="1"/>
          </p:cNvGraphicFramePr>
          <p:nvPr/>
        </p:nvGraphicFramePr>
        <p:xfrm>
          <a:off x="2429304" y="2743214"/>
          <a:ext cx="8161361" cy="26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379"/>
                <a:gridCol w="2732491"/>
                <a:gridCol w="2732491"/>
              </a:tblGrid>
              <a:tr h="521344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Частота (%)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521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21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21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21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Unicode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21506" name="AutoShape 2" descr="Unicode Consort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Unicode Consort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 descr="C:\Documents and Settings\Administrator\Desktop\108px-Unicod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502" y="2197146"/>
            <a:ext cx="2480386" cy="2480386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Стандарт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Unicode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059653" y="6829208"/>
          <a:ext cx="9117863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83"/>
                <a:gridCol w="8245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Стандарт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Unicode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это набор символов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(Universal Character Set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Универсальный Набор Символов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кодировок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UTF-16, UTF-32.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Кодовое пространство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состоит из 17 плоскостей по 65536 кодовых точек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Плоскость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U+0000-U+FFFF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называется базовой.  Остальные плоскости называются дополнительными. Кодировки позволяют представлять кодовые точки из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виде последовательности кодовых единиц. Кодовые единицы в кодировках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UTF-16, UTF-32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состоят из 8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 16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32 бит соответственно.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3422" y="7416606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2538494" y="2429300"/>
          <a:ext cx="8407024" cy="353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338"/>
                <a:gridCol w="2088111"/>
                <a:gridCol w="1992575"/>
              </a:tblGrid>
              <a:tr h="65817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Множество символов</a:t>
                      </a:r>
                      <a:endParaRPr kumimoji="0" lang="ru-RU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5817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UCS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U+10FFFF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5817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Базовая плоскость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782721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Первая дополнительная плоскость 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7827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N-</a:t>
                      </a:r>
                      <a:r>
                        <a:rPr kumimoji="0" lang="ru-RU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ая</a:t>
                      </a:r>
                      <a:r>
                        <a:rPr kumimoji="0" lang="ru-RU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дополнительная плоскость 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U+N0000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U+NFFFF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132678" y="3510503"/>
          <a:ext cx="866987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BOM (Byte Order Mark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Метка Порядка Байтов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закодированная кодовая точка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U+FEFF (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неразрывный пробел с нулевой шириной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Может помещаться в начало закодированного документа и позволяет различать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BE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так как кодовая точка U+FFFE не используется. В кодировках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BE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U+FEFF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кодируется как </a:t>
                      </a:r>
                      <a:r>
                        <a:rPr lang="en-US" sz="1500" b="1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FE FF</a:t>
                      </a:r>
                      <a:r>
                        <a:rPr lang="ru-RU" sz="1500" b="1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1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FF FE</a:t>
                      </a:r>
                      <a:r>
                        <a:rPr lang="ru-RU" sz="1500" b="1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соответственно.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571" y="3833803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2" name="Таблица 5"/>
          <p:cNvGraphicFramePr>
            <a:graphicFrameLocks noGrp="1"/>
          </p:cNvGraphicFramePr>
          <p:nvPr/>
        </p:nvGraphicFramePr>
        <p:xfrm>
          <a:off x="2124851" y="2472720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Существует два варианта кодировки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UTF-16: UTF-16 BE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LE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отличающиеся порядком байт в записи кодовой единицы.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5801" y="2618598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143335" y="5291716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также иногда помещается в начало документа закодированного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кодировке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кодируется как </a:t>
                      </a:r>
                      <a:r>
                        <a:rPr lang="en-US" sz="1500" b="1" u="none" spc="0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 BB BF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228" y="5410196"/>
            <a:ext cx="609600" cy="609600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Наборы кодированных символов и кодировки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193858" y="3237509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Набор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кодированных символов 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Coded character set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– набор символов в котором каждому символу сопоставляется целое число называемое кодовой точкой.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Кодовое пространство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– множество кодовых точек.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455" y="3356092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196133" y="4481696"/>
          <a:ext cx="866987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Кодировка – метод конвертации последовательности кодовых точек в последовательность байтов. В кодировках постоянной длины кодовым точкам соответствует одинаковое число байтов. Часто в таких кодировках значение последовательности байтов совпадает со значением кодовой точки. В кодировках переменной длины кодовым точкам может соответствовать различное число байтов.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378" y="4973022"/>
            <a:ext cx="609600" cy="6096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UTF-8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8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240825" y="3876724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Первые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128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символов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nicode,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которые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соответствуют один к одному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ASCII,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кодируются используя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одну кодовую единицу с тем же самым бинарным значения как и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ASCII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Таким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образом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является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совместимой кодировкой.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5422" y="3980963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243101" y="2689872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– кодировка переменной длины для кодовых точек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UCS.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Кодовая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единица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– 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блок из 8 бит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Кодовые точки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кодируются  одной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двумя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тремя или четырьмя кодовыми единицами.</a:t>
                      </a:r>
                      <a:endParaRPr lang="en-US" sz="1500" b="0" spc="0" baseline="0" dirty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698" y="2822103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241327" y="5049531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Следующие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1,920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символов требуют два байта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для записи. Они содержат буквы кириллицы.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5924" y="5168119"/>
            <a:ext cx="609600" cy="6096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Кодирование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8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760" y="2581245"/>
          <a:ext cx="12599718" cy="2834640"/>
        </p:xfrm>
        <a:graphic>
          <a:graphicData uri="http://schemas.openxmlformats.org/drawingml/2006/table">
            <a:tbl>
              <a:tblPr/>
              <a:tblGrid>
                <a:gridCol w="783907"/>
                <a:gridCol w="1698032"/>
                <a:gridCol w="1677914"/>
                <a:gridCol w="1687973"/>
                <a:gridCol w="1687973"/>
                <a:gridCol w="1687973"/>
                <a:gridCol w="1687973"/>
                <a:gridCol w="16879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Биты</a:t>
                      </a:r>
                      <a:endParaRPr 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Последняя</a:t>
                      </a:r>
                      <a:r>
                        <a:rPr lang="ru-RU" baseline="0" smtClean="0"/>
                        <a:t> кодовая точка</a:t>
                      </a:r>
                      <a:endParaRPr 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3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5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Байт</a:t>
                      </a:r>
                      <a:r>
                        <a:rPr lang="en-US" smtClean="0"/>
                        <a:t> </a:t>
                      </a:r>
                      <a:r>
                        <a:rPr lang="en-US"/>
                        <a:t>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 7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U+007F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0xxxxxxx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U+07FF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110xxxxx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U+FFFF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1110xxxx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U+1FFFFF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11110xxx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1C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U+3FFFFFF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111110xx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U+7FFFFFFF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1111110x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10xxxxxx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086948" y="6818945"/>
          <a:ext cx="86698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Исторически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был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создан для кодирования значений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U+0000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U+7FFFFFFF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используя до 6 кодовых единиц. Но диапазон значений кодовых точек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U+0000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U+1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попадает в диапазон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U+0000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U+1FFFFF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поэтому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использует максимум 4 кодовых единицы.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5193" y="7101845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Кодирование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8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1026" name="Picture 2" descr="i-will-not-assume-untrusted-data-is-valid-utf-8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2546" y="3171701"/>
            <a:ext cx="4810125" cy="301942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397" y="1031181"/>
            <a:ext cx="3667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131" y="970674"/>
            <a:ext cx="54387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777" y="4307355"/>
            <a:ext cx="35242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Таблица 5"/>
          <p:cNvGraphicFramePr>
            <a:graphicFrameLocks noGrp="1"/>
          </p:cNvGraphicFramePr>
          <p:nvPr/>
        </p:nvGraphicFramePr>
        <p:xfrm>
          <a:off x="1991415" y="7818043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Некоторые программы например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Notepad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добавляют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начало документа закодированного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UTF-8 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занимает 3 байта.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 descr="book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6012" y="7936626"/>
            <a:ext cx="609600" cy="6096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048" y="1229152"/>
            <a:ext cx="53721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2781" y="1219200"/>
            <a:ext cx="49720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Таблица 5"/>
          <p:cNvGraphicFramePr>
            <a:graphicFrameLocks noGrp="1"/>
          </p:cNvGraphicFramePr>
          <p:nvPr/>
        </p:nvGraphicFramePr>
        <p:xfrm>
          <a:off x="4592111" y="6666148"/>
          <a:ext cx="4088751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325051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cp125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закодированный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UTF-8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будет выглядеть как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ï»¿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8583" y="6798379"/>
            <a:ext cx="609600" cy="6096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UTF-16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79957" y="6788444"/>
          <a:ext cx="866987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Кодовые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точки из базовой плоскости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Unicode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 пределами интервалов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U+D800-U+DBFF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U+DC00-U+DFFF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кодируются используя одну кодовую единицу значение которой равно значению кодовой точки. Кодовые точки за пределом базовой плоскости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Unicode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кодируются используя две кодовые единицы. Одна из интервала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U+D800-U+DBFF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другая из интервала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U+DC00-U+DFFF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429" y="7146671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82233" y="5649803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UTF-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16 – кодировка переменной длины для кодовых точек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UCS.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Кодовая единица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UTF-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16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– 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блок из 16 бит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Кодовые точки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UCS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кодируются  одной или двумя кодовыми единицами.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UTF-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16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не является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ASCII 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совместимой кодировкой. </a:t>
                      </a:r>
                      <a:endParaRPr lang="en-US" sz="1500" b="0" kern="1200" spc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705" y="5830606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882232" y="8384344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Буквы кириллицы находятся в базовой плоскости поэтому для их кодирования требуется одна кодовая единица </a:t>
                      </a:r>
                      <a:r>
                        <a:rPr lang="en-US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UTF-16</a:t>
                      </a:r>
                      <a:r>
                        <a:rPr lang="ru-RU" sz="1500" b="0" kern="1200" spc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r>
                        <a:rPr lang="en-US" sz="1800" b="1" spc="-150" smtClean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b="1" spc="-150" baseline="0" smtClean="0">
                        <a:solidFill>
                          <a:schemeClr val="accent4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6829" y="8502932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2" name="Таблица 4"/>
          <p:cNvGraphicFramePr>
            <a:graphicFrameLocks noGrp="1"/>
          </p:cNvGraphicFramePr>
          <p:nvPr/>
        </p:nvGraphicFramePr>
        <p:xfrm>
          <a:off x="2063481" y="1348645"/>
          <a:ext cx="8576809" cy="372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11"/>
                <a:gridCol w="2130282"/>
                <a:gridCol w="2032816"/>
              </a:tblGrid>
              <a:tr h="479845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Множество символов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4798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UCS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U+10FFFF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9845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Базовая плоскость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70645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Первая дополнительная плоскость 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706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N-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ая дополнительная плоскость 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U+N0000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U+NFFFF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706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 Surrogate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U+D800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U+DBFF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</a:tr>
              <a:tr h="5706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Low Surrogate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U+DC00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U+DFFF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Кодирование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16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42195" y="2590993"/>
          <a:ext cx="9330258" cy="1828800"/>
        </p:xfrm>
        <a:graphic>
          <a:graphicData uri="http://schemas.openxmlformats.org/drawingml/2006/table">
            <a:tbl>
              <a:tblPr/>
              <a:tblGrid>
                <a:gridCol w="2008530"/>
                <a:gridCol w="1830432"/>
                <a:gridCol w="1830432"/>
                <a:gridCol w="1830432"/>
                <a:gridCol w="1830432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800" b="1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первая</a:t>
                      </a:r>
                      <a:r>
                        <a:rPr lang="en-US"/>
                        <a:t> \ </a:t>
                      </a:r>
                      <a:r>
                        <a:rPr lang="ru-RU" sz="1800" b="1" kern="120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вторая</a:t>
                      </a:r>
                      <a:endParaRPr lang="en-US" sz="1800" b="1" kern="120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DC00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DC01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   …   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2060"/>
                          </a:solidFill>
                        </a:rPr>
                        <a:t>DFFF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C00000"/>
                          </a:solidFill>
                        </a:rPr>
                        <a:t>D800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C00000"/>
                          </a:solidFill>
                        </a:rPr>
                        <a:t>D801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C00000"/>
                          </a:solidFill>
                        </a:rPr>
                        <a:t>  ⋮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C00000"/>
                          </a:solidFill>
                        </a:rPr>
                        <a:t>DBFF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10FC00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10FC01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10FFFF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086948" y="6201428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кодировать значения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U+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используя 2 кодовые единицы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одна из интервала </a:t>
                      </a:r>
                      <a:r>
                        <a:rPr lang="en-US" sz="1500" b="1" spc="0" baseline="0" smtClean="0">
                          <a:solidFill>
                            <a:srgbClr val="AF233B"/>
                          </a:solidFill>
                          <a:latin typeface="Arial" pitchFamily="34" charset="0"/>
                          <a:cs typeface="Arial" pitchFamily="34" charset="0"/>
                        </a:rPr>
                        <a:t>U+D800</a:t>
                      </a:r>
                      <a:r>
                        <a:rPr lang="en-US" sz="1500" b="1" spc="0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500" b="1" spc="0" baseline="0" smtClean="0">
                          <a:solidFill>
                            <a:srgbClr val="AF233B"/>
                          </a:solidFill>
                          <a:latin typeface="Arial" pitchFamily="34" charset="0"/>
                          <a:cs typeface="Arial" pitchFamily="34" charset="0"/>
                        </a:rPr>
                        <a:t>U+DBFF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другая из интервала </a:t>
                      </a:r>
                      <a:r>
                        <a:rPr lang="en-US" sz="1500" b="1" spc="0" baseline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U+DC00</a:t>
                      </a:r>
                      <a:r>
                        <a:rPr lang="en-US" sz="1500" b="1" spc="0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500" b="1" spc="0" baseline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U+DFFF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5193" y="6360960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3902837" y="6008079"/>
          <a:ext cx="518178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27"/>
                <a:gridCol w="431575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Число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кодовых точек кодируемых с помощью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равно числу кодовых точек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UCS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которые необходимо закодировать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081" y="6184270"/>
            <a:ext cx="609600" cy="609600"/>
          </a:xfrm>
          <a:prstGeom prst="rect">
            <a:avLst/>
          </a:prstGeom>
          <a:noFill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98359" y="4712204"/>
            <a:ext cx="6755643" cy="707886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112064</a:t>
            </a:r>
            <a:r>
              <a:rPr lang="en-US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17*2</a:t>
            </a:r>
            <a:r>
              <a:rPr lang="ru-RU" sz="4000" baseline="30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ru-RU" sz="400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-2*2</a:t>
            </a:r>
            <a:r>
              <a:rPr lang="ru-RU" sz="4000" baseline="30000" smtClean="0">
                <a:solidFill>
                  <a:srgbClr val="221E1F"/>
                </a:solidFill>
                <a:latin typeface="Arial" pitchFamily="34" charset="0"/>
                <a:cs typeface="Arial" pitchFamily="34" charset="0"/>
              </a:rPr>
              <a:t>10</a:t>
            </a:r>
            <a:endParaRPr kumimoji="0" lang="en-US" sz="4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91974" y="3534568"/>
            <a:ext cx="8809573" cy="707886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112064</a:t>
            </a:r>
            <a:r>
              <a:rPr lang="en-US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=</a:t>
            </a:r>
            <a:r>
              <a:rPr lang="en-US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2</a:t>
            </a:r>
            <a:r>
              <a:rPr lang="ru-RU" sz="4000" baseline="30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16</a:t>
            </a:r>
            <a:r>
              <a:rPr lang="ru-RU" sz="4000" smtClean="0">
                <a:latin typeface="+mn-lt"/>
                <a:cs typeface="Courier New" pitchFamily="49" charset="0"/>
              </a:rPr>
              <a:t> 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-2*2</a:t>
            </a:r>
            <a:r>
              <a:rPr lang="ru-RU" sz="4000" baseline="30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10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+2</a:t>
            </a:r>
            <a:r>
              <a:rPr lang="ru-RU" sz="4000" baseline="30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10</a:t>
            </a:r>
            <a:r>
              <a:rPr lang="ru-RU" sz="4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*2</a:t>
            </a:r>
            <a:r>
              <a:rPr lang="ru-RU" sz="4000" baseline="30000" smtClean="0">
                <a:solidFill>
                  <a:srgbClr val="221E1F"/>
                </a:solidFill>
                <a:latin typeface="+mn-lt"/>
                <a:cs typeface="Courier New" pitchFamily="49" charset="0"/>
              </a:rPr>
              <a:t>10</a:t>
            </a:r>
            <a:endParaRPr kumimoji="0" lang="en-US" sz="4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67062" y="7320011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совместимые кодировки – кодировки для наборов символов включающих набор символов из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кодирующие каждый из них в один байт со значением равным значению кодовой точки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ASCII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957" y="7438604"/>
            <a:ext cx="609600" cy="609600"/>
          </a:xfrm>
          <a:prstGeom prst="rect">
            <a:avLst/>
          </a:prstGeom>
          <a:noFill/>
        </p:spPr>
      </p:pic>
      <p:pic>
        <p:nvPicPr>
          <p:cNvPr id="3" name="Picture 2" descr="ascii кодировк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540" y="3065628"/>
            <a:ext cx="4743450" cy="2152650"/>
          </a:xfrm>
          <a:prstGeom prst="rect">
            <a:avLst/>
          </a:prstGeom>
          <a:noFill/>
        </p:spPr>
      </p:pic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169337" y="614911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Набор кодированных символов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состоит из 128 символов и включает латинские буквы в разном регистре, арабские цифры и знаки препинания а также служебные символы на первых двух строках.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7584" y="6267709"/>
            <a:ext cx="609600" cy="60960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397" y="1304306"/>
            <a:ext cx="3667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Таблица 5"/>
          <p:cNvGraphicFramePr>
            <a:graphicFrameLocks noGrp="1"/>
          </p:cNvGraphicFramePr>
          <p:nvPr/>
        </p:nvGraphicFramePr>
        <p:xfrm>
          <a:off x="2228921" y="7723051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Некоторые программы например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Notepad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добавляют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начало документа закодированного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16.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BOM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занимает 2 байта. Файлы в кодировках UTF-16, не содержащие BOM, должны иметь порядок байтов big-endian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7268" y="7877259"/>
            <a:ext cx="609600" cy="609600"/>
          </a:xfrm>
          <a:prstGeom prst="rect">
            <a:avLst/>
          </a:prstGeom>
          <a:noFill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5085" y="1325790"/>
            <a:ext cx="5438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015" y="4439197"/>
            <a:ext cx="3533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Наборы кодированных символов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Наборы символов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275745" y="6444783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Кодовая точка это число из кодового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пространства. Символ из набора символов соотвествует кодовой точке.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342" y="6577014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278019" y="7495112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916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кодирования кодовой точки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cp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866, </a:t>
                      </a:r>
                      <a:r>
                        <a:rPr kumimoji="0" lang="en-US" sz="15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koi8-r, cp125</a:t>
                      </a:r>
                      <a:r>
                        <a:rPr kumimoji="0" lang="ru-RU" sz="15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5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cp1252 </a:t>
                      </a:r>
                      <a:r>
                        <a:rPr kumimoji="0" lang="ru-RU" sz="15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используют один байт значение которого равно значению кодовой точки. Поэтому часто не различают набор кодированных символов и кодировку.</a:t>
                      </a:r>
                      <a:endParaRPr lang="en-US" sz="1500" b="0" spc="0" baseline="0" dirty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615" y="7703189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859810" y="1846392"/>
          <a:ext cx="11273050" cy="376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38"/>
                <a:gridCol w="2807433"/>
                <a:gridCol w="2238233"/>
                <a:gridCol w="3985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Набор кодированных символов</a:t>
                      </a:r>
                      <a:endParaRPr kumimoji="0" lang="ru-RU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Кодовое пространство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Размер кодового пространства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cp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866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 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U+00FF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Латиница, кириллица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с псевдографикой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koi8-r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 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U+00FF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Латиница, кириллица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в псевдороманском порядке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cp125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 </a:t>
                      </a:r>
                      <a:r>
                        <a:rPr kumimoji="0" lang="ru-RU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 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U+00FF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Латиница,</a:t>
                      </a: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кириллица</a:t>
                      </a:r>
                      <a:r>
                        <a:rPr lang="ru-RU" sz="1800" b="0" baseline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r>
                        <a:rPr lang="ru-RU" sz="1800" b="0" baseline="0" smtClean="0">
                          <a:latin typeface="Arial" pitchFamily="34" charset="0"/>
                          <a:cs typeface="Arial" pitchFamily="34" charset="0"/>
                        </a:rPr>
                        <a:t> псевдографики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cp1252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 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U+00FF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Расширенная</a:t>
                      </a:r>
                      <a:r>
                        <a:rPr lang="ru-RU" sz="1800" b="0" baseline="0" smtClean="0">
                          <a:latin typeface="Arial" pitchFamily="34" charset="0"/>
                          <a:cs typeface="Arial" pitchFamily="34" charset="0"/>
                        </a:rPr>
                        <a:t> л</a:t>
                      </a: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атиница</a:t>
                      </a:r>
                      <a:endParaRPr lang="en-US" sz="1800" b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r>
                        <a:rPr lang="ru-RU" sz="1800" b="0" baseline="0" smtClean="0">
                          <a:latin typeface="Arial" pitchFamily="34" charset="0"/>
                          <a:cs typeface="Arial" pitchFamily="34" charset="0"/>
                        </a:rPr>
                        <a:t> псевдографики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UCS-2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U+0000 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U+FFFF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65536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mtClean="0">
                          <a:latin typeface="Arial" pitchFamily="34" charset="0"/>
                          <a:cs typeface="Arial" pitchFamily="34" charset="0"/>
                        </a:rPr>
                        <a:t>Первый</a:t>
                      </a:r>
                      <a:r>
                        <a:rPr lang="ru-RU" sz="1800" b="0" baseline="0" smtClean="0">
                          <a:latin typeface="Arial" pitchFamily="34" charset="0"/>
                          <a:cs typeface="Arial" pitchFamily="34" charset="0"/>
                        </a:rPr>
                        <a:t> вариант </a:t>
                      </a:r>
                      <a:r>
                        <a:rPr lang="en-US" sz="1800" b="0" baseline="0" smtClean="0">
                          <a:latin typeface="Arial" pitchFamily="34" charset="0"/>
                          <a:cs typeface="Arial" pitchFamily="34" charset="0"/>
                        </a:rPr>
                        <a:t>Unicode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Набор кодированных символов </a:t>
            </a: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 кодировка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cp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866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636767" y="6787556"/>
          <a:ext cx="5483482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464524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cp866 – 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совместимый набор символов и кодировка. Содержит кириллические символы и псевдографику. Разработана для DOS.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467" y="6941776"/>
            <a:ext cx="609600" cy="609600"/>
          </a:xfrm>
          <a:prstGeom prst="rect">
            <a:avLst/>
          </a:prstGeom>
          <a:noFill/>
        </p:spPr>
      </p:pic>
      <p:pic>
        <p:nvPicPr>
          <p:cNvPr id="58372" name="Picture 4" descr="кодировка cp86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6004" y="3955576"/>
            <a:ext cx="4810125" cy="2228850"/>
          </a:xfrm>
          <a:prstGeom prst="rect">
            <a:avLst/>
          </a:prstGeom>
          <a:noFill/>
        </p:spPr>
      </p:pic>
      <p:pic>
        <p:nvPicPr>
          <p:cNvPr id="10" name="Picture 9" descr="ascii кодировк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3303" y="1605317"/>
            <a:ext cx="4743450" cy="215265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dirty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Набор кодированных символов и кодировка </a:t>
            </a:r>
            <a:r>
              <a:rPr lang="en-US" sz="4000" b="0" dirty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koi8-r</a:t>
            </a:r>
            <a:endParaRPr lang="ru-RU" sz="6000" b="0" dirty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56322" name="Picture 2" descr="кодировка koi8-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5187" y="4080638"/>
            <a:ext cx="4743450" cy="2200275"/>
          </a:xfrm>
          <a:prstGeom prst="rect">
            <a:avLst/>
          </a:prstGeom>
          <a:noFill/>
        </p:spPr>
      </p:pic>
      <p:pic>
        <p:nvPicPr>
          <p:cNvPr id="9" name="Picture 8" descr="ascii кодировк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8836" y="1700857"/>
            <a:ext cx="4743450" cy="2152650"/>
          </a:xfrm>
          <a:prstGeom prst="rect">
            <a:avLst/>
          </a:prstGeom>
          <a:noFill/>
        </p:spPr>
      </p:pic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3826772" y="6680679"/>
          <a:ext cx="5483482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464524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koi-8r – ASCII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совместимый набор символов и кодировка. Содержит кириллические символы и псевдографику. Разработана для DOS. 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9597" y="6846774"/>
            <a:ext cx="609600" cy="6096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1178</Words>
  <Application>Microsoft Office PowerPoint</Application>
  <PresentationFormat>Произвольный</PresentationFormat>
  <Paragraphs>297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Наборы кодированных символов и кодировки</vt:lpstr>
      <vt:lpstr> </vt:lpstr>
      <vt:lpstr> </vt:lpstr>
      <vt:lpstr>Наборы символов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Кодировки с постоянной длиной</vt:lpstr>
      <vt:lpstr>Кодировки с переменной длиной</vt:lpstr>
      <vt:lpstr> </vt:lpstr>
      <vt:lpstr>Стандарт Unicode</vt:lpstr>
      <vt:lpstr>BOM</vt:lpstr>
      <vt:lpstr> </vt:lpstr>
      <vt:lpstr>UTF-8</vt:lpstr>
      <vt:lpstr>Кодирование в UTF-8</vt:lpstr>
      <vt:lpstr>Кодирование в UTF-8</vt:lpstr>
      <vt:lpstr>BOM</vt:lpstr>
      <vt:lpstr>BOM</vt:lpstr>
      <vt:lpstr> </vt:lpstr>
      <vt:lpstr>UTF-16</vt:lpstr>
      <vt:lpstr>Кодирование в UTF-16</vt:lpstr>
      <vt:lpstr> </vt:lpstr>
      <vt:lpstr>BOM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2013-03-05T03:24:13Z</dcterms:created>
  <dcterms:modified xsi:type="dcterms:W3CDTF">2016-03-26T07:04:00Z</dcterms:modified>
  <cp:contentStatus>Final</cp:contentStatus>
</cp:coreProperties>
</file>