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7" r:id="rId1"/>
    <p:sldMasterId id="2147483658" r:id="rId2"/>
    <p:sldMasterId id="2147483660" r:id="rId3"/>
    <p:sldMasterId id="2147483663" r:id="rId4"/>
    <p:sldMasterId id="2147483691" r:id="rId5"/>
    <p:sldMasterId id="2147483694" r:id="rId6"/>
  </p:sldMasterIdLst>
  <p:notesMasterIdLst>
    <p:notesMasterId r:id="rId48"/>
  </p:notesMasterIdLst>
  <p:handoutMasterIdLst>
    <p:handoutMasterId r:id="rId49"/>
  </p:handoutMasterIdLst>
  <p:sldIdLst>
    <p:sldId id="497" r:id="rId7"/>
    <p:sldId id="428" r:id="rId8"/>
    <p:sldId id="452" r:id="rId9"/>
    <p:sldId id="442" r:id="rId10"/>
    <p:sldId id="470" r:id="rId11"/>
    <p:sldId id="462" r:id="rId12"/>
    <p:sldId id="496" r:id="rId13"/>
    <p:sldId id="463" r:id="rId14"/>
    <p:sldId id="469" r:id="rId15"/>
    <p:sldId id="456" r:id="rId16"/>
    <p:sldId id="444" r:id="rId17"/>
    <p:sldId id="489" r:id="rId18"/>
    <p:sldId id="471" r:id="rId19"/>
    <p:sldId id="472" r:id="rId20"/>
    <p:sldId id="464" r:id="rId21"/>
    <p:sldId id="473" r:id="rId22"/>
    <p:sldId id="484" r:id="rId23"/>
    <p:sldId id="485" r:id="rId24"/>
    <p:sldId id="466" r:id="rId25"/>
    <p:sldId id="474" r:id="rId26"/>
    <p:sldId id="475" r:id="rId27"/>
    <p:sldId id="483" r:id="rId28"/>
    <p:sldId id="461" r:id="rId29"/>
    <p:sldId id="443" r:id="rId30"/>
    <p:sldId id="468" r:id="rId31"/>
    <p:sldId id="487" r:id="rId32"/>
    <p:sldId id="492" r:id="rId33"/>
    <p:sldId id="476" r:id="rId34"/>
    <p:sldId id="488" r:id="rId35"/>
    <p:sldId id="493" r:id="rId36"/>
    <p:sldId id="491" r:id="rId37"/>
    <p:sldId id="490" r:id="rId38"/>
    <p:sldId id="482" r:id="rId39"/>
    <p:sldId id="480" r:id="rId40"/>
    <p:sldId id="467" r:id="rId41"/>
    <p:sldId id="477" r:id="rId42"/>
    <p:sldId id="479" r:id="rId43"/>
    <p:sldId id="478" r:id="rId44"/>
    <p:sldId id="486" r:id="rId45"/>
    <p:sldId id="494" r:id="rId46"/>
    <p:sldId id="495" r:id="rId47"/>
  </p:sldIdLst>
  <p:sldSz cx="13004800" cy="9753600"/>
  <p:notesSz cx="9588500" cy="73025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233B"/>
    <a:srgbClr val="FFFFCC"/>
    <a:srgbClr val="FFCCCC"/>
    <a:srgbClr val="5F5F5F"/>
    <a:srgbClr val="777777"/>
    <a:srgbClr val="282828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0965" autoAdjust="0"/>
  </p:normalViewPr>
  <p:slideViewPr>
    <p:cSldViewPr snapToGrid="0">
      <p:cViewPr>
        <p:scale>
          <a:sx n="70" d="100"/>
          <a:sy n="70" d="100"/>
        </p:scale>
        <p:origin x="-426" y="-198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24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92"/>
    </p:cViewPr>
  </p:sorterViewPr>
  <p:notesViewPr>
    <p:cSldViewPr snapToGrid="0">
      <p:cViewPr varScale="1">
        <p:scale>
          <a:sx n="71" d="100"/>
          <a:sy n="71" d="100"/>
        </p:scale>
        <p:origin x="-1974" y="-108"/>
      </p:cViewPr>
      <p:guideLst>
        <p:guide orient="horz" pos="2300"/>
        <p:guide pos="302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933AB41B-98BB-41F8-8E5C-1267D4242D19}" type="datetimeFigureOut">
              <a:rPr lang="ru-RU"/>
              <a:pPr>
                <a:defRPr/>
              </a:pPr>
              <a:t>01.04.2016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7BC74B70-6C71-43C0-AB73-0B7C9B05C4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915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A80D0119-658C-425C-A834-B6DB84091358}" type="datetimeFigureOut">
              <a:rPr lang="ru-RU"/>
              <a:pPr>
                <a:defRPr/>
              </a:pPr>
              <a:t>01.04.2016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49275"/>
            <a:ext cx="3651250" cy="2738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06" tIns="48254" rIns="96506" bIns="48254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58850" y="3468689"/>
            <a:ext cx="7670800" cy="3286125"/>
          </a:xfrm>
          <a:prstGeom prst="rect">
            <a:avLst/>
          </a:prstGeom>
        </p:spPr>
        <p:txBody>
          <a:bodyPr vert="horz" lIns="96506" tIns="48254" rIns="96506" bIns="48254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DB11C2CE-9105-4057-8DAA-46606BB3F5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378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0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финального слайда для проекто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N2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 txBox="1">
            <a:spLocks/>
          </p:cNvSpPr>
          <p:nvPr/>
        </p:nvSpPr>
        <p:spPr bwMode="auto">
          <a:xfrm>
            <a:off x="873456" y="5646948"/>
            <a:ext cx="11450471" cy="19076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ctr" eaLnBrk="0" hangingPunct="0">
              <a:spcBef>
                <a:spcPct val="20000"/>
              </a:spcBef>
              <a:defRPr/>
            </a:pPr>
            <a:r>
              <a:rPr lang="en-US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IV. </a:t>
            </a:r>
            <a:r>
              <a:rPr lang="ru-RU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Строки и символы</a:t>
            </a:r>
          </a:p>
          <a:p>
            <a:pPr indent="-342900" algn="ctr" eaLnBrk="0" hangingPunct="0">
              <a:spcBef>
                <a:spcPct val="20000"/>
              </a:spcBef>
              <a:defRPr/>
            </a:pPr>
            <a:r>
              <a:rPr lang="en-US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2</a:t>
            </a:r>
            <a:r>
              <a:rPr lang="ru-RU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. Строки</a:t>
            </a:r>
            <a:endParaRPr lang="en-US" sz="4800" kern="0" smtClean="0">
              <a:solidFill>
                <a:srgbClr val="0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Литералы и интернирование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/>
                </a:solidFill>
                <a:latin typeface="Candara" pitchFamily="34" charset="0"/>
              </a:rPr>
              <a:t> Интернирование</a:t>
            </a:r>
            <a:endParaRPr lang="ru-RU" b="0">
              <a:solidFill>
                <a:schemeClr val="tx1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graphicFrame>
        <p:nvGraphicFramePr>
          <p:cNvPr id="8" name="Таблица 5"/>
          <p:cNvGraphicFramePr>
            <a:graphicFrameLocks noGrp="1"/>
          </p:cNvGraphicFramePr>
          <p:nvPr/>
        </p:nvGraphicFramePr>
        <p:xfrm>
          <a:off x="2193857" y="3264885"/>
          <a:ext cx="8833533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065"/>
                <a:gridCol w="7979468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С целью сэкономить память и ускорить проверку на равенство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Java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поддерживает интернирование строк.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Виртуальная машина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Java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содержит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таблицу интернированных строк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При интернировании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c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троки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производится поиск строки с таким же содержимым в таблице интернированных строк. Если такая строка содержится в таблице возвращается ссылка на строку в таблице. В противном случае строка добавляется в таблицу и возвращается ссылка на неё. Все строки литералы автоматически интернированы. </a:t>
                      </a:r>
                      <a:endParaRPr lang="en-US" sz="1500" b="0" spc="0" baseline="0" smtClean="0">
                        <a:solidFill>
                          <a:schemeClr val="accent4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5751" y="3874792"/>
            <a:ext cx="609600" cy="609600"/>
          </a:xfrm>
          <a:prstGeom prst="rect">
            <a:avLst/>
          </a:prstGeom>
          <a:noFill/>
        </p:spPr>
      </p:pic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279176" y="5341639"/>
          <a:ext cx="873456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757"/>
                <a:gridCol w="7959810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Непонимание может возникнуть из-за того</a:t>
                      </a:r>
                      <a:r>
                        <a:rPr lang="en-US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  <a:r>
                        <a:rPr lang="ru-RU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что </a:t>
                      </a:r>
                      <a:r>
                        <a:rPr lang="en-US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Java </a:t>
                      </a:r>
                      <a:r>
                        <a:rPr lang="ru-RU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автоматически интернирует строковые литералы. Кажется что оператор </a:t>
                      </a:r>
                      <a:r>
                        <a:rPr lang="en-US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==</a:t>
                      </a:r>
                      <a:r>
                        <a:rPr lang="ru-RU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сравнивает содержимое строк. Но это не так - строки являются ссылочным типом и оператор == применённый к ним сравнивает ссылки. </a:t>
                      </a:r>
                      <a:endParaRPr lang="en-US" sz="1500" b="0" spc="0" dirty="0" smtClean="0">
                        <a:solidFill>
                          <a:schemeClr val="accent4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2" descr="C:\Documents and Settings\tismagilov\Desktop\icons\Warning (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8087" y="5492484"/>
            <a:ext cx="831665" cy="812699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096425"/>
            <a:ext cx="11901267" cy="353943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LiteralInternDemo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greeting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hello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"First string: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greeting);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"Second string: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hello);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"The same character sequence 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greeting.equals(hello));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"References are equal 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(greeting == hello));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b="1" smtClean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5349914"/>
            <a:ext cx="11900848" cy="1600438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First string: Hello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Second string: Hello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The same character sequence : true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References are equal : true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кругленный прямоугольник 7"/>
          <p:cNvSpPr/>
          <p:nvPr/>
        </p:nvSpPr>
        <p:spPr bwMode="auto">
          <a:xfrm>
            <a:off x="3043686" y="6429492"/>
            <a:ext cx="518384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US" sz="1400" b="1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9" name="Скругленный прямоугольник 7"/>
          <p:cNvSpPr/>
          <p:nvPr/>
        </p:nvSpPr>
        <p:spPr bwMode="auto">
          <a:xfrm>
            <a:off x="3796599" y="6227048"/>
            <a:ext cx="518384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US" sz="1400" b="1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30949" y="1519522"/>
            <a:ext cx="11901267" cy="1471172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String {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90000"/>
              </a:lnSpc>
            </a:pP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native String intern();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90000"/>
              </a:lnSpc>
            </a:pP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1801502" y="5841219"/>
          <a:ext cx="9416954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2"/>
                <a:gridCol w="8584442"/>
              </a:tblGrid>
              <a:tr h="83253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Любую строку можно интернировать с помощью метода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intern()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 Вызов метода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intern()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возвратит ссылку на строку в таблице интернированных строк. Если необходимая строка не содержится в таблице она будет добавлена. 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Овал 7"/>
          <p:cNvSpPr/>
          <p:nvPr/>
        </p:nvSpPr>
        <p:spPr bwMode="auto">
          <a:xfrm>
            <a:off x="1937968" y="6018646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11" name="Скругленный прямоугольник 7"/>
          <p:cNvSpPr/>
          <p:nvPr/>
        </p:nvSpPr>
        <p:spPr bwMode="auto">
          <a:xfrm>
            <a:off x="1763064" y="2105442"/>
            <a:ext cx="693531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native</a:t>
            </a:r>
            <a:endParaRPr lang="en-US" sz="1400" b="1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096425"/>
            <a:ext cx="11901267" cy="4616648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InternDemo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greeting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hello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"First string: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greeting);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"Second string: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hello);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"The same character sequence 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greeting.equals(hello));</a:t>
            </a:r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</a:t>
            </a:r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"References are equal 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(greeting == hello));      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greeting = greeting.intern();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 Interning string created using constructor! 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"The same character sequence 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greeting.equals(hello));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"References are equal 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(greeting == hello));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b="1" smtClean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6182442"/>
            <a:ext cx="11900848" cy="2677656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First string: Hello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Second string: Hello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The same character sequence : true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References are equal : false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Interning string created using constructor! 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The same character sequence : true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References are equal : true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Скругленный прямоугольник 7"/>
          <p:cNvSpPr/>
          <p:nvPr/>
        </p:nvSpPr>
        <p:spPr bwMode="auto">
          <a:xfrm>
            <a:off x="3032312" y="7291611"/>
            <a:ext cx="584346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sz="1400" b="1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2" name="Скругленный прямоугольник 7"/>
          <p:cNvSpPr/>
          <p:nvPr/>
        </p:nvSpPr>
        <p:spPr bwMode="auto">
          <a:xfrm>
            <a:off x="3785225" y="7048222"/>
            <a:ext cx="472876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US" sz="1400" b="1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3" name="Скругленный прямоугольник 7"/>
          <p:cNvSpPr/>
          <p:nvPr/>
        </p:nvSpPr>
        <p:spPr bwMode="auto">
          <a:xfrm>
            <a:off x="3801147" y="8128670"/>
            <a:ext cx="472876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US" sz="1400" b="1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4" name="Скругленный прямоугольник 7"/>
          <p:cNvSpPr/>
          <p:nvPr/>
        </p:nvSpPr>
        <p:spPr bwMode="auto">
          <a:xfrm>
            <a:off x="3064168" y="8347034"/>
            <a:ext cx="472876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US" sz="1400" b="1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Сравнение</a:t>
            </a:r>
            <a:endParaRPr lang="ru-RU" sz="4000" b="0" smtClean="0">
              <a:solidFill>
                <a:srgbClr val="8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630949" y="1055490"/>
            <a:ext cx="11901267" cy="6884192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String implements Comparable&lt;String&gt; {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int compareTo(String anotherString) {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int len1 = count;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int len2 = anotherString.count;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int n = Math.min(len1, len2);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char v1[] = value;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char v2[] = anotherString.value;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int i = offset;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int j = anotherString.offset;</a:t>
            </a:r>
          </a:p>
          <a:p>
            <a:pPr marL="0" lvl="1"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if (i == j) {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int k = i;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int lim = n + i;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while (k &lt; lim) {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char c1 = v1[k];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char c2 = v2[k];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if (c1 != c2) {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    return c1 - c2;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k++;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 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else {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while (n-- != 0) {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char c1 = v1[i++];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char c2 = v2[j++];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if (c1 != c2) {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    return c1 - c2;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len1 - len2;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14" name="Скругленный прямоугольник 7"/>
          <p:cNvSpPr/>
          <p:nvPr/>
        </p:nvSpPr>
        <p:spPr bwMode="auto">
          <a:xfrm>
            <a:off x="4008152" y="1061385"/>
            <a:ext cx="1983216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Comparable&lt;String&gt;</a:t>
            </a:r>
            <a:endParaRPr lang="en-US" sz="1400" b="1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2" name="Скругленный прямоугольник 7"/>
          <p:cNvSpPr/>
          <p:nvPr/>
        </p:nvSpPr>
        <p:spPr bwMode="auto">
          <a:xfrm>
            <a:off x="2277133" y="1445796"/>
            <a:ext cx="333209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compareTo(String anotherString)</a:t>
            </a:r>
            <a:endParaRPr lang="en-US" sz="1400" b="1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urier New" pitchFamily="49" charset="0"/>
            </a:endParaRPr>
          </a:p>
        </p:txBody>
      </p:sp>
      <p:graphicFrame>
        <p:nvGraphicFramePr>
          <p:cNvPr id="7" name="Таблица 5"/>
          <p:cNvGraphicFramePr>
            <a:graphicFrameLocks noGrp="1"/>
          </p:cNvGraphicFramePr>
          <p:nvPr/>
        </p:nvGraphicFramePr>
        <p:xfrm>
          <a:off x="1801502" y="8256875"/>
          <a:ext cx="9416954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2"/>
                <a:gridCol w="8584442"/>
              </a:tblGrid>
              <a:tr h="79159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реализует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Comparable&lt;String&gt;.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С помощью метода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compareTo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можно сравнить строку с другой строкой в лексикографическом порядке.  Реализация  этого интерфейса позволяет сортировать массивы строк с помощью метода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sort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Arrays.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8" name="Овал 7"/>
          <p:cNvSpPr/>
          <p:nvPr/>
        </p:nvSpPr>
        <p:spPr bwMode="auto">
          <a:xfrm>
            <a:off x="1937968" y="8447950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601401"/>
            <a:ext cx="11901267" cy="289310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CompareDemo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apple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orange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"Comparing orange to apple: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orange.compareTo(apple));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"Comparing apple to orange: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apple.compareTo(orange));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"Comparing apple to apple: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apple.compareTo(apple));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"Comparing orange to orange: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orange.compareTo(orange));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b="1" smtClean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4831290"/>
            <a:ext cx="11900848" cy="138499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Comparing orange to apple: 14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Comparing apple to orange: -14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Comparing apple to apple: 0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Comparing orange to orange: 0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123721"/>
            <a:ext cx="11901267" cy="5478423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BubbleDemo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fruits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"banana"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"melon"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"grapes"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.println(Arrays.toString(fruits));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temp;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 = 1; i &lt; fruits.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j = 0; j &lt; fruits.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- i; j++)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(fruits[j].compareTo(fruits[j + 1]) &gt; 0)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temp = fruits[j + 1];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fruits[j + 1] = fruits[j];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fruits[j] = temp;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// Arrays.sort(fruits);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.println(Arrays.toString(fruits));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b="1" smtClean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6782954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[orange, banana, kiwi, melon, grapes, apple]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[apple, banana, grapes, kiwi, melon, orange]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Получение подстрок 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Строки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  <p:graphicFrame>
        <p:nvGraphicFramePr>
          <p:cNvPr id="8" name="Таблица 5"/>
          <p:cNvGraphicFramePr>
            <a:graphicFrameLocks noGrp="1"/>
          </p:cNvGraphicFramePr>
          <p:nvPr/>
        </p:nvGraphicFramePr>
        <p:xfrm>
          <a:off x="1961844" y="3346753"/>
          <a:ext cx="866987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831629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j-lt"/>
                          <a:cs typeface="Courier New" pitchFamily="49" charset="0"/>
                        </a:rPr>
                        <a:t>Для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j-lt"/>
                          <a:cs typeface="Courier New" pitchFamily="49" charset="0"/>
                        </a:rPr>
                        <a:t> представления строк 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j-lt"/>
                          <a:cs typeface="Courier New" pitchFamily="49" charset="0"/>
                        </a:rPr>
                        <a:t>Java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j-lt"/>
                          <a:cs typeface="Courier New" pitchFamily="49" charset="0"/>
                        </a:rPr>
                        <a:t>используется к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j-lt"/>
                          <a:cs typeface="Courier New" pitchFamily="49" charset="0"/>
                        </a:rPr>
                        <a:t>ласс String. Строки хранятся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j-lt"/>
                          <a:cs typeface="Courier New" pitchFamily="49" charset="0"/>
                        </a:rPr>
                        <a:t> в памяти как массив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j-lt"/>
                          <a:cs typeface="Courier New" pitchFamily="49" charset="0"/>
                        </a:rPr>
                        <a:t>char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j-lt"/>
                          <a:cs typeface="Courier New" pitchFamily="49" charset="0"/>
                        </a:rPr>
                        <a:t>- кодовых единиц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j-lt"/>
                          <a:cs typeface="Courier New" pitchFamily="49" charset="0"/>
                        </a:rPr>
                        <a:t>UTF-16.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j-lt"/>
                          <a:cs typeface="Courier New" pitchFamily="49" charset="0"/>
                        </a:rPr>
                        <a:t>Для представления некоторых кодовых точек может потребоваться две кодовые единицы. </a:t>
                      </a:r>
                      <a:endParaRPr lang="en-US" sz="1500" b="0" spc="0" smtClean="0">
                        <a:solidFill>
                          <a:schemeClr val="accent4"/>
                        </a:solidFill>
                        <a:latin typeface="+mj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0089" y="3506277"/>
            <a:ext cx="609600" cy="609600"/>
          </a:xfrm>
          <a:prstGeom prst="rect">
            <a:avLst/>
          </a:prstGeom>
          <a:noFill/>
        </p:spPr>
      </p:pic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964116" y="4713825"/>
          <a:ext cx="866987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831629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i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Объекты класса</a:t>
                      </a:r>
                      <a:r>
                        <a:rPr lang="ru-RU" sz="1500" b="0" i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n-US" sz="1500" b="0" i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String </a:t>
                      </a:r>
                      <a:r>
                        <a:rPr lang="ru-RU" sz="1500" b="0" i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являются неизменными. Класс String содержит методы для преобразования строк но на самом деле эти методы создают новые объекты и возвращают</a:t>
                      </a:r>
                      <a:r>
                        <a:rPr lang="ru-RU" sz="1500" b="0" i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ссылки на них</a:t>
                      </a:r>
                      <a:r>
                        <a:rPr lang="ru-RU" sz="1500" b="0" i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Старые строки не меняются. Неизменность объектов</a:t>
                      </a:r>
                      <a:r>
                        <a:rPr lang="ru-RU" sz="1500" b="0" i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класса </a:t>
                      </a:r>
                      <a:r>
                        <a:rPr lang="en-US" sz="1500" b="0" i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String </a:t>
                      </a:r>
                      <a:r>
                        <a:rPr lang="ru-RU" sz="1500" b="0" i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делает их потокобезопасными.</a:t>
                      </a:r>
                      <a:endParaRPr lang="en-US" sz="1500" b="0" i="0" spc="0" smtClean="0">
                        <a:solidFill>
                          <a:schemeClr val="accent4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2361" y="5023478"/>
            <a:ext cx="609600" cy="609600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590005" y="1369395"/>
            <a:ext cx="11901267" cy="5139099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String {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String substring(int beginIndex, int endIndex) {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if (beginIndex &lt; 0) {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throw new StringIndexOutOfBoundsException(beginIndex);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if (endIndex &gt; count) {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throw new StringIndexOutOfBoundsException(endIndex);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if (beginIndex &gt; endIndex) {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throw new StringIndexOutOfBoundsException(endIndex - beginIndex);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((beginIndex == 0) &amp;&amp; (endIndex == count)) ? this :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new String(offset + beginIndex, endIndex - beginIndex, value);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lvl="1"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String(int offset, int count, char value[]) {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this.value = value;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this.offset = offset;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this.count = count;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sp>
        <p:nvSpPr>
          <p:cNvPr id="7" name="Скругленный прямоугольник 7"/>
          <p:cNvSpPr/>
          <p:nvPr/>
        </p:nvSpPr>
        <p:spPr bwMode="auto">
          <a:xfrm>
            <a:off x="1499216" y="4079839"/>
            <a:ext cx="6539316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new String(offset + beginIndex, endIndex - beginIndex, value)</a:t>
            </a:r>
            <a:endParaRPr lang="en-US" sz="1400" b="1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urier New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978923" y="7301534"/>
          <a:ext cx="9416954" cy="79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2"/>
                <a:gridCol w="8584442"/>
              </a:tblGrid>
              <a:tr h="79158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Метод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substring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позволяет получать подстроки. Он возвращает новый объект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String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но использует массив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char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из старого объекта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8" name="Овал 7"/>
          <p:cNvSpPr/>
          <p:nvPr/>
        </p:nvSpPr>
        <p:spPr bwMode="auto">
          <a:xfrm>
            <a:off x="2115389" y="7397077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590005" y="1301154"/>
            <a:ext cx="11901267" cy="3006208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String {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String trim() {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int len = count;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int st = 0;</a:t>
            </a:r>
          </a:p>
          <a:p>
            <a:pPr marL="0" lvl="1"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while ((st &lt; len) &amp;&amp; (value[offset + st] &lt;= ' ')) {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st++;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while ((st &lt; len) &amp;&amp; (value[offset + len - 1] &lt;= ' ')) {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len--;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((st &gt; 0) || (len &lt; count)) ? substring(st, len) : this;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sp>
        <p:nvSpPr>
          <p:cNvPr id="12" name="Скругленный прямоугольник 7"/>
          <p:cNvSpPr/>
          <p:nvPr/>
        </p:nvSpPr>
        <p:spPr bwMode="auto">
          <a:xfrm>
            <a:off x="5429770" y="3615812"/>
            <a:ext cx="1940021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substring(st, len)</a:t>
            </a:r>
            <a:endParaRPr lang="en-US" sz="1400" b="1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urier New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978923" y="7301534"/>
          <a:ext cx="9416954" cy="79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2"/>
                <a:gridCol w="8584442"/>
              </a:tblGrid>
              <a:tr h="79158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Метод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trim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убирает пробелы в начале и в конце строки. Он возвращает новый объект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но использует массив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char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из старого объекта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7" name="Овал 7"/>
          <p:cNvSpPr/>
          <p:nvPr/>
        </p:nvSpPr>
        <p:spPr bwMode="auto">
          <a:xfrm>
            <a:off x="2115389" y="7424369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492217"/>
            <a:ext cx="11901267" cy="2246769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SubstringDemo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decaf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"decaffeinated"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"Threre is no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decaf.substring(2,9)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in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decaf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coffee"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5568282"/>
            <a:ext cx="11900848" cy="73866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Threre is no caffein in decaffeinated coffee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кругленный прямоугольник 7"/>
          <p:cNvSpPr/>
          <p:nvPr/>
        </p:nvSpPr>
        <p:spPr bwMode="auto">
          <a:xfrm>
            <a:off x="1983718" y="5806275"/>
            <a:ext cx="841367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caffein</a:t>
            </a:r>
            <a:endParaRPr lang="en-US" sz="1400" b="1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Конкатенация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Строковые операторы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757699" y="8879850"/>
            <a:ext cx="3033712" cy="484187"/>
          </a:xfrm>
        </p:spPr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077889" y="5739566"/>
          <a:ext cx="10659197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31"/>
                <a:gridCol w="9850966"/>
              </a:tblGrid>
              <a:tr h="123309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Оператор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+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применим к двум операндам типа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String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 означает конкатенацию (объединение) строк. Один операнд оператора + может быть любого типа если другой операнд типа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String.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Операнд не типа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String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будет преобразован 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String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 конкатенирован с операндом типа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String.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Для ссылок на объекты преобразование производится путём вызова метода toString()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Для примитивных типов преобразование производится с помощью метода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valueOf()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который в свою очередь вызывает методы для получения строкового представления из соответствующих классов обёрток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Конкатенация происходит с помощью объекта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класса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StringBuilder.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Один объект создаётся для конкатенации строковых представлений всех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“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слагаемых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”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правой части присваивания. Для конкатенации двух строк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concat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работает быстрее чем операторы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+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или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+=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</a:t>
                      </a:r>
                      <a:endParaRPr lang="en-US" sz="1500" b="0" spc="0" smtClean="0">
                        <a:solidFill>
                          <a:schemeClr val="accent4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6137" y="6514518"/>
            <a:ext cx="609600" cy="609600"/>
          </a:xfrm>
          <a:prstGeom prst="rect">
            <a:avLst/>
          </a:prstGeom>
          <a:noFill/>
        </p:spPr>
      </p:pic>
      <p:graphicFrame>
        <p:nvGraphicFramePr>
          <p:cNvPr id="9" name="Таблица 4"/>
          <p:cNvGraphicFramePr>
            <a:graphicFrameLocks noGrp="1"/>
          </p:cNvGraphicFramePr>
          <p:nvPr/>
        </p:nvGraphicFramePr>
        <p:xfrm>
          <a:off x="3037267" y="2462881"/>
          <a:ext cx="662534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124"/>
                <a:gridCol w="4384224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Оператор 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76200" marB="76200">
                    <a:lnR w="12700" cmpd="sng">
                      <a:noFill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Результат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76200" marB="76200">
                    <a:lnL w="12700" cmpd="sng">
                      <a:noFill/>
                    </a:lnL>
                    <a:lnR w="12700" cmpd="sng">
                      <a:noFill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+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76200" marB="76200" anchor="ctr"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Создание строкового представления и конкатенация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76200" marB="76200"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+=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76200" marB="762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Создание строкового представления и конкатенация с присваиванием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76200" marB="762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630949" y="1574114"/>
            <a:ext cx="11901267" cy="4767459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String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static String valueOf(boolean b) {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return b ? "true" : "false";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static String valueOf(char c) {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char data[] = {c};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new String(0, 1, data);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lvl="1">
              <a:lnSpc>
                <a:spcPct val="90000"/>
              </a:lnSpc>
            </a:pP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static String valueOf(int i) {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return Integer.toString(i, 10);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lvl="1"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static String valueOf(long l)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static String valueOf(float f)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static String valueOf(double d)</a:t>
            </a:r>
          </a:p>
          <a:p>
            <a:pPr marL="0" lvl="1"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static String valueOf(Object obj) {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return (obj == null) ? "null" : obj.toString();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...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Получение строкового представления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graphicFrame>
        <p:nvGraphicFramePr>
          <p:cNvPr id="10" name="Таблица 5"/>
          <p:cNvGraphicFramePr>
            <a:graphicFrameLocks noGrp="1"/>
          </p:cNvGraphicFramePr>
          <p:nvPr/>
        </p:nvGraphicFramePr>
        <p:xfrm>
          <a:off x="1801502" y="7264708"/>
          <a:ext cx="941695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2"/>
                <a:gridCol w="8584442"/>
              </a:tblGrid>
              <a:tr h="96898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Для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получения строковых представлений значений примитивных типов и объектов к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ласс String включает статические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методы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valueOf.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Для численных примитивов вызывается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toString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из соответствующего класса обёртки. Для объектов вызывается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toString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после проверки ссылки на неравенство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null.</a:t>
                      </a:r>
                      <a:endParaRPr lang="en-US" sz="1500" b="0" spc="0" smtClean="0"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1" name="Овал 7"/>
          <p:cNvSpPr/>
          <p:nvPr/>
        </p:nvSpPr>
        <p:spPr bwMode="auto">
          <a:xfrm>
            <a:off x="1937968" y="7574524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93612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267765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NoLongLinesDemo {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 args[])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longStr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"This could have been 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 very long line that would have 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"wrapped around. But string concatenation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"prevents this."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.println(longStr);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4981418"/>
            <a:ext cx="11900848" cy="73866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This could have been a very long line that would have wrapped around. But string concatenation prevents this.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289310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PlusDemo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helloworldplus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"World"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helloworld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 World!"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.println(helloworldplus);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.println(helloworld);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"Equal references ?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(helloworldplus == helloworld));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"Have equal contents ?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helloworldplus.equals(helloworld));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4981418"/>
            <a:ext cx="11900848" cy="138499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Hello World!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Hello World!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Equal references ? true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Have equal contents ? true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30949" y="1232914"/>
            <a:ext cx="11901267" cy="3022366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String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String concat(String str)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int otherLen = str.length();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if (otherLen == 0)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return this;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char buf[] = new char[count + otherLen];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getChars(0, count, buf, 0);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str.getChars(0, otherLen, buf, count);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new String(0, count + otherLen, buf);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5" name="Таблица 5"/>
          <p:cNvGraphicFramePr>
            <a:graphicFrameLocks noGrp="1"/>
          </p:cNvGraphicFramePr>
          <p:nvPr/>
        </p:nvGraphicFramePr>
        <p:xfrm>
          <a:off x="1801502" y="5800303"/>
          <a:ext cx="9416954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2"/>
                <a:gridCol w="8584442"/>
              </a:tblGrid>
              <a:tr h="83250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Метод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concat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создаёт новый объект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с новым массивом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char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в который копируются массивы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char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двух конкатенируемых строк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Количество элементов в массиве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char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равно сумме длин конкатенируемых строк. 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6" name="Овал 7"/>
          <p:cNvSpPr/>
          <p:nvPr/>
        </p:nvSpPr>
        <p:spPr bwMode="auto">
          <a:xfrm>
            <a:off x="1937968" y="5977730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3970318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ConcatDemo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hello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space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world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"World"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exclamation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helloworld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 World!"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result = hello.concat(space).concat(world).concat(exclamation);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.println(result);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.println(helloworld);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"Equal references ?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(result == helloworld));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"Have equal contents ?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result.equals(helloworld));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5827594"/>
            <a:ext cx="11900848" cy="138499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Hello World!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Hello World!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Equal references ? false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Have equal contents ? true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String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4832092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PlusConcatCompare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s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100000; i++)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s +=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"*"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plus: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100000; i++)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 = s.concat(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"*"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concat: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6619178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plus: 6672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concat: 3484 ms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Поиск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30949" y="1232914"/>
            <a:ext cx="11901267" cy="3991862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String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int indexOf(String str)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indexOf(str, 0);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int indexOf(String str, int fromIndex)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indexOf(value, offset, count, str.value, str.offset, str.count, fromIndex);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int lastIndexOf(String str)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lastIndexOf(str, count);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int lastIndexOf(String str, int fromIndex)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lastIndexOf(value, offset, count, str.value, str.offset, str.count, fromIndex);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5" name="Таблица 5"/>
          <p:cNvGraphicFramePr>
            <a:graphicFrameLocks noGrp="1"/>
          </p:cNvGraphicFramePr>
          <p:nvPr/>
        </p:nvGraphicFramePr>
        <p:xfrm>
          <a:off x="1828797" y="7110498"/>
          <a:ext cx="9416954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2"/>
                <a:gridCol w="8584442"/>
              </a:tblGrid>
              <a:tr h="90073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indexOf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возвращает индекс первого вхождения подстроки с начала строки или начиная с указанного индекса.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lastIndexOf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возвращает индекс последнего вхождения подстроки до конца строки или до указанного индекса включительно. </a:t>
                      </a:r>
                      <a:endParaRPr lang="en-US" sz="1500" b="0" spc="0" smtClean="0"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6" name="Овал 7"/>
          <p:cNvSpPr/>
          <p:nvPr/>
        </p:nvSpPr>
        <p:spPr bwMode="auto">
          <a:xfrm>
            <a:off x="1965263" y="7274277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30949" y="1123730"/>
            <a:ext cx="11901267" cy="7419767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String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static int indexOf(char[] source, int sourceOffset, int sourceCount, char[] target,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    int targetOffset, int targetCount, int fromIndex)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if (fromIndex &gt;= sourceCount)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return (targetCount == 0 ? sourceCount : -1);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if (fromIndex &lt; 0)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fromIndex = 0;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if (targetCount == 0)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fromIndex;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char first = target[targetOffset];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int max = sourceOffset + (sourceCount - targetCount);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for (int i = sourceOffset + fromIndex; i &lt;= max; i++)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if (source[i] != first)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while (++i &lt;= max &amp;&amp; source[i] != first);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if (i &lt;= max)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int j = i + 1;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int end = j + targetCount - 1;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for (int k = targetOffset + 1; j &lt; end &amp;&amp; source[j] == target[k]; j++, k++);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if (j == end)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    return i - sourceOffset;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-1;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3970318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IndexOfDemo {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 args[])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String s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"Now is the time for all good men 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 come to the aid of their country."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"indexOf(t)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s.indexOf(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't'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"lastIndexOf(t)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s.lastIndexOf(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't'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"indexOf(the)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s.indexOf(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"the"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"lastIndexOf(the)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s.lastIndexOf(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"the"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"indexOf(t, 10)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s.indexOf(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't'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10));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"lastIndexOf(t, 60)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s.lastIndexOf(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't'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60));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"indexOf(the, 10)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s.indexOf(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"the"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10));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"lastIndexOf(the, 60)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s.lastIndexOf(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"the"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60));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5636522"/>
            <a:ext cx="11900848" cy="2462213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Now is the time for all good men to come to the aid of their country.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indexOf(t) = 7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lastIndexOf(t) = 65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indexOf(the) = 7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lastIndexOf(the) = 55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indexOf(t, 10) = 11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lastIndexOf(t, 60) = 55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indexOf(the, 10) = 44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lastIndexOf(the, 60) = 55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Проверка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30949" y="1246562"/>
            <a:ext cx="11901267" cy="5736955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String {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boolean startsWith(String prefix, int toffset)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char ta[] = value;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int to = offset + toffset;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char pa[] = prefix.value;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int po = prefix.offset;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int pc = prefix.count;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if ((toffset &lt; 0) || (toffset &gt; count - pc))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return false;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while (--pc &gt;= 0)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if (ta[to++] != pa[po++])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return false;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return true;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startsWith(String prefix)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return startsWith(prefix, 0);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endsWith(String suffix)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return startsWith(suffix, count - suffix.count);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1801502" y="7642755"/>
          <a:ext cx="9416954" cy="941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2"/>
                <a:gridCol w="8584442"/>
              </a:tblGrid>
              <a:tr h="9416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startsWith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проверяет начинается ли строка или часть строки с указанного префикса.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endsWith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проверяет заканчивается ли строка на указанный суффикс.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Овал 7"/>
          <p:cNvSpPr/>
          <p:nvPr/>
        </p:nvSpPr>
        <p:spPr bwMode="auto">
          <a:xfrm>
            <a:off x="1937968" y="7847478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30949" y="1246562"/>
            <a:ext cx="11901267" cy="4185761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String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public boolean regionMatches(int toffset, String other, int ooffset, int len)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char ta[] = value;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int to = offset + toffset;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char pa[] = other.value;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int po = other.offset + ooffset;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// Note: toffset, ooffset, or len might be near -1&gt;&gt;&gt;1.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if ((ooffset &lt; 0) || (toffset &lt; 0) || (toffset &gt; (long)count - len)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|| (ooffset &gt; (long)other.count - len))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return false;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while (len-- &gt; 0)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if (ta[to++] != pa[po++])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return false;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true;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4285394" y="6359871"/>
          <a:ext cx="4067036" cy="900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2"/>
                <a:gridCol w="3234524"/>
              </a:tblGrid>
              <a:tr h="90073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regionMatches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проверяет совпадают ли части двух строк. 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Овал 7"/>
          <p:cNvSpPr/>
          <p:nvPr/>
        </p:nvSpPr>
        <p:spPr bwMode="auto">
          <a:xfrm>
            <a:off x="4421860" y="6510002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096425"/>
            <a:ext cx="11901267" cy="4616648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MatchDemo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names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"Girl Reading at a Table"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"Gertrude Stein"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"Guitar and Clarinet on a Mantelpiece"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"Woman Ironing"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"Head of a Woman"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"Bust of a Man"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"Woman in Green"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"Mother and Child by a Fountain"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"At the Lapin Agile"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"Mandolin, Fruit Bowl, and Plaster Arm"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"Woman in an Armchair"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"Harlequin"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"Seated Harlequin"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"Woman in White"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"Woman Asleep at a Table"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"Dying Bull"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"Self-Portrait"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"Man with a Lollipop"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"Woman in Profile"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"The Actor"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name : names)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(name.startsWith(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"Woman"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.println(name);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b="1" smtClean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6196090"/>
            <a:ext cx="11900848" cy="1815882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Woman Ironing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Woman in Green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Woman in an Armchair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Woman in White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Woman Asleep at a Table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Woman in Profile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Прописные и строчные буквы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String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30949" y="1574114"/>
            <a:ext cx="11901267" cy="3604064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 class String {</a:t>
            </a:r>
          </a:p>
          <a:p>
            <a:pPr>
              <a:lnSpc>
                <a:spcPct val="90000"/>
              </a:lnSpc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private final char value[];</a:t>
            </a:r>
          </a:p>
          <a:p>
            <a:pPr>
              <a:lnSpc>
                <a:spcPct val="90000"/>
              </a:lnSpc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private final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offset;</a:t>
            </a:r>
          </a:p>
          <a:p>
            <a:pPr>
              <a:lnSpc>
                <a:spcPct val="90000"/>
              </a:lnSpc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private final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pPr>
              <a:lnSpc>
                <a:spcPct val="90000"/>
              </a:lnSpc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public String()</a:t>
            </a:r>
          </a:p>
          <a:p>
            <a:pPr>
              <a:lnSpc>
                <a:spcPct val="90000"/>
              </a:lnSpc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public String(String original)</a:t>
            </a:r>
          </a:p>
          <a:p>
            <a:pPr>
              <a:lnSpc>
                <a:spcPct val="90000"/>
              </a:lnSpc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90000"/>
              </a:lnSpc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public String(char[] value)</a:t>
            </a:r>
          </a:p>
          <a:p>
            <a:pPr marL="0" lvl="1">
              <a:lnSpc>
                <a:spcPct val="90000"/>
              </a:lnSpc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90000"/>
              </a:lnSpc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public 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getChars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(char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dstBegin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90000"/>
              </a:lnSpc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 void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getChars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srcBegin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srcEnd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char[] 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dstBegin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90000"/>
              </a:lnSpc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 char[]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toCharArray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90000"/>
              </a:lnSpc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 char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index) 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90000"/>
              </a:lnSpc>
            </a:pP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90000"/>
              </a:lnSpc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1801502" y="5595565"/>
          <a:ext cx="941695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2"/>
                <a:gridCol w="8584442"/>
              </a:tblGrid>
              <a:tr h="100995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 String используется для представления строк. Строка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хранится как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count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элементов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char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массива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value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начиная с элемента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offset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Объекты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класса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String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являются неизменными.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В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классе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String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есть конструкторы для создания объекта по массиву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char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Есть методы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для получения массива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char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строки и для получения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char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по индексу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</a:t>
                      </a:r>
                      <a:endParaRPr lang="en-US" sz="1500" b="0" spc="0" smtClean="0"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Овал 7"/>
          <p:cNvSpPr/>
          <p:nvPr/>
        </p:nvSpPr>
        <p:spPr bwMode="auto">
          <a:xfrm>
            <a:off x="1937968" y="5923120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11" name="Скругленный прямоугольник 7"/>
          <p:cNvSpPr/>
          <p:nvPr/>
        </p:nvSpPr>
        <p:spPr bwMode="auto">
          <a:xfrm>
            <a:off x="1864581" y="2363244"/>
            <a:ext cx="55778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final</a:t>
            </a:r>
            <a:endParaRPr lang="en-US" sz="1400" b="1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2" name="Скругленный прямоугольник 7"/>
          <p:cNvSpPr/>
          <p:nvPr/>
        </p:nvSpPr>
        <p:spPr bwMode="auto">
          <a:xfrm>
            <a:off x="1865912" y="2173751"/>
            <a:ext cx="55778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final</a:t>
            </a:r>
            <a:endParaRPr lang="en-US" sz="1400" b="1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3" name="Скругленный прямоугольник 7"/>
          <p:cNvSpPr/>
          <p:nvPr/>
        </p:nvSpPr>
        <p:spPr bwMode="auto">
          <a:xfrm>
            <a:off x="1865912" y="1974976"/>
            <a:ext cx="55778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final</a:t>
            </a:r>
            <a:endParaRPr lang="en-US" sz="1400" b="1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30949" y="1737890"/>
            <a:ext cx="11901267" cy="1858970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String {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boolean equalsIgnoreCase(String anotherString)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int compareToIgnoreCase(String str)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String toUpperCase()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String toLowerCase()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1801502" y="5977699"/>
          <a:ext cx="941695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2"/>
                <a:gridCol w="8584442"/>
              </a:tblGrid>
              <a:tr h="9416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equalsIgnoreCase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проверяет строки на равенство без учёта регистра.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compareToIgnoreCase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выполняет сравнение строк без учёта регистра. Методы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toUpperCase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toLowerCase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возвращают строку переведённую в верхний и нижний регистр соответственно. Возвращается ссылка на новую строку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Старая строка не меняется.</a:t>
                      </a:r>
                      <a:endParaRPr lang="en-US" sz="1500" b="0" spc="0" smtClean="0"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Овал 7"/>
          <p:cNvSpPr/>
          <p:nvPr/>
        </p:nvSpPr>
        <p:spPr bwMode="auto">
          <a:xfrm>
            <a:off x="1937968" y="6305254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096425"/>
            <a:ext cx="11901267" cy="353943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ChangeCaseDemo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 args[])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s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"This is a test."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"Original: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upper = s.toUpperCase();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lower = s.toLowerCase();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"Uppercase: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upper);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"Lowercase: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lower);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"Original: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b="1" smtClean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6196090"/>
            <a:ext cx="11900848" cy="138499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Original: This is a test.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Uppercase: THIS IS A TEST.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Lowercase: this is a test.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Original: This is a test.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096425"/>
            <a:ext cx="11901267" cy="4616648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CharAtDemo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en-US" sz="1400" b="1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endParaRPr lang="en-US" sz="1400" b="1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String palindrome = 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"Dot saw I was </a:t>
            </a:r>
            <a:r>
              <a:rPr lang="en-US" sz="1400" b="1" dirty="0" err="1" smtClean="0">
                <a:solidFill>
                  <a:srgbClr val="2A00FF"/>
                </a:solidFill>
                <a:latin typeface="Courier New"/>
              </a:rPr>
              <a:t>Tod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palindrome.length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char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[]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tempCharArray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char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];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char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[]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charArray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char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];</a:t>
            </a:r>
          </a:p>
          <a:p>
            <a:endParaRPr lang="en-US" sz="1400" b="1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 0;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&lt;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++) {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tempCharArray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] =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palindrome.charAt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endParaRPr lang="en-US" sz="1400" b="1" dirty="0" smtClean="0">
              <a:latin typeface="Courier New"/>
            </a:endParaRPr>
          </a:p>
          <a:p>
            <a:r>
              <a:rPr lang="nb-NO" sz="1400" b="1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b-NO" sz="14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b-NO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b-NO" sz="1400" b="1" dirty="0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b-NO" sz="1400" b="1" dirty="0" smtClean="0">
                <a:solidFill>
                  <a:srgbClr val="000000"/>
                </a:solidFill>
                <a:latin typeface="Courier New"/>
              </a:rPr>
              <a:t> j = 0; j &lt; len; j++) {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charArray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[j] =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tempCharArray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- 1 - j];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endParaRPr lang="en-US" sz="1400" b="1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String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reversePalindrome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String(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charArray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b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reversePalindrome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b="1" dirty="0" smtClean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6045962"/>
            <a:ext cx="11900848" cy="73866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doT saw I was toD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String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30949" y="1519522"/>
            <a:ext cx="11901267" cy="3022366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 class String {</a:t>
            </a:r>
          </a:p>
          <a:p>
            <a:pPr>
              <a:lnSpc>
                <a:spcPct val="90000"/>
              </a:lnSpc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90000"/>
              </a:lnSpc>
            </a:pP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90000"/>
              </a:lnSpc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 String(byte[] bytes)</a:t>
            </a:r>
          </a:p>
          <a:p>
            <a:pPr marL="0" lvl="1">
              <a:lnSpc>
                <a:spcPct val="90000"/>
              </a:lnSpc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String(byte[] bytes,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Charset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charset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lvl="1">
              <a:lnSpc>
                <a:spcPct val="90000"/>
              </a:lnSpc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String(byte[] bytes, 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charsetName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lvl="1">
              <a:lnSpc>
                <a:spcPct val="90000"/>
              </a:lnSpc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String(byte[] bytes,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length)</a:t>
            </a:r>
          </a:p>
          <a:p>
            <a:pPr marL="0" lvl="1">
              <a:lnSpc>
                <a:spcPct val="90000"/>
              </a:lnSpc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String(byte[] bytes,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length,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Charset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charset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lvl="1">
              <a:lnSpc>
                <a:spcPct val="90000"/>
              </a:lnSpc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String(byte[] bytes,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length, 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charsetName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lvl="1">
              <a:lnSpc>
                <a:spcPct val="90000"/>
              </a:lnSpc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90000"/>
              </a:lnSpc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 byte[]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getBytes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lvl="1">
              <a:lnSpc>
                <a:spcPct val="90000"/>
              </a:lnSpc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 byte[]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getBytes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Charset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charset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lvl="1">
              <a:lnSpc>
                <a:spcPct val="90000"/>
              </a:lnSpc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 byte[]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getBytes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charsetName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lvl="1">
              <a:lnSpc>
                <a:spcPct val="90000"/>
              </a:lnSpc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1801502" y="5841219"/>
          <a:ext cx="9416954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2"/>
                <a:gridCol w="8584442"/>
              </a:tblGrid>
              <a:tr h="88712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В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классе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String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предусмотрены конструкторы для создания строки из последовательности байтов и методы получения последовательности байтов из строки. Если в них не указывается кодировка то используется кодировка по умолчанию.</a:t>
                      </a:r>
                      <a:endParaRPr lang="en-US" sz="1500" b="0" spc="0" smtClean="0"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Овал 7"/>
          <p:cNvSpPr/>
          <p:nvPr/>
        </p:nvSpPr>
        <p:spPr bwMode="auto">
          <a:xfrm>
            <a:off x="1937968" y="6018646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12" name="Скругленный прямоугольник 7"/>
          <p:cNvSpPr/>
          <p:nvPr/>
        </p:nvSpPr>
        <p:spPr bwMode="auto">
          <a:xfrm>
            <a:off x="3537276" y="3838707"/>
            <a:ext cx="197642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String charsetName</a:t>
            </a:r>
            <a:endParaRPr lang="en-US" sz="1400" b="1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5" name="Скругленный прямоугольник 7"/>
          <p:cNvSpPr/>
          <p:nvPr/>
        </p:nvSpPr>
        <p:spPr bwMode="auto">
          <a:xfrm>
            <a:off x="3976277" y="2503501"/>
            <a:ext cx="197642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String charsetName</a:t>
            </a:r>
            <a:endParaRPr lang="en-US" sz="1400" b="1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6" name="Скругленный прямоугольник 7"/>
          <p:cNvSpPr/>
          <p:nvPr/>
        </p:nvSpPr>
        <p:spPr bwMode="auto">
          <a:xfrm>
            <a:off x="6542057" y="3076707"/>
            <a:ext cx="197642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String charsetName</a:t>
            </a:r>
            <a:endParaRPr lang="en-US" sz="1400" b="1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096425"/>
            <a:ext cx="11901267" cy="3754874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GetBytesDemo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UnsupportedEncodingException{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greeting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ru-RU" sz="1400" b="1" smtClean="0">
                <a:solidFill>
                  <a:srgbClr val="2A00FF"/>
                </a:solidFill>
                <a:latin typeface="Courier New"/>
              </a:rPr>
              <a:t>Привет Мир!"</a:t>
            </a:r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"Old string: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greeting);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"Old string length: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greeting.length() 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byte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[] byteArray = greeting.getBytes(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"Byte array: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Arrays.toString(byteArray));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"Byte array length: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byteArray.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hello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String(byteArray,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"New string after reconstruction: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hello 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"New string length: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hello.length() 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b="1" smtClean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6045962"/>
            <a:ext cx="11900848" cy="1815882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Old string: Привет Мир!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Old string length: 11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Byte array: [-48,-97,-47,-128,-48,-72,-48,-78,-48,-75,-47,-126,32,-48,-100,-48,-72,-47,-128,33]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Byte array length: 20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New string after reconstruction: Привет Мир!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New string length: 11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Проверка на равенство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630949" y="1260210"/>
            <a:ext cx="11901267" cy="5349157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String {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equals(Object anObject) {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if (this == anObject) {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return true;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if (anObject instanceof String) {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String anotherString = (String)anObject;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int n = count;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if (n == anotherString.count) {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char v1[] = value;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char v2[] = anotherString.value;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int i = offset;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int j = anotherString.offset;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while (n-- != 0) {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    if (v1[i++] != v2[j++])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    return false;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return true;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false;</a:t>
            </a:r>
          </a:p>
          <a:p>
            <a:pPr marL="0" lvl="1"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graphicFrame>
        <p:nvGraphicFramePr>
          <p:cNvPr id="10" name="Таблица 5"/>
          <p:cNvGraphicFramePr>
            <a:graphicFrameLocks noGrp="1"/>
          </p:cNvGraphicFramePr>
          <p:nvPr/>
        </p:nvGraphicFramePr>
        <p:xfrm>
          <a:off x="1801502" y="7751939"/>
          <a:ext cx="9416954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2"/>
                <a:gridCol w="8584442"/>
              </a:tblGrid>
              <a:tr h="83250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Для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проверки строк на равенство переопределён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equals.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Этод метод проверяет что части массивов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value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используемые для хранения кодовых единиц строк одинаковы. Необходимо помнить что оператор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==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сравнивает ссылки а не содержимое строк.</a:t>
                      </a:r>
                      <a:endParaRPr lang="en-US" sz="1500" b="0" spc="0" smtClean="0"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1" name="Овал 7"/>
          <p:cNvSpPr/>
          <p:nvPr/>
        </p:nvSpPr>
        <p:spPr bwMode="auto">
          <a:xfrm>
            <a:off x="1937968" y="7943014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2727513" y="1650514"/>
            <a:ext cx="2485933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equals(Object anObject)</a:t>
            </a:r>
            <a:endParaRPr lang="en-US" sz="1400" b="1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Финальный слайд">
  <a:themeElements>
    <a:clrScheme name="5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5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Презентация1</Template>
  <TotalTime>0</TotalTime>
  <Words>4124</Words>
  <Application>Microsoft Office PowerPoint</Application>
  <PresentationFormat>Произвольный</PresentationFormat>
  <Paragraphs>814</Paragraphs>
  <Slides>41</Slides>
  <Notes>41</Notes>
  <HiddenSlides>0</HiddenSlides>
  <MMClips>0</MMClips>
  <ScaleCrop>false</ScaleCrop>
  <HeadingPairs>
    <vt:vector size="4" baseType="variant">
      <vt:variant>
        <vt:lpstr>Тема</vt:lpstr>
      </vt:variant>
      <vt:variant>
        <vt:i4>6</vt:i4>
      </vt:variant>
      <vt:variant>
        <vt:lpstr>Заголовки слайдов</vt:lpstr>
      </vt:variant>
      <vt:variant>
        <vt:i4>41</vt:i4>
      </vt:variant>
    </vt:vector>
  </HeadingPairs>
  <TitlesOfParts>
    <vt:vector size="47" baseType="lpstr">
      <vt:lpstr>Нулевой слайд</vt:lpstr>
      <vt:lpstr>Тема, тезисы, автор</vt:lpstr>
      <vt:lpstr>Основная часть</vt:lpstr>
      <vt:lpstr>Финальный слайд</vt:lpstr>
      <vt:lpstr>1_Нулевой слайд</vt:lpstr>
      <vt:lpstr>1_Тема, тезисы, автор</vt:lpstr>
      <vt:lpstr> </vt:lpstr>
      <vt:lpstr>Строки</vt:lpstr>
      <vt:lpstr> </vt:lpstr>
      <vt:lpstr>Класс String</vt:lpstr>
      <vt:lpstr> </vt:lpstr>
      <vt:lpstr>Класс String</vt:lpstr>
      <vt:lpstr> </vt:lpstr>
      <vt:lpstr> </vt:lpstr>
      <vt:lpstr> </vt:lpstr>
      <vt:lpstr> </vt:lpstr>
      <vt:lpstr> Интернирование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Строковые операторы</vt:lpstr>
      <vt:lpstr>Получение строкового представления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2012-12-13T15:13:07Z</dcterms:created>
  <dcterms:modified xsi:type="dcterms:W3CDTF">2016-04-01T15:54:44Z</dcterms:modified>
  <cp:contentStatus>Final</cp:contentStatus>
</cp:coreProperties>
</file>