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37"/>
  </p:notesMasterIdLst>
  <p:handoutMasterIdLst>
    <p:handoutMasterId r:id="rId38"/>
  </p:handoutMasterIdLst>
  <p:sldIdLst>
    <p:sldId id="478" r:id="rId7"/>
    <p:sldId id="428" r:id="rId8"/>
    <p:sldId id="467" r:id="rId9"/>
    <p:sldId id="464" r:id="rId10"/>
    <p:sldId id="449" r:id="rId11"/>
    <p:sldId id="470" r:id="rId12"/>
    <p:sldId id="455" r:id="rId13"/>
    <p:sldId id="456" r:id="rId14"/>
    <p:sldId id="458" r:id="rId15"/>
    <p:sldId id="439" r:id="rId16"/>
    <p:sldId id="477" r:id="rId17"/>
    <p:sldId id="471" r:id="rId18"/>
    <p:sldId id="469" r:id="rId19"/>
    <p:sldId id="465" r:id="rId20"/>
    <p:sldId id="476" r:id="rId21"/>
    <p:sldId id="472" r:id="rId22"/>
    <p:sldId id="466" r:id="rId23"/>
    <p:sldId id="475" r:id="rId24"/>
    <p:sldId id="448" r:id="rId25"/>
    <p:sldId id="450" r:id="rId26"/>
    <p:sldId id="453" r:id="rId27"/>
    <p:sldId id="451" r:id="rId28"/>
    <p:sldId id="452" r:id="rId29"/>
    <p:sldId id="454" r:id="rId30"/>
    <p:sldId id="459" r:id="rId31"/>
    <p:sldId id="473" r:id="rId32"/>
    <p:sldId id="461" r:id="rId33"/>
    <p:sldId id="460" r:id="rId34"/>
    <p:sldId id="474" r:id="rId35"/>
    <p:sldId id="462" r:id="rId36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2606" autoAdjust="0"/>
  </p:normalViewPr>
  <p:slideViewPr>
    <p:cSldViewPr snapToGrid="0">
      <p:cViewPr>
        <p:scale>
          <a:sx n="70" d="100"/>
          <a:sy n="70" d="100"/>
        </p:scale>
        <p:origin x="-78" y="64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0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IV.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Строки и символы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Изменяемые строки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Производительность</a:t>
            </a:r>
          </a:p>
          <a:p>
            <a:pPr algn="ctr"/>
            <a:endParaRPr lang="ru-RU" sz="6000" b="0" smtClean="0">
              <a:solidFill>
                <a:srgbClr val="800000"/>
              </a:solidFill>
              <a:latin typeface="Bookman Old Style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BuilderStringCompare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s +=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String </a:t>
            </a:r>
            <a:r>
              <a:rPr lang="ru-RU" sz="1400" b="1" smtClean="0">
                <a:solidFill>
                  <a:srgbClr val="2A00FF"/>
                </a:solidFill>
                <a:latin typeface="Courier New"/>
              </a:rPr>
              <a:t>+=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sbuild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sbuild.append(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StringBuilder: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97402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String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+=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: 1309500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StringBuilder: 31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742903" y="8265593"/>
          <a:ext cx="7724927" cy="76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04"/>
                <a:gridCol w="6864823"/>
              </a:tblGrid>
              <a:tr h="7692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Затраты на конкантенацию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используя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растут линейно а затраты на конкантенацию используя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+=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concat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растут квадратично.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4" descr="console, guake, ssh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832" y="8305248"/>
            <a:ext cx="630692" cy="702266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BufferBuilderCompare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StringBuffer sbuf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sbuf.append(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StringBuffer: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sbuild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sbuild.append(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StringBuilder: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85119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StringBuffer: 500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StringBuilder: 312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742903" y="8265593"/>
          <a:ext cx="772492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04"/>
                <a:gridCol w="6864823"/>
              </a:tblGrid>
              <a:tr h="7692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Производительность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выше чем 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так как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является потокобезопасным и не требует затрат на синхронизацию.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4" descr="console, guake, ssh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832" y="8428080"/>
            <a:ext cx="630692" cy="702266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Ёмкость и длина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5736955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ensureCapacity(int minimumCapacity)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(minimumCapacity &gt; value.length)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expandCapacity(minimumCapacity);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trimToSize()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(count &lt; value.length)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value = Arrays.copyOf(value, 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expandCapacity(int minimumCapacity)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newCapacity = (value.length + 1) * 2;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(newCapacity &lt;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newCapacity = Integer.MAX_VALUE;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else if (minimumCapacity &gt; newCapacity)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newCapacity = minimumCapacity;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value = Arrays.copyOf(value, newCapacity);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7642770"/>
          <a:ext cx="9416954" cy="9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ensureCapacity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гарантировать минимальную ёмкость.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trimToSize()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делает ёмкость равной длине строки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779290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59945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SetLengthDemo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"capacity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sb.capacity());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"Increasing capacity..."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sb.ensureCapacity(30);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"capacity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sb.capacity());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"Trimming..."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sb.trimToSize();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"capacity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sb.capacity());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923130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capacity = 28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Increasing capacity...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capacity = 58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Trimming...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capacity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 world!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83209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CapacityCompare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sb.append(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default capacity: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StringBuilder(10000000);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sb.append(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"*"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capacity 10000000: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796602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default capacity: 313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capacity 10000000: 250 ms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742903" y="8183707"/>
          <a:ext cx="772492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04"/>
                <a:gridCol w="6864823"/>
              </a:tblGrid>
              <a:tr h="76921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Выделения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массива необходимой длины сразу позволяет сэкономить время на многократное выделение нового массива и копирование в него элементов старого массива.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4" descr="console, guake, ssh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832" y="8318898"/>
            <a:ext cx="630692" cy="702266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60406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setLength(int newLength)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if (newLength &lt;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throw new StringIndexOutOfBoundsException(newLength);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(newLength &gt; value.length)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expandCapacity(newLength);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if (count &lt; newLength)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for (; count &lt; newLength; count++)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value[count] = '\0';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count = newLength;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3480176" y="6400814"/>
          <a:ext cx="6155143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5322631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setLength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задаёт длину строки. Если длина строки больше текущей лишние элементы задаются равными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\u0000.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3616642" y="657824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SetLengthDemo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"Setting length 5"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sb.setLength(5);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"Setting length 12"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sb.setLength(12);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Setting length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Setting length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= Hello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Изменяемые строки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41458" y="2580224"/>
          <a:ext cx="86698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Выполнение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объединения строк используя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операторы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 + или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concat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очень затратно так как требует создания новых объектов. Объединение со строкой фиксированной длины в цикле требует квадратичных затрат от количества итераций цикла.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043732" y="4493185"/>
          <a:ext cx="86698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содержит последовательность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символов длина и содержимое которой могут быть изменены с помощью вызова методов.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потокобезопасный и может одновременно использоваться несколькими потоками.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Начиная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JDK 5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был добавлен эквивалентный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класс разработанный без гарантии синхронизации для использования одним потоком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используется одним потоком его следует заменить 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большинстве случаев следует использовать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StringBuilder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так как он поддерживает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те же самые операции но быстрее поскольку не выполняет синхронизацию. 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976" y="5198620"/>
            <a:ext cx="609600" cy="609600"/>
          </a:xfrm>
          <a:prstGeom prst="rect">
            <a:avLst/>
          </a:prstGeom>
          <a:noFill/>
        </p:spPr>
      </p:pic>
      <p:pic>
        <p:nvPicPr>
          <p:cNvPr id="11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209" y="2769617"/>
            <a:ext cx="685800" cy="6000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79796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indexOf(str, 0);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indexOf(String str, int fromIndex)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String.indexOf(value, 0, count, str.toCharArray(), 0, str.length(), fromIndex);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lastIndexOf(String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lastIndexOf(str, 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lastIndexOf(String str, int fromIndex)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String.lastIndexOf(value, 0, count, str.toCharArray(), 0, str.length(), fromIndex);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6496338"/>
          <a:ext cx="94169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индекс первого вхождения подстроки с начала строки или начиная с указанного индекса.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lastIndexOf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возвращает индекс последнего вхождения подстроки до конца строки или до указанного индекса включительно. Эти методы используют статические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lastIndexOf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679659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IndexOfDemo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"Now is the time for all good men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 come to the aid of their country."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StringBuffer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"indexOf(the)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"lastIndexOf(the)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"indexOf(t, 10)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"lastIndexOf(t, 60)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60));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"indexOf(the, 10)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"lastIndexOf(the, 60)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sb.lastIndexOf(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60));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Now is the time for all good men to come to the aid of their country.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indexOf(t) =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lastIndexOf(t) = 65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indexOf(the) =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lastIndexOf(the) = 55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indexOf(t, 10) = 11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lastIndexOf(t, 60) = 55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indexOf(the, 10) = 44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lastIndexOf(the, 60) = 55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Вставка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000898"/>
            <a:ext cx="11901267" cy="670645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insert(int offset, 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((offset &lt; 0) || (offset &gt; length()))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StringIndexOutOfBoundsException(offset);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(str == null)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 = "null";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len = str.length();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newCount = count + len;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(newCount &gt; value.length)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expandCapacity(newCount);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System.arraycopy(value, offset, value, offset + len, count - offset);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str.getChars(value, offset);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count = newCount;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insert(int offset, Object obj)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insert(offset, String.valueOf(obj));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insert(int offset, boolean b)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insert(offset, String.valueOf(b));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AbstractStringBuilder insert(int offset, int i)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insert(offset, String.valueOf(i));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8052210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Перегруженный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insert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вставлять в изменяемую строку  строки а также строковые представления объектов и примитивов. Для получения строкового представления 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valueOf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String.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8202343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632364" y="152400"/>
            <a:ext cx="1950872" cy="5982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0479964" y="0"/>
            <a:ext cx="2048681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267765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InsertDemo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StringBuffer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 Java!"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"Before insert: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sb.insert(2,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"like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"After insert: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458562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Before insert: I Java!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After insert: I like Java!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Замена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000898"/>
            <a:ext cx="11901267" cy="476745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replace(int start, int end, 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(start &lt;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StringIndexOutOfBoundsException(start);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(start &gt; count)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StringIndexOutOfBoundsException("start &gt; length()");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(start &gt; end)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StringIndexOutOfBoundsException("start &gt; end");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(end &gt; count)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end = 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len = str.length();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newCount = count + len - (end - start);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(newCount &gt; value.length)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expandCapacity(newCount);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System.arraycopy(value, end, value, start + len, count - end);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str.getChars(value, start);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count = newCount;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42445" y="6864855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replace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заменить диапазон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изменяемой строке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на содержимое строки. Для копирования кусков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arrayCopy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System.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получения набора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строки 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getChars.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78911" y="705593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ReplaceDemo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 text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is a test. This is, too."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StringBuffer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StringBuffer(text);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before replace: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sb.replace(5, 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sb.replace(22, 24,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after replace: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182442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before replace: This is a test. This is, too.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after replace: This was a test. This was, too.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87506"/>
            <a:ext cx="11901267" cy="341016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delete(int start, int end)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(start &lt;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StringIndexOutOfBoundsException(start);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(end &gt; count)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end = 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(start &gt; end)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throw new StringIndexOutOfBoundsException();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int len = end - start;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if (len &gt; 0)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System.arraycopy(value, start+len, value, start, count-end);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count -= len;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15149" y="6455422"/>
          <a:ext cx="9416954" cy="9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delete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удалить диапазон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из изменяемой строки.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копирования диапазона элементов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arrayCopy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System.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51615" y="660555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Изменяемые строки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103" y="1268960"/>
            <a:ext cx="10201275" cy="7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DeleteDemo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text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"This is a test. This is, too."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StringBuffer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StringBuffer(text);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before delete: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sb.delete(5, 7);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sb.delete(19, 21);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after delete:</a:t>
            </a:r>
            <a:r>
              <a:rPr lang="ru-RU" sz="1400" b="1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sb.insert(5,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sb.insert(22,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"was"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"Text after insert:</a:t>
            </a:r>
            <a:r>
              <a:rPr lang="ru-RU" sz="1400" b="1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182442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before delete: This is a test. This is, too.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after delete: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This  a test. This , too.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Text after insert: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This was a test. This was, too.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8325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60406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char value[];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count;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AbstractStringBuilder(int 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value = new char[capacity];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length()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capacity()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value.length;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6441746"/>
          <a:ext cx="94169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Абстрактный класс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AbstractStringBuilder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- родитель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кий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 для классов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StringBuilder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StringBuffer.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Строка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хранится как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count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элементов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массива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value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начиная с начала массива.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Длина массива называется ёмкостью.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классе есть конструктор для создания объекта с заданной ёмкостью. </a:t>
                      </a:r>
                      <a:endParaRPr lang="en-US" sz="1500" b="0" spc="0" smtClean="0"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6755653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3194721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final class StringBuilder extends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StringBuilder()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super(16);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StringBuilder(int capacity)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super(capacity);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StringBuilder(String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super(str.length() + 16);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append(str);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7110498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77790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StringBuilder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конструкторы для создания объекта с заданной ёмкостью или содержащего заданную строку. Также есть конструктор по умолчанию он создаёт объект с ёмкостью 16.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728792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246221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LengthCapacityDemo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StringBuilder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StringBuilder(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"buffer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System.out.println(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"length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sb.length());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"capacity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sb.capacity());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073258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buffer = Hello world!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length = 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capacity = 28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в конец строки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30949" y="1232914"/>
            <a:ext cx="11901267" cy="476745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 class AbstractStringBuilder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append(String str)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(str == null) str = "null";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len = str.length();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(len == 0) 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newCount = count + len;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if (newCount &gt; value.length)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expandCapacity(newCount);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str.getChars(0, len, value, count);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count = newCount;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this;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append(Object obj) {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append(String.valueOf(obj));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append(boolean b)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AbstractStringBuilder append(int i)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828797" y="7110498"/>
          <a:ext cx="9416954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8584442"/>
              </a:tblGrid>
              <a:tr h="9007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Перегруженный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append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позволяет добавлять в конец изменяемой строки - строки а также строковые представления объектов и примитивов. Это наиболее часто используемый метод. Он часто является лучшей альтернативой операторам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 методу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concat.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965263" y="72742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AppendDemo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 args[])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StringBuffer sb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StringBuffer();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hello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space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world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"World"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exclamation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 = sb.append(hello).append(space).append(world).append(exclamation).toString();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6182442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Hello World!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79964" y="0"/>
            <a:ext cx="2524836" cy="10372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2798</Words>
  <Application>Microsoft Office PowerPoint</Application>
  <PresentationFormat>Произвольный</PresentationFormat>
  <Paragraphs>587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Изменяемые строки</vt:lpstr>
      <vt:lpstr>Изменяемые строки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2012-12-17T12:42:50Z</dcterms:created>
  <dcterms:modified xsi:type="dcterms:W3CDTF">2016-04-02T06:17:25Z</dcterms:modified>
  <cp:contentStatus>Final</cp:contentStatus>
</cp:coreProperties>
</file>