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7" r:id="rId1"/>
    <p:sldMasterId id="2147483658" r:id="rId2"/>
    <p:sldMasterId id="2147483660" r:id="rId3"/>
    <p:sldMasterId id="2147483663" r:id="rId4"/>
    <p:sldMasterId id="2147483691" r:id="rId5"/>
    <p:sldMasterId id="2147483694" r:id="rId6"/>
    <p:sldMasterId id="2147483697" r:id="rId7"/>
  </p:sldMasterIdLst>
  <p:notesMasterIdLst>
    <p:notesMasterId r:id="rId28"/>
  </p:notesMasterIdLst>
  <p:handoutMasterIdLst>
    <p:handoutMasterId r:id="rId29"/>
  </p:handoutMasterIdLst>
  <p:sldIdLst>
    <p:sldId id="444" r:id="rId8"/>
    <p:sldId id="424" r:id="rId9"/>
    <p:sldId id="417" r:id="rId10"/>
    <p:sldId id="440" r:id="rId11"/>
    <p:sldId id="439" r:id="rId12"/>
    <p:sldId id="421" r:id="rId13"/>
    <p:sldId id="436" r:id="rId14"/>
    <p:sldId id="434" r:id="rId15"/>
    <p:sldId id="441" r:id="rId16"/>
    <p:sldId id="426" r:id="rId17"/>
    <p:sldId id="427" r:id="rId18"/>
    <p:sldId id="428" r:id="rId19"/>
    <p:sldId id="442" r:id="rId20"/>
    <p:sldId id="437" r:id="rId21"/>
    <p:sldId id="438" r:id="rId22"/>
    <p:sldId id="429" r:id="rId23"/>
    <p:sldId id="431" r:id="rId24"/>
    <p:sldId id="433" r:id="rId25"/>
    <p:sldId id="430" r:id="rId26"/>
    <p:sldId id="432" r:id="rId27"/>
  </p:sldIdLst>
  <p:sldSz cx="13004800" cy="9753600"/>
  <p:notesSz cx="9588500" cy="73025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FF"/>
    <a:srgbClr val="AF233B"/>
    <a:srgbClr val="FFFFCC"/>
    <a:srgbClr val="FFCCCC"/>
    <a:srgbClr val="5F5F5F"/>
    <a:srgbClr val="777777"/>
    <a:srgbClr val="282828"/>
    <a:srgbClr val="2929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794" autoAdjust="0"/>
    <p:restoredTop sz="93827" autoAdjust="0"/>
  </p:normalViewPr>
  <p:slideViewPr>
    <p:cSldViewPr snapToGrid="0">
      <p:cViewPr>
        <p:scale>
          <a:sx n="60" d="100"/>
          <a:sy n="60" d="100"/>
        </p:scale>
        <p:origin x="-1026" y="28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24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08"/>
    </p:cViewPr>
  </p:sorterViewPr>
  <p:notesViewPr>
    <p:cSldViewPr snapToGrid="0">
      <p:cViewPr varScale="1">
        <p:scale>
          <a:sx n="71" d="100"/>
          <a:sy n="71" d="100"/>
        </p:scale>
        <p:origin x="-1974" y="-108"/>
      </p:cViewPr>
      <p:guideLst>
        <p:guide orient="horz" pos="2300"/>
        <p:guide pos="302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933AB41B-98BB-41F8-8E5C-1267D4242D19}" type="datetimeFigureOut">
              <a:rPr lang="ru-RU"/>
              <a:pPr>
                <a:defRPr/>
              </a:pPr>
              <a:t>07.05.2016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7BC74B70-6C71-43C0-AB73-0B7C9B05C4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A80D0119-658C-425C-A834-B6DB84091358}" type="datetimeFigureOut">
              <a:rPr lang="ru-RU"/>
              <a:pPr>
                <a:defRPr/>
              </a:pPr>
              <a:t>07.05.2016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49275"/>
            <a:ext cx="3651250" cy="2738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06" tIns="48254" rIns="96506" bIns="48254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58850" y="3468689"/>
            <a:ext cx="7670800" cy="3286125"/>
          </a:xfrm>
          <a:prstGeom prst="rect">
            <a:avLst/>
          </a:prstGeom>
        </p:spPr>
        <p:txBody>
          <a:bodyPr vert="horz" lIns="96506" tIns="48254" rIns="96506" bIns="48254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DB11C2CE-9105-4057-8DAA-46606BB3F5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0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финального слайда для проекто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lIns="130046" tIns="65023" rIns="130046" bIns="65023"/>
          <a:lstStyle/>
          <a:p>
            <a:r>
              <a:rPr lang="ru-RU" smtClean="0"/>
              <a:t>14.11.2008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lIns="130046" tIns="65023" rIns="130046" bIns="65023"/>
          <a:lstStyle>
            <a:lvl1pPr algn="l">
              <a:defRPr/>
            </a:lvl1pPr>
          </a:lstStyle>
          <a:p>
            <a:r>
              <a:rPr lang="ru-RU" smtClean="0"/>
              <a:t>Объектно-ориентированные технологии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99FFAAE0-3C3C-4B16-BF00-9B30A3A2D10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50240" y="1733973"/>
            <a:ext cx="11704320" cy="7022592"/>
          </a:xfrm>
          <a:prstGeom prst="rect">
            <a:avLst/>
          </a:prstGeom>
        </p:spPr>
        <p:txBody>
          <a:bodyPr lIns="130046" tIns="65023" rIns="130046" bIns="65023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N2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 txBox="1">
            <a:spLocks/>
          </p:cNvSpPr>
          <p:nvPr/>
        </p:nvSpPr>
        <p:spPr bwMode="auto">
          <a:xfrm>
            <a:off x="873456" y="5646948"/>
            <a:ext cx="11450471" cy="19076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ctr" eaLnBrk="0" hangingPunct="0">
              <a:spcBef>
                <a:spcPct val="20000"/>
              </a:spcBef>
              <a:defRPr/>
            </a:pPr>
            <a:r>
              <a:rPr lang="ru-RU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Коллекции</a:t>
            </a:r>
          </a:p>
          <a:p>
            <a:pPr indent="-342900" algn="ctr" eaLnBrk="0" hangingPunct="0">
              <a:spcBef>
                <a:spcPct val="20000"/>
              </a:spcBef>
              <a:defRPr/>
            </a:pPr>
            <a:r>
              <a:rPr lang="en-US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3</a:t>
            </a:r>
            <a:r>
              <a:rPr lang="ru-RU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. Итераторы</a:t>
            </a:r>
            <a:endParaRPr lang="en-US" sz="4800" kern="0" smtClean="0">
              <a:solidFill>
                <a:srgbClr val="0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0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5779" y="3363757"/>
            <a:ext cx="3405352" cy="195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 bwMode="auto">
          <a:xfrm>
            <a:off x="10153934" y="0"/>
            <a:ext cx="2850866" cy="12282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Удаление используя итератор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973593"/>
            <a:ext cx="11901267" cy="5262979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IteratorRemoveDemo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Collection&lt;String&gt; produce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HashSet&lt;String&gt;(Arrays.asList(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"onion"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"Collection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Iterator&lt;String&gt; iter = produce.iterator();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(iter.hasNext())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iter.next();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(iter.hasNext())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"Removing: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iter.next());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iter.remove();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"Collection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5" y="6619088"/>
            <a:ext cx="11900848" cy="1815882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Collection contents: [orange, cucumber, tomato, carrot, kiwi, apple, potato, onion, pear]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Removing: cucumber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Removing: carrot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Removing: apple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Removing: onion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Collection contents: [orange, tomato, kiwi, potato, pear]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358415" y="0"/>
            <a:ext cx="2646385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Попытка удалить два раза подряд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973593"/>
            <a:ext cx="11901267" cy="590931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IteratorRemoveTwiceDemo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Collection&lt;String&gt; produce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"mango"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Iterator&lt;String&gt; iter = produce.iterator();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.println(iter.next());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.println(iter.next());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.println(iter.next());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iter.remove();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iter.remove();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5" y="7083120"/>
            <a:ext cx="11900848" cy="1815882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apple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carrot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cucumber</a:t>
            </a:r>
            <a:endParaRPr lang="ru-RU" sz="1400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Exception in thread "main" </a:t>
            </a:r>
            <a:r>
              <a:rPr lang="en-US" sz="1400" b="1" u="sng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java.lang.IllegalStateException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 java.util.TreeMap$PrivateEntryIterator.remove(</a:t>
            </a:r>
            <a:r>
              <a:rPr lang="en-US" sz="1400" b="1" u="sng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TreeMap.java:1119</a:t>
            </a:r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 iterators.IteratorRemoveTwiceDemo.main(</a:t>
            </a:r>
            <a:r>
              <a:rPr lang="en-US" sz="1400" b="1" u="sng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IteratorRemoveTwiceDemo.java:30</a:t>
            </a:r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400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358415" y="0"/>
            <a:ext cx="2646385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Попытка удалить не сдвинув итератор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451273"/>
            <a:ext cx="11901267" cy="504753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IteratorImmediateRemoveDemo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Collection&lt;String&gt; produce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"mango"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Iterator&lt;String&gt; iter = produce.iterator();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iter.remove();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5" y="7083120"/>
            <a:ext cx="11900848" cy="1169551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Exception in thread "main" 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java.lang.IllegalStateException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java.util.TreeMap$PrivateEntryIterator.remove(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TreeMap.java:1119</a:t>
            </a:r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iterators.IteratorImmediateRemoveDemo.main(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IteratorImmediateRemoveDemo.java:27</a:t>
            </a:r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)</a:t>
            </a:r>
            <a:endParaRPr lang="ru-RU" sz="1400" b="1" smtClean="0">
              <a:solidFill>
                <a:srgbClr val="FF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358415" y="0"/>
            <a:ext cx="2646385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Одновременное изменение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ru-RU" sz="1800" smtClean="0">
                <a:solidFill>
                  <a:srgbClr val="000000"/>
                </a:solidFill>
                <a:latin typeface="Arial" charset="0"/>
              </a:rPr>
            </a:br>
            <a:endParaRPr lang="ru-RU" sz="18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0" name="Таблица 5"/>
          <p:cNvGraphicFramePr>
            <a:graphicFrameLocks noGrp="1"/>
          </p:cNvGraphicFramePr>
          <p:nvPr/>
        </p:nvGraphicFramePr>
        <p:xfrm>
          <a:off x="1836737" y="3972346"/>
          <a:ext cx="866987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831629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Нельзя одновременно с использованием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итератора вносить изменения в коллекцию. В однопоточной программе это гарантированно приводит к выбрасыванию исключения.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4984" y="4104580"/>
            <a:ext cx="609600" cy="609600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 bwMode="auto">
          <a:xfrm>
            <a:off x="10358415" y="0"/>
            <a:ext cx="2646385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Одновременное изменение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973593"/>
            <a:ext cx="11901267" cy="569386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ConcurentModificationDemo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Collection&lt;String&gt; produce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"mango"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Iterator&lt;String&gt; iter = produce.iterator();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.println(iter.next());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"onion"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.println(iter.next());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5" y="6946640"/>
            <a:ext cx="11900848" cy="1600438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apple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Exception in thread "main" 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java.util.ConcurrentModificationException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java.util.TreeMap$PrivateEntryIterator.nextEntry(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TreeMap.java:1100</a:t>
            </a:r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java.util.TreeMap$KeyIterator.next(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TreeMap.java:1154</a:t>
            </a:r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iterators.ConcurentModificationDemo.main(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ConcurentModificationDemo.java:30</a:t>
            </a:r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)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358415" y="0"/>
            <a:ext cx="2646385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Вызов метода для изменения без изменения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973593"/>
            <a:ext cx="11901267" cy="569386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ConcurentNoModificationDemo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Collection&lt;String&gt; produce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"mango"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Iterator&lt;String&gt; iter = produce.iterator();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.println(iter.next());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.println(iter.next());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5" y="7028528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apple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carrot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358415" y="0"/>
            <a:ext cx="2646385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Интерфейс </a:t>
            </a:r>
            <a:r>
              <a:rPr lang="en-US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Collection&lt;E&gt;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358415" y="0"/>
            <a:ext cx="2646385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37194" y="2635954"/>
            <a:ext cx="3248025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Таблица 5"/>
          <p:cNvGraphicFramePr>
            <a:graphicFrameLocks noGrp="1"/>
          </p:cNvGraphicFramePr>
          <p:nvPr/>
        </p:nvGraphicFramePr>
        <p:xfrm>
          <a:off x="6291312" y="1182341"/>
          <a:ext cx="614179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088"/>
                <a:gridCol w="5249710"/>
              </a:tblGrid>
              <a:tr h="110181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 b="1" u="sng" kern="1200" spc="0" baseline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Шаблон Шаблонный Метод</a:t>
                      </a:r>
                      <a:r>
                        <a:rPr lang="en-US" sz="1500" b="1" u="sng" kern="1200" spc="0" baseline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:</a:t>
                      </a:r>
                      <a:r>
                        <a:rPr lang="ru-RU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Конкретные методы класса </a:t>
                      </a:r>
                      <a:r>
                        <a:rPr lang="en-US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AbstractCollection </a:t>
                      </a:r>
                      <a:r>
                        <a:rPr lang="ru-RU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вместе с определениями абстрактных методов в классах потомках являются примером применения шаблона Шаблонный Метод.</a:t>
                      </a:r>
                      <a:endParaRPr lang="en-US" sz="1500" b="0" kern="1200" spc="0" baseline="0" smtClean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http://cdn1.iconfinder.com/data/icons/customicondesign-office6-shadow/64/question-type-one-correc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19888" y="1498940"/>
            <a:ext cx="609600" cy="609600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 bwMode="auto">
          <a:xfrm>
            <a:off x="10358415" y="0"/>
            <a:ext cx="2646385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Интерфейс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Collection&lt;E&gt;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ru-RU" sz="1800" smtClean="0">
                <a:solidFill>
                  <a:srgbClr val="000000"/>
                </a:solidFill>
                <a:latin typeface="Arial" charset="0"/>
              </a:rPr>
            </a:br>
            <a:endParaRPr lang="ru-RU" sz="18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603651" y="1997177"/>
            <a:ext cx="11901267" cy="3194721"/>
          </a:xfrm>
          <a:prstGeom prst="rect">
            <a:avLst/>
          </a:prstGeom>
          <a:solidFill>
            <a:srgbClr val="C0C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interface Collection&lt;E&gt; extends Iterable&lt;E&gt; {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boolean add(E e);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boolean addAll(Collection&lt;? extends E&gt; c);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int size();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isEmpty();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contains(Object o);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boolean containsAll(Collection&lt;?&gt; c);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boolean remove(Object o);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boolean removeAll(Collection&lt;?&gt; c);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retainAll(Collection&lt;?&gt; c);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void clear();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Object[] toArray();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&lt;T&gt; T[] toArray(T[] a);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Iterator&lt;E&gt; iterator();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3930554" y="5980019"/>
          <a:ext cx="5145207" cy="96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219"/>
                <a:gridCol w="4339988"/>
              </a:tblGrid>
              <a:tr h="96669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Collection&lt;E&gt;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— интерфейс который реализуют все классы коллекции. </a:t>
                      </a:r>
                      <a:endParaRPr lang="en-US" sz="1500" b="0" spc="0" smtClean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5" name="Овал 14"/>
          <p:cNvSpPr/>
          <p:nvPr/>
        </p:nvSpPr>
        <p:spPr bwMode="auto">
          <a:xfrm>
            <a:off x="4060208" y="6189260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6600CC">
                  <a:shade val="30000"/>
                  <a:satMod val="115000"/>
                </a:srgbClr>
              </a:gs>
              <a:gs pos="50000">
                <a:srgbClr val="6600CC">
                  <a:shade val="67500"/>
                  <a:satMod val="115000"/>
                </a:srgbClr>
              </a:gs>
              <a:gs pos="100000">
                <a:srgbClr val="6600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I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10358415" y="0"/>
            <a:ext cx="2646385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Абстрактный класс </a:t>
            </a:r>
            <a:r>
              <a:rPr lang="en-US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AbstractCollection&lt;E&gt;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358415" y="0"/>
            <a:ext cx="2646385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Интерфейс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Iterator&lt;E&gt;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ru-RU" sz="1800" smtClean="0">
                <a:solidFill>
                  <a:srgbClr val="000000"/>
                </a:solidFill>
                <a:latin typeface="Arial" charset="0"/>
              </a:rPr>
            </a:br>
            <a:endParaRPr lang="ru-RU" sz="18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590004" y="3198195"/>
            <a:ext cx="11901267" cy="1261114"/>
          </a:xfrm>
          <a:prstGeom prst="rect">
            <a:avLst/>
          </a:prstGeom>
          <a:solidFill>
            <a:srgbClr val="C0C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interface Iterator&lt;T&gt;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hasNext();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T next();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void remove();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2320119" y="4929142"/>
          <a:ext cx="8270543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571"/>
                <a:gridCol w="7478972"/>
              </a:tblGrid>
              <a:tr h="96669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Iterator&lt;T&gt;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содержит методы для обхода коллекций и удаления значений.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hasNext()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позволяет проверить остались ли ещё значения.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next()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возвращает следующее значение.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remove()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удаляет из коллекции последнее возвращённое значение методом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next().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Перед методом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remove()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должен обязательно вызываться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next().</a:t>
                      </a:r>
                      <a:endParaRPr lang="en-US" sz="1500" b="0" spc="0" smtClean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5" name="Овал 14"/>
          <p:cNvSpPr/>
          <p:nvPr/>
        </p:nvSpPr>
        <p:spPr bwMode="auto">
          <a:xfrm>
            <a:off x="2422478" y="5370403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6600CC">
                  <a:shade val="30000"/>
                  <a:satMod val="115000"/>
                </a:srgbClr>
              </a:gs>
              <a:gs pos="50000">
                <a:srgbClr val="6600CC">
                  <a:shade val="67500"/>
                  <a:satMod val="115000"/>
                </a:srgbClr>
              </a:gs>
              <a:gs pos="100000">
                <a:srgbClr val="6600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I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graphicFrame>
        <p:nvGraphicFramePr>
          <p:cNvPr id="10" name="Таблица 5"/>
          <p:cNvGraphicFramePr>
            <a:graphicFrameLocks noGrp="1"/>
          </p:cNvGraphicFramePr>
          <p:nvPr/>
        </p:nvGraphicFramePr>
        <p:xfrm>
          <a:off x="6291312" y="1269241"/>
          <a:ext cx="614179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088"/>
                <a:gridCol w="5249710"/>
              </a:tblGrid>
              <a:tr h="91434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 b="1" u="sng" kern="1200" spc="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Шаблон Итератор</a:t>
                      </a:r>
                      <a:r>
                        <a:rPr lang="en-US" sz="1500" b="1" u="sng" kern="1200" spc="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:</a:t>
                      </a:r>
                      <a:r>
                        <a:rPr lang="ru-RU" sz="1500" b="0" kern="1200" spc="0" baseline="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Интерфейс </a:t>
                      </a:r>
                      <a:r>
                        <a:rPr lang="en-US" sz="1500" b="0" kern="1200" spc="0" baseline="0" dirty="0" err="1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Iterator</a:t>
                      </a:r>
                      <a:r>
                        <a:rPr lang="en-US" sz="1500" b="0" kern="1200" spc="0" baseline="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&lt;T&gt;</a:t>
                      </a:r>
                      <a:r>
                        <a:rPr lang="ru-RU" sz="1500" b="0" kern="1200" spc="0" baseline="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вместе с интерфейсом </a:t>
                      </a:r>
                      <a:r>
                        <a:rPr lang="en-US" sz="1500" b="0" kern="1200" spc="0" baseline="0" dirty="0" err="1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Iterable</a:t>
                      </a:r>
                      <a:r>
                        <a:rPr lang="en-US" sz="1500" b="0" kern="1200" spc="0" baseline="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&lt;T&gt; </a:t>
                      </a:r>
                      <a:r>
                        <a:rPr lang="ru-RU" sz="1500" b="0" kern="1200" spc="0" baseline="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являются примером применения шаблона Итератор.</a:t>
                      </a:r>
                      <a:endParaRPr lang="en-US" sz="1500" b="0" kern="1200" spc="0" baseline="0" dirty="0" smtClean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2" descr="http://cdn1.iconfinder.com/data/icons/customicondesign-office6-shadow/64/question-type-one-correc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9888" y="1498940"/>
            <a:ext cx="609600" cy="609600"/>
          </a:xfrm>
          <a:prstGeom prst="rect">
            <a:avLst/>
          </a:prstGeom>
          <a:noFill/>
        </p:spPr>
      </p:pic>
      <p:graphicFrame>
        <p:nvGraphicFramePr>
          <p:cNvPr id="14" name="Таблица 5"/>
          <p:cNvGraphicFramePr>
            <a:graphicFrameLocks noGrp="1"/>
          </p:cNvGraphicFramePr>
          <p:nvPr/>
        </p:nvGraphicFramePr>
        <p:xfrm>
          <a:off x="2300766" y="6592666"/>
          <a:ext cx="8276249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571"/>
                <a:gridCol w="7451678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Классы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реализующие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Iterator&lt;T&gt;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могут не поддерживать удаление из коллекции которую они позволяют обходить. В этом случае вызов метода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remove()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будет приводить к выбрасыванию исключения. 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6" name="Picture 5" descr="C:\Documents and Settings\tismagilov\Desktop\warning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4221" y="6741115"/>
            <a:ext cx="685800" cy="600075"/>
          </a:xfrm>
          <a:prstGeom prst="rect">
            <a:avLst/>
          </a:prstGeom>
          <a:noFill/>
        </p:spPr>
      </p:pic>
      <p:sp>
        <p:nvSpPr>
          <p:cNvPr id="17" name="Прямоугольник 16"/>
          <p:cNvSpPr/>
          <p:nvPr/>
        </p:nvSpPr>
        <p:spPr bwMode="auto">
          <a:xfrm>
            <a:off x="10358415" y="0"/>
            <a:ext cx="2646385" cy="10247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AbstractCollection&lt;E&gt;</a:t>
            </a:r>
            <a:endParaRPr lang="ru-RU" b="0">
              <a:latin typeface="Candara" pitchFamily="34" charset="0"/>
              <a:cs typeface="Microsoft Sans Serif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562709" y="1232905"/>
            <a:ext cx="11901267" cy="5909310"/>
          </a:xfrm>
          <a:prstGeom prst="rect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abstract class AbstractCollection&lt;E&gt; implements Collection&lt;E&gt; {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abstract Iterator&lt;E&gt; iterator();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abstract int size();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isEmpty()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size() == 0;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contains(Object o)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Iterator&lt;E&gt; e = iterator();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if (o==null)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while (e.hasNext())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if (e.next() ==null)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    return true;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 else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while (e.hasNext())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if (o.equals(e.next() ))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    return true;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false;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boolean add(E e) {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throw new UnsupportedOperationException();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818858" y="7438080"/>
          <a:ext cx="1125940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225"/>
                <a:gridCol w="10454181"/>
              </a:tblGrid>
              <a:tr h="9563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Абстрактный 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AbstractCollection&lt;E&gt; –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базовый класс для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упрощения реализации интерфейса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Collection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 В классе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AbstractCollection&lt;E&gt;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объявлено только два абстрактных метода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size()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iterator().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isEmpty()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реализован используя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size()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 Все остальные методы реализованы с помощью метода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iterator(). 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Для создания своей коллекции достаточно переопределить  методы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size()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iterator(). 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Реализация метода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add()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выбрасывает исключение. Для создания коллекции в которую можно добавлять элементы необходимо перопределить этот метод.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7" name="Овал 9"/>
          <p:cNvSpPr/>
          <p:nvPr/>
        </p:nvSpPr>
        <p:spPr bwMode="auto">
          <a:xfrm>
            <a:off x="914388" y="8011288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1364765" y="7929404"/>
            <a:ext cx="232012" cy="286604"/>
          </a:xfrm>
          <a:prstGeom prst="rect">
            <a:avLst/>
          </a:prstGeom>
          <a:solidFill>
            <a:srgbClr val="CDFFC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398B66"/>
                </a:solidFill>
                <a:effectLst/>
                <a:latin typeface="Arial Rounded MT Bold" pitchFamily="34" charset="0"/>
              </a:rPr>
              <a:t>A</a:t>
            </a:r>
            <a:endParaRPr kumimoji="0" lang="ru-RU" sz="2000" b="1" i="0" u="none" strike="noStrike" cap="none" normalizeH="0" baseline="0" smtClean="0">
              <a:ln>
                <a:noFill/>
              </a:ln>
              <a:solidFill>
                <a:srgbClr val="398B66"/>
              </a:solidFill>
              <a:effectLst/>
            </a:endParaRPr>
          </a:p>
        </p:txBody>
      </p:sp>
      <p:sp>
        <p:nvSpPr>
          <p:cNvPr id="13" name="Скругленный прямоугольник 7"/>
          <p:cNvSpPr/>
          <p:nvPr/>
        </p:nvSpPr>
        <p:spPr bwMode="auto">
          <a:xfrm>
            <a:off x="3177452" y="3558246"/>
            <a:ext cx="1121592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iterator()</a:t>
            </a:r>
          </a:p>
        </p:txBody>
      </p:sp>
      <p:sp>
        <p:nvSpPr>
          <p:cNvPr id="14" name="Скругленный прямоугольник 7"/>
          <p:cNvSpPr/>
          <p:nvPr/>
        </p:nvSpPr>
        <p:spPr bwMode="auto">
          <a:xfrm>
            <a:off x="2770295" y="4133725"/>
            <a:ext cx="900953" cy="247207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e.next()</a:t>
            </a:r>
          </a:p>
        </p:txBody>
      </p:sp>
      <p:sp>
        <p:nvSpPr>
          <p:cNvPr id="15" name="Скругленный прямоугольник 7"/>
          <p:cNvSpPr/>
          <p:nvPr/>
        </p:nvSpPr>
        <p:spPr bwMode="auto">
          <a:xfrm>
            <a:off x="2158418" y="2784872"/>
            <a:ext cx="707611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size()</a:t>
            </a:r>
          </a:p>
        </p:txBody>
      </p:sp>
      <p:sp>
        <p:nvSpPr>
          <p:cNvPr id="16" name="Скругленный прямоугольник 7"/>
          <p:cNvSpPr/>
          <p:nvPr/>
        </p:nvSpPr>
        <p:spPr bwMode="auto">
          <a:xfrm>
            <a:off x="3755209" y="4913922"/>
            <a:ext cx="900953" cy="247207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e.next()</a:t>
            </a: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0358415" y="0"/>
            <a:ext cx="2646385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Интерфейс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Iterable&lt;E&gt;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ru-RU" sz="1800" smtClean="0">
                <a:solidFill>
                  <a:srgbClr val="000000"/>
                </a:solidFill>
                <a:latin typeface="Arial" charset="0"/>
              </a:rPr>
            </a:br>
            <a:endParaRPr lang="ru-RU" sz="18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562708" y="2488507"/>
            <a:ext cx="11901267" cy="1255728"/>
          </a:xfrm>
          <a:prstGeom prst="rect">
            <a:avLst/>
          </a:prstGeom>
          <a:solidFill>
            <a:srgbClr val="C0C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package java.util;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interface Iterable&lt;T&gt;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Iterator&lt;T&gt; iterator();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2456596" y="4615254"/>
          <a:ext cx="8270543" cy="96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4"/>
                <a:gridCol w="7438029"/>
              </a:tblGrid>
              <a:tr h="96669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Iterable&lt;T&gt;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содержит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iterator()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который возвращает ссылку на объект класса реализующий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Iterator&lt;T&gt;</a:t>
                      </a:r>
                      <a:r>
                        <a:rPr lang="ru-RU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.</a:t>
                      </a:r>
                      <a:r>
                        <a:rPr lang="en-US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ru-RU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Реализация этого интерфейса позволяет использовать объекты класса в цикле </a:t>
                      </a:r>
                      <a:r>
                        <a:rPr lang="en-US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for each.</a:t>
                      </a:r>
                      <a:r>
                        <a:rPr lang="ru-RU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</a:t>
                      </a:r>
                      <a:endParaRPr lang="en-US" sz="1500" b="0" kern="1200" spc="0" baseline="0" smtClean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5" name="Овал 14"/>
          <p:cNvSpPr/>
          <p:nvPr/>
        </p:nvSpPr>
        <p:spPr bwMode="auto">
          <a:xfrm>
            <a:off x="2586251" y="4810846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6600CC">
                  <a:shade val="30000"/>
                  <a:satMod val="115000"/>
                </a:srgbClr>
              </a:gs>
              <a:gs pos="50000">
                <a:srgbClr val="6600CC">
                  <a:shade val="67500"/>
                  <a:satMod val="115000"/>
                </a:srgbClr>
              </a:gs>
              <a:gs pos="100000">
                <a:srgbClr val="6600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I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graphicFrame>
        <p:nvGraphicFramePr>
          <p:cNvPr id="14" name="Таблица 5"/>
          <p:cNvGraphicFramePr>
            <a:graphicFrameLocks noGrp="1"/>
          </p:cNvGraphicFramePr>
          <p:nvPr/>
        </p:nvGraphicFramePr>
        <p:xfrm>
          <a:off x="6184405" y="1203287"/>
          <a:ext cx="614179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088"/>
                <a:gridCol w="5249710"/>
              </a:tblGrid>
              <a:tr h="9143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 b="1" u="sng" kern="1200" spc="0" baseline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Шаблон Итератор</a:t>
                      </a:r>
                      <a:r>
                        <a:rPr lang="en-US" sz="1500" b="1" u="sng" kern="1200" spc="0" baseline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:</a:t>
                      </a:r>
                      <a:r>
                        <a:rPr lang="ru-RU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Интерфейс </a:t>
                      </a:r>
                      <a:r>
                        <a:rPr lang="en-US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Iterator&lt;T&gt;</a:t>
                      </a:r>
                      <a:r>
                        <a:rPr lang="ru-RU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вместе с интерфейсом </a:t>
                      </a:r>
                      <a:r>
                        <a:rPr lang="en-US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Iterable&lt;T&gt; </a:t>
                      </a:r>
                      <a:r>
                        <a:rPr lang="ru-RU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являются примером применения шаблона Итератор.</a:t>
                      </a:r>
                      <a:endParaRPr lang="en-US" sz="1500" b="0" kern="1200" spc="0" baseline="0" smtClean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6" name="Picture 2" descr="http://cdn1.iconfinder.com/data/icons/customicondesign-office6-shadow/64/question-type-one-correc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2981" y="1432986"/>
            <a:ext cx="609600" cy="60960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 bwMode="auto">
          <a:xfrm>
            <a:off x="10358415" y="0"/>
            <a:ext cx="2646385" cy="10247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Обход коллекции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358415" y="0"/>
            <a:ext cx="2646385" cy="10247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Обход коллекции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ru-RU" sz="1800" smtClean="0">
                <a:solidFill>
                  <a:srgbClr val="000000"/>
                </a:solidFill>
                <a:latin typeface="Arial" charset="0"/>
              </a:rPr>
            </a:br>
            <a:endParaRPr lang="ru-RU" sz="18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0" name="Таблица 5"/>
          <p:cNvGraphicFramePr>
            <a:graphicFrameLocks noGrp="1"/>
          </p:cNvGraphicFramePr>
          <p:nvPr/>
        </p:nvGraphicFramePr>
        <p:xfrm>
          <a:off x="1836737" y="3972346"/>
          <a:ext cx="866987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831629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Итератор можно использовать для обхода коллекции вызывая методы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hasNext()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и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next()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 Начиная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Java 5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появилась возможность использовать цикл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for each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для объектов классов реализующих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Iterable&lt;E&gt;.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8632" y="4167644"/>
            <a:ext cx="609600" cy="609600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 bwMode="auto">
          <a:xfrm>
            <a:off x="10358415" y="0"/>
            <a:ext cx="2646385" cy="10247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Использование итератора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973593"/>
            <a:ext cx="11901267" cy="5478423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IteratorDemo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Collection&lt;String&gt; produce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"mango"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Iterator&lt;String&gt; iter = produce.iterator();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(iter.hasNext())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.println(iter.next());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5" y="6619088"/>
            <a:ext cx="11900848" cy="2462213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apple</a:t>
            </a: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carrot</a:t>
            </a: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cucumber</a:t>
            </a: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kiwi</a:t>
            </a: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mango</a:t>
            </a: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orange</a:t>
            </a: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pear</a:t>
            </a: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potato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</a:t>
            </a:r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omato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358415" y="0"/>
            <a:ext cx="2646385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Использование итератора в цикле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for each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973593"/>
            <a:ext cx="11901267" cy="504753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IteratorForEachDemo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Collection&lt;String&gt; produce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"mango"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(String s : produce){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.println(s);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5" y="6619088"/>
            <a:ext cx="11900848" cy="2462213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apple</a:t>
            </a: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carrot</a:t>
            </a: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cucumber</a:t>
            </a: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kiwi</a:t>
            </a: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mango</a:t>
            </a: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orange</a:t>
            </a: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pear</a:t>
            </a: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potato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</a:t>
            </a:r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omato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358415" y="0"/>
            <a:ext cx="2646385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Удаление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358415" y="0"/>
            <a:ext cx="2646385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Удаление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ru-RU" sz="1800" smtClean="0">
                <a:solidFill>
                  <a:srgbClr val="000000"/>
                </a:solidFill>
                <a:latin typeface="Arial" charset="0"/>
              </a:rPr>
            </a:br>
            <a:endParaRPr lang="ru-RU" sz="18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0" name="Таблица 5"/>
          <p:cNvGraphicFramePr>
            <a:graphicFrameLocks noGrp="1"/>
          </p:cNvGraphicFramePr>
          <p:nvPr/>
        </p:nvGraphicFramePr>
        <p:xfrm>
          <a:off x="1836737" y="3972346"/>
          <a:ext cx="866987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831629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Итератор можно использовать для удаления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значений из коллекции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С помощью метода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remove()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можно удалить последний элемент возвращённый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next().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Перед каждым вызовом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remove()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должен быть вызов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next().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Если вызвать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remove()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не вызвав перед ним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next()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будет выброшено исключение. Если вызвать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remove()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два раза не вызвав между вызовами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next()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будет выброшено исключение. 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4984" y="4391188"/>
            <a:ext cx="609600" cy="609600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 bwMode="auto">
          <a:xfrm>
            <a:off x="10358415" y="0"/>
            <a:ext cx="2646385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Финальный слайд">
  <a:themeElements>
    <a:clrScheme name="5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5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Презентация1</Template>
  <TotalTime>0</TotalTime>
  <Words>1555</Words>
  <Application>Microsoft Office PowerPoint</Application>
  <PresentationFormat>Произвольный</PresentationFormat>
  <Paragraphs>375</Paragraphs>
  <Slides>20</Slides>
  <Notes>20</Notes>
  <HiddenSlides>0</HiddenSlides>
  <MMClips>0</MMClips>
  <ScaleCrop>false</ScaleCrop>
  <HeadingPairs>
    <vt:vector size="4" baseType="variant">
      <vt:variant>
        <vt:lpstr>Тема</vt:lpstr>
      </vt:variant>
      <vt:variant>
        <vt:i4>7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Нулевой слайд</vt:lpstr>
      <vt:lpstr>Тема, тезисы, автор</vt:lpstr>
      <vt:lpstr>Основная часть</vt:lpstr>
      <vt:lpstr>Финальный слайд</vt:lpstr>
      <vt:lpstr>1_Нулевой слайд</vt:lpstr>
      <vt:lpstr>1_Тема, тезисы, автор</vt:lpstr>
      <vt:lpstr>1_Основная часть</vt:lpstr>
      <vt:lpstr> </vt:lpstr>
      <vt:lpstr>Интерфейс Iterator&lt;E&gt;</vt:lpstr>
      <vt:lpstr>Интерфейс Iterable&lt;E&gt;</vt:lpstr>
      <vt:lpstr> </vt:lpstr>
      <vt:lpstr>Обход коллекции</vt:lpstr>
      <vt:lpstr>Использование итератора</vt:lpstr>
      <vt:lpstr>Использование итератора в цикле for each</vt:lpstr>
      <vt:lpstr> </vt:lpstr>
      <vt:lpstr>Удаление</vt:lpstr>
      <vt:lpstr>Удаление используя итератор</vt:lpstr>
      <vt:lpstr>Попытка удалить два раза подряд</vt:lpstr>
      <vt:lpstr>Попытка удалить не сдвинув итератор</vt:lpstr>
      <vt:lpstr>Одновременное изменение</vt:lpstr>
      <vt:lpstr>Одновременное изменение</vt:lpstr>
      <vt:lpstr>Вызов метода для изменения без изменения</vt:lpstr>
      <vt:lpstr> </vt:lpstr>
      <vt:lpstr> </vt:lpstr>
      <vt:lpstr>Интерфейс Collection&lt;E&gt;</vt:lpstr>
      <vt:lpstr> </vt:lpstr>
      <vt:lpstr>Класс AbstractCollection&lt;E&gt;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2013-01-30T02:19:53Z</dcterms:created>
  <dcterms:modified xsi:type="dcterms:W3CDTF">2016-05-07T04:40:37Z</dcterms:modified>
  <cp:contentStatus>Final</cp:contentStatus>
</cp:coreProperties>
</file>