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58"/>
  </p:notesMasterIdLst>
  <p:handoutMasterIdLst>
    <p:handoutMasterId r:id="rId59"/>
  </p:handoutMasterIdLst>
  <p:sldIdLst>
    <p:sldId id="408" r:id="rId7"/>
    <p:sldId id="399" r:id="rId8"/>
    <p:sldId id="433" r:id="rId9"/>
    <p:sldId id="406" r:id="rId10"/>
    <p:sldId id="419" r:id="rId11"/>
    <p:sldId id="462" r:id="rId12"/>
    <p:sldId id="463" r:id="rId13"/>
    <p:sldId id="464" r:id="rId14"/>
    <p:sldId id="465" r:id="rId15"/>
    <p:sldId id="466" r:id="rId16"/>
    <p:sldId id="457" r:id="rId17"/>
    <p:sldId id="458" r:id="rId18"/>
    <p:sldId id="459" r:id="rId19"/>
    <p:sldId id="460" r:id="rId20"/>
    <p:sldId id="461" r:id="rId21"/>
    <p:sldId id="436" r:id="rId22"/>
    <p:sldId id="400" r:id="rId23"/>
    <p:sldId id="434" r:id="rId24"/>
    <p:sldId id="425" r:id="rId25"/>
    <p:sldId id="417" r:id="rId26"/>
    <p:sldId id="418" r:id="rId27"/>
    <p:sldId id="435" r:id="rId28"/>
    <p:sldId id="420" r:id="rId29"/>
    <p:sldId id="421" r:id="rId30"/>
    <p:sldId id="422" r:id="rId31"/>
    <p:sldId id="423" r:id="rId32"/>
    <p:sldId id="424" r:id="rId33"/>
    <p:sldId id="427" r:id="rId34"/>
    <p:sldId id="469" r:id="rId35"/>
    <p:sldId id="428" r:id="rId36"/>
    <p:sldId id="426" r:id="rId37"/>
    <p:sldId id="470" r:id="rId38"/>
    <p:sldId id="430" r:id="rId39"/>
    <p:sldId id="429" r:id="rId40"/>
    <p:sldId id="437" r:id="rId41"/>
    <p:sldId id="431" r:id="rId42"/>
    <p:sldId id="432" r:id="rId43"/>
    <p:sldId id="438" r:id="rId44"/>
    <p:sldId id="403" r:id="rId45"/>
    <p:sldId id="439" r:id="rId46"/>
    <p:sldId id="404" r:id="rId47"/>
    <p:sldId id="446" r:id="rId48"/>
    <p:sldId id="414" r:id="rId49"/>
    <p:sldId id="401" r:id="rId50"/>
    <p:sldId id="416" r:id="rId51"/>
    <p:sldId id="415" r:id="rId52"/>
    <p:sldId id="410" r:id="rId53"/>
    <p:sldId id="473" r:id="rId54"/>
    <p:sldId id="413" r:id="rId55"/>
    <p:sldId id="471" r:id="rId56"/>
    <p:sldId id="412" r:id="rId57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558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4. Множества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HashSet(): 719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HashSet(0): 562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TreeSet(): 1484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Collections.emptySet(): 32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137369"/>
            <a:ext cx="11901267" cy="707270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&lt;T&gt; Set&lt;T&gt; singleton(T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SingletonSet&lt;T&gt;(o);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SingletonSet&lt;E&gt; extends AbstractSet&lt;E&gt;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3193687207550431679L;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final private E element;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SingletonSet(E e) {element = 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Iterator&lt;E&gt; iterator()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new Iterator&lt;E&gt;()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private boolean hasNext = true;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boolean hasNext()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hasNext;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E 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if (hasNext)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    hasNext =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    return element;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NoSuchElementException();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void remove()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UnsupportedOperationException();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1;}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o) {return eq(o, element);}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26075" y="3053287"/>
            <a:ext cx="251366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final private E element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48205" y="7313660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676978" y="1747657"/>
            <a:ext cx="196326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SingletonSet&lt;T&gt;(o)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5872831" y="2295838"/>
            <a:ext cx="1565199" cy="24264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AbstractSet&lt;E&gt;</a:t>
            </a:r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1787850" y="8452072"/>
          <a:ext cx="941695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102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множества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одного значения. Для получение ссылки на объект 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SingletonSet&lt;E&gt;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7"/>
          <p:cNvSpPr/>
          <p:nvPr/>
        </p:nvSpPr>
        <p:spPr bwMode="auto">
          <a:xfrm>
            <a:off x="1924317" y="866635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153934" y="0"/>
            <a:ext cx="2850866" cy="9553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staff = Collections.singleton(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22708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name=Harry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05353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SingleSetsCompareDemo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HashSet(1):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Collections.singleton(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188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HashSet(): 1047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HashSet(1): 1203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TreeSet(): 1672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SingletonSet(): 78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9553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319472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HashSet&lt;E&gt; extends AbstractSet&lt;E&gt; implements Set&lt;E&gt;, Cloneable, Serializable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HashSet(Collection&lt;? extends E&gt; c)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HashSet(int initialCapacity, float loadFactor)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HashSet(int initialCapacity)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isEmpty()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add(E e)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remove(Object o)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clear()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Iterator&lt;E&gt; iterator()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553901" y="5979823"/>
          <a:ext cx="77109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6878476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таблицы. Значения хранятся в произвольном порядке и их порядок может меняться. Может хранить значение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add,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remove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contains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за постоянное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692140" y="628556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188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188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Порядок хранения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98141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[banana, orange, grapes, apple, kiwi, mango, pear, lemon]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188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Множества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 descr="M:\sets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893" y="1181930"/>
            <a:ext cx="11925300" cy="757237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SimpleSetAddDemo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441754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apple, kiwi, mango,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9826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37369"/>
            <a:ext cx="11901267" cy="418576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(fruits.add(f))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added , 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added"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895834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succesfully added , set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succesfully added , set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kiwi was succesfully added , set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 was succesfully added 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not added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not added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30729" y="6132626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616874" y="6356278"/>
            <a:ext cx="66310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orange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14899" y="6568053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kiwi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626770" y="7233073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3716334" y="8280080"/>
            <a:ext cx="5577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4448645" y="8276122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pear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Скругленный прямоугольник 7"/>
          <p:cNvSpPr/>
          <p:nvPr/>
        </p:nvSpPr>
        <p:spPr bwMode="auto">
          <a:xfrm>
            <a:off x="3059236" y="8276120"/>
            <a:ext cx="4503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kiwi</a:t>
            </a:r>
          </a:p>
        </p:txBody>
      </p:sp>
      <p:sp>
        <p:nvSpPr>
          <p:cNvPr id="18" name="Скругленный прямоугольник 7"/>
          <p:cNvSpPr/>
          <p:nvPr/>
        </p:nvSpPr>
        <p:spPr bwMode="auto">
          <a:xfrm>
            <a:off x="2206187" y="8278103"/>
            <a:ext cx="70326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orange</a:t>
            </a: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0454185" y="0"/>
            <a:ext cx="2550615" cy="9553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</a:t>
            </a:r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10235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32649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s : toAdd)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produce.add(s);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toRemove)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      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removed, 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509994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cucumber, kiwi, orange, pear, potato, tomato]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succesfully removed, set size: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succesfully removed, set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succesfully removed, set size: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succesfully removed,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not removed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8734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из набора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14537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SetRemoveAllDemo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//Set&lt;String&gt; produce = new HashSet&lt;String&gt;(Arrays.asList(toadd));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veggies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Collections.addAll(veggies, toremove);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 to remove: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 to remove: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(produce.removeAll(veggies))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"Some elements were succesfully removed, set size: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"Elements were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-1"/>
            <a:ext cx="2550615" cy="8734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из набора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cucumber, tomato, carrot, kiwi, apple, potato, pear]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 to remove: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 to remove: [cucumber, tomato, carrot, potato, onion]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Some elements were succesfully removed,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apple,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928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кроме значений из набора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14537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SetRetainAllDemo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//Set&lt;String&gt; produce = new HashSet&lt;String&gt;(Arrays.asList(toadd));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toretain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veggies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Collections.addAll(veggies, toretain);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 to retain: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 to retain: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veggies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(produce.retainAll(veggies)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"Some elements were not retained, set size: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"All elements were retained"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значений кроме значений из набора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cucumber, tomato, carrot, kiwi, apple, potato, pear]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 to retain: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 to retain: [cucumber, tomato, carrot, potato, onion]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Some elements were not retained, set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[cucumber, tomato, carrot, potato]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Возможные ошибки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объекта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HashSet&lt;E&gt;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2199563" y="4440098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изменить состояние объекта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может измениться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hashCode().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 может привести к изменению связного списка 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bucket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 в котором объект должен находиться. 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используя его копию  будет нельзя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Кроме того можно будет добавить копию объекта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689" y="4885026"/>
            <a:ext cx="685800" cy="6000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76356" y="3061702"/>
            <a:ext cx="11901267" cy="867930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Set&lt;E&gt; extends Collection&lt;E&gt; {</a:t>
            </a: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651377" y="4478766"/>
          <a:ext cx="911670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19"/>
                <a:gridCol w="8311487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Set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это интерфейс множеств — коллекций которые не могут содержать повторяющиеся значения. Этот интерфейс не объявляет новых методов. Методы для изменения множеств возвращают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множество было изменено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false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множество не было изменено в результате вызова метода. Попытка добавить значение которое уже содержится в множестве не меняет множество.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1781031" y="49063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с методом для изменения поля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0560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Employee(String name,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salary)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salary;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raiseSalary(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byPercent)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raise =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* byPercent / 100;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+= raise;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7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.hashCode() + 11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",salary="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элемента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HashSetChangeDemo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Set&lt;Employee&gt;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HashSet&lt;Employee&gt;();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alice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staff.add(alice);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tommy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"Tommy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20000);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staff.add(tommy);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harry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34000);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staff.add(harry);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tommy.raiseSalary(25);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(Employee e : staff)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"Tommy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.println(staff.contains(t)?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905786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[name=Harry Hacker,salary=34000]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[name=Tommy Tester,salary=25000]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54480" y="8222683"/>
            <a:ext cx="13012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656755" y="7365149"/>
            <a:ext cx="34368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2037454" y="8008869"/>
            <a:ext cx="34368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[name=Tommy Tester,salary=25000]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Несогласованность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1994843" y="3839586"/>
          <a:ext cx="8270543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для одинаковых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точки зрения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hashCode()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возвращает различные значения может получиться так что одинаковые объекты должны попадать в различные связные списки 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bucket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). 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используя его копию будет нельзя. Кроме того копию объекта можно будет добавить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Несогласованный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можно получить если 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переопределить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hashCode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унаследовать 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Object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не переопределить.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969" y="4393698"/>
            <a:ext cx="685800" cy="6000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согласован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otherObject)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(otherObject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(getClass() != otherObject.getClass())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other = (Employee) otherObject;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.equals(other.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public int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   return 7 * name.hashCode() + 11 * salary;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hashCode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согласован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69129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HashSetHashCodeIssueDemo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"Creating HashSet to store Employee objects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Set&lt;Employee&gt; 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HashSet&lt;Employee&gt;();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"Creating two equal objects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Employee one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Employee two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"Just to be absolutely sure let's test them for equality!"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"Objects are equal: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one.equals(two));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"Adding one of them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one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the HashSet 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set.add(one);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"Hash set contains another one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two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set.contains(two));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"Should be true if hashCode is overriden correctly."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"May be false if hashCode is not overriden!"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100554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Creating HashSet to store Employee objects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Creating two equal objects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Just to be absolutely sure let's test them for equality!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Objects are equal: true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Adding one of them [name=Alice Coder,salary=25000] to the HashSet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Hash set contains another one [name=Alice Coder,salary=25000] : false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Should be true if hashCode is overriden correctly.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May be false if hashCode is not overriden!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661833" y="7181792"/>
            <a:ext cx="33294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813694" y="7408620"/>
            <a:ext cx="33294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[name=Alice Coder,salary=25000]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7460660" y="7408621"/>
            <a:ext cx="57755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false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LinkedHashSet&lt;E&gt;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HashSet&lt;E&gt;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416960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LinkedHashSet&lt;E&gt; extends HashSet&lt;E&gt; implements Set&lt;E&gt;, Cloneable, java.io.Serializable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final long serialVersionUID = -2851667679971038690L;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LinkedHashSet(int initialCapacity, float loadFactor)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super(initialCapacity, loadFactor,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LinkedHashSet(int initialCapacity)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super(initialCapacity,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super(16,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LinkedHashSet(Collection&lt;? extends E&gt; c)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super(Math.max(2*c.size(), 11), .75f, true);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addAll(c);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527838" y="6254764"/>
          <a:ext cx="97845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952050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 и двусвязного списка с предсказуемым порядком обхода итератором. Порядок обхода итератором совпадает с порядком добавления значений. Повторное добавление элемента не меняет порядок обхода.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как правило работает немного медленее чем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за исключением обхода с помощью итератора.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Затраты на обход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не зависят от ёмкости в отличии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HashSet&lt;E&gt;.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677953" y="678134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3201909" y="3985946"/>
            <a:ext cx="48298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5527493" y="4755863"/>
            <a:ext cx="47752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563613" y="3210091"/>
            <a:ext cx="486059" cy="24279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5204880" y="2450071"/>
            <a:ext cx="49988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Порядок хранения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98141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kiwi, banana, lemon, apple, pear, grapes, mango]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SortedSet&lt;E&gt;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21764" y="1819755"/>
            <a:ext cx="11901267" cy="2806922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SortedSet&lt;E&gt; extends Set&lt;E&gt;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Range-view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subSet(E fromElement, 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headSet(E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SortedSet&lt;E&gt; tailSet(E fromElement);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Endpoints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first();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last();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Comparator access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E&gt; comparator();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185917" y="6007316"/>
          <a:ext cx="85275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3"/>
                <a:gridCol w="7724633"/>
              </a:tblGrid>
              <a:tr h="104857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SortedSet&lt;E&gt;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расширяет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Set&lt;E&gt;.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SortedSet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— интерфейс множества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котором  значения хранятся в порядке возрастания. В этом интерфейсе предоставлены несколько дополнительных операций которые используют упорядоченность.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313296" y="633938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множеств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1446662" y="2692551"/>
          <a:ext cx="9580728" cy="379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812"/>
                <a:gridCol w="1460310"/>
                <a:gridCol w="2142699"/>
                <a:gridCol w="2265528"/>
                <a:gridCol w="1651379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add(E 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remove(Object o)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contains(Object o)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обход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SingletonSet&lt;E&gt;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EmptySet&lt;E&gt;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TreeSet&lt;E&gt;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041834"/>
            <a:ext cx="11901267" cy="493981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TreeSet&lt;E&gt; extends AbstractSet&lt;E&gt; implements NavigableSet&lt;E&gt;, Cloneable,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TreeSet(Collection&lt;? extends E&gt; c)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TreeSet(SortedSet&lt;E&gt; s)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TreeSet(NavigableMap&lt;E,Object&gt;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TreeSet(Comparator&lt;? super E&gt; comparator)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add(E 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remove(Object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subSet(E fromElement, 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headSet(E toElement);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SortedSet&lt;E&gt; tailSet(E fromElement);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first()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last()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E&gt; comparator();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834024" y="6923508"/>
          <a:ext cx="114353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10596084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SortedSet&lt;E&gt;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красно-чёрных деревьев. Значения хранятся в определённом порядке который задаётся 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Comparator&lt;E&gt;.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add, remove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contains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 логарифмическое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984139" y="72173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32398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TreeSetOrderDemo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arguments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"lemon"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"grapes"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arguments)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fruits.add(f);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"Addition order: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Arrays.toString(arguments));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1400" smtClean="0">
                <a:solidFill>
                  <a:srgbClr val="000000"/>
                </a:solidFill>
                <a:latin typeface="Courier New"/>
              </a:rPr>
              <a:t> 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Addition order: [orange, kiwi, banana, lemon, apple, pear, grapes, mango]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banana, grapes, kiwi, lemon, mango, orange,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675815" y="6951266"/>
          <a:ext cx="6027743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5227075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реализует интерфейс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Comparable&lt;String&gt;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Эта реализация использует лексикографический порядок.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398" y="6970961"/>
            <a:ext cx="812699" cy="812699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Comparable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и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естественного порядка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TreeSetComparableDemo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компараторов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TreeSetCompatatorDemo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5254378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Возможные ошибки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объекта в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TreeSet&lt;E&gt;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2199563" y="4440098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изменить состояние объекта 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может измениться место в дереве где этот объект должен находиться.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это произойдёт найти объект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используя его копию будет нельзя. Кроме того можно будет добавить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копию объекта.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041" y="4734898"/>
            <a:ext cx="685800" cy="6000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 находим такой же объект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00889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TreeSetChangeDemo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toaster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items.add(toaster);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kettle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items.add(kettle);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blender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items.add(blender);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coffeemaker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items.add(coffeemaker);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blender.setNumber(7777);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7777);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b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.println(items.contains(b)?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7083210"/>
            <a:ext cx="11900848" cy="181588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[name=Blender, number=7777]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001059" y="8395555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624910" y="7333304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number=7777]</a:t>
            </a:r>
            <a:endParaRPr lang="en-US" sz="1400" b="1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27185" y="8604820"/>
            <a:ext cx="13012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we don't!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Set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DistinctWordsDemo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String[] words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"watermelon"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"tangerine"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Set&lt;String&gt; 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word : words)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set.add(word);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.println(set.size()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distinct words:"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.println(set);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5986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 distinct words: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[orange, melon, kiwi, apple, tangerine, watermelon, pear]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Несогласованность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compare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или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compareTo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9" name="Таблица 11"/>
          <p:cNvGraphicFramePr>
            <a:graphicFrameLocks noGrp="1"/>
          </p:cNvGraphicFramePr>
          <p:nvPr/>
        </p:nvGraphicFramePr>
        <p:xfrm>
          <a:off x="1994843" y="3621222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поиска и сравнения объектов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используются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или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compareTo.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Если для разных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точки зрения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объектов метод для сравнения возвращает 0  мы будем находить один объект когда ищем другой и мы не сможем добавить второй объект в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TreeSet&lt;E&gt;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968" y="3888735"/>
            <a:ext cx="685800" cy="6000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Находим другой объект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23977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TreeSetCompableIssueDemo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SortedSet&lt;Item&gt;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 p : items)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 teapot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"Teapot"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"\nDo we have a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teapot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?"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.println(items.contains(teapot)?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"Yes we do!"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we don't!"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Do we have a [name=Teapot, number=1231] ?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Yes we do!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27186" y="8140795"/>
            <a:ext cx="109478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Yes we do!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1994236" y="7911058"/>
            <a:ext cx="279243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[name=Teapot, number=1231]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631735" y="6630443"/>
            <a:ext cx="28998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-1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6878806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Set EMPTY_SET = new EmptySet();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&lt;T&gt; Set&lt;T&gt; emptySet()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(Set&lt;T&gt;) EMPTY_SET;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EmptySet extends AbstractSet&lt;Object&gt; implements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1582296315990362920L;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Iterator&lt;Object&gt; iterator()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new Iterator&lt;Object&gt;()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boolean hasNext()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return false;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Object next()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NoSuchElementException();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public void remove()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    throw new UnsupportedOperationException();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};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false;}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376179" y="1754468"/>
            <a:ext cx="1096571" cy="23810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emptySet()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965310" y="1347307"/>
            <a:ext cx="151738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EmptySet()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48218" y="5962526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119987" y="2511922"/>
            <a:ext cx="2126975" cy="2449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AbstractSet&lt;Object&gt;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655134" y="1333666"/>
            <a:ext cx="101240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EMPTY_SET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193371" y="1936439"/>
            <a:ext cx="103743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EMPTY_SET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883384" y="8233704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множества. Для получения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Создаётся только один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EmptySet.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06203" y="844798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10153934" y="1"/>
            <a:ext cx="2850866" cy="8598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staff = Collections.emptySet();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469481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153934" y="0"/>
            <a:ext cx="2850866" cy="1228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Set&lt;E&gt;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55481"/>
            <a:ext cx="11901267" cy="806374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EmptySetsCompareDemo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10000000;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Set&lt;String&gt; theSet;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HashSet&lt;String&gt;(0);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HashSet(0):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TreeSet&lt;String&gt;();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theSet = Collections.emptySet();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Collections.emptySet():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153934" y="0"/>
            <a:ext cx="2850866" cy="887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4938</Words>
  <Application>Microsoft Office PowerPoint</Application>
  <PresentationFormat>Произвольный</PresentationFormat>
  <Paragraphs>1025</Paragraphs>
  <Slides>51</Slides>
  <Notes>51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Множества</vt:lpstr>
      <vt:lpstr>Интерфейс Set&lt;E&gt;</vt:lpstr>
      <vt:lpstr>Производительность множеств</vt:lpstr>
      <vt:lpstr>Использование Set</vt:lpstr>
      <vt:lpstr> </vt:lpstr>
      <vt:lpstr>Класс EmptySet&lt;E&gt;</vt:lpstr>
      <vt:lpstr>Использование EmptySet&lt;E&gt;</vt:lpstr>
      <vt:lpstr>Сравнение производительности для пустого Set&lt;E&gt;</vt:lpstr>
      <vt:lpstr>Сравнение производительности для пустого Set&lt;E&gt;</vt:lpstr>
      <vt:lpstr> </vt:lpstr>
      <vt:lpstr>Класс SingletonSet&lt;E&gt;</vt:lpstr>
      <vt:lpstr>Использование SingletonSet&lt;E&gt;</vt:lpstr>
      <vt:lpstr>Сравнение производительности для Set&lt;E&gt; с одним элементом</vt:lpstr>
      <vt:lpstr>Сравнение производительности для Set&lt;E&gt; с одним элементом</vt:lpstr>
      <vt:lpstr> </vt:lpstr>
      <vt:lpstr>Класс HashSet&lt;E&gt;</vt:lpstr>
      <vt:lpstr> </vt:lpstr>
      <vt:lpstr>Порядок хранения значений</vt:lpstr>
      <vt:lpstr>Добавление значений</vt:lpstr>
      <vt:lpstr>Добавление значений</vt:lpstr>
      <vt:lpstr> </vt:lpstr>
      <vt:lpstr>Удаление значений</vt:lpstr>
      <vt:lpstr>Удаление значений из набора</vt:lpstr>
      <vt:lpstr>Удаление значений из набора</vt:lpstr>
      <vt:lpstr>Удаление значений кроме значений из набора </vt:lpstr>
      <vt:lpstr>Удаление значений кроме значений из набора </vt:lpstr>
      <vt:lpstr> </vt:lpstr>
      <vt:lpstr>Изменение объекта в HashSet&lt;E&gt;</vt:lpstr>
      <vt:lpstr>Класс с методом для изменения поля</vt:lpstr>
      <vt:lpstr>Изменение элемента в HashSet&lt;E&gt;</vt:lpstr>
      <vt:lpstr>Несогласованность hashCode и equals</vt:lpstr>
      <vt:lpstr>hashCode не согласован с equals</vt:lpstr>
      <vt:lpstr>hashCode не согласован с equals</vt:lpstr>
      <vt:lpstr> </vt:lpstr>
      <vt:lpstr>Класс LinkedHashSet&lt;E&gt;</vt:lpstr>
      <vt:lpstr>Порядок хранения значений</vt:lpstr>
      <vt:lpstr> </vt:lpstr>
      <vt:lpstr>Интерфейс SortedSet&lt;E&gt;</vt:lpstr>
      <vt:lpstr> </vt:lpstr>
      <vt:lpstr>Класс TreeSet&lt;E&gt;</vt:lpstr>
      <vt:lpstr> </vt:lpstr>
      <vt:lpstr>Добавление значений</vt:lpstr>
      <vt:lpstr> </vt:lpstr>
      <vt:lpstr>Использование естественного порядка</vt:lpstr>
      <vt:lpstr>Использование компараторов</vt:lpstr>
      <vt:lpstr> </vt:lpstr>
      <vt:lpstr>Изменение объекта в TreeSet&lt;E&gt;</vt:lpstr>
      <vt:lpstr>Не находим такой же объект</vt:lpstr>
      <vt:lpstr>Несогласованность equals и compare или compareTo</vt:lpstr>
      <vt:lpstr>Находим другой объект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2013-01-30T04:02:12Z</dcterms:created>
  <dcterms:modified xsi:type="dcterms:W3CDTF">2016-05-07T07:34:49Z</dcterms:modified>
  <cp:contentStatus>Final</cp:contentStatus>
</cp:coreProperties>
</file>