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  <p:sldMasterId id="2147483691" r:id="rId5"/>
    <p:sldMasterId id="2147483694" r:id="rId6"/>
  </p:sldMasterIdLst>
  <p:notesMasterIdLst>
    <p:notesMasterId r:id="rId57"/>
  </p:notesMasterIdLst>
  <p:handoutMasterIdLst>
    <p:handoutMasterId r:id="rId58"/>
  </p:handoutMasterIdLst>
  <p:sldIdLst>
    <p:sldId id="459" r:id="rId7"/>
    <p:sldId id="540" r:id="rId8"/>
    <p:sldId id="453" r:id="rId9"/>
    <p:sldId id="539" r:id="rId10"/>
    <p:sldId id="460" r:id="rId11"/>
    <p:sldId id="533" r:id="rId12"/>
    <p:sldId id="534" r:id="rId13"/>
    <p:sldId id="535" r:id="rId14"/>
    <p:sldId id="537" r:id="rId15"/>
    <p:sldId id="538" r:id="rId16"/>
    <p:sldId id="526" r:id="rId17"/>
    <p:sldId id="527" r:id="rId18"/>
    <p:sldId id="529" r:id="rId19"/>
    <p:sldId id="531" r:id="rId20"/>
    <p:sldId id="532" r:id="rId21"/>
    <p:sldId id="490" r:id="rId22"/>
    <p:sldId id="462" r:id="rId23"/>
    <p:sldId id="491" r:id="rId24"/>
    <p:sldId id="525" r:id="rId25"/>
    <p:sldId id="467" r:id="rId26"/>
    <p:sldId id="463" r:id="rId27"/>
    <p:sldId id="464" r:id="rId28"/>
    <p:sldId id="471" r:id="rId29"/>
    <p:sldId id="472" r:id="rId30"/>
    <p:sldId id="473" r:id="rId31"/>
    <p:sldId id="474" r:id="rId32"/>
    <p:sldId id="475" r:id="rId33"/>
    <p:sldId id="468" r:id="rId34"/>
    <p:sldId id="465" r:id="rId35"/>
    <p:sldId id="466" r:id="rId36"/>
    <p:sldId id="469" r:id="rId37"/>
    <p:sldId id="476" r:id="rId38"/>
    <p:sldId id="477" r:id="rId39"/>
    <p:sldId id="478" r:id="rId40"/>
    <p:sldId id="479" r:id="rId41"/>
    <p:sldId id="496" r:id="rId42"/>
    <p:sldId id="461" r:id="rId43"/>
    <p:sldId id="500" r:id="rId44"/>
    <p:sldId id="517" r:id="rId45"/>
    <p:sldId id="518" r:id="rId46"/>
    <p:sldId id="470" r:id="rId47"/>
    <p:sldId id="480" r:id="rId48"/>
    <p:sldId id="541" r:id="rId49"/>
    <p:sldId id="481" r:id="rId50"/>
    <p:sldId id="482" r:id="rId51"/>
    <p:sldId id="483" r:id="rId52"/>
    <p:sldId id="484" r:id="rId53"/>
    <p:sldId id="485" r:id="rId54"/>
    <p:sldId id="486" r:id="rId55"/>
    <p:sldId id="487" r:id="rId56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FF"/>
    <a:srgbClr val="AF233B"/>
    <a:srgbClr val="FFFFCC"/>
    <a:srgbClr val="FFCCCC"/>
    <a:srgbClr val="5F5F5F"/>
    <a:srgbClr val="777777"/>
    <a:srgbClr val="282828"/>
    <a:srgbClr val="2929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3827" autoAdjust="0"/>
  </p:normalViewPr>
  <p:slideViewPr>
    <p:cSldViewPr snapToGrid="0">
      <p:cViewPr>
        <p:scale>
          <a:sx n="60" d="100"/>
          <a:sy n="60" d="100"/>
        </p:scale>
        <p:origin x="-210" y="59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20" y="0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/>
          <a:lstStyle>
            <a:lvl1pPr algn="r">
              <a:defRPr sz="12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07.05.2016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9275"/>
            <a:ext cx="3651250" cy="2738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06" tIns="48254" rIns="96506" bIns="48254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9"/>
            <a:ext cx="7670800" cy="3286125"/>
          </a:xfrm>
          <a:prstGeom prst="rect">
            <a:avLst/>
          </a:prstGeom>
        </p:spPr>
        <p:txBody>
          <a:bodyPr vert="horz" lIns="96506" tIns="48254" rIns="96506" bIns="48254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20" y="6935684"/>
            <a:ext cx="4155017" cy="365125"/>
          </a:xfrm>
          <a:prstGeom prst="rect">
            <a:avLst/>
          </a:prstGeom>
        </p:spPr>
        <p:txBody>
          <a:bodyPr vert="horz" lIns="96506" tIns="48254" rIns="96506" bIns="48254" rtlCol="0" anchor="b"/>
          <a:lstStyle>
            <a:lvl1pPr algn="r">
              <a:defRPr sz="12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4302-4E95-4EE3-AE86-E7A31C896B9E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03360" y="9040142"/>
            <a:ext cx="3255535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r>
              <a:rPr lang="ru-RU" smtClean="0"/>
              <a:t>14.11.2008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2522" y="9040142"/>
            <a:ext cx="4985173" cy="520192"/>
          </a:xfrm>
          <a:prstGeom prst="rect">
            <a:avLst/>
          </a:prstGeom>
        </p:spPr>
        <p:txBody>
          <a:bodyPr lIns="130046" tIns="65023" rIns="130046" bIns="65023"/>
          <a:lstStyle>
            <a:lvl1pPr algn="l">
              <a:defRPr/>
            </a:lvl1pPr>
          </a:lstStyle>
          <a:p>
            <a:r>
              <a:rPr lang="ru-RU" smtClean="0"/>
              <a:t>Объектно-ориентированные технологии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321" y="9040142"/>
            <a:ext cx="2817707" cy="520192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99FFAAE0-3C3C-4B16-BF00-9B30A3A2D10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1733973"/>
            <a:ext cx="11704320" cy="7022592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Коллекции</a:t>
            </a:r>
          </a:p>
          <a:p>
            <a:pPr lvl="0"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5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Списки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208996" y="244326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ArrayList(): 312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ArrayList(0): 188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LinkedList(): 1187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Collections.emptyList(): 31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1273849"/>
            <a:ext cx="11901267" cy="513371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&lt;T&gt; List&lt;T&gt; singletonList(T o)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new SingletonList&lt;T&gt;(o);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SingletonList&lt;E&gt; extends AbstractList&lt;E&gt; implements RandomAccess,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static final long serialVersionUID = 3093736618740652951L;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final E element;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SingletonList(E obj) {element = obj;}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 return 1;}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eq(obj, element);}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E get(int 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if (index != 0)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throw new IndexOutOfBoundsException("Index: "+index+", Size: 1");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element;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1512428" y="3217050"/>
            <a:ext cx="251366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final E element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602764" y="3969961"/>
            <a:ext cx="9146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1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2704274" y="1884133"/>
            <a:ext cx="20860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SingletonList&lt;T&gt;(o)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5941068" y="2445966"/>
            <a:ext cx="176991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AbstractList&lt;E&gt;)</a:t>
            </a:r>
          </a:p>
        </p:txBody>
      </p:sp>
      <p:graphicFrame>
        <p:nvGraphicFramePr>
          <p:cNvPr id="11" name="Таблица 5"/>
          <p:cNvGraphicFramePr>
            <a:graphicFrameLocks noGrp="1"/>
          </p:cNvGraphicFramePr>
          <p:nvPr/>
        </p:nvGraphicFramePr>
        <p:xfrm>
          <a:off x="1883384" y="7087292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списка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одного значения. Для получение ссылки на объект класса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SingletonList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singletonList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7"/>
          <p:cNvSpPr/>
          <p:nvPr/>
        </p:nvSpPr>
        <p:spPr bwMode="auto">
          <a:xfrm>
            <a:off x="2006203" y="73015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SingletonList&lt;E&gt;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SingletonListDemo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staff = Collections.singletonList(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227082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name = Harry Hacker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905353"/>
            <a:ext cx="11901267" cy="827919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OneValueListsCompareDemo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ArrayList&lt;String&gt;(1);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ArrayList(1):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LinkedList():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10000000;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Collections.singletonList(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"Harry Hacker"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SingletonList():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 одним элементом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1310106"/>
            <a:ext cx="11900848" cy="1384995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ArrayList(): 359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ArrayList(1): 266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LinkedList(): 1406 ms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Time using SingletonList(): 78 ms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ArrayList&lt;E&gt;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ArrayList&lt;E&gt;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164666"/>
            <a:ext cx="11901267" cy="6684907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ArrayList&lt;E&gt; extends AbstractList&lt;E&gt; implements List&lt;E&gt;, RandomAccess, Cloneable, Serializable {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transient Object[] elementData;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int size;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ArrayList(int initialCapacity)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ArrayList(Collection&lt;? extends E&gt; c)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trimToSize()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ensureCapacity(int minCapacity)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add(int index, E element)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addAll(Collection&lt;? extends E&gt; c)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set(int index, E element)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get(int index)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contains(Object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lastIndexOf(Object o)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E remove(int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remove(Object o)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clear()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size()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isEmpty()  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Object[] toArray()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E[] toArray(E[])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Object clone()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1514899" y="8134071"/>
          <a:ext cx="988098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334"/>
                <a:gridCol w="9157648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ArrayList&lt;E&gt;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List&lt;E&gt;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массива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Ссылка на массив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elementData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Размер массива называется ёмкостью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ArrayList&lt;E&gt;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Количество используемых элементов массива хранится в поле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size.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размер массива становится недостаточным выделяется новый массив.  Ёмкость больше или равна числу хранимых значений.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1596773" y="84479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Скругленный прямоугольник 7"/>
          <p:cNvSpPr/>
          <p:nvPr/>
        </p:nvSpPr>
        <p:spPr bwMode="auto">
          <a:xfrm>
            <a:off x="2998050" y="1559797"/>
            <a:ext cx="2160807" cy="241698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Object[] elementData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1910688" y="1780436"/>
            <a:ext cx="90075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Ёмкость и размер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auto">
          <a:xfrm>
            <a:off x="562708" y="1355737"/>
            <a:ext cx="11901267" cy="6124754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ArrayListCapacityDemo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2</a:t>
            </a:r>
            <a:r>
              <a:rPr lang="ru-RU" sz="1400" b="1" smtClean="0">
                <a:solidFill>
                  <a:srgbClr val="000000"/>
                </a:solidFill>
                <a:latin typeface="Courier New"/>
              </a:rPr>
              <a:t>5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000000;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ArrayList&lt;String&gt;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arrayList.ensureCapacity(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with ensureCapacity()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without ensureCapacity()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Изменение ёмкости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767007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with ensureCapacity() time: 312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without ensureCapacity() time: 641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Списки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27" name="Picture 3" descr="M:\lists1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8634" y="970249"/>
            <a:ext cx="10648950" cy="82677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4401205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SimpleListAddDemo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73866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orange, kiwi, apple, apple, mango, pear, pear, apple, orange]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Добавление элементов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ListInsertDemo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3F7F5F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fruits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"peach"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fruits.clear();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fruits.add(1,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fruits.add(2,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fruits.add(3,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"mango"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fruits.add(4,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fruits.add(5,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"peach"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fruits.add(6,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fruits);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7943034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[pear, peach, orange, mango, kiwi, banana, apple]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banana, kiwi, mango, orange, peach, pear]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Удаление элементов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ListRemoveDemo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toRemove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toRemove)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(produce.remove(f))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removed.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not removed"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"\nFinal 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"Final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624010"/>
            <a:ext cx="11900848" cy="289310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cucumber, carrot, kiwi, potato, tomato,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[apple, cucumber,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[apple, cucumber, kiwi, potato,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was not removed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[apple, kiwi, potato,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removed. List contents: [apple, kiwi,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size: 6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contents: [apple, kiwi, cucumber, orange, carrot, tomato]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909310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ListRemoveAtIndexDemo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pt-BR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pt-BR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toAdd.</a:t>
            </a:r>
            <a:r>
              <a:rPr lang="nn-NO" sz="1400" b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removed = produce.remove(0);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.println(removed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was removed. List contents: "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 + 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"\nFinal 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"Final 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Удаление элементов по индексу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624010"/>
            <a:ext cx="11900848" cy="397031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[apple, cucumber, carrot, kiwi, potato, tomato,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apple was removed. List contents: [cucumber, carrot,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[carrot, 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[kiwi, 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kiwi was removed. List contents: [potato, 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was removed. List contents: [tomato, 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[cucumber, 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was removed. List contents: [orange, 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orange was removed. List contents: [carrot, 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was removed. List contents: [tomato]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was removed. List contents: []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size: 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Final list contents: []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ListGetSetDemo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produce.size();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to = produce.get(i).toUpperCase();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prev = produce.set(i,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"Changing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prev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014524"/>
            <a:ext cx="11901267" cy="5521512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List&lt;E&gt; extends Collection&lt;E&gt;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add(E e);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void add(int index, E element);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addAll(Collection&lt;? extends E&gt;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addAll(int index, Collection&lt;? extends E&gt;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set(int index, E element);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get(int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containsAll(Collection&lt;?&gt;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indexOf(Object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lastIndexOf(Object o);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size();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isEmpty();</a:t>
            </a: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remove(Object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E remove(int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removeAll(Collection&lt;?&gt;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retainAll(Collection&lt;?&gt; c);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void clear();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Iterator&lt;E&gt; 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ListIterator&lt;E&gt; listIterator();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ListIterator&lt;E&gt; listIterator(int 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List&lt;E&gt; subList(int fromIndex, int toIndex);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Object[] toArray();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&lt;T&gt; T[] toArray(T[] a);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boolean equals(Object o);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int hashCode();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456" y="7290198"/>
          <a:ext cx="1139588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79"/>
                <a:gridCol w="10658901"/>
              </a:tblGrid>
              <a:tr h="9939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определяет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поведение коллекций, которые служат для хранения упорядоченного набора объектов с позиционным доступом.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При простом добавлении порядок в котором хранятся элементы определяется порядком их добавления в список.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Коллекции реализующие этот интерфейс могут хранить несколько копий одного и того же объекта. Есть возможность доступа к элементам и добавления элементов по индексу. Для получения индекса первого и последнего вхождения объекта в список можно использовать методы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lastIndexOf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соответственно.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62166" y="7826988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53943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apple to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carrot to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kiwi to KIWI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potato to 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tomato to TOMATO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pear to PEAR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cucumber to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orange to ORANGE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первого и последнего вхождения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9"/>
            <a:ext cx="11901267" cy="6340197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ListIndexOfDemo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toFind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toFind)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first = produce.indexOf(f);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last = produce.lastIndexOf(f);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(first != -1)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on the list, first index: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first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", last index: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last);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 первого и последнего вхождения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11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cucumber, carrot, kiwi, potato, tomato, pear, cucumber, orange, carrot, tomato]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is on the list, first index: 2, last index: 9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is on the list, first index: 5, last index: 10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is not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is on the list, first index: 1, last index: 7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is on the list, first index: 4, last index: 4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9"/>
            <a:ext cx="11901267" cy="526297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ListContainsDemo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toFind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"onion"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      </a:t>
            </a:r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f : toFind)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(produce.contains(f))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else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.println(f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is not on the list"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Поиск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2246769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carrot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tomato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onion is not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cucumber is on the list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potato is on the list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LinkedList&lt;E&gt;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LinkedList&lt;E&gt;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590005" y="1464921"/>
            <a:ext cx="11901267" cy="6103209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LinkedList&lt;E&gt; extends AbstractSequentialList&lt;E&gt; implements List&lt;E&gt;,..., Cloneable,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Serializable {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private transient Entry&lt;E&gt; header = new Entry&lt;E&gt;(null, null, null);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transient int size = 0;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LinkedList()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LinkedList(Collection&lt;? extends E&gt; c)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add(E element) 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void add(int index, E element)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boolean addAll(int index, Collection&lt;? extends E&gt; c)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E set(int index, E element)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get(int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public boolean contains(Object o)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int 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 lastIndexOf(Object 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E remove(int index)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boolean remove(Object o)         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void clear()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 ListIterator&lt;E&gt; listIterator()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 ListIterator&lt;E&gt; listIterator(int index)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List&lt;E&gt; subList(int from, int to)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Entry&lt;E&gt;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...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415651" y="7997596"/>
          <a:ext cx="7710988" cy="102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512"/>
                <a:gridCol w="6878476"/>
              </a:tblGrid>
              <a:tr h="102357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 помощью двусвязного списка. Для элементов двусвязного списка используется внутренний 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Entry&lt;E&gt;. </a:t>
                      </a:r>
                      <a:endParaRPr lang="en-US" sz="1800" b="1" spc="-15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Овал 7"/>
          <p:cNvSpPr/>
          <p:nvPr/>
        </p:nvSpPr>
        <p:spPr bwMode="auto">
          <a:xfrm>
            <a:off x="2552117" y="8229614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8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ListGetSetDemo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};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 List&lt;String&gt; produce = new ArrayList&lt;String&gt;(Arrays.asList(toAdd));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produce.size();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to = produce.get(i).toUpperCase();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String prev = produce.set(i,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"Changing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prev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to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to);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"\nSet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Интерфейс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RandomAccess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98305" name="Rectangle 1"/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800" smtClean="0">
                <a:solidFill>
                  <a:srgbClr val="000000"/>
                </a:solidFill>
                <a:latin typeface="Arial" charset="0"/>
              </a:rPr>
              <a:t/>
            </a:r>
            <a:br>
              <a:rPr lang="ru-RU" sz="1800" smtClean="0">
                <a:solidFill>
                  <a:srgbClr val="000000"/>
                </a:solidFill>
                <a:latin typeface="Arial" charset="0"/>
              </a:rPr>
            </a:br>
            <a:endParaRPr lang="ru-RU" sz="18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62708" y="1847052"/>
            <a:ext cx="11901267" cy="674031"/>
          </a:xfrm>
          <a:prstGeom prst="rect">
            <a:avLst/>
          </a:prstGeom>
          <a:solidFill>
            <a:srgbClr val="C0C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interface RandomAccess { 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73456" y="3960086"/>
          <a:ext cx="11395880" cy="993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979"/>
                <a:gridCol w="10658901"/>
              </a:tblGrid>
              <a:tr h="993991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RandomAccess –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маркерный интерфейс он говорит о том что список использует хранилище данных с произвольным доступом. Таким образом операции получения значения по индексу и изменения значения по индексу требуют постоянное время. 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5" name="Овал 14"/>
          <p:cNvSpPr/>
          <p:nvPr/>
        </p:nvSpPr>
        <p:spPr bwMode="auto">
          <a:xfrm>
            <a:off x="962166" y="4182972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6600CC">
                  <a:shade val="30000"/>
                  <a:satMod val="115000"/>
                </a:srgbClr>
              </a:gs>
              <a:gs pos="50000">
                <a:srgbClr val="6600CC">
                  <a:shade val="67500"/>
                  <a:satMod val="115000"/>
                </a:srgbClr>
              </a:gs>
              <a:gs pos="100000">
                <a:srgbClr val="6600C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I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Позиционный доступ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539430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apple to APPLE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carrot to CARROT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kiwi to KIWI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potato to POTATO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tomato to TOMATO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pear to PEAR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cucumber to CUCUMBER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Changing orange to ORANGE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size: 8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CARROT, KIWI, POTATO, TOMATO, PEAR, CUCUMBER, ORANGE]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3911201" y="6183234"/>
          <a:ext cx="461865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383502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Позиционный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доступ в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лучше не использовать. Он требует затрат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4656" y="6358979"/>
            <a:ext cx="685800" cy="6000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 </a:t>
            </a:r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списков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361917" y="3812280"/>
          <a:ext cx="555008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4749421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Списки можно сортировать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используя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sort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Collections.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Для сортировки можно использовать естественный порядок или объект класса реализующего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Comparator&lt;E&gt;.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9500" y="4009399"/>
            <a:ext cx="812699" cy="812699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4616648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      String[] toAdd = {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"orange"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"apple"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"carrot"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"kiwi"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"potato"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"banana"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it-IT" sz="1400" b="1" smtClean="0">
                <a:solidFill>
                  <a:srgbClr val="2A00FF"/>
                </a:solidFill>
                <a:latin typeface="Courier New"/>
              </a:rPr>
              <a:t>"tomato"</a:t>
            </a:r>
            <a:r>
              <a:rPr lang="it-IT" sz="1400" b="1" smtClean="0">
                <a:solidFill>
                  <a:srgbClr val="000000"/>
                </a:solidFill>
                <a:latin typeface="Courier New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"pear"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"cucumber"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produce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Collections.addAll(produce, toAdd);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3F7F5F"/>
                </a:solidFill>
                <a:latin typeface="Courier New"/>
              </a:rPr>
              <a:t>//List&lt;String&gt; produce = new ArrayList&lt;String&gt;(Arrays.asList(toAdd));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Collections.sort(produce);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produce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45910" y="6387162"/>
            <a:ext cx="11900848" cy="1600438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[orange, apple, carrot, kiwi, potato, banana, tomato, pear, cucumber]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[apple, banana, carrot, cucumber, kiwi, orange, pear, potato, tomato]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7"/>
          <p:cNvGraphicFramePr>
            <a:graphicFrameLocks noGrp="1"/>
          </p:cNvGraphicFramePr>
          <p:nvPr/>
        </p:nvGraphicFramePr>
        <p:xfrm>
          <a:off x="3962418" y="8288746"/>
          <a:ext cx="5550089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68"/>
                <a:gridCol w="4749421"/>
              </a:tblGrid>
              <a:tr h="89618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Класс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String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реализует интерфейс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Comparable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Эта реализация использует лексикографический порядок.</a:t>
                      </a:r>
                      <a:endParaRPr lang="en-US" sz="1500" b="0" spc="0" smtClean="0">
                        <a:solidFill>
                          <a:srgbClr val="C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C:\Documents and Settings\tismagilov\My Documents\TEMPLATE\icons\icons\Informati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0001" y="8349385"/>
            <a:ext cx="812699" cy="812699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AnotherListSortDemo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Collections.sort(items);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Comparable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492217"/>
            <a:ext cx="11901267" cy="569386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ComparatorListSortDemo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List&lt;Item&gt; items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ArrayList&lt;Item&gt;();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"Toaster"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1234));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"Kettle"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4562));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"Microwave oven"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9912));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"Coffemaker"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2912));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items.add(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Item(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"Blender"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, 1231));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"\nSorting ...\n"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Collections.sort(items,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NameComparator());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"Set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(Item item : items)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.println(item);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Сортировка 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Comparator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Sorting ...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Set contents: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[name=Blender, number=1231]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[name=Coffemaker, number=2912]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[name=Kettle, number=4562]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[name=Microwave oven, number=9912]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[name=Toaster, number=1234]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164665"/>
            <a:ext cx="11901267" cy="7632859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ListsPerformanceDemo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2000000;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linkedList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linkedList.add(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(i %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1000; i++)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linkedList.add(0,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"LinkedList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arrayList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(i % 10));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startTime = System.currentTimeMillis();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latin typeface="Courier New"/>
              </a:rPr>
              <a:t> i = 0; i &lt; 1000; i++)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arrayList.add(0,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endTime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"ArrayList time: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(endTime - startTime));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Реализации интерфейса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graphicFrame>
        <p:nvGraphicFramePr>
          <p:cNvPr id="8" name="Таблица 4"/>
          <p:cNvGraphicFramePr>
            <a:graphicFrameLocks noGrp="1"/>
          </p:cNvGraphicFramePr>
          <p:nvPr/>
        </p:nvGraphicFramePr>
        <p:xfrm>
          <a:off x="900751" y="2324069"/>
          <a:ext cx="10727142" cy="295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506"/>
                <a:gridCol w="1626485"/>
                <a:gridCol w="1905838"/>
                <a:gridCol w="1723651"/>
                <a:gridCol w="1701619"/>
                <a:gridCol w="1968043"/>
              </a:tblGrid>
              <a:tr h="418113">
                <a:tc>
                  <a:txBody>
                    <a:bodyPr/>
                    <a:lstStyle/>
                    <a:p>
                      <a:pPr algn="ctr"/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Тип коллекции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get(int i)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set(int i, E e)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add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remove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Iterator.remove</a:t>
                      </a:r>
                      <a:endParaRPr kumimoji="0" lang="ru-RU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69903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ArrayList&lt;E&gt;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</a:t>
                      </a: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LinkedList&lt;E&gt;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SingletonList&lt;E&gt;</a:t>
                      </a: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O(</a:t>
                      </a:r>
                      <a:r>
                        <a:rPr kumimoji="0" lang="ru-RU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</a:t>
                      </a: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121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EmptyList&lt;E&gt;</a:t>
                      </a: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sz="1800" b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5678" marR="35678" marT="35678" marB="35678"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5"/>
          <p:cNvGraphicFramePr>
            <a:graphicFrameLocks noGrp="1"/>
          </p:cNvGraphicFramePr>
          <p:nvPr/>
        </p:nvGraphicFramePr>
        <p:xfrm>
          <a:off x="2087813" y="6546162"/>
          <a:ext cx="8669870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41"/>
                <a:gridCol w="7831629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Две часто используемые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реализации интерфейса 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-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Наиболее часто используется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, поскольку он предоставляет позиционный доступ за постоянное время в то время как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требует линейного времени.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выгоднее использовать когда необходимо часто добавлять значения в начало списка или удалять из начала списка. Эти операции требуют постоянного времени в LinkedList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и линейного времени в ArrayList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&lt;E&gt;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9507" y="6979570"/>
            <a:ext cx="812699" cy="812699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59558" y="1446586"/>
            <a:ext cx="11900848" cy="95410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LinkedList time: 0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ArrayList time: 10484</a:t>
            </a:r>
            <a:endParaRPr lang="ru-RU" sz="1400" b="1" smtClean="0">
              <a:solidFill>
                <a:srgbClr val="000000"/>
              </a:solidFill>
              <a:latin typeface="Courier New"/>
            </a:endParaRP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graphicFrame>
        <p:nvGraphicFramePr>
          <p:cNvPr id="7" name="Таблица 5"/>
          <p:cNvGraphicFramePr>
            <a:graphicFrameLocks noGrp="1"/>
          </p:cNvGraphicFramePr>
          <p:nvPr/>
        </p:nvGraphicFramePr>
        <p:xfrm>
          <a:off x="2177936" y="3371795"/>
          <a:ext cx="8669870" cy="84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8"/>
                <a:gridCol w="7886242"/>
              </a:tblGrid>
              <a:tr h="84732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Как правило использование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ArrayList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быстрее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 чем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LinkedList. 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В данном примере специально был выбран самый неподходящий вариант использования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ArrayList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Arial" pitchFamily="34" charset="0"/>
                          <a:cs typeface="Arial" pitchFamily="34" charset="0"/>
                        </a:rPr>
                        <a:t>. 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5" descr="C:\Documents and Settings\tismagilov\Desktop\warning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391" y="3465652"/>
            <a:ext cx="685800" cy="60007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sz="4000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Класс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" name="Прямоугольник 8"/>
          <p:cNvSpPr/>
          <p:nvPr/>
        </p:nvSpPr>
        <p:spPr bwMode="auto">
          <a:xfrm>
            <a:off x="617301" y="946297"/>
            <a:ext cx="11901267" cy="5133713"/>
          </a:xfrm>
          <a:prstGeom prst="rect">
            <a:avLst/>
          </a:prstGeom>
          <a:solidFill>
            <a:srgbClr val="C5E5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public class Collections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List EMPTY_LIST = new EmptyList();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public static final &lt;T&gt; List&lt;T&gt; emptyList()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return (List&lt;T&gt;) EMPTY_LIST;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private static class EmptyList extends AbstractList&lt;Object&gt; implements RandomAccess, Serializable {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static final long serialVersionUID = 8842843931221139166L;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int size() {return 0;}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boolean contains(Object obj) {return false;}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public Object get(int index)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throw new IndexOutOfBoundsException("Index: "+index);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// Preserves singleton property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private Object readResolve() {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return EMPTY_LIST;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4526307" y="1740820"/>
            <a:ext cx="121940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emptyList()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5129086" y="1347307"/>
            <a:ext cx="166750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new EmptyList()</a:t>
            </a:r>
          </a:p>
        </p:txBody>
      </p:sp>
      <p:sp>
        <p:nvSpPr>
          <p:cNvPr id="13" name="Скругленный прямоугольник 7"/>
          <p:cNvSpPr/>
          <p:nvPr/>
        </p:nvSpPr>
        <p:spPr bwMode="auto">
          <a:xfrm>
            <a:off x="3534570" y="3273917"/>
            <a:ext cx="91459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5242816" y="2498270"/>
            <a:ext cx="2195214" cy="244930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AbstractList&lt;Object&gt;</a:t>
            </a:r>
          </a:p>
        </p:txBody>
      </p:sp>
      <p:sp>
        <p:nvSpPr>
          <p:cNvPr id="9" name="Скругленный прямоугольник 7"/>
          <p:cNvSpPr/>
          <p:nvPr/>
        </p:nvSpPr>
        <p:spPr bwMode="auto">
          <a:xfrm>
            <a:off x="3791604" y="1347311"/>
            <a:ext cx="113523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EMPTY_LIST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3316203" y="1950087"/>
            <a:ext cx="111931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EMPTY_LIST</a:t>
            </a:r>
          </a:p>
        </p:txBody>
      </p:sp>
      <p:graphicFrame>
        <p:nvGraphicFramePr>
          <p:cNvPr id="16" name="Таблица 5"/>
          <p:cNvGraphicFramePr>
            <a:graphicFrameLocks noGrp="1"/>
          </p:cNvGraphicFramePr>
          <p:nvPr/>
        </p:nvGraphicFramePr>
        <p:xfrm>
          <a:off x="1883384" y="7087292"/>
          <a:ext cx="9416958" cy="99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26"/>
                <a:gridCol w="8577732"/>
              </a:tblGrid>
              <a:tr h="996279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Класс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EmptyList&lt;E&gt;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реализует интерфейс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List 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для пустого списка. Для получение ссылки на объект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используется метод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emptyList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из класса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Collections.</a:t>
                      </a:r>
                      <a:endParaRPr lang="en-US" sz="1500" b="0" spc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Овал 7"/>
          <p:cNvSpPr/>
          <p:nvPr/>
        </p:nvSpPr>
        <p:spPr bwMode="auto">
          <a:xfrm>
            <a:off x="2006203" y="7301577"/>
            <a:ext cx="576000" cy="576000"/>
          </a:xfrm>
          <a:prstGeom prst="ellipse">
            <a:avLst/>
          </a:prstGeom>
          <a:gradFill flip="none" rotWithShape="1">
            <a:gsLst>
              <a:gs pos="0">
                <a:srgbClr val="339966">
                  <a:shade val="30000"/>
                  <a:satMod val="115000"/>
                </a:srgbClr>
              </a:gs>
              <a:gs pos="50000">
                <a:srgbClr val="339966">
                  <a:shade val="67500"/>
                  <a:satMod val="115000"/>
                </a:srgbClr>
              </a:gs>
              <a:gs pos="100000">
                <a:srgbClr val="33996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Lucida Bright" pitchFamily="18" charset="0"/>
                <a:ea typeface="Arial Unicode MS" pitchFamily="34" charset="-128"/>
                <a:cs typeface="Tahoma" pitchFamily="34" charset="0"/>
              </a:rPr>
              <a:t>C</a:t>
            </a:r>
            <a:endParaRPr kumimoji="0" lang="ru-RU" sz="36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ea typeface="Arial Unicode MS" pitchFamily="34" charset="-128"/>
              <a:cs typeface="Tahoma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Использование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EmptyList&lt;E&gt;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342089"/>
            <a:ext cx="11901267" cy="3108543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EmptyListDemo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staff = Collections.emptyList();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contents: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(String value : staff)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"name =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value);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"\nList size: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staff.size());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10"/>
          <p:cNvSpPr/>
          <p:nvPr/>
        </p:nvSpPr>
        <p:spPr bwMode="auto">
          <a:xfrm>
            <a:off x="573206" y="5008714"/>
            <a:ext cx="11900848" cy="1169551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contents: 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List size: 0</a:t>
            </a:r>
          </a:p>
          <a:p>
            <a:endParaRPr lang="en-US" sz="1400" b="1" smtClean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Сравнение производительности для пустого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List&lt;E&gt;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150" y="2296025"/>
            <a:ext cx="335357" cy="33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 bwMode="auto">
          <a:xfrm>
            <a:off x="562708" y="1055481"/>
            <a:ext cx="11901267" cy="8063746"/>
          </a:xfrm>
          <a:prstGeom prst="rect">
            <a:avLst/>
          </a:prstGeom>
          <a:solidFill>
            <a:srgbClr val="F2F7F2"/>
          </a:solidFill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EmptyListsCompareDemo 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= 10000000;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main(String[] args) {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List&lt;String&gt; theList;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long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ArrayList&lt;String&gt;(0);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ArrayList(0):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LinkedList&lt;String&gt;();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endParaRPr lang="en-US" sz="1400" b="1" smtClean="0">
              <a:latin typeface="Courier New"/>
            </a:endParaRP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LinkedList():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now = System.currentTimeMillis();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i = 0; i &lt; 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ITERATIONS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; i++){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   theList = Collections.emptyList();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   System.</a:t>
            </a:r>
            <a:r>
              <a:rPr lang="en-US" sz="1400" b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"Time using Collections.emptyList(): 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+ (System.currentTimeMillis() - now) + </a:t>
            </a:r>
            <a:r>
              <a:rPr lang="en-US" sz="1400" b="1" smtClean="0">
                <a:solidFill>
                  <a:srgbClr val="2A00FF"/>
                </a:solidFill>
                <a:latin typeface="Courier New"/>
              </a:rPr>
              <a:t>" ms"</a:t>
            </a:r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r>
              <a:rPr lang="en-US" sz="1400" b="1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0454185" y="0"/>
            <a:ext cx="2550615" cy="846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9pPr>
          </a:lstStyle>
          <a:p>
            <a:pPr marL="0" marR="0" indent="0" algn="l" defTabSz="1300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Myriad Pro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4833</Words>
  <Application>Microsoft Office PowerPoint</Application>
  <PresentationFormat>Произвольный</PresentationFormat>
  <Paragraphs>976</Paragraphs>
  <Slides>50</Slides>
  <Notes>50</Notes>
  <HiddenSlides>0</HiddenSlides>
  <MMClips>0</MMClips>
  <ScaleCrop>false</ScaleCrop>
  <HeadingPairs>
    <vt:vector size="4" baseType="variant">
      <vt:variant>
        <vt:lpstr>Тема</vt:lpstr>
      </vt:variant>
      <vt:variant>
        <vt:i4>6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Нулевой слайд</vt:lpstr>
      <vt:lpstr>Тема, тезисы, автор</vt:lpstr>
      <vt:lpstr>Основная часть</vt:lpstr>
      <vt:lpstr>Финальный слайд</vt:lpstr>
      <vt:lpstr>1_Нулевой слайд</vt:lpstr>
      <vt:lpstr>1_Тема, тезисы, автор</vt:lpstr>
      <vt:lpstr> </vt:lpstr>
      <vt:lpstr>Списки</vt:lpstr>
      <vt:lpstr>Интерфейс List</vt:lpstr>
      <vt:lpstr>Интерфейс RandomAccess</vt:lpstr>
      <vt:lpstr>Реализации интерфейса List&lt;E&gt;</vt:lpstr>
      <vt:lpstr> </vt:lpstr>
      <vt:lpstr>Класс EmptyList&lt;E&gt;</vt:lpstr>
      <vt:lpstr>Использование EmptyList&lt;E&gt;</vt:lpstr>
      <vt:lpstr>Сравнение производительности для пустого List&lt;E&gt;</vt:lpstr>
      <vt:lpstr>Сравнение производительности для пустого List&lt;E&gt;</vt:lpstr>
      <vt:lpstr> </vt:lpstr>
      <vt:lpstr>Класс SingletonList&lt;E&gt;</vt:lpstr>
      <vt:lpstr>Использование SingletonList&lt;E&gt;</vt:lpstr>
      <vt:lpstr>Сравнение производительности для List&lt;E&gt; с одним элементом</vt:lpstr>
      <vt:lpstr>Сравнение производительности для List&lt;E&gt; с одним элементом</vt:lpstr>
      <vt:lpstr> </vt:lpstr>
      <vt:lpstr>Класс ArrayList&lt;E&gt;</vt:lpstr>
      <vt:lpstr> </vt:lpstr>
      <vt:lpstr>Изменение ёмкости</vt:lpstr>
      <vt:lpstr> </vt:lpstr>
      <vt:lpstr>Добавление элементов</vt:lpstr>
      <vt:lpstr>Добавление элементов по индексу</vt:lpstr>
      <vt:lpstr> </vt:lpstr>
      <vt:lpstr>Удаление элементов </vt:lpstr>
      <vt:lpstr>Удаление элементов</vt:lpstr>
      <vt:lpstr>Удаление элементов по индексу</vt:lpstr>
      <vt:lpstr>Удаление элементов по индексу</vt:lpstr>
      <vt:lpstr> </vt:lpstr>
      <vt:lpstr>Позиционный доступ</vt:lpstr>
      <vt:lpstr>Позиционный доступ</vt:lpstr>
      <vt:lpstr> </vt:lpstr>
      <vt:lpstr>Поиск первого и последнего вхождения</vt:lpstr>
      <vt:lpstr>Поиск первого и последнего вхождения</vt:lpstr>
      <vt:lpstr>Поиск</vt:lpstr>
      <vt:lpstr>Поиск</vt:lpstr>
      <vt:lpstr> </vt:lpstr>
      <vt:lpstr>Класс LinkedList&lt;E&gt;</vt:lpstr>
      <vt:lpstr> </vt:lpstr>
      <vt:lpstr>Позиционный доступ</vt:lpstr>
      <vt:lpstr>Позиционный доступ</vt:lpstr>
      <vt:lpstr> </vt:lpstr>
      <vt:lpstr>Сортировка</vt:lpstr>
      <vt:lpstr>Сортировка</vt:lpstr>
      <vt:lpstr>Сортировка с Comparable</vt:lpstr>
      <vt:lpstr>Сортировка с Comparable</vt:lpstr>
      <vt:lpstr>Сортировка с Comparator</vt:lpstr>
      <vt:lpstr>Сортировка с Comparator</vt:lpstr>
      <vt:lpstr> </vt:lpstr>
      <vt:lpstr>Сравнение производительности</vt:lpstr>
      <vt:lpstr>Сравнение производительности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2013-01-30T05:47:38Z</dcterms:created>
  <dcterms:modified xsi:type="dcterms:W3CDTF">2016-05-07T07:40:05Z</dcterms:modified>
  <cp:contentStatus>Final</cp:contentStatus>
</cp:coreProperties>
</file>