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  <p:sldId id="267" r:id="rId11"/>
    <p:sldId id="265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5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8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2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0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8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6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EC97-87DC-4A87-BBE9-6650DCB2E58A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2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C%D0%BE%D0%B4%D1%83%D0%BB%D1%8C%D0%BD%D0%BE%D0%B5_%D0%BF%D1%80%D0%BE%D0%B3%D1%80%D0%B0%D0%BC%D0%BC%D0%B8%D1%80%D0%BE%D0%B2%D0%B0%D0%BD%D0%B8%D0%B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ambda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ythonworld.ru/tipy-dannyx-v-python/isklyucheniya-v-python-konstrukciya-try-except-dlya-obrabotki-isklyuchenij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3199" y="344017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Montserrat" panose="00000500000000000000" pitchFamily="2" charset="-52"/>
              </a:rPr>
              <a:t>Функции.</a:t>
            </a:r>
            <a:r>
              <a:rPr lang="ru-RU" sz="4800" dirty="0" smtClean="0">
                <a:latin typeface="Montserrat" panose="00000500000000000000" pitchFamily="2" charset="-52"/>
              </a:rPr>
              <a:t> </a:t>
            </a:r>
            <a:br>
              <a:rPr lang="ru-RU" sz="4800" dirty="0" smtClean="0">
                <a:latin typeface="Montserrat" panose="00000500000000000000" pitchFamily="2" charset="-52"/>
              </a:rPr>
            </a:br>
            <a:r>
              <a:rPr lang="ru-RU" sz="4800" dirty="0" smtClean="0">
                <a:latin typeface="Montserrat" panose="00000500000000000000" pitchFamily="2" charset="-52"/>
              </a:rPr>
              <a:t>Лямбда-функции. Исключения</a:t>
            </a:r>
            <a:endParaRPr lang="ru-RU" sz="4800" dirty="0">
              <a:latin typeface="Montserrat" panose="000005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3199" y="2823692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Особенности, применение, синтаксис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28" y="3632273"/>
            <a:ext cx="2857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5917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Обработка исключений в </a:t>
            </a:r>
            <a:r>
              <a:rPr lang="en-US" dirty="0" err="1" smtClean="0">
                <a:latin typeface="Montserrat Medium" panose="00000600000000000000" pitchFamily="2" charset="-52"/>
              </a:rPr>
              <a:t>Pyhton</a:t>
            </a:r>
            <a:r>
              <a:rPr lang="en-US" dirty="0" smtClean="0">
                <a:latin typeface="Montserrat Medium" panose="00000600000000000000" pitchFamily="2" charset="-52"/>
              </a:rPr>
              <a:t>. try – except – else - finally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71840"/>
            <a:ext cx="10515600" cy="435133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Montserrat" panose="00000500000000000000" pitchFamily="2" charset="-52"/>
              </a:rPr>
              <a:t>Как хорошие проектировщики, мы должны уметь производить обработку всех возможных исключений в программе!</a:t>
            </a:r>
          </a:p>
          <a:p>
            <a:r>
              <a:rPr lang="ru-RU" sz="2600" dirty="0">
                <a:latin typeface="Montserrat" panose="00000500000000000000" pitchFamily="2" charset="-52"/>
              </a:rPr>
              <a:t>В блоке </a:t>
            </a:r>
            <a:r>
              <a:rPr lang="ru-RU" sz="2600" b="1" dirty="0" err="1">
                <a:latin typeface="Montserrat" panose="00000500000000000000" pitchFamily="2" charset="-52"/>
              </a:rPr>
              <a:t>try</a:t>
            </a:r>
            <a:r>
              <a:rPr lang="ru-RU" sz="2600" dirty="0">
                <a:latin typeface="Montserrat" panose="00000500000000000000" pitchFamily="2" charset="-52"/>
              </a:rPr>
              <a:t> мы выполняем инструкцию, которая может породить исключение, </a:t>
            </a:r>
            <a:r>
              <a:rPr lang="ru-RU" sz="2600" dirty="0" smtClean="0">
                <a:latin typeface="Montserrat" panose="00000500000000000000" pitchFamily="2" charset="-52"/>
              </a:rPr>
              <a:t>в </a:t>
            </a:r>
            <a:r>
              <a:rPr lang="ru-RU" sz="2600" b="1" dirty="0" err="1" smtClean="0">
                <a:latin typeface="Montserrat" panose="00000500000000000000" pitchFamily="2" charset="-52"/>
              </a:rPr>
              <a:t>except</a:t>
            </a:r>
            <a:r>
              <a:rPr lang="ru-RU" sz="2600" dirty="0" smtClean="0">
                <a:latin typeface="Montserrat" panose="00000500000000000000" pitchFamily="2" charset="-52"/>
              </a:rPr>
              <a:t> </a:t>
            </a:r>
            <a:r>
              <a:rPr lang="ru-RU" sz="2600" dirty="0">
                <a:latin typeface="Montserrat" panose="00000500000000000000" pitchFamily="2" charset="-52"/>
              </a:rPr>
              <a:t>мы перехватываем их</a:t>
            </a:r>
            <a:r>
              <a:rPr lang="ru-RU" sz="2600" dirty="0" smtClean="0">
                <a:latin typeface="Montserrat" panose="00000500000000000000" pitchFamily="2" charset="-52"/>
              </a:rPr>
              <a:t>.</a:t>
            </a:r>
          </a:p>
          <a:p>
            <a:r>
              <a:rPr lang="ru-RU" sz="2600" dirty="0" smtClean="0">
                <a:latin typeface="Montserrat" panose="00000500000000000000" pitchFamily="2" charset="-52"/>
              </a:rPr>
              <a:t>В блоке </a:t>
            </a:r>
            <a:r>
              <a:rPr lang="en-US" sz="2600" b="1" dirty="0" smtClean="0">
                <a:latin typeface="Montserrat" panose="00000500000000000000" pitchFamily="2" charset="-52"/>
              </a:rPr>
              <a:t>else</a:t>
            </a:r>
            <a:r>
              <a:rPr lang="en-US" sz="2600" dirty="0" smtClean="0">
                <a:latin typeface="Montserrat" panose="00000500000000000000" pitchFamily="2" charset="-52"/>
              </a:rPr>
              <a:t> </a:t>
            </a:r>
            <a:r>
              <a:rPr lang="ru-RU" sz="2600" dirty="0" smtClean="0">
                <a:latin typeface="Montserrat" panose="00000500000000000000" pitchFamily="2" charset="-52"/>
              </a:rPr>
              <a:t>мы выполняем код, если исключения не было,</a:t>
            </a:r>
          </a:p>
          <a:p>
            <a:r>
              <a:rPr lang="ru-RU" sz="2600" dirty="0" smtClean="0">
                <a:latin typeface="Montserrat" panose="00000500000000000000" pitchFamily="2" charset="-52"/>
              </a:rPr>
              <a:t> а в блоке </a:t>
            </a:r>
            <a:r>
              <a:rPr lang="en-US" sz="2600" b="1" dirty="0" smtClean="0">
                <a:latin typeface="Montserrat" panose="00000500000000000000" pitchFamily="2" charset="-52"/>
              </a:rPr>
              <a:t>finally</a:t>
            </a:r>
            <a:r>
              <a:rPr lang="en-US" sz="2600" dirty="0" smtClean="0">
                <a:latin typeface="Montserrat" panose="00000500000000000000" pitchFamily="2" charset="-52"/>
              </a:rPr>
              <a:t> – </a:t>
            </a:r>
            <a:r>
              <a:rPr lang="ru-RU" sz="2600" dirty="0" smtClean="0">
                <a:latin typeface="Montserrat" panose="00000500000000000000" pitchFamily="2" charset="-52"/>
              </a:rPr>
              <a:t>в любом случае, </a:t>
            </a:r>
          </a:p>
          <a:p>
            <a:pPr marL="0" indent="0">
              <a:buNone/>
            </a:pPr>
            <a:r>
              <a:rPr lang="ru-RU" sz="2600" dirty="0" smtClean="0">
                <a:latin typeface="Montserrat" panose="00000500000000000000" pitchFamily="2" charset="-52"/>
              </a:rPr>
              <a:t>неважно было ли исключение или нет.</a:t>
            </a:r>
            <a:endParaRPr lang="ru-RU" sz="26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739" y="4511486"/>
            <a:ext cx="3517061" cy="22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Полезные ключевые слова, которые надо запомнить!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5596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Montserrat" panose="00000500000000000000" pitchFamily="2" charset="-52"/>
              </a:rPr>
              <a:t>def</a:t>
            </a:r>
            <a:r>
              <a:rPr lang="en-US" dirty="0" smtClean="0">
                <a:latin typeface="Montserrat" panose="00000500000000000000" pitchFamily="2" charset="-52"/>
              </a:rPr>
              <a:t> – </a:t>
            </a:r>
            <a:r>
              <a:rPr lang="ru-RU" sz="2400" dirty="0" smtClean="0">
                <a:latin typeface="Montserrat" panose="00000500000000000000" pitchFamily="2" charset="-52"/>
              </a:rPr>
              <a:t>специальная инструкция </a:t>
            </a:r>
            <a:r>
              <a:rPr lang="en-US" sz="2400" dirty="0" smtClean="0">
                <a:latin typeface="Montserrat" panose="00000500000000000000" pitchFamily="2" charset="-52"/>
              </a:rPr>
              <a:t>Python, </a:t>
            </a:r>
            <a:r>
              <a:rPr lang="ru-RU" sz="2400" dirty="0" smtClean="0">
                <a:latin typeface="Montserrat" panose="00000500000000000000" pitchFamily="2" charset="-52"/>
              </a:rPr>
              <a:t>с помощью которой мы определяем функцию</a:t>
            </a:r>
          </a:p>
          <a:p>
            <a:r>
              <a:rPr lang="en-US" b="1" dirty="0">
                <a:latin typeface="Montserrat" panose="00000500000000000000" pitchFamily="2" charset="-52"/>
              </a:rPr>
              <a:t>r</a:t>
            </a:r>
            <a:r>
              <a:rPr lang="en-US" b="1" dirty="0" smtClean="0">
                <a:latin typeface="Montserrat" panose="00000500000000000000" pitchFamily="2" charset="-52"/>
              </a:rPr>
              <a:t>eturn</a:t>
            </a:r>
            <a:r>
              <a:rPr lang="en-US" dirty="0" smtClean="0">
                <a:latin typeface="Montserrat" panose="00000500000000000000" pitchFamily="2" charset="-52"/>
              </a:rPr>
              <a:t> – </a:t>
            </a:r>
            <a:r>
              <a:rPr lang="ru-RU" sz="2400" dirty="0" smtClean="0">
                <a:latin typeface="Montserrat" panose="00000500000000000000" pitchFamily="2" charset="-52"/>
              </a:rPr>
              <a:t>инструкция о возвращаемом из функции значении. </a:t>
            </a:r>
            <a:r>
              <a:rPr lang="ru-RU" sz="2400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Всегда следим</a:t>
            </a:r>
            <a:r>
              <a:rPr lang="ru-RU" sz="2400" dirty="0" smtClean="0">
                <a:latin typeface="Montserrat" panose="00000500000000000000" pitchFamily="2" charset="-52"/>
              </a:rPr>
              <a:t>, в каком блоке мы находимся!</a:t>
            </a:r>
          </a:p>
          <a:p>
            <a:r>
              <a:rPr lang="en-US" b="1" dirty="0" smtClean="0">
                <a:latin typeface="Montserrat" panose="00000500000000000000" pitchFamily="2" charset="-52"/>
              </a:rPr>
              <a:t>pass</a:t>
            </a:r>
            <a:r>
              <a:rPr lang="en-US" dirty="0" smtClean="0">
                <a:latin typeface="Montserrat" panose="00000500000000000000" pitchFamily="2" charset="-52"/>
              </a:rPr>
              <a:t> – </a:t>
            </a:r>
            <a:r>
              <a:rPr lang="ru-RU" sz="2400" dirty="0" smtClean="0">
                <a:latin typeface="Montserrat" panose="00000500000000000000" pitchFamily="2" charset="-52"/>
              </a:rPr>
              <a:t>ничего не делаем! Используется </a:t>
            </a:r>
            <a:r>
              <a:rPr lang="ru-RU" sz="2400" dirty="0">
                <a:latin typeface="Montserrat" panose="00000500000000000000" pitchFamily="2" charset="-52"/>
              </a:rPr>
              <a:t>в качестве </a:t>
            </a:r>
            <a:r>
              <a:rPr lang="ru-RU" sz="2400" dirty="0" smtClean="0">
                <a:latin typeface="Montserrat" panose="00000500000000000000" pitchFamily="2" charset="-52"/>
              </a:rPr>
              <a:t>«оператора-заглушки» </a:t>
            </a:r>
            <a:r>
              <a:rPr lang="ru-RU" sz="2400" dirty="0">
                <a:latin typeface="Montserrat" panose="00000500000000000000" pitchFamily="2" charset="-52"/>
              </a:rPr>
              <a:t>в тех местах, где это синтаксически </a:t>
            </a:r>
            <a:r>
              <a:rPr lang="ru-RU" sz="2400" dirty="0" smtClean="0">
                <a:latin typeface="Montserrat" panose="00000500000000000000" pitchFamily="2" charset="-52"/>
              </a:rPr>
              <a:t>необходимо</a:t>
            </a:r>
          </a:p>
          <a:p>
            <a:r>
              <a:rPr lang="en-US" b="1" dirty="0" smtClean="0">
                <a:latin typeface="Montserrat" panose="00000500000000000000" pitchFamily="2" charset="-52"/>
              </a:rPr>
              <a:t>*</a:t>
            </a:r>
            <a:r>
              <a:rPr lang="en-US" b="1" dirty="0" err="1" smtClean="0">
                <a:latin typeface="Montserrat" panose="00000500000000000000" pitchFamily="2" charset="-52"/>
              </a:rPr>
              <a:t>args</a:t>
            </a:r>
            <a:r>
              <a:rPr lang="en-US" b="1" dirty="0" smtClean="0">
                <a:latin typeface="Montserrat" panose="00000500000000000000" pitchFamily="2" charset="-52"/>
              </a:rPr>
              <a:t>, **</a:t>
            </a:r>
            <a:r>
              <a:rPr lang="en-US" b="1" dirty="0" err="1" smtClean="0">
                <a:latin typeface="Montserrat" panose="00000500000000000000" pitchFamily="2" charset="-52"/>
              </a:rPr>
              <a:t>kwargs</a:t>
            </a:r>
            <a:r>
              <a:rPr lang="en-US" b="1" dirty="0" smtClean="0">
                <a:latin typeface="Montserrat" panose="00000500000000000000" pitchFamily="2" charset="-52"/>
              </a:rPr>
              <a:t> </a:t>
            </a:r>
            <a:r>
              <a:rPr lang="en-US" sz="2400" dirty="0" smtClean="0">
                <a:latin typeface="Montserrat" panose="00000500000000000000" pitchFamily="2" charset="-52"/>
              </a:rPr>
              <a:t>– </a:t>
            </a:r>
            <a:r>
              <a:rPr lang="ru-RU" sz="2400" dirty="0" smtClean="0">
                <a:latin typeface="Montserrat" panose="00000500000000000000" pitchFamily="2" charset="-52"/>
              </a:rPr>
              <a:t>кортеж и словарь соответственно, необходимы для передачи неопределенного количества аргументов в функцию</a:t>
            </a:r>
          </a:p>
          <a:p>
            <a:r>
              <a:rPr lang="en-US" b="1" dirty="0" smtClean="0">
                <a:latin typeface="Montserrat" panose="00000500000000000000" pitchFamily="2" charset="-52"/>
              </a:rPr>
              <a:t>lambda </a:t>
            </a:r>
            <a:r>
              <a:rPr lang="en-US" sz="2400" dirty="0" smtClean="0">
                <a:latin typeface="Montserrat" panose="00000500000000000000" pitchFamily="2" charset="-52"/>
              </a:rPr>
              <a:t>– </a:t>
            </a:r>
            <a:r>
              <a:rPr lang="ru-RU" sz="2400" dirty="0" smtClean="0">
                <a:latin typeface="Montserrat" panose="00000500000000000000" pitchFamily="2" charset="-52"/>
              </a:rPr>
              <a:t>еще одна инструкция для определения лямбды</a:t>
            </a:r>
            <a:endParaRPr lang="ru-RU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241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53527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Задание на дом: </a:t>
            </a:r>
            <a:br>
              <a:rPr lang="ru-RU" dirty="0" smtClean="0">
                <a:latin typeface="Montserrat Medium" panose="00000600000000000000" pitchFamily="2" charset="-52"/>
              </a:rPr>
            </a:b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ru-RU" sz="3200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Доработать игру «вопрос-ответ» так, чтобы она включала в себя:</a:t>
            </a:r>
          </a:p>
          <a:p>
            <a:pPr marL="0" indent="0">
              <a:buNone/>
            </a:pPr>
            <a:endParaRPr lang="ru-RU" sz="3200" dirty="0" smtClean="0">
              <a:latin typeface="Montserrat" panose="00000500000000000000" pitchFamily="2" charset="-5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1.  </a:t>
            </a:r>
            <a:r>
              <a:rPr lang="ru-RU" sz="3200" b="1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Функции</a:t>
            </a:r>
            <a:endParaRPr lang="ru-RU" sz="3200" b="1" dirty="0">
              <a:latin typeface="Montserrat" panose="00000500000000000000" pitchFamily="2" charset="-5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3200" dirty="0">
                <a:latin typeface="Montserrat" panose="00000500000000000000" pitchFamily="2" charset="-52"/>
                <a:cs typeface="Courier New" panose="02070309020205020404" pitchFamily="49" charset="0"/>
              </a:rPr>
              <a:t>2</a:t>
            </a:r>
            <a:r>
              <a:rPr lang="ru-RU" sz="3200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.</a:t>
            </a:r>
            <a:r>
              <a:rPr lang="ru-RU" sz="3200" b="1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 Лямбда-функции</a:t>
            </a:r>
          </a:p>
          <a:p>
            <a:pPr marL="0" indent="0">
              <a:buNone/>
            </a:pPr>
            <a:r>
              <a:rPr lang="ru-RU" sz="3200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3.</a:t>
            </a:r>
            <a:r>
              <a:rPr lang="ru-RU" sz="3200" b="1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 Обработку исключений</a:t>
            </a:r>
          </a:p>
          <a:p>
            <a:pPr marL="0" indent="0">
              <a:buNone/>
            </a:pPr>
            <a:endParaRPr lang="ru-RU" sz="3200" dirty="0" smtClean="0">
              <a:latin typeface="Montserrat" panose="00000500000000000000" pitchFamily="2" charset="-52"/>
              <a:cs typeface="Courier New" panose="02070309020205020404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ru-RU" sz="3200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Т.е. необходимо обеспечить </a:t>
            </a:r>
            <a:r>
              <a:rPr lang="ru-RU" sz="3200" b="1" dirty="0" smtClean="0">
                <a:solidFill>
                  <a:srgbClr val="FF0000"/>
                </a:solidFill>
                <a:latin typeface="Montserrat" panose="00000500000000000000" pitchFamily="2" charset="-52"/>
                <a:cs typeface="Courier New" panose="02070309020205020404" pitchFamily="49" charset="0"/>
              </a:rPr>
              <a:t>модульность и обработку ошибок </a:t>
            </a:r>
            <a:r>
              <a:rPr lang="ru-RU" sz="3200" dirty="0" smtClean="0">
                <a:latin typeface="Montserrat" panose="00000500000000000000" pitchFamily="2" charset="-52"/>
                <a:cs typeface="Courier New" panose="02070309020205020404" pitchFamily="49" charset="0"/>
              </a:rPr>
              <a:t>Вашей программы!</a:t>
            </a:r>
            <a:endParaRPr lang="ru-RU" sz="3200" b="1" dirty="0">
              <a:latin typeface="Montserrat" panose="00000500000000000000" pitchFamily="2" charset="-5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Функции в </a:t>
            </a:r>
            <a:r>
              <a:rPr lang="en-US" dirty="0" smtClean="0">
                <a:latin typeface="Montserrat Medium" panose="00000600000000000000" pitchFamily="2" charset="-52"/>
              </a:rPr>
              <a:t>Python: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>
                <a:latin typeface="Montserrat" panose="00000500000000000000" pitchFamily="2" charset="-52"/>
              </a:rPr>
              <a:t>ОБЪЕКТ</a:t>
            </a:r>
            <a:r>
              <a:rPr lang="ru-RU" dirty="0" smtClean="0">
                <a:latin typeface="Montserrat" panose="00000500000000000000" pitchFamily="2" charset="-52"/>
              </a:rPr>
              <a:t>, принимающий аргументы и возвращающий какое-либо значение 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Определяются </a:t>
            </a:r>
            <a:r>
              <a:rPr lang="ru-RU" b="1" dirty="0" smtClean="0">
                <a:latin typeface="Montserrat" panose="00000500000000000000" pitchFamily="2" charset="-52"/>
              </a:rPr>
              <a:t>СИГНАТУРОЙ</a:t>
            </a:r>
            <a:r>
              <a:rPr lang="ru-RU" dirty="0" smtClean="0">
                <a:latin typeface="Montserrat" panose="00000500000000000000" pitchFamily="2" charset="-52"/>
              </a:rPr>
              <a:t> – названием функции и набором параметров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Могут быть абсолютно любой сложности (могут возвращать даже другие функции!)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Принимать произвольное количество обязательных или необязательных аргументов или не принимать их вовсе</a:t>
            </a:r>
            <a:endParaRPr lang="ru-RU" dirty="0">
              <a:latin typeface="Montserrat" panose="00000500000000000000" pitchFamily="2" charset="-52"/>
            </a:endParaRPr>
          </a:p>
          <a:p>
            <a:pPr marL="0" indent="0">
              <a:buNone/>
            </a:pPr>
            <a:endParaRPr lang="ru-RU" dirty="0">
              <a:latin typeface="Montserrat" panose="00000500000000000000" pitchFamily="2" charset="-52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Используются для </a:t>
            </a:r>
            <a:r>
              <a:rPr lang="ru-RU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МОДУЛЬНОГО ПРОГРАММИРОВАНИЯ!</a:t>
            </a:r>
            <a:endParaRPr lang="ru-RU" dirty="0" smtClean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759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Montserrat Medium" panose="00000600000000000000" pitchFamily="2" charset="-52"/>
              </a:rPr>
              <a:t>Модульное программирование</a:t>
            </a:r>
            <a:r>
              <a:rPr lang="en-US" sz="4000" dirty="0" smtClean="0">
                <a:latin typeface="Montserrat Medium" panose="00000600000000000000" pitchFamily="2" charset="-52"/>
              </a:rPr>
              <a:t> – </a:t>
            </a:r>
            <a:r>
              <a:rPr lang="ru-RU" sz="4000" dirty="0" smtClean="0">
                <a:latin typeface="Montserrat Medium" panose="00000600000000000000" pitchFamily="2" charset="-52"/>
              </a:rPr>
              <a:t>?</a:t>
            </a:r>
            <a:endParaRPr lang="ru-RU" sz="4000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4660"/>
            <a:ext cx="10515600" cy="48318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ru-RU" dirty="0">
                <a:latin typeface="Montserrat" panose="00000500000000000000" pitchFamily="2" charset="-52"/>
              </a:rPr>
              <a:t>О</a:t>
            </a:r>
            <a:r>
              <a:rPr lang="ru-RU" dirty="0" smtClean="0">
                <a:latin typeface="Montserrat" panose="00000500000000000000" pitchFamily="2" charset="-52"/>
              </a:rPr>
              <a:t>рганизация </a:t>
            </a:r>
            <a:r>
              <a:rPr lang="ru-RU" dirty="0">
                <a:latin typeface="Montserrat" panose="00000500000000000000" pitchFamily="2" charset="-52"/>
              </a:rPr>
              <a:t>программы как </a:t>
            </a:r>
            <a:r>
              <a:rPr lang="ru-RU" b="1" dirty="0" smtClean="0">
                <a:latin typeface="Montserrat" panose="00000500000000000000" pitchFamily="2" charset="-52"/>
              </a:rPr>
              <a:t>СОВОКУПНОСТИ НЕБОЛЬШИХ НЕЗАВИСИМЫХ БЛОКОВ</a:t>
            </a:r>
            <a:r>
              <a:rPr lang="ru-RU" dirty="0" smtClean="0">
                <a:latin typeface="Montserrat" panose="00000500000000000000" pitchFamily="2" charset="-52"/>
              </a:rPr>
              <a:t>, </a:t>
            </a:r>
            <a:r>
              <a:rPr lang="ru-RU" dirty="0">
                <a:latin typeface="Montserrat" panose="00000500000000000000" pitchFamily="2" charset="-52"/>
              </a:rPr>
              <a:t>называемых </a:t>
            </a:r>
            <a:r>
              <a:rPr lang="ru-RU" dirty="0" smtClean="0">
                <a:latin typeface="Montserrat" panose="00000500000000000000" pitchFamily="2" charset="-52"/>
              </a:rPr>
              <a:t>модулями</a:t>
            </a:r>
          </a:p>
          <a:p>
            <a:pPr>
              <a:lnSpc>
                <a:spcPct val="125000"/>
              </a:lnSpc>
            </a:pPr>
            <a:r>
              <a:rPr lang="ru-RU" b="1" dirty="0" smtClean="0">
                <a:latin typeface="Montserrat" panose="00000500000000000000" pitchFamily="2" charset="-52"/>
              </a:rPr>
              <a:t>МОДУЛЬ</a:t>
            </a:r>
            <a:r>
              <a:rPr lang="ru-RU" dirty="0">
                <a:latin typeface="Montserrat" panose="00000500000000000000" pitchFamily="2" charset="-52"/>
              </a:rPr>
              <a:t> — функционально законченный фрагмент программы</a:t>
            </a:r>
            <a:endParaRPr lang="ru-RU" dirty="0" smtClean="0">
              <a:latin typeface="Montserrat" panose="00000500000000000000" pitchFamily="2" charset="-52"/>
            </a:endParaRPr>
          </a:p>
          <a:p>
            <a:pPr>
              <a:lnSpc>
                <a:spcPct val="125000"/>
              </a:lnSpc>
            </a:pPr>
            <a:r>
              <a:rPr lang="ru-RU" dirty="0" smtClean="0">
                <a:latin typeface="Montserrat" panose="00000500000000000000" pitchFamily="2" charset="-52"/>
              </a:rPr>
              <a:t>Использование </a:t>
            </a:r>
            <a:r>
              <a:rPr lang="ru-RU" dirty="0">
                <a:latin typeface="Montserrat" panose="00000500000000000000" pitchFamily="2" charset="-52"/>
              </a:rPr>
              <a:t>модульного программирования позволяет </a:t>
            </a:r>
            <a:r>
              <a:rPr lang="ru-RU" u="sng" dirty="0">
                <a:latin typeface="Montserrat" panose="00000500000000000000" pitchFamily="2" charset="-52"/>
              </a:rPr>
              <a:t>упростить</a:t>
            </a:r>
            <a:r>
              <a:rPr lang="ru-RU" dirty="0">
                <a:latin typeface="Montserrat" panose="00000500000000000000" pitchFamily="2" charset="-52"/>
              </a:rPr>
              <a:t> тестирование программы и обнаружение ошибок</a:t>
            </a:r>
            <a:r>
              <a:rPr lang="ru-RU" dirty="0" smtClean="0">
                <a:latin typeface="Montserrat" panose="00000500000000000000" pitchFamily="2" charset="-52"/>
              </a:rPr>
              <a:t>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2600" i="1" dirty="0" smtClean="0">
                <a:latin typeface="Montserrat" panose="00000500000000000000" pitchFamily="2" charset="-52"/>
              </a:rPr>
              <a:t>…</a:t>
            </a:r>
            <a:r>
              <a:rPr lang="ru-RU" sz="2600" i="1" dirty="0" smtClean="0">
                <a:latin typeface="Montserrat" panose="00000500000000000000" pitchFamily="2" charset="-52"/>
              </a:rPr>
              <a:t>узнать больше - </a:t>
            </a:r>
            <a:r>
              <a:rPr lang="ru-RU" sz="2600" dirty="0" smtClean="0">
                <a:hlinkClick r:id="rId2"/>
              </a:rPr>
              <a:t>статья на </a:t>
            </a:r>
            <a:r>
              <a:rPr lang="en-US" sz="2600" dirty="0" smtClean="0">
                <a:hlinkClick r:id="rId2"/>
              </a:rPr>
              <a:t>ru.wikipedia.org</a:t>
            </a:r>
            <a:endParaRPr lang="ru-RU" sz="26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04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Пример функци</a:t>
            </a:r>
            <a:r>
              <a:rPr lang="ru-RU" dirty="0">
                <a:latin typeface="Montserrat Medium" panose="00000600000000000000" pitchFamily="2" charset="-52"/>
              </a:rPr>
              <a:t>й</a:t>
            </a:r>
            <a:r>
              <a:rPr lang="ru-RU" dirty="0" smtClean="0">
                <a:latin typeface="Montserrat Medium" panose="00000600000000000000" pitchFamily="2" charset="-52"/>
              </a:rPr>
              <a:t> на </a:t>
            </a:r>
            <a:r>
              <a:rPr lang="en-US" dirty="0" smtClean="0">
                <a:latin typeface="Montserrat Medium" panose="00000600000000000000" pitchFamily="2" charset="-52"/>
              </a:rPr>
              <a:t>Python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497" y="2715007"/>
            <a:ext cx="4743773" cy="18147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52" y="2156062"/>
            <a:ext cx="5180162" cy="293334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6068304" y="2492584"/>
            <a:ext cx="0" cy="23033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056" y="175344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Аргументы </a:t>
            </a:r>
            <a:r>
              <a:rPr lang="en-US" dirty="0" smtClean="0">
                <a:latin typeface="Montserrat Medium" panose="00000600000000000000" pitchFamily="2" charset="-52"/>
              </a:rPr>
              <a:t>vs.</a:t>
            </a:r>
            <a:r>
              <a:rPr lang="ru-RU" dirty="0" smtClean="0">
                <a:latin typeface="Montserrat Medium" panose="00000600000000000000" pitchFamily="2" charset="-52"/>
              </a:rPr>
              <a:t> Параметры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6056" y="16702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Аргументы</a:t>
            </a:r>
            <a:r>
              <a:rPr lang="ru-RU" sz="3200" dirty="0" smtClean="0">
                <a:latin typeface="Montserrat" panose="00000500000000000000" pitchFamily="2" charset="-52"/>
              </a:rPr>
              <a:t> – то, что </a:t>
            </a:r>
            <a:r>
              <a:rPr lang="ru-RU" sz="3200" b="1" dirty="0" smtClean="0">
                <a:latin typeface="Montserrat" panose="00000500000000000000" pitchFamily="2" charset="-52"/>
              </a:rPr>
              <a:t>принимает функция, </a:t>
            </a:r>
            <a:r>
              <a:rPr lang="ru-RU" sz="3200" dirty="0" smtClean="0">
                <a:latin typeface="Montserrat" panose="00000500000000000000" pitchFamily="2" charset="-52"/>
              </a:rPr>
              <a:t>когда её вызывают. Пример</a:t>
            </a:r>
            <a:r>
              <a:rPr lang="ru-RU" sz="3200" dirty="0" smtClean="0">
                <a:latin typeface="Montserrat" panose="00000500000000000000" pitchFamily="2" charset="-52"/>
              </a:rPr>
              <a:t>:</a:t>
            </a:r>
            <a:endParaRPr lang="ru-RU" sz="3200" dirty="0" smtClean="0">
              <a:latin typeface="Montserrat" panose="00000500000000000000" pitchFamily="2" charset="-52"/>
            </a:endParaRP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5; b = 6; print(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add_function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b))</a:t>
            </a:r>
          </a:p>
          <a:p>
            <a:pPr marL="0" indent="0">
              <a:buNone/>
            </a:pP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Параметры</a:t>
            </a:r>
            <a:r>
              <a:rPr lang="ru-RU" sz="3200" dirty="0" smtClean="0">
                <a:latin typeface="Montserrat" panose="00000500000000000000" pitchFamily="2" charset="-52"/>
              </a:rPr>
              <a:t> </a:t>
            </a:r>
            <a:r>
              <a:rPr lang="ru-RU" sz="3200" dirty="0">
                <a:latin typeface="Montserrat" panose="00000500000000000000" pitchFamily="2" charset="-52"/>
              </a:rPr>
              <a:t>– то, что </a:t>
            </a:r>
            <a:r>
              <a:rPr lang="ru-RU" sz="3200" b="1" dirty="0" smtClean="0">
                <a:latin typeface="Montserrat" panose="00000500000000000000" pitchFamily="2" charset="-52"/>
              </a:rPr>
              <a:t>описывает функцию, </a:t>
            </a:r>
            <a:r>
              <a:rPr lang="ru-RU" sz="3200" dirty="0">
                <a:latin typeface="Montserrat" panose="00000500000000000000" pitchFamily="2" charset="-52"/>
              </a:rPr>
              <a:t>когда </a:t>
            </a:r>
            <a:r>
              <a:rPr lang="ru-RU" sz="3200" dirty="0" smtClean="0">
                <a:latin typeface="Montserrat" panose="00000500000000000000" pitchFamily="2" charset="-52"/>
              </a:rPr>
              <a:t>мы её объявляем. </a:t>
            </a:r>
            <a:r>
              <a:rPr lang="ru-RU" sz="3200" dirty="0">
                <a:latin typeface="Montserrat" panose="00000500000000000000" pitchFamily="2" charset="-52"/>
              </a:rPr>
              <a:t>Пример</a:t>
            </a:r>
            <a:r>
              <a:rPr lang="ru-RU" sz="3200" dirty="0" smtClean="0">
                <a:latin typeface="Montserrat" panose="00000500000000000000" pitchFamily="2" charset="-52"/>
              </a:rPr>
              <a:t>:</a:t>
            </a:r>
            <a:endParaRPr lang="ru-RU" sz="3200" dirty="0" smtClean="0">
              <a:latin typeface="Montserrat" panose="00000500000000000000" pitchFamily="2" charset="-52"/>
            </a:endParaRP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add_function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b): 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 + b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Montserrat Medium" panose="00000600000000000000" pitchFamily="2" charset="-52"/>
              </a:rPr>
              <a:t>Особенности передачи аргументов </a:t>
            </a:r>
            <a:endParaRPr lang="ru-RU" sz="4000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Функция принимает произвольное количество аргументов или не принимает их вовсе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Функция может иметь параметры со значениями «по умолчанию» (</a:t>
            </a:r>
            <a:r>
              <a:rPr lang="en-US" dirty="0" smtClean="0">
                <a:latin typeface="Montserrat" panose="00000500000000000000" pitchFamily="2" charset="-52"/>
              </a:rPr>
              <a:t>default values)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Можно передавать именованные и позиционные аргументы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Может принимать </a:t>
            </a:r>
            <a:r>
              <a:rPr lang="ru-RU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ПЕРЕМЕННОЕ</a:t>
            </a:r>
            <a:r>
              <a:rPr lang="ru-RU" dirty="0" smtClean="0">
                <a:latin typeface="Montserrat" panose="00000500000000000000" pitchFamily="2" charset="-52"/>
              </a:rPr>
              <a:t> количество позиционных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Montserrat" panose="00000500000000000000" pitchFamily="2" charset="-52"/>
              </a:rPr>
              <a:t>args</a:t>
            </a:r>
            <a:r>
              <a:rPr lang="ru-RU" dirty="0" smtClean="0">
                <a:latin typeface="Montserrat" panose="00000500000000000000" pitchFamily="2" charset="-52"/>
              </a:rPr>
              <a:t> или именованных аргументов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**</a:t>
            </a:r>
            <a:r>
              <a:rPr lang="en-US" b="1" dirty="0" err="1" smtClean="0">
                <a:solidFill>
                  <a:srgbClr val="FF0000"/>
                </a:solidFill>
                <a:latin typeface="Montserrat" panose="00000500000000000000" pitchFamily="2" charset="-52"/>
              </a:rPr>
              <a:t>kwargs</a:t>
            </a:r>
            <a:r>
              <a:rPr lang="en-US" dirty="0" smtClean="0">
                <a:latin typeface="Montserrat" panose="00000500000000000000" pitchFamily="2" charset="-52"/>
              </a:rPr>
              <a:t>. </a:t>
            </a:r>
            <a:r>
              <a:rPr lang="ru-RU" dirty="0" smtClean="0">
                <a:latin typeface="Montserrat" panose="00000500000000000000" pitchFamily="2" charset="-52"/>
              </a:rPr>
              <a:t>В таком случае мы имеем кортеж или словарь из всех переданных аргументов. 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03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338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Анонимные функции</a:t>
            </a:r>
            <a:r>
              <a:rPr lang="en-US" dirty="0" smtClean="0">
                <a:latin typeface="Montserrat Medium" panose="00000600000000000000" pitchFamily="2" charset="-52"/>
              </a:rPr>
              <a:t>. lambda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8951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Содержат </a:t>
            </a:r>
            <a:r>
              <a:rPr lang="ru-RU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лишь</a:t>
            </a:r>
            <a:r>
              <a:rPr lang="ru-RU" dirty="0" smtClean="0">
                <a:latin typeface="Montserrat" panose="00000500000000000000" pitchFamily="2" charset="-52"/>
              </a:rPr>
              <a:t> одно выражение, более лаконичный синтаксис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Выполняются быстрее, чем обычные функции </a:t>
            </a:r>
            <a:r>
              <a:rPr lang="en-US" dirty="0" err="1" smtClean="0">
                <a:latin typeface="Montserrat" panose="00000500000000000000" pitchFamily="2" charset="-52"/>
              </a:rPr>
              <a:t>def</a:t>
            </a:r>
            <a:r>
              <a:rPr lang="en-US" dirty="0" smtClean="0">
                <a:latin typeface="Montserrat" panose="00000500000000000000" pitchFamily="2" charset="-52"/>
              </a:rPr>
              <a:t>!</a:t>
            </a:r>
            <a:endParaRPr lang="ru-RU" dirty="0" smtClean="0">
              <a:latin typeface="Montserrat" panose="00000500000000000000" pitchFamily="2" charset="-52"/>
            </a:endParaRPr>
          </a:p>
          <a:p>
            <a:r>
              <a:rPr lang="en-US" b="1" dirty="0">
                <a:latin typeface="Montserrat" panose="00000500000000000000" pitchFamily="2" charset="-52"/>
              </a:rPr>
              <a:t>r</a:t>
            </a:r>
            <a:r>
              <a:rPr lang="en-US" b="1" dirty="0" smtClean="0">
                <a:latin typeface="Montserrat" panose="00000500000000000000" pitchFamily="2" charset="-52"/>
              </a:rPr>
              <a:t>eturn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не требуется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Можем присваивать переменной, а можем использовать в качестве </a:t>
            </a:r>
            <a:r>
              <a:rPr lang="ru-RU" b="1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АНОНИМНОЙ ФУНКЦИИ</a:t>
            </a:r>
            <a:endParaRPr lang="ru-RU" b="1" dirty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02343"/>
            <a:ext cx="3942347" cy="16895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54" y="4702343"/>
            <a:ext cx="5542046" cy="115784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266199" y="4702343"/>
            <a:ext cx="0" cy="15828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243" y="2065588"/>
            <a:ext cx="10760242" cy="2554539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Montserrat" panose="00000500000000000000" pitchFamily="2" charset="-52"/>
              </a:rPr>
              <a:t>Узнать больше о лямбда-функциях через наглядные примеры: </a:t>
            </a:r>
            <a:br>
              <a:rPr lang="ru-RU" sz="3600" b="1" dirty="0" smtClean="0">
                <a:latin typeface="Montserrat" panose="00000500000000000000" pitchFamily="2" charset="-52"/>
              </a:rPr>
            </a:br>
            <a:r>
              <a:rPr lang="ru-RU" sz="3600" b="1" dirty="0">
                <a:latin typeface="Montserrat" panose="00000500000000000000" pitchFamily="2" charset="-52"/>
              </a:rPr>
              <a:t/>
            </a:r>
            <a:br>
              <a:rPr lang="ru-RU" sz="3600" b="1" dirty="0">
                <a:latin typeface="Montserrat" panose="00000500000000000000" pitchFamily="2" charset="-52"/>
              </a:rPr>
            </a:br>
            <a:r>
              <a:rPr lang="en-US" sz="3600" dirty="0" smtClean="0">
                <a:latin typeface="Montserrat" panose="00000500000000000000" pitchFamily="2" charset="-52"/>
                <a:hlinkClick r:id="rId2"/>
              </a:rPr>
              <a:t>https</a:t>
            </a:r>
            <a:r>
              <a:rPr lang="en-US" sz="3600" dirty="0">
                <a:latin typeface="Montserrat" panose="00000500000000000000" pitchFamily="2" charset="-52"/>
                <a:hlinkClick r:id="rId2"/>
              </a:rPr>
              <a:t>://www.w3schools.com/python/python_lambda.asp</a:t>
            </a:r>
            <a:endParaRPr lang="ru-RU" sz="36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730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56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Исключения 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2748"/>
            <a:ext cx="10515600" cy="4185625"/>
          </a:xfrm>
        </p:spPr>
        <p:txBody>
          <a:bodyPr>
            <a:no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Исключения необходимы для того, чтобы сообщать программисту об </a:t>
            </a:r>
            <a:r>
              <a:rPr lang="ru-RU" sz="2400" dirty="0" smtClean="0">
                <a:latin typeface="Montserrat" panose="00000500000000000000" pitchFamily="2" charset="-52"/>
              </a:rPr>
              <a:t>ошибках ЯВНО</a:t>
            </a:r>
            <a:endParaRPr lang="ru-RU" sz="2400" dirty="0">
              <a:latin typeface="Montserrat" panose="00000500000000000000" pitchFamily="2" charset="-52"/>
            </a:endParaRPr>
          </a:p>
          <a:p>
            <a:r>
              <a:rPr lang="en-US" sz="2400" b="1" dirty="0" err="1" smtClean="0">
                <a:latin typeface="Montserrat" panose="00000500000000000000" pitchFamily="2" charset="-52"/>
              </a:rPr>
              <a:t>BaseException</a:t>
            </a:r>
            <a:r>
              <a:rPr lang="en-US" sz="2400" dirty="0" smtClean="0">
                <a:latin typeface="Montserrat" panose="00000500000000000000" pitchFamily="2" charset="-52"/>
              </a:rPr>
              <a:t> – </a:t>
            </a:r>
            <a:r>
              <a:rPr lang="ru-RU" sz="2400" dirty="0" smtClean="0">
                <a:latin typeface="Montserrat" panose="00000500000000000000" pitchFamily="2" charset="-52"/>
              </a:rPr>
              <a:t>базовое исключение, от которого наследуется множество других, более конкретных исключений: </a:t>
            </a:r>
            <a:r>
              <a:rPr lang="en-US" sz="2400" b="1" dirty="0" err="1" smtClean="0">
                <a:latin typeface="Montserrat" panose="00000500000000000000" pitchFamily="2" charset="-52"/>
              </a:rPr>
              <a:t>KeyboardInterrupt</a:t>
            </a:r>
            <a:r>
              <a:rPr lang="en-US" sz="2400" b="1" dirty="0" smtClean="0">
                <a:latin typeface="Montserrat" panose="00000500000000000000" pitchFamily="2" charset="-52"/>
              </a:rPr>
              <a:t>, </a:t>
            </a:r>
            <a:r>
              <a:rPr lang="en-US" sz="2400" b="1" dirty="0" err="1" smtClean="0">
                <a:latin typeface="Montserrat" panose="00000500000000000000" pitchFamily="2" charset="-52"/>
              </a:rPr>
              <a:t>SyntaxError</a:t>
            </a:r>
            <a:r>
              <a:rPr lang="en-US" sz="2400" b="1" dirty="0" smtClean="0">
                <a:latin typeface="Montserrat" panose="00000500000000000000" pitchFamily="2" charset="-52"/>
              </a:rPr>
              <a:t>, </a:t>
            </a:r>
            <a:r>
              <a:rPr lang="en-US" sz="2400" b="1" dirty="0" err="1" smtClean="0">
                <a:latin typeface="Montserrat" panose="00000500000000000000" pitchFamily="2" charset="-52"/>
              </a:rPr>
              <a:t>SystemError</a:t>
            </a:r>
            <a:r>
              <a:rPr lang="en-US" sz="2400" b="1" dirty="0" smtClean="0">
                <a:latin typeface="Montserrat" panose="00000500000000000000" pitchFamily="2" charset="-52"/>
              </a:rPr>
              <a:t>, </a:t>
            </a:r>
            <a:r>
              <a:rPr lang="en-US" sz="2400" b="1" dirty="0" err="1" smtClean="0">
                <a:latin typeface="Montserrat" panose="00000500000000000000" pitchFamily="2" charset="-52"/>
              </a:rPr>
              <a:t>ValueError</a:t>
            </a:r>
            <a:r>
              <a:rPr lang="en-US" sz="2400" b="1" dirty="0" smtClean="0">
                <a:latin typeface="Montserrat" panose="00000500000000000000" pitchFamily="2" charset="-52"/>
              </a:rPr>
              <a:t>, </a:t>
            </a:r>
            <a:r>
              <a:rPr lang="en-US" sz="2400" b="1" dirty="0" err="1" smtClean="0">
                <a:latin typeface="Montserrat" panose="00000500000000000000" pitchFamily="2" charset="-52"/>
              </a:rPr>
              <a:t>TypeError</a:t>
            </a:r>
            <a:r>
              <a:rPr lang="en-US" sz="2400" dirty="0" smtClean="0">
                <a:latin typeface="Montserrat" panose="00000500000000000000" pitchFamily="2" charset="-52"/>
              </a:rPr>
              <a:t>… </a:t>
            </a:r>
          </a:p>
          <a:p>
            <a:r>
              <a:rPr lang="en-US" sz="2400" b="1" dirty="0" err="1" smtClean="0">
                <a:latin typeface="Montserrat" panose="00000500000000000000" pitchFamily="2" charset="-52"/>
              </a:rPr>
              <a:t>RuntimeError</a:t>
            </a:r>
            <a:r>
              <a:rPr lang="en-US" sz="2400" dirty="0" smtClean="0">
                <a:latin typeface="Montserrat" panose="00000500000000000000" pitchFamily="2" charset="-52"/>
              </a:rPr>
              <a:t>, </a:t>
            </a:r>
            <a:r>
              <a:rPr lang="ru-RU" sz="2400" dirty="0" smtClean="0">
                <a:latin typeface="Montserrat" panose="00000500000000000000" pitchFamily="2" charset="-52"/>
              </a:rPr>
              <a:t>когда исключение не подходит ни под одну категорию</a:t>
            </a:r>
          </a:p>
          <a:p>
            <a:r>
              <a:rPr lang="ru-RU" sz="2400" dirty="0" smtClean="0">
                <a:latin typeface="Montserrat" panose="00000500000000000000" pitchFamily="2" charset="-52"/>
                <a:hlinkClick r:id="rId2"/>
              </a:rPr>
              <a:t>Виды исключений и их обработка</a:t>
            </a:r>
            <a:r>
              <a:rPr lang="ru-RU" sz="2400" dirty="0" smtClean="0">
                <a:latin typeface="Montserrat" panose="00000500000000000000" pitchFamily="2" charset="-52"/>
              </a:rPr>
              <a:t> – здесь дан исчерпывающий список исключений, которые определены разработчиками языка </a:t>
            </a:r>
            <a:r>
              <a:rPr lang="en-US" sz="2400" dirty="0" smtClean="0">
                <a:latin typeface="Montserrat" panose="00000500000000000000" pitchFamily="2" charset="-52"/>
              </a:rPr>
              <a:t>Python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38325"/>
          <a:stretch/>
        </p:blipFill>
        <p:spPr>
          <a:xfrm>
            <a:off x="3051514" y="5287293"/>
            <a:ext cx="5868653" cy="15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487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Montserrat</vt:lpstr>
      <vt:lpstr>Montserrat Medium</vt:lpstr>
      <vt:lpstr>Тема Office</vt:lpstr>
      <vt:lpstr>Функции.  Лямбда-функции. Исключения</vt:lpstr>
      <vt:lpstr>Функции в Python:</vt:lpstr>
      <vt:lpstr>Модульное программирование – ?</vt:lpstr>
      <vt:lpstr>Пример функций на Python</vt:lpstr>
      <vt:lpstr>Аргументы vs. Параметры</vt:lpstr>
      <vt:lpstr>Особенности передачи аргументов </vt:lpstr>
      <vt:lpstr>Анонимные функции. lambda</vt:lpstr>
      <vt:lpstr>Узнать больше о лямбда-функциях через наглядные примеры:   https://www.w3schools.com/python/python_lambda.asp</vt:lpstr>
      <vt:lpstr>Исключения </vt:lpstr>
      <vt:lpstr>Обработка исключений в Pyhton. try – except – else - finally</vt:lpstr>
      <vt:lpstr>Полезные ключевые слова, которые надо запомнить!</vt:lpstr>
      <vt:lpstr>Задание на дом: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ALEX EY</dc:creator>
  <cp:lastModifiedBy>ALEX EY</cp:lastModifiedBy>
  <cp:revision>60</cp:revision>
  <dcterms:created xsi:type="dcterms:W3CDTF">2020-03-19T12:29:59Z</dcterms:created>
  <dcterms:modified xsi:type="dcterms:W3CDTF">2020-03-26T15:23:41Z</dcterms:modified>
</cp:coreProperties>
</file>