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2" r:id="rId7"/>
    <p:sldId id="263" r:id="rId8"/>
    <p:sldId id="264" r:id="rId9"/>
    <p:sldId id="266" r:id="rId10"/>
    <p:sldId id="267" r:id="rId11"/>
    <p:sldId id="265" r:id="rId12"/>
    <p:sldId id="26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18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5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88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52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60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6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76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98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6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36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5EC97-87DC-4A87-BBE9-6650DCB2E58A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2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3199" y="344017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Montserrat" panose="00000500000000000000" pitchFamily="2" charset="-52"/>
              </a:rPr>
              <a:t>Байтовые строки</a:t>
            </a:r>
            <a:r>
              <a:rPr lang="ru-RU" sz="4800" b="1" dirty="0" smtClean="0">
                <a:latin typeface="Montserrat" panose="00000500000000000000" pitchFamily="2" charset="-52"/>
              </a:rPr>
              <a:t>.</a:t>
            </a:r>
            <a:r>
              <a:rPr lang="ru-RU" sz="4800" dirty="0" smtClean="0">
                <a:latin typeface="Montserrat" panose="00000500000000000000" pitchFamily="2" charset="-52"/>
              </a:rPr>
              <a:t> </a:t>
            </a:r>
            <a:r>
              <a:rPr lang="ru-RU" sz="4800" dirty="0" smtClean="0">
                <a:latin typeface="Montserrat" panose="00000500000000000000" pitchFamily="2" charset="-52"/>
              </a:rPr>
              <a:t/>
            </a:r>
            <a:br>
              <a:rPr lang="ru-RU" sz="4800" dirty="0" smtClean="0">
                <a:latin typeface="Montserrat" panose="00000500000000000000" pitchFamily="2" charset="-52"/>
              </a:rPr>
            </a:br>
            <a:r>
              <a:rPr lang="ru-RU" sz="4800" dirty="0" smtClean="0">
                <a:latin typeface="Montserrat" panose="00000500000000000000" pitchFamily="2" charset="-52"/>
              </a:rPr>
              <a:t>Менеджеры контекста. Модули</a:t>
            </a:r>
            <a:endParaRPr lang="ru-RU" sz="4800" dirty="0">
              <a:latin typeface="Montserrat" panose="00000500000000000000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3199" y="2823692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Montserrat" panose="00000500000000000000" pitchFamily="2" charset="-52"/>
              </a:rPr>
              <a:t>Особенности, применение, синтаксис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028" y="3632273"/>
            <a:ext cx="2857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5917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Montserrat Medium" panose="00000600000000000000" pitchFamily="2" charset="-52"/>
              </a:rPr>
              <a:t>Основные библиотеки </a:t>
            </a:r>
            <a:r>
              <a:rPr lang="en-US" dirty="0" smtClean="0">
                <a:latin typeface="Montserrat Medium" panose="00000600000000000000" pitchFamily="2" charset="-52"/>
              </a:rPr>
              <a:t>Python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7184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Montserrat" panose="00000500000000000000" pitchFamily="2" charset="-52"/>
              </a:rPr>
              <a:t>os</a:t>
            </a:r>
            <a:endParaRPr lang="en-US" sz="3200" dirty="0" smtClean="0">
              <a:latin typeface="Montserrat" panose="00000500000000000000" pitchFamily="2" charset="-52"/>
            </a:endParaRPr>
          </a:p>
          <a:p>
            <a:r>
              <a:rPr lang="en-US" sz="3200" dirty="0" smtClean="0">
                <a:latin typeface="Montserrat" panose="00000500000000000000" pitchFamily="2" charset="-52"/>
              </a:rPr>
              <a:t>time</a:t>
            </a:r>
          </a:p>
          <a:p>
            <a:r>
              <a:rPr lang="en-US" sz="3200" dirty="0">
                <a:latin typeface="Montserrat" panose="00000500000000000000" pitchFamily="2" charset="-52"/>
              </a:rPr>
              <a:t>r</a:t>
            </a:r>
            <a:r>
              <a:rPr lang="en-US" sz="3200" dirty="0" smtClean="0">
                <a:latin typeface="Montserrat" panose="00000500000000000000" pitchFamily="2" charset="-52"/>
              </a:rPr>
              <a:t>andom</a:t>
            </a:r>
          </a:p>
          <a:p>
            <a:r>
              <a:rPr lang="en-US" sz="3200" dirty="0" smtClean="0">
                <a:latin typeface="Montserrat" panose="00000500000000000000" pitchFamily="2" charset="-52"/>
              </a:rPr>
              <a:t>sys</a:t>
            </a:r>
          </a:p>
          <a:p>
            <a:r>
              <a:rPr lang="en-US" sz="3200" dirty="0" smtClean="0">
                <a:latin typeface="Montserrat" panose="00000500000000000000" pitchFamily="2" charset="-52"/>
              </a:rPr>
              <a:t>math</a:t>
            </a:r>
          </a:p>
          <a:p>
            <a:endParaRPr lang="ru-RU" sz="2600" dirty="0">
              <a:latin typeface="Montserrat" panose="00000500000000000000" pitchFamily="2" charset="-52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593432" y="2727158"/>
            <a:ext cx="2358189" cy="737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32" y="1601480"/>
            <a:ext cx="4712367" cy="470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661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Montserrat Medium" panose="00000600000000000000" pitchFamily="2" charset="-52"/>
              </a:rPr>
              <a:t>Создаем свой модуль!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4224"/>
            <a:ext cx="10515600" cy="47355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 smtClean="0">
                <a:latin typeface="Montserrat" panose="00000500000000000000" pitchFamily="2" charset="-52"/>
              </a:rPr>
              <a:t>Называем «по-человечески»: </a:t>
            </a:r>
            <a:r>
              <a:rPr lang="ru-RU" dirty="0" smtClean="0">
                <a:latin typeface="Montserrat" panose="00000500000000000000" pitchFamily="2" charset="-52"/>
              </a:rPr>
              <a:t>не ключевое слово, не начинаем с цифры, название не совпадает с названием встроенной функции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>
                <a:latin typeface="Montserrat" panose="00000500000000000000" pitchFamily="2" charset="-52"/>
              </a:rPr>
              <a:t>Помещаем модуль либо в папку с проектом</a:t>
            </a:r>
            <a:r>
              <a:rPr lang="ru-RU" dirty="0" smtClean="0">
                <a:latin typeface="Montserrat" panose="00000500000000000000" pitchFamily="2" charset="-52"/>
              </a:rPr>
              <a:t>, либо туда, где сможем найти и импортировать в проект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>
                <a:latin typeface="Montserrat" panose="00000500000000000000" pitchFamily="2" charset="-52"/>
              </a:rPr>
              <a:t>Создаем переменные и функции</a:t>
            </a:r>
            <a:r>
              <a:rPr lang="ru-RU" dirty="0" smtClean="0">
                <a:latin typeface="Montserrat" panose="00000500000000000000" pitchFamily="2" charset="-52"/>
              </a:rPr>
              <a:t>, наполняем модуль как обычную программу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622" y="4679198"/>
            <a:ext cx="4245894" cy="18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47055"/>
            <a:ext cx="10515600" cy="513664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ru-RU" sz="3200" b="1" dirty="0" smtClean="0">
                <a:latin typeface="Montserrat" panose="00000500000000000000" pitchFamily="2" charset="-52"/>
                <a:cs typeface="Courier New" panose="02070309020205020404" pitchFamily="49" charset="0"/>
              </a:rPr>
              <a:t>Повторить материал:</a:t>
            </a:r>
          </a:p>
          <a:p>
            <a:pPr marL="514350" indent="-514350">
              <a:lnSpc>
                <a:spcPct val="145000"/>
              </a:lnSpc>
              <a:buAutoNum type="arabicPeriod"/>
            </a:pPr>
            <a:r>
              <a:rPr lang="ru-RU" dirty="0" smtClean="0">
                <a:latin typeface="Montserrat" panose="00000500000000000000" pitchFamily="2" charset="-52"/>
                <a:cs typeface="Courier New" panose="02070309020205020404" pitchFamily="49" charset="0"/>
              </a:rPr>
              <a:t>Функции, лямбда-функции</a:t>
            </a:r>
          </a:p>
          <a:p>
            <a:pPr marL="514350" indent="-514350">
              <a:lnSpc>
                <a:spcPct val="145000"/>
              </a:lnSpc>
              <a:buAutoNum type="arabicPeriod"/>
            </a:pPr>
            <a:r>
              <a:rPr lang="ru-RU" dirty="0" smtClean="0">
                <a:latin typeface="Montserrat" panose="00000500000000000000" pitchFamily="2" charset="-52"/>
                <a:cs typeface="Courier New" panose="02070309020205020404" pitchFamily="49" charset="0"/>
              </a:rPr>
              <a:t>Обработка исключений</a:t>
            </a:r>
          </a:p>
          <a:p>
            <a:pPr marL="514350" indent="-514350">
              <a:lnSpc>
                <a:spcPct val="145000"/>
              </a:lnSpc>
              <a:buAutoNum type="arabicPeriod"/>
            </a:pPr>
            <a:r>
              <a:rPr lang="ru-RU" dirty="0" smtClean="0">
                <a:latin typeface="Montserrat" panose="00000500000000000000" pitchFamily="2" charset="-52"/>
                <a:cs typeface="Courier New" panose="02070309020205020404" pitchFamily="49" charset="0"/>
              </a:rPr>
              <a:t>Модули</a:t>
            </a:r>
          </a:p>
          <a:p>
            <a:pPr marL="514350" indent="-514350">
              <a:lnSpc>
                <a:spcPct val="145000"/>
              </a:lnSpc>
              <a:buAutoNum type="arabicPeriod"/>
            </a:pPr>
            <a:r>
              <a:rPr lang="ru-RU" dirty="0" smtClean="0">
                <a:latin typeface="Montserrat" panose="00000500000000000000" pitchFamily="2" charset="-52"/>
                <a:cs typeface="Courier New" panose="02070309020205020404" pitchFamily="49" charset="0"/>
              </a:rPr>
              <a:t>Основные типы языка </a:t>
            </a:r>
            <a:r>
              <a:rPr lang="en-US" dirty="0" smtClean="0">
                <a:latin typeface="Montserrat" panose="00000500000000000000" pitchFamily="2" charset="-52"/>
                <a:cs typeface="Courier New" panose="02070309020205020404" pitchFamily="49" charset="0"/>
              </a:rPr>
              <a:t>Python </a:t>
            </a:r>
            <a:r>
              <a:rPr lang="ru-RU" dirty="0" smtClean="0">
                <a:latin typeface="Montserrat" panose="00000500000000000000" pitchFamily="2" charset="-52"/>
                <a:cs typeface="Courier New" panose="02070309020205020404" pitchFamily="49" charset="0"/>
              </a:rPr>
              <a:t>и встроенные методы</a:t>
            </a:r>
          </a:p>
          <a:p>
            <a:pPr marL="0" indent="0">
              <a:lnSpc>
                <a:spcPct val="145000"/>
              </a:lnSpc>
              <a:buNone/>
            </a:pPr>
            <a:endParaRPr lang="ru-RU" b="1" dirty="0" smtClean="0">
              <a:latin typeface="Montserrat" panose="00000500000000000000" pitchFamily="2" charset="-52"/>
              <a:cs typeface="Courier New" panose="02070309020205020404" pitchFamily="49" charset="0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ru-RU" b="1" dirty="0" smtClean="0">
                <a:latin typeface="Montserrat" panose="00000500000000000000" pitchFamily="2" charset="-52"/>
                <a:cs typeface="Courier New" panose="02070309020205020404" pitchFamily="49" charset="0"/>
              </a:rPr>
              <a:t>Начинаем поиск идей для финального проекта – подбор библиотек, </a:t>
            </a:r>
            <a:r>
              <a:rPr lang="ru-RU" b="1" dirty="0" err="1" smtClean="0">
                <a:latin typeface="Montserrat" panose="00000500000000000000" pitchFamily="2" charset="-52"/>
                <a:cs typeface="Courier New" panose="02070309020205020404" pitchFamily="49" charset="0"/>
              </a:rPr>
              <a:t>фреймворков</a:t>
            </a:r>
            <a:r>
              <a:rPr lang="ru-RU" b="1" dirty="0" smtClean="0">
                <a:latin typeface="Montserrat" panose="00000500000000000000" pitchFamily="2" charset="-52"/>
                <a:cs typeface="Courier New" panose="02070309020205020404" pitchFamily="49" charset="0"/>
              </a:rPr>
              <a:t>, других модулей! </a:t>
            </a:r>
            <a:endParaRPr lang="ru-RU" b="1" dirty="0" smtClean="0">
              <a:latin typeface="Montserrat" panose="00000500000000000000" pitchFamily="2" charset="-52"/>
              <a:cs typeface="Courier New" panose="02070309020205020404" pitchFamily="49" charset="0"/>
            </a:endParaRPr>
          </a:p>
          <a:p>
            <a:pPr marL="514350" indent="-514350">
              <a:lnSpc>
                <a:spcPct val="145000"/>
              </a:lnSpc>
              <a:buAutoNum type="arabicPeriod"/>
            </a:pPr>
            <a:endParaRPr lang="ru-RU" dirty="0">
              <a:latin typeface="Montserrat" panose="00000500000000000000" pitchFamily="2" charset="-5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ontserrat Medium" panose="00000600000000000000" pitchFamily="2" charset="-52"/>
              </a:rPr>
              <a:t>Байтовые строки </a:t>
            </a:r>
            <a:r>
              <a:rPr lang="ru-RU" dirty="0" smtClean="0">
                <a:latin typeface="Montserrat Medium" panose="00000600000000000000" pitchFamily="2" charset="-52"/>
              </a:rPr>
              <a:t>в </a:t>
            </a:r>
            <a:r>
              <a:rPr lang="en-US" dirty="0" smtClean="0">
                <a:latin typeface="Montserrat Medium" panose="00000600000000000000" pitchFamily="2" charset="-52"/>
              </a:rPr>
              <a:t>Python: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Похожи на обычные строки, отличаются лишь представлением информации</a:t>
            </a:r>
          </a:p>
          <a:p>
            <a:r>
              <a:rPr lang="ru-RU" dirty="0" smtClean="0">
                <a:latin typeface="Montserrat" panose="00000500000000000000" pitchFamily="2" charset="-52"/>
              </a:rPr>
              <a:t>Состоят из байтов – минимальных единиц хранения и обработки цифровой информации</a:t>
            </a:r>
          </a:p>
          <a:p>
            <a:r>
              <a:rPr lang="ru-RU" dirty="0" smtClean="0">
                <a:latin typeface="Montserrat" panose="00000500000000000000" pitchFamily="2" charset="-52"/>
              </a:rPr>
              <a:t>Поддерживают почти все методы </a:t>
            </a:r>
            <a:r>
              <a:rPr lang="ru-RU" b="1" dirty="0" smtClean="0">
                <a:latin typeface="Montserrat" panose="00000500000000000000" pitchFamily="2" charset="-52"/>
              </a:rPr>
              <a:t>обычных строк</a:t>
            </a:r>
            <a:r>
              <a:rPr lang="ru-RU" dirty="0" smtClean="0">
                <a:latin typeface="Montserrat" panose="00000500000000000000" pitchFamily="2" charset="-52"/>
              </a:rPr>
              <a:t>, но чаще всего они </a:t>
            </a:r>
            <a:r>
              <a:rPr lang="ru-RU" b="1" dirty="0" smtClean="0">
                <a:latin typeface="Montserrat" panose="00000500000000000000" pitchFamily="2" charset="-52"/>
              </a:rPr>
              <a:t>не применяются на практике</a:t>
            </a:r>
            <a:r>
              <a:rPr lang="ru-RU" dirty="0" smtClean="0">
                <a:latin typeface="Montserrat" panose="00000500000000000000" pitchFamily="2" charset="-52"/>
              </a:rPr>
              <a:t>. </a:t>
            </a:r>
            <a:r>
              <a:rPr lang="ru-RU" b="1" dirty="0" smtClean="0">
                <a:latin typeface="Montserrat" panose="00000500000000000000" pitchFamily="2" charset="-52"/>
              </a:rPr>
              <a:t> </a:t>
            </a:r>
            <a:endParaRPr lang="ru-RU" dirty="0" smtClean="0">
              <a:latin typeface="Montserrat" panose="00000500000000000000" pitchFamily="2" charset="-52"/>
            </a:endParaRPr>
          </a:p>
          <a:p>
            <a:endParaRPr lang="ru-RU" dirty="0">
              <a:latin typeface="Montserrat" panose="00000500000000000000" pitchFamily="2" charset="-52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  <a:latin typeface="Montserrat" panose="00000500000000000000" pitchFamily="2" charset="-52"/>
              </a:rPr>
              <a:t>Используются </a:t>
            </a:r>
            <a:r>
              <a:rPr lang="ru-RU" b="1" dirty="0" smtClean="0">
                <a:solidFill>
                  <a:srgbClr val="FF0000"/>
                </a:solidFill>
                <a:latin typeface="Montserrat" panose="00000500000000000000" pitchFamily="2" charset="-52"/>
              </a:rPr>
              <a:t>для чтения или записи данных в</a:t>
            </a:r>
            <a:r>
              <a:rPr lang="en-US" b="1" dirty="0" smtClean="0">
                <a:solidFill>
                  <a:srgbClr val="FF0000"/>
                </a:solidFill>
                <a:latin typeface="Montserrat" panose="00000500000000000000" pitchFamily="2" charset="-52"/>
              </a:rPr>
              <a:t>/</a:t>
            </a:r>
            <a:r>
              <a:rPr lang="ru-RU" b="1" dirty="0" smtClean="0">
                <a:solidFill>
                  <a:srgbClr val="FF0000"/>
                </a:solidFill>
                <a:latin typeface="Montserrat" panose="00000500000000000000" pitchFamily="2" charset="-52"/>
              </a:rPr>
              <a:t>из файлов! </a:t>
            </a:r>
            <a:endParaRPr lang="ru-RU" b="1" dirty="0" smtClean="0">
              <a:solidFill>
                <a:srgbClr val="FF0000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759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Montserrat Medium" panose="00000600000000000000" pitchFamily="2" charset="-52"/>
              </a:rPr>
              <a:t>Объявляем байтовые строки</a:t>
            </a:r>
            <a:endParaRPr lang="ru-RU" sz="4000" dirty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8771021" cy="432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6056" y="175344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Montserrat Medium" panose="00000600000000000000" pitchFamily="2" charset="-52"/>
              </a:rPr>
              <a:t>Помним? </a:t>
            </a:r>
            <a:r>
              <a:rPr lang="ru-RU" dirty="0" smtClean="0">
                <a:latin typeface="Montserrat Medium" panose="00000600000000000000" pitchFamily="2" charset="-52"/>
                <a:sym typeface="Wingdings" panose="05000000000000000000" pitchFamily="2" charset="2"/>
              </a:rPr>
              <a:t>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6056" y="167026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Bytes([50, 100, 76, 72, 41]) -&gt; b’2dLH)’</a:t>
            </a: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VS.</a:t>
            </a:r>
          </a:p>
          <a:p>
            <a:pPr marL="0" indent="0">
              <a:buNone/>
            </a:pP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(50) -&gt; ‘2’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(100) -&gt; ‘d’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(76) -&gt; ‘L’</a:t>
            </a: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1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ontserrat Medium" panose="00000600000000000000" pitchFamily="2" charset="-52"/>
              </a:rPr>
              <a:t>Байтовые преобразования</a:t>
            </a:r>
            <a:r>
              <a:rPr lang="en-US" dirty="0" smtClean="0">
                <a:latin typeface="Montserrat Medium" panose="00000600000000000000" pitchFamily="2" charset="-52"/>
              </a:rPr>
              <a:t> </a:t>
            </a:r>
            <a:r>
              <a:rPr lang="ru-RU" dirty="0" smtClean="0">
                <a:latin typeface="Montserrat Medium" panose="00000600000000000000" pitchFamily="2" charset="-52"/>
              </a:rPr>
              <a:t>и типы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71057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ncode()- </a:t>
            </a:r>
            <a:r>
              <a:rPr lang="ru-RU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закодировать в байт-форму</a:t>
            </a:r>
            <a:endParaRPr lang="en-US" sz="3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decode()</a:t>
            </a:r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декодировать из байт-формы</a:t>
            </a:r>
            <a:endParaRPr lang="ru-RU" sz="3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Аргумент – кодировка!</a:t>
            </a:r>
            <a:endParaRPr lang="ru-RU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bytes() – </a:t>
            </a:r>
            <a:r>
              <a:rPr lang="ru-RU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неизменяемый тип</a:t>
            </a:r>
            <a:endParaRPr lang="en-US" sz="3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изменяемый тип</a:t>
            </a:r>
            <a:endParaRPr lang="ru-RU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2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Montserrat Medium" panose="00000600000000000000" pitchFamily="2" charset="-52"/>
              </a:rPr>
              <a:t>Bytearray</a:t>
            </a:r>
            <a:endParaRPr lang="ru-RU" sz="4000" dirty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17632" cy="487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338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Montserrat Medium" panose="00000600000000000000" pitchFamily="2" charset="-52"/>
              </a:rPr>
              <a:t>With… As (</a:t>
            </a:r>
            <a:r>
              <a:rPr lang="ru-RU" dirty="0" smtClean="0">
                <a:latin typeface="Montserrat Medium" panose="00000600000000000000" pitchFamily="2" charset="-52"/>
              </a:rPr>
              <a:t>Менеджер контекста)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68951"/>
            <a:ext cx="10515600" cy="4351338"/>
          </a:xfrm>
        </p:spPr>
        <p:txBody>
          <a:bodyPr/>
          <a:lstStyle/>
          <a:p>
            <a:r>
              <a:rPr lang="ru-RU" b="1" dirty="0" smtClean="0">
                <a:latin typeface="Montserrat" panose="00000500000000000000" pitchFamily="2" charset="-52"/>
              </a:rPr>
              <a:t>Применяется для </a:t>
            </a:r>
            <a:r>
              <a:rPr lang="ru-RU" dirty="0" smtClean="0">
                <a:latin typeface="Montserrat" panose="00000500000000000000" pitchFamily="2" charset="-52"/>
              </a:rPr>
              <a:t>гарантии того, что все критически важные функции (например, закрытие файла) выполнятся в любом случае</a:t>
            </a:r>
          </a:p>
          <a:p>
            <a:r>
              <a:rPr lang="ru-RU" dirty="0" smtClean="0">
                <a:latin typeface="Montserrat" panose="00000500000000000000" pitchFamily="2" charset="-52"/>
              </a:rPr>
              <a:t>Умная конструкция, заранее придуманная разработчиками языка для </a:t>
            </a:r>
            <a:r>
              <a:rPr lang="ru-RU" b="1" dirty="0" smtClean="0">
                <a:latin typeface="Montserrat" panose="00000500000000000000" pitchFamily="2" charset="-52"/>
              </a:rPr>
              <a:t>защиты кода от </a:t>
            </a:r>
            <a:r>
              <a:rPr lang="ru-RU" dirty="0" smtClean="0">
                <a:latin typeface="Montserrat" panose="00000500000000000000" pitchFamily="2" charset="-52"/>
              </a:rPr>
              <a:t>незавершенных соединений, незакрытых файлов, несохраненных баз данных и т.д.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52" y="4853489"/>
            <a:ext cx="10088479" cy="151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830346"/>
            <a:ext cx="10760242" cy="2554539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latin typeface="Montserrat" panose="00000500000000000000" pitchFamily="2" charset="-52"/>
              </a:rPr>
              <a:t>А как можно писать </a:t>
            </a:r>
            <a:r>
              <a:rPr lang="en-US" sz="3600" b="1" dirty="0" smtClean="0">
                <a:latin typeface="Montserrat" panose="00000500000000000000" pitchFamily="2" charset="-52"/>
              </a:rPr>
              <a:t>with… as</a:t>
            </a:r>
            <a:r>
              <a:rPr lang="ru-RU" sz="3600" b="1" dirty="0" smtClean="0">
                <a:latin typeface="Montserrat" panose="00000500000000000000" pitchFamily="2" charset="-52"/>
              </a:rPr>
              <a:t>?</a:t>
            </a:r>
            <a:br>
              <a:rPr lang="ru-RU" sz="3600" b="1" dirty="0" smtClean="0">
                <a:latin typeface="Montserrat" panose="00000500000000000000" pitchFamily="2" charset="-52"/>
              </a:rPr>
            </a:br>
            <a:r>
              <a:rPr lang="ru-RU" sz="3600" b="1" dirty="0">
                <a:latin typeface="Montserrat" panose="00000500000000000000" pitchFamily="2" charset="-52"/>
              </a:rPr>
              <a:t/>
            </a:r>
            <a:br>
              <a:rPr lang="ru-RU" sz="3600" b="1" dirty="0">
                <a:latin typeface="Montserrat" panose="00000500000000000000" pitchFamily="2" charset="-52"/>
              </a:rPr>
            </a:br>
            <a:r>
              <a:rPr lang="ru-RU" sz="3600" b="1" dirty="0" smtClean="0">
                <a:latin typeface="Montserrat" panose="00000500000000000000" pitchFamily="2" charset="-52"/>
              </a:rPr>
              <a:t/>
            </a:r>
            <a:br>
              <a:rPr lang="ru-RU" sz="3600" b="1" dirty="0" smtClean="0">
                <a:latin typeface="Montserrat" panose="00000500000000000000" pitchFamily="2" charset="-52"/>
              </a:rPr>
            </a:br>
            <a:r>
              <a:rPr lang="ru-RU" sz="3600" b="1" dirty="0" smtClean="0">
                <a:latin typeface="Montserrat" panose="00000500000000000000" pitchFamily="2" charset="-52"/>
              </a:rPr>
              <a:t>						</a:t>
            </a:r>
            <a:r>
              <a:rPr lang="ru-RU" sz="1800" b="1" dirty="0" smtClean="0">
                <a:latin typeface="Montserrat" panose="00000500000000000000" pitchFamily="2" charset="-52"/>
              </a:rPr>
              <a:t>Синтаксис гибок, за что мы и любим </a:t>
            </a:r>
            <a:r>
              <a:rPr lang="en-US" sz="1800" b="1" dirty="0" smtClean="0">
                <a:latin typeface="Montserrat" panose="00000500000000000000" pitchFamily="2" charset="-52"/>
              </a:rPr>
              <a:t>Python!</a:t>
            </a:r>
            <a:r>
              <a:rPr lang="ru-RU" sz="3600" b="1" dirty="0" smtClean="0">
                <a:latin typeface="Montserrat" panose="00000500000000000000" pitchFamily="2" charset="-52"/>
              </a:rPr>
              <a:t/>
            </a:r>
            <a:br>
              <a:rPr lang="ru-RU" sz="3600" b="1" dirty="0" smtClean="0">
                <a:latin typeface="Montserrat" panose="00000500000000000000" pitchFamily="2" charset="-52"/>
              </a:rPr>
            </a:br>
            <a:r>
              <a:rPr lang="ru-RU" sz="3600" b="1" dirty="0">
                <a:latin typeface="Montserrat" panose="00000500000000000000" pitchFamily="2" charset="-52"/>
              </a:rPr>
              <a:t/>
            </a:r>
            <a:br>
              <a:rPr lang="ru-RU" sz="3600" b="1" dirty="0">
                <a:latin typeface="Montserrat" panose="00000500000000000000" pitchFamily="2" charset="-52"/>
              </a:rPr>
            </a:br>
            <a:endParaRPr lang="ru-RU" sz="36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7135"/>
            <a:ext cx="4782551" cy="175360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565" y="4575261"/>
            <a:ext cx="6590627" cy="14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0533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Montserrat Medium" panose="00000600000000000000" pitchFamily="2" charset="-52"/>
              </a:rPr>
              <a:t>Наконец, модули!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76096"/>
            <a:ext cx="10515600" cy="4185625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Montserrat" panose="00000500000000000000" pitchFamily="2" charset="-52"/>
              </a:rPr>
              <a:t>Любой файл с программой или скриптом на языке </a:t>
            </a:r>
            <a:r>
              <a:rPr lang="en-US" sz="2400" b="1" dirty="0" smtClean="0">
                <a:latin typeface="Montserrat" panose="00000500000000000000" pitchFamily="2" charset="-52"/>
              </a:rPr>
              <a:t>Python </a:t>
            </a:r>
            <a:r>
              <a:rPr lang="ru-RU" sz="2400" dirty="0" smtClean="0">
                <a:latin typeface="Montserrat" panose="00000500000000000000" pitchFamily="2" charset="-52"/>
              </a:rPr>
              <a:t>в контексте любой программы на этом же языке может называться модулем</a:t>
            </a:r>
          </a:p>
          <a:p>
            <a:r>
              <a:rPr lang="ru-RU" sz="2400" dirty="0" smtClean="0">
                <a:latin typeface="Montserrat" panose="00000500000000000000" pitchFamily="2" charset="-52"/>
              </a:rPr>
              <a:t>При помощи модулей мы импортируем все классы, функции и объекты других программ</a:t>
            </a:r>
          </a:p>
          <a:p>
            <a:r>
              <a:rPr lang="ru-RU" sz="2400" dirty="0" smtClean="0">
                <a:latin typeface="Montserrat" panose="00000500000000000000" pitchFamily="2" charset="-52"/>
              </a:rPr>
              <a:t>Модули позволяют нам скрывать ненужные детали реализации функций и алгоритмов в других программах и пользоваться удобным интерфейсом</a:t>
            </a:r>
          </a:p>
          <a:p>
            <a:endParaRPr lang="ru-RU" sz="2400" dirty="0">
              <a:latin typeface="Montserrat" panose="00000500000000000000" pitchFamily="2" charset="-52"/>
            </a:endParaRPr>
          </a:p>
          <a:p>
            <a:r>
              <a:rPr lang="ru-RU" sz="2400" dirty="0" smtClean="0">
                <a:latin typeface="Montserrat" panose="00000500000000000000" pitchFamily="2" charset="-52"/>
              </a:rPr>
              <a:t>…не изобретаем велосипед! При помощи модулей мы можем использовать готовые библиотеки и </a:t>
            </a:r>
            <a:r>
              <a:rPr lang="en-US" sz="2400" dirty="0" smtClean="0">
                <a:latin typeface="Montserrat" panose="00000500000000000000" pitchFamily="2" charset="-52"/>
              </a:rPr>
              <a:t>API!</a:t>
            </a:r>
            <a:endParaRPr lang="ru-RU" sz="2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829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353</Words>
  <Application>Microsoft Office PowerPoint</Application>
  <PresentationFormat>Широкоэкранный</PresentationFormat>
  <Paragraphs>53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Montserrat</vt:lpstr>
      <vt:lpstr>Montserrat Medium</vt:lpstr>
      <vt:lpstr>Wingdings</vt:lpstr>
      <vt:lpstr>Тема Office</vt:lpstr>
      <vt:lpstr>Байтовые строки.  Менеджеры контекста. Модули</vt:lpstr>
      <vt:lpstr>Байтовые строки в Python:</vt:lpstr>
      <vt:lpstr>Объявляем байтовые строки</vt:lpstr>
      <vt:lpstr>Помним? </vt:lpstr>
      <vt:lpstr>Байтовые преобразования и типы</vt:lpstr>
      <vt:lpstr>Bytearray</vt:lpstr>
      <vt:lpstr>With… As (Менеджер контекста)</vt:lpstr>
      <vt:lpstr>А как можно писать with… as?         Синтаксис гибок, за что мы и любим Python!  </vt:lpstr>
      <vt:lpstr>Наконец, модули!</vt:lpstr>
      <vt:lpstr>Основные библиотеки Python</vt:lpstr>
      <vt:lpstr>Создаем свой модуль!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 Python</dc:title>
  <dc:creator>ALEX EY</dc:creator>
  <cp:lastModifiedBy>ALEX EY</cp:lastModifiedBy>
  <cp:revision>68</cp:revision>
  <dcterms:created xsi:type="dcterms:W3CDTF">2020-03-19T12:29:59Z</dcterms:created>
  <dcterms:modified xsi:type="dcterms:W3CDTF">2020-04-23T13:45:25Z</dcterms:modified>
</cp:coreProperties>
</file>