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2"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1668222372"/>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181278800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162116647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393500496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3634343762"/>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38010212"/>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22337373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1515654884"/>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2668970411"/>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2268863205"/>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E5D4F9-173C-4A38-A38C-57BF59AAC30F}" type="datetimeFigureOut">
              <a:rPr lang="zh-CN" altLang="en-US" smtClean="0"/>
              <a:t>2017/9/9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294310168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5D4F9-173C-4A38-A38C-57BF59AAC30F}" type="datetimeFigureOut">
              <a:rPr lang="zh-CN" altLang="en-US" smtClean="0"/>
              <a:t>2017/9/9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B7AE9-2945-46CE-9971-CF721FF3BF14}" type="slidenum">
              <a:rPr lang="zh-CN" altLang="en-US" smtClean="0"/>
              <a:t>‹#›</a:t>
            </a:fld>
            <a:endParaRPr lang="zh-CN" altLang="en-US"/>
          </a:p>
        </p:txBody>
      </p:sp>
    </p:spTree>
    <p:extLst>
      <p:ext uri="{BB962C8B-B14F-4D97-AF65-F5344CB8AC3E}">
        <p14:creationId xmlns:p14="http://schemas.microsoft.com/office/powerpoint/2010/main" val="210482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BEBA8EAE-BF5A-486C-A8C5-ECC9F3942E4B}">
                <a14:imgProps xmlns:a14="http://schemas.microsoft.com/office/drawing/2010/main">
                  <a14:imgLayer r:embed="rId3">
                    <a14:imgEffect>
                      <a14:artisticPencilGrayscale pencilSize="8"/>
                    </a14:imgEffect>
                  </a14:imgLayer>
                </a14:imgProps>
              </a:ext>
              <a:ext uri="{28A0092B-C50C-407E-A947-70E740481C1C}">
                <a14:useLocalDpi xmlns:a14="http://schemas.microsoft.com/office/drawing/2010/main" val="0"/>
              </a:ext>
            </a:extLst>
          </a:blip>
          <a:srcRect l="-127" t="80238" r="127" b="199"/>
          <a:stretch/>
        </p:blipFill>
        <p:spPr>
          <a:xfrm>
            <a:off x="0" y="5331416"/>
            <a:ext cx="12192000" cy="1526584"/>
          </a:xfrm>
          <a:prstGeom prst="rect">
            <a:avLst/>
          </a:prstGeom>
        </p:spPr>
      </p:pic>
      <p:sp>
        <p:nvSpPr>
          <p:cNvPr id="4" name="文本框 3"/>
          <p:cNvSpPr txBox="1"/>
          <p:nvPr/>
        </p:nvSpPr>
        <p:spPr>
          <a:xfrm>
            <a:off x="2798039" y="3198201"/>
            <a:ext cx="6295293" cy="646331"/>
          </a:xfrm>
          <a:prstGeom prst="rect">
            <a:avLst/>
          </a:prstGeom>
          <a:noFill/>
        </p:spPr>
        <p:txBody>
          <a:bodyPr wrap="square" rtlCol="0">
            <a:spAutoFit/>
          </a:bodyPr>
          <a:lstStyle/>
          <a:p>
            <a:r>
              <a:rPr lang="en-US" altLang="zh-CN" sz="3600" b="1" dirty="0" smtClean="0"/>
              <a:t>OpenStreetMap  </a:t>
            </a:r>
            <a:r>
              <a:rPr lang="zh-CN" altLang="en-US" sz="3600" b="1" dirty="0" smtClean="0"/>
              <a:t>数据集探索</a:t>
            </a:r>
            <a:endParaRPr lang="zh-CN" altLang="en-US" sz="3600" b="1" dirty="0"/>
          </a:p>
        </p:txBody>
      </p:sp>
      <p:sp>
        <p:nvSpPr>
          <p:cNvPr id="6" name="文本框 5"/>
          <p:cNvSpPr txBox="1"/>
          <p:nvPr/>
        </p:nvSpPr>
        <p:spPr>
          <a:xfrm>
            <a:off x="8624111" y="4477222"/>
            <a:ext cx="2942492" cy="646331"/>
          </a:xfrm>
          <a:prstGeom prst="rect">
            <a:avLst/>
          </a:prstGeom>
          <a:noFill/>
        </p:spPr>
        <p:txBody>
          <a:bodyPr wrap="square" rtlCol="0">
            <a:spAutoFit/>
          </a:bodyPr>
          <a:lstStyle/>
          <a:p>
            <a:r>
              <a:rPr lang="en-US" altLang="zh-CN" dirty="0" smtClean="0"/>
              <a:t>Author</a:t>
            </a:r>
            <a:r>
              <a:rPr lang="zh-CN" altLang="en-US" dirty="0" smtClean="0"/>
              <a:t>：艾</a:t>
            </a:r>
            <a:r>
              <a:rPr lang="zh-CN" altLang="en-US" dirty="0"/>
              <a:t>铭</a:t>
            </a:r>
            <a:r>
              <a:rPr lang="zh-CN" altLang="en-US" dirty="0" smtClean="0"/>
              <a:t>忠</a:t>
            </a:r>
            <a:endParaRPr lang="en-US" altLang="zh-CN" dirty="0" smtClean="0"/>
          </a:p>
          <a:p>
            <a:r>
              <a:rPr lang="en-US" altLang="zh-CN" dirty="0" smtClean="0"/>
              <a:t>Wechat: amz1758608972</a:t>
            </a:r>
            <a:endParaRPr lang="zh-CN" altLang="en-US" dirty="0"/>
          </a:p>
        </p:txBody>
      </p:sp>
      <p:pic>
        <p:nvPicPr>
          <p:cNvPr id="8" name="图片 7"/>
          <p:cNvPicPr>
            <a:picLocks noChangeAspect="1"/>
          </p:cNvPicPr>
          <p:nvPr/>
        </p:nvPicPr>
        <p:blipFill rotWithShape="1">
          <a:blip r:embed="rId4">
            <a:extLst>
              <a:ext uri="{BEBA8EAE-BF5A-486C-A8C5-ECC9F3942E4B}">
                <a14:imgProps xmlns:a14="http://schemas.microsoft.com/office/drawing/2010/main">
                  <a14:imgLayer r:embed="rId3">
                    <a14:imgEffect>
                      <a14:artisticPencilGrayscale pencilSize="5"/>
                    </a14:imgEffect>
                  </a14:imgLayer>
                </a14:imgProps>
              </a:ext>
              <a:ext uri="{28A0092B-C50C-407E-A947-70E740481C1C}">
                <a14:useLocalDpi xmlns:a14="http://schemas.microsoft.com/office/drawing/2010/main" val="0"/>
              </a:ext>
            </a:extLst>
          </a:blip>
          <a:srcRect t="-204" b="67865"/>
          <a:stretch/>
        </p:blipFill>
        <p:spPr>
          <a:xfrm>
            <a:off x="0" y="-101696"/>
            <a:ext cx="12200183" cy="2459345"/>
          </a:xfrm>
          <a:prstGeom prst="rect">
            <a:avLst/>
          </a:prstGeom>
        </p:spPr>
      </p:pic>
    </p:spTree>
    <p:extLst>
      <p:ext uri="{BB962C8B-B14F-4D97-AF65-F5344CB8AC3E}">
        <p14:creationId xmlns:p14="http://schemas.microsoft.com/office/powerpoint/2010/main" val="3965372085"/>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26" y="669227"/>
            <a:ext cx="11861318" cy="4898196"/>
          </a:xfrm>
          <a:prstGeom prst="rect">
            <a:avLst/>
          </a:prstGeom>
        </p:spPr>
      </p:pic>
    </p:spTree>
    <p:extLst>
      <p:ext uri="{BB962C8B-B14F-4D97-AF65-F5344CB8AC3E}">
        <p14:creationId xmlns:p14="http://schemas.microsoft.com/office/powerpoint/2010/main" val="1656775660"/>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14" y="1084343"/>
            <a:ext cx="11688069" cy="4124264"/>
          </a:xfrm>
          <a:prstGeom prst="rect">
            <a:avLst/>
          </a:prstGeom>
        </p:spPr>
      </p:pic>
    </p:spTree>
    <p:extLst>
      <p:ext uri="{BB962C8B-B14F-4D97-AF65-F5344CB8AC3E}">
        <p14:creationId xmlns:p14="http://schemas.microsoft.com/office/powerpoint/2010/main" val="3362793238"/>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255" y="0"/>
            <a:ext cx="7105650" cy="6696075"/>
          </a:xfrm>
          <a:prstGeom prst="rect">
            <a:avLst/>
          </a:prstGeom>
        </p:spPr>
      </p:pic>
    </p:spTree>
    <p:extLst>
      <p:ext uri="{BB962C8B-B14F-4D97-AF65-F5344CB8AC3E}">
        <p14:creationId xmlns:p14="http://schemas.microsoft.com/office/powerpoint/2010/main" val="2114153069"/>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256" y="471668"/>
            <a:ext cx="9206703" cy="5963856"/>
          </a:xfrm>
          <a:prstGeom prst="rect">
            <a:avLst/>
          </a:prstGeom>
        </p:spPr>
      </p:pic>
    </p:spTree>
    <p:extLst>
      <p:ext uri="{BB962C8B-B14F-4D97-AF65-F5344CB8AC3E}">
        <p14:creationId xmlns:p14="http://schemas.microsoft.com/office/powerpoint/2010/main" val="1693491216"/>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artisticPencilGrayscale pencilSize="10"/>
                    </a14:imgEffect>
                  </a14:imgLayer>
                </a14:imgProps>
              </a:ext>
              <a:ext uri="{28A0092B-C50C-407E-A947-70E740481C1C}">
                <a14:useLocalDpi xmlns:a14="http://schemas.microsoft.com/office/drawing/2010/main" val="0"/>
              </a:ext>
            </a:extLst>
          </a:blip>
          <a:srcRect t="50370" b="24863"/>
          <a:stretch/>
        </p:blipFill>
        <p:spPr>
          <a:xfrm>
            <a:off x="0" y="0"/>
            <a:ext cx="12192000" cy="1999281"/>
          </a:xfrm>
          <a:prstGeom prst="rect">
            <a:avLst/>
          </a:prstGeom>
        </p:spPr>
      </p:pic>
      <p:sp>
        <p:nvSpPr>
          <p:cNvPr id="4" name="文本框 3"/>
          <p:cNvSpPr txBox="1"/>
          <p:nvPr/>
        </p:nvSpPr>
        <p:spPr>
          <a:xfrm>
            <a:off x="0" y="2217415"/>
            <a:ext cx="3564610" cy="461665"/>
          </a:xfrm>
          <a:prstGeom prst="rect">
            <a:avLst/>
          </a:prstGeom>
          <a:noFill/>
        </p:spPr>
        <p:txBody>
          <a:bodyPr wrap="square" rtlCol="0">
            <a:spAutoFit/>
          </a:bodyPr>
          <a:lstStyle/>
          <a:p>
            <a:r>
              <a:rPr lang="zh-CN" altLang="en-US" sz="2400" b="1" dirty="0" smtClean="0"/>
              <a:t>数据清洗和探索</a:t>
            </a:r>
            <a:endParaRPr lang="zh-CN" altLang="en-US" sz="2400" b="1"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869" y="3021201"/>
            <a:ext cx="11396131" cy="2806161"/>
          </a:xfrm>
          <a:prstGeom prst="rect">
            <a:avLst/>
          </a:prstGeom>
        </p:spPr>
      </p:pic>
    </p:spTree>
    <p:extLst>
      <p:ext uri="{BB962C8B-B14F-4D97-AF65-F5344CB8AC3E}">
        <p14:creationId xmlns:p14="http://schemas.microsoft.com/office/powerpoint/2010/main" val="2752311143"/>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03" y="719970"/>
            <a:ext cx="6962775" cy="15811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03" y="2734158"/>
            <a:ext cx="7500938" cy="3857625"/>
          </a:xfrm>
          <a:prstGeom prst="rect">
            <a:avLst/>
          </a:prstGeom>
        </p:spPr>
      </p:pic>
    </p:spTree>
    <p:extLst>
      <p:ext uri="{BB962C8B-B14F-4D97-AF65-F5344CB8AC3E}">
        <p14:creationId xmlns:p14="http://schemas.microsoft.com/office/powerpoint/2010/main" val="3757907691"/>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91" y="913735"/>
            <a:ext cx="10227304" cy="4757859"/>
          </a:xfrm>
          <a:prstGeom prst="rect">
            <a:avLst/>
          </a:prstGeom>
        </p:spPr>
      </p:pic>
    </p:spTree>
    <p:extLst>
      <p:ext uri="{BB962C8B-B14F-4D97-AF65-F5344CB8AC3E}">
        <p14:creationId xmlns:p14="http://schemas.microsoft.com/office/powerpoint/2010/main" val="4020637433"/>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26" y="920608"/>
            <a:ext cx="9983990" cy="4843584"/>
          </a:xfrm>
          <a:prstGeom prst="rect">
            <a:avLst/>
          </a:prstGeom>
        </p:spPr>
      </p:pic>
    </p:spTree>
    <p:extLst>
      <p:ext uri="{BB962C8B-B14F-4D97-AF65-F5344CB8AC3E}">
        <p14:creationId xmlns:p14="http://schemas.microsoft.com/office/powerpoint/2010/main" val="3579650892"/>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62" y="1242953"/>
            <a:ext cx="11174133" cy="3826758"/>
          </a:xfrm>
          <a:prstGeom prst="rect">
            <a:avLst/>
          </a:prstGeom>
        </p:spPr>
      </p:pic>
    </p:spTree>
    <p:extLst>
      <p:ext uri="{BB962C8B-B14F-4D97-AF65-F5344CB8AC3E}">
        <p14:creationId xmlns:p14="http://schemas.microsoft.com/office/powerpoint/2010/main" val="401486806"/>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568" y="538041"/>
            <a:ext cx="7000875" cy="21621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568" y="3142586"/>
            <a:ext cx="7067550" cy="113347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225" y="4718431"/>
            <a:ext cx="7058025" cy="1704975"/>
          </a:xfrm>
          <a:prstGeom prst="rect">
            <a:avLst/>
          </a:prstGeom>
        </p:spPr>
      </p:pic>
    </p:spTree>
    <p:extLst>
      <p:ext uri="{BB962C8B-B14F-4D97-AF65-F5344CB8AC3E}">
        <p14:creationId xmlns:p14="http://schemas.microsoft.com/office/powerpoint/2010/main" val="4049367625"/>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artisticPencilGrayscale pencilSize="10"/>
                    </a14:imgEffect>
                  </a14:imgLayer>
                </a14:imgProps>
              </a:ext>
              <a:ext uri="{28A0092B-C50C-407E-A947-70E740481C1C}">
                <a14:useLocalDpi xmlns:a14="http://schemas.microsoft.com/office/drawing/2010/main" val="0"/>
              </a:ext>
            </a:extLst>
          </a:blip>
          <a:srcRect b="72959"/>
          <a:stretch/>
        </p:blipFill>
        <p:spPr>
          <a:xfrm>
            <a:off x="0" y="0"/>
            <a:ext cx="12205288" cy="2185260"/>
          </a:xfrm>
          <a:prstGeom prst="rect">
            <a:avLst/>
          </a:prstGeom>
        </p:spPr>
      </p:pic>
      <p:sp>
        <p:nvSpPr>
          <p:cNvPr id="4" name="文本框 3"/>
          <p:cNvSpPr txBox="1"/>
          <p:nvPr/>
        </p:nvSpPr>
        <p:spPr>
          <a:xfrm>
            <a:off x="155575" y="2317639"/>
            <a:ext cx="5532895" cy="461665"/>
          </a:xfrm>
          <a:prstGeom prst="rect">
            <a:avLst/>
          </a:prstGeom>
          <a:noFill/>
        </p:spPr>
        <p:txBody>
          <a:bodyPr wrap="square" rtlCol="0">
            <a:spAutoFit/>
          </a:bodyPr>
          <a:lstStyle/>
          <a:p>
            <a:r>
              <a:rPr lang="zh-CN" altLang="en-US" sz="2400" b="1" dirty="0" smtClean="0"/>
              <a:t>选择数据集</a:t>
            </a:r>
            <a:endParaRPr lang="zh-CN" altLang="en-US" sz="2400" b="1" dirty="0"/>
          </a:p>
        </p:txBody>
      </p:sp>
      <p:sp>
        <p:nvSpPr>
          <p:cNvPr id="5" name="矩形 4"/>
          <p:cNvSpPr/>
          <p:nvPr/>
        </p:nvSpPr>
        <p:spPr>
          <a:xfrm>
            <a:off x="1730643" y="3334725"/>
            <a:ext cx="8978685" cy="2053126"/>
          </a:xfrm>
          <a:prstGeom prst="rect">
            <a:avLst/>
          </a:prstGeom>
        </p:spPr>
        <p:txBody>
          <a:bodyPr wrap="square">
            <a:spAutoFit/>
          </a:bodyPr>
          <a:lstStyle/>
          <a:p>
            <a:pPr marL="285750" indent="-285750">
              <a:lnSpc>
                <a:spcPct val="250000"/>
              </a:lnSpc>
              <a:buFont typeface="Wingdings" panose="05000000000000000000" pitchFamily="2" charset="2"/>
              <a:buChar char="l"/>
            </a:pPr>
            <a:r>
              <a:rPr lang="zh-CN" altLang="en-US" dirty="0" smtClean="0"/>
              <a:t>巴塞罗那是享誉世界的地中海风光旅游城市和世界著名的历史文化名城，</a:t>
            </a:r>
            <a:endParaRPr lang="en-US" altLang="zh-CN" dirty="0" smtClean="0"/>
          </a:p>
          <a:p>
            <a:pPr marL="285750" indent="-285750">
              <a:lnSpc>
                <a:spcPct val="250000"/>
              </a:lnSpc>
              <a:buFont typeface="Wingdings" panose="05000000000000000000" pitchFamily="2" charset="2"/>
              <a:buChar char="l"/>
            </a:pPr>
            <a:r>
              <a:rPr lang="zh-CN" altLang="en-US" dirty="0" smtClean="0"/>
              <a:t>是我最喜欢的足球队巴塞罗那俱乐部的所在地，这所城市一直是我心目中的足球圣地</a:t>
            </a:r>
            <a:endParaRPr lang="en-US" altLang="zh-CN" dirty="0" smtClean="0"/>
          </a:p>
          <a:p>
            <a:pPr marL="285750" indent="-285750">
              <a:lnSpc>
                <a:spcPct val="250000"/>
              </a:lnSpc>
              <a:buFont typeface="Wingdings" panose="05000000000000000000" pitchFamily="2" charset="2"/>
              <a:buChar char="l"/>
            </a:pPr>
            <a:r>
              <a:rPr lang="zh-CN" altLang="en-US" dirty="0" smtClean="0"/>
              <a:t>我对这座城市的向往和兴趣是我选择这座城市的原因。</a:t>
            </a:r>
            <a:endParaRPr lang="zh-CN" altLang="en-US" dirty="0"/>
          </a:p>
        </p:txBody>
      </p:sp>
      <p:sp>
        <p:nvSpPr>
          <p:cNvPr id="6" name="AutoShape 4" descr="Image result for barcelona spain"/>
          <p:cNvSpPr>
            <a:spLocks noChangeAspect="1" noChangeArrowheads="1"/>
          </p:cNvSpPr>
          <p:nvPr/>
        </p:nvSpPr>
        <p:spPr bwMode="auto">
          <a:xfrm>
            <a:off x="155575" y="-762000"/>
            <a:ext cx="2857500" cy="160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730643" y="5943272"/>
            <a:ext cx="3323346" cy="369332"/>
          </a:xfrm>
          <a:prstGeom prst="rect">
            <a:avLst/>
          </a:prstGeom>
        </p:spPr>
        <p:txBody>
          <a:bodyPr wrap="none">
            <a:spAutoFit/>
          </a:bodyPr>
          <a:lstStyle/>
          <a:p>
            <a:pPr marL="285750" indent="-285750">
              <a:buFont typeface="Wingdings" panose="05000000000000000000" pitchFamily="2" charset="2"/>
              <a:buChar char="Ø"/>
            </a:pPr>
            <a:r>
              <a:rPr lang="en-US" altLang="zh-CN" dirty="0" smtClean="0"/>
              <a:t>OSM</a:t>
            </a:r>
            <a:r>
              <a:rPr lang="zh-CN" altLang="en-US" dirty="0" smtClean="0"/>
              <a:t>文件解压缩之后是</a:t>
            </a:r>
            <a:r>
              <a:rPr lang="en-US" altLang="zh-CN" dirty="0" smtClean="0"/>
              <a:t>244M</a:t>
            </a:r>
          </a:p>
        </p:txBody>
      </p:sp>
    </p:spTree>
    <p:extLst>
      <p:ext uri="{BB962C8B-B14F-4D97-AF65-F5344CB8AC3E}">
        <p14:creationId xmlns:p14="http://schemas.microsoft.com/office/powerpoint/2010/main" val="3350629512"/>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39" y="618521"/>
            <a:ext cx="9972517" cy="5562360"/>
          </a:xfrm>
          <a:prstGeom prst="rect">
            <a:avLst/>
          </a:prstGeom>
        </p:spPr>
      </p:pic>
    </p:spTree>
    <p:extLst>
      <p:ext uri="{BB962C8B-B14F-4D97-AF65-F5344CB8AC3E}">
        <p14:creationId xmlns:p14="http://schemas.microsoft.com/office/powerpoint/2010/main" val="3241578025"/>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BEBA8EAE-BF5A-486C-A8C5-ECC9F3942E4B}">
                <a14:imgProps xmlns:a14="http://schemas.microsoft.com/office/drawing/2010/main">
                  <a14:imgLayer r:embed="rId3">
                    <a14:imgEffect>
                      <a14:artisticPencilGrayscale pencilSize="10"/>
                    </a14:imgEffect>
                  </a14:imgLayer>
                </a14:imgProps>
              </a:ext>
              <a:ext uri="{28A0092B-C50C-407E-A947-70E740481C1C}">
                <a14:useLocalDpi xmlns:a14="http://schemas.microsoft.com/office/drawing/2010/main" val="0"/>
              </a:ext>
            </a:extLst>
          </a:blip>
          <a:srcRect t="73199"/>
          <a:stretch/>
        </p:blipFill>
        <p:spPr>
          <a:xfrm>
            <a:off x="0" y="0"/>
            <a:ext cx="12192000" cy="2163467"/>
          </a:xfrm>
          <a:prstGeom prst="rect">
            <a:avLst/>
          </a:prstGeom>
        </p:spPr>
      </p:pic>
      <p:sp>
        <p:nvSpPr>
          <p:cNvPr id="4" name="文本框 3"/>
          <p:cNvSpPr txBox="1"/>
          <p:nvPr/>
        </p:nvSpPr>
        <p:spPr>
          <a:xfrm>
            <a:off x="135562" y="2354529"/>
            <a:ext cx="5424407" cy="461665"/>
          </a:xfrm>
          <a:prstGeom prst="rect">
            <a:avLst/>
          </a:prstGeom>
          <a:noFill/>
        </p:spPr>
        <p:txBody>
          <a:bodyPr wrap="square" rtlCol="0">
            <a:spAutoFit/>
          </a:bodyPr>
          <a:lstStyle/>
          <a:p>
            <a:r>
              <a:rPr lang="zh-CN" altLang="en-US" sz="2400" b="1" dirty="0" smtClean="0"/>
              <a:t>总结</a:t>
            </a:r>
            <a:endParaRPr lang="zh-CN" altLang="en-US" sz="2400" b="1" dirty="0"/>
          </a:p>
        </p:txBody>
      </p:sp>
      <p:sp>
        <p:nvSpPr>
          <p:cNvPr id="2" name="文本框 1"/>
          <p:cNvSpPr txBox="1"/>
          <p:nvPr/>
        </p:nvSpPr>
        <p:spPr>
          <a:xfrm>
            <a:off x="1701478" y="3414532"/>
            <a:ext cx="9167149" cy="2308324"/>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这次的数据探索尝试着从几个方面得出了一些结论，但仍然有很多的信息可以挖掘</a:t>
            </a:r>
            <a:r>
              <a:rPr lang="zh-CN" altLang="en-US" dirty="0" smtClean="0"/>
              <a:t>。</a:t>
            </a:r>
            <a:endParaRPr lang="en-US" altLang="zh-CN" dirty="0" smtClean="0"/>
          </a:p>
          <a:p>
            <a:endParaRPr lang="en-US" altLang="zh-CN" dirty="0" smtClean="0"/>
          </a:p>
          <a:p>
            <a:pPr marL="285750" indent="-285750">
              <a:buFont typeface="Wingdings" panose="05000000000000000000" pitchFamily="2" charset="2"/>
              <a:buChar char="l"/>
            </a:pPr>
            <a:r>
              <a:rPr lang="zh-CN" altLang="en-US" dirty="0" smtClean="0"/>
              <a:t>由于</a:t>
            </a:r>
            <a:r>
              <a:rPr lang="zh-CN" altLang="en-US" dirty="0"/>
              <a:t>巴塞罗那是西班牙城市，有很多信息都是用西班牙语进行描述</a:t>
            </a:r>
            <a:r>
              <a:rPr lang="zh-CN" altLang="en-US" dirty="0" smtClean="0"/>
              <a:t>的，这部分信息很难直接提取出来，再就是像电话号码和邮编这样的信息，需要进行清洗加工才能进行有效的利用。</a:t>
            </a:r>
            <a:endParaRPr lang="en-US" altLang="zh-CN" dirty="0" smtClean="0"/>
          </a:p>
          <a:p>
            <a:r>
              <a:rPr lang="en-US" altLang="zh-CN" dirty="0" smtClean="0"/>
              <a:t> </a:t>
            </a:r>
          </a:p>
          <a:p>
            <a:pPr marL="285750" indent="-285750">
              <a:buFont typeface="Wingdings" panose="05000000000000000000" pitchFamily="2" charset="2"/>
              <a:buChar char="l"/>
            </a:pPr>
            <a:r>
              <a:rPr lang="zh-CN" altLang="en-US" dirty="0" smtClean="0"/>
              <a:t>对</a:t>
            </a:r>
            <a:r>
              <a:rPr lang="zh-CN" altLang="en-US" dirty="0"/>
              <a:t>经纬度进行分块处理，统计各个地区的如餐厅、艺术馆等的分布</a:t>
            </a:r>
            <a:r>
              <a:rPr lang="zh-CN" altLang="en-US" dirty="0" smtClean="0"/>
              <a:t>情况。</a:t>
            </a:r>
            <a:endParaRPr lang="en-US" altLang="zh-CN" dirty="0" smtClean="0"/>
          </a:p>
          <a:p>
            <a:pPr marL="285750" indent="-28575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528051016"/>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BEBA8EAE-BF5A-486C-A8C5-ECC9F3942E4B}">
                <a14:imgProps xmlns:a14="http://schemas.microsoft.com/office/drawing/2010/main">
                  <a14:imgLayer r:embed="rId3">
                    <a14:imgEffect>
                      <a14:artisticPencilGrayscale pencilSize="10"/>
                    </a14:imgEffect>
                  </a14:imgLayer>
                </a14:imgProps>
              </a:ext>
              <a:ext uri="{28A0092B-C50C-407E-A947-70E740481C1C}">
                <a14:useLocalDpi xmlns:a14="http://schemas.microsoft.com/office/drawing/2010/main" val="0"/>
              </a:ext>
            </a:extLst>
          </a:blip>
          <a:srcRect b="72959"/>
          <a:stretch/>
        </p:blipFill>
        <p:spPr>
          <a:xfrm>
            <a:off x="2247255" y="290029"/>
            <a:ext cx="6690102" cy="1197809"/>
          </a:xfrm>
          <a:prstGeom prst="rect">
            <a:avLst/>
          </a:prstGeom>
        </p:spPr>
      </p:pic>
      <p:pic>
        <p:nvPicPr>
          <p:cNvPr id="5" name="图片 4"/>
          <p:cNvPicPr>
            <a:picLocks noChangeAspect="1"/>
          </p:cNvPicPr>
          <p:nvPr/>
        </p:nvPicPr>
        <p:blipFill rotWithShape="1">
          <a:blip r:embed="rId2">
            <a:extLst>
              <a:ext uri="{BEBA8EAE-BF5A-486C-A8C5-ECC9F3942E4B}">
                <a14:imgProps xmlns:a14="http://schemas.microsoft.com/office/drawing/2010/main">
                  <a14:imgLayer r:embed="rId3">
                    <a14:imgEffect>
                      <a14:artisticPencilGrayscale pencilSize="10"/>
                    </a14:imgEffect>
                  </a14:imgLayer>
                </a14:imgProps>
              </a:ext>
              <a:ext uri="{28A0092B-C50C-407E-A947-70E740481C1C}">
                <a14:useLocalDpi xmlns:a14="http://schemas.microsoft.com/office/drawing/2010/main" val="0"/>
              </a:ext>
            </a:extLst>
          </a:blip>
          <a:srcRect t="24574" b="49582"/>
          <a:stretch/>
        </p:blipFill>
        <p:spPr>
          <a:xfrm>
            <a:off x="2247255" y="1917188"/>
            <a:ext cx="6690102" cy="1148090"/>
          </a:xfrm>
          <a:prstGeom prst="rect">
            <a:avLst/>
          </a:prstGeom>
        </p:spPr>
      </p:pic>
      <p:pic>
        <p:nvPicPr>
          <p:cNvPr id="6" name="图片 5"/>
          <p:cNvPicPr>
            <a:picLocks noChangeAspect="1"/>
          </p:cNvPicPr>
          <p:nvPr/>
        </p:nvPicPr>
        <p:blipFill rotWithShape="1">
          <a:blip r:embed="rId2">
            <a:extLst>
              <a:ext uri="{BEBA8EAE-BF5A-486C-A8C5-ECC9F3942E4B}">
                <a14:imgProps xmlns:a14="http://schemas.microsoft.com/office/drawing/2010/main">
                  <a14:imgLayer r:embed="rId3">
                    <a14:imgEffect>
                      <a14:artisticPencilGrayscale pencilSize="10"/>
                    </a14:imgEffect>
                  </a14:imgLayer>
                </a14:imgProps>
              </a:ext>
              <a:ext uri="{28A0092B-C50C-407E-A947-70E740481C1C}">
                <a14:useLocalDpi xmlns:a14="http://schemas.microsoft.com/office/drawing/2010/main" val="0"/>
              </a:ext>
            </a:extLst>
          </a:blip>
          <a:srcRect t="50370" b="24863"/>
          <a:stretch/>
        </p:blipFill>
        <p:spPr>
          <a:xfrm>
            <a:off x="2247255" y="3545654"/>
            <a:ext cx="6690102" cy="1097063"/>
          </a:xfrm>
          <a:prstGeom prst="rect">
            <a:avLst/>
          </a:prstGeom>
        </p:spPr>
      </p:pic>
      <p:pic>
        <p:nvPicPr>
          <p:cNvPr id="7" name="图片 6"/>
          <p:cNvPicPr>
            <a:picLocks noChangeAspect="1"/>
          </p:cNvPicPr>
          <p:nvPr/>
        </p:nvPicPr>
        <p:blipFill rotWithShape="1">
          <a:blip r:embed="rId2">
            <a:extLst>
              <a:ext uri="{BEBA8EAE-BF5A-486C-A8C5-ECC9F3942E4B}">
                <a14:imgProps xmlns:a14="http://schemas.microsoft.com/office/drawing/2010/main">
                  <a14:imgLayer r:embed="rId3">
                    <a14:imgEffect>
                      <a14:artisticPencilGrayscale pencilSize="10"/>
                    </a14:imgEffect>
                  </a14:imgLayer>
                </a14:imgProps>
              </a:ext>
              <a:ext uri="{28A0092B-C50C-407E-A947-70E740481C1C}">
                <a14:useLocalDpi xmlns:a14="http://schemas.microsoft.com/office/drawing/2010/main" val="0"/>
              </a:ext>
            </a:extLst>
          </a:blip>
          <a:srcRect t="73199"/>
          <a:stretch/>
        </p:blipFill>
        <p:spPr>
          <a:xfrm>
            <a:off x="2247255" y="5295479"/>
            <a:ext cx="6690102" cy="1187157"/>
          </a:xfrm>
          <a:prstGeom prst="rect">
            <a:avLst/>
          </a:prstGeom>
        </p:spPr>
      </p:pic>
    </p:spTree>
    <p:extLst>
      <p:ext uri="{BB962C8B-B14F-4D97-AF65-F5344CB8AC3E}">
        <p14:creationId xmlns:p14="http://schemas.microsoft.com/office/powerpoint/2010/main" val="2271030773"/>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artisticPencilGrayscale pencilSize="10"/>
                    </a14:imgEffect>
                  </a14:imgLayer>
                </a14:imgProps>
              </a:ext>
              <a:ext uri="{28A0092B-C50C-407E-A947-70E740481C1C}">
                <a14:useLocalDpi xmlns:a14="http://schemas.microsoft.com/office/drawing/2010/main" val="0"/>
              </a:ext>
            </a:extLst>
          </a:blip>
          <a:stretch>
            <a:fillRect/>
          </a:stretch>
        </p:blipFill>
        <p:spPr>
          <a:xfrm>
            <a:off x="971226" y="0"/>
            <a:ext cx="10357806" cy="6858000"/>
          </a:xfrm>
          <a:prstGeom prst="rect">
            <a:avLst/>
          </a:prstGeom>
        </p:spPr>
      </p:pic>
    </p:spTree>
    <p:extLst>
      <p:ext uri="{BB962C8B-B14F-4D97-AF65-F5344CB8AC3E}">
        <p14:creationId xmlns:p14="http://schemas.microsoft.com/office/powerpoint/2010/main" val="3860594695"/>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artisticPencilGrayscale pencilSize="10"/>
                    </a14:imgEffect>
                  </a14:imgLayer>
                </a14:imgProps>
              </a:ext>
              <a:ext uri="{28A0092B-C50C-407E-A947-70E740481C1C}">
                <a14:useLocalDpi xmlns:a14="http://schemas.microsoft.com/office/drawing/2010/main" val="0"/>
              </a:ext>
            </a:extLst>
          </a:blip>
          <a:srcRect t="24574" b="49582"/>
          <a:stretch/>
        </p:blipFill>
        <p:spPr>
          <a:xfrm>
            <a:off x="0" y="0"/>
            <a:ext cx="12192000" cy="209227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84" y="2836270"/>
            <a:ext cx="11540616" cy="4021730"/>
          </a:xfrm>
          <a:prstGeom prst="rect">
            <a:avLst/>
          </a:prstGeom>
        </p:spPr>
      </p:pic>
      <p:sp>
        <p:nvSpPr>
          <p:cNvPr id="10" name="文本框 9"/>
          <p:cNvSpPr txBox="1"/>
          <p:nvPr/>
        </p:nvSpPr>
        <p:spPr>
          <a:xfrm>
            <a:off x="127699" y="2233438"/>
            <a:ext cx="4928461" cy="461665"/>
          </a:xfrm>
          <a:prstGeom prst="rect">
            <a:avLst/>
          </a:prstGeom>
          <a:noFill/>
        </p:spPr>
        <p:txBody>
          <a:bodyPr wrap="square" rtlCol="0">
            <a:spAutoFit/>
          </a:bodyPr>
          <a:lstStyle/>
          <a:p>
            <a:r>
              <a:rPr lang="zh-CN" altLang="en-US" sz="2400" b="1" dirty="0" smtClean="0"/>
              <a:t>数据整理</a:t>
            </a:r>
            <a:endParaRPr lang="zh-CN" altLang="en-US" sz="2400" b="1" dirty="0"/>
          </a:p>
        </p:txBody>
      </p:sp>
    </p:spTree>
    <p:extLst>
      <p:ext uri="{BB962C8B-B14F-4D97-AF65-F5344CB8AC3E}">
        <p14:creationId xmlns:p14="http://schemas.microsoft.com/office/powerpoint/2010/main" val="2666240344"/>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05" y="910251"/>
            <a:ext cx="9142966" cy="5136639"/>
          </a:xfrm>
          <a:prstGeom prst="rect">
            <a:avLst/>
          </a:prstGeom>
        </p:spPr>
      </p:pic>
    </p:spTree>
    <p:extLst>
      <p:ext uri="{BB962C8B-B14F-4D97-AF65-F5344CB8AC3E}">
        <p14:creationId xmlns:p14="http://schemas.microsoft.com/office/powerpoint/2010/main" val="3726507533"/>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97" y="1191558"/>
            <a:ext cx="11321349" cy="4618737"/>
          </a:xfrm>
          <a:prstGeom prst="rect">
            <a:avLst/>
          </a:prstGeom>
        </p:spPr>
      </p:pic>
    </p:spTree>
    <p:extLst>
      <p:ext uri="{BB962C8B-B14F-4D97-AF65-F5344CB8AC3E}">
        <p14:creationId xmlns:p14="http://schemas.microsoft.com/office/powerpoint/2010/main" val="156400081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79" y="545637"/>
            <a:ext cx="7188482" cy="5970599"/>
          </a:xfrm>
          <a:prstGeom prst="rect">
            <a:avLst/>
          </a:prstGeom>
        </p:spPr>
      </p:pic>
    </p:spTree>
    <p:extLst>
      <p:ext uri="{BB962C8B-B14F-4D97-AF65-F5344CB8AC3E}">
        <p14:creationId xmlns:p14="http://schemas.microsoft.com/office/powerpoint/2010/main" val="326670328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09" y="1376443"/>
            <a:ext cx="11411974" cy="3939476"/>
          </a:xfrm>
          <a:prstGeom prst="rect">
            <a:avLst/>
          </a:prstGeom>
        </p:spPr>
      </p:pic>
    </p:spTree>
    <p:extLst>
      <p:ext uri="{BB962C8B-B14F-4D97-AF65-F5344CB8AC3E}">
        <p14:creationId xmlns:p14="http://schemas.microsoft.com/office/powerpoint/2010/main" val="2233923542"/>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59" y="510164"/>
            <a:ext cx="10925090" cy="5809613"/>
          </a:xfrm>
          <a:prstGeom prst="rect">
            <a:avLst/>
          </a:prstGeom>
        </p:spPr>
      </p:pic>
    </p:spTree>
    <p:extLst>
      <p:ext uri="{BB962C8B-B14F-4D97-AF65-F5344CB8AC3E}">
        <p14:creationId xmlns:p14="http://schemas.microsoft.com/office/powerpoint/2010/main" val="365857780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tatic.notion-static.com/4da7f3dd8abd4685a6eede2f41bb17d4/streetmapfre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382" y="1211827"/>
            <a:ext cx="10129972" cy="506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1920"/>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170</Words>
  <Application>Microsoft Office PowerPoint</Application>
  <PresentationFormat>宽屏</PresentationFormat>
  <Paragraphs>16</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悟小天</dc:creator>
  <cp:lastModifiedBy>悟小天</cp:lastModifiedBy>
  <cp:revision>10</cp:revision>
  <dcterms:created xsi:type="dcterms:W3CDTF">2017-09-08T00:54:06Z</dcterms:created>
  <dcterms:modified xsi:type="dcterms:W3CDTF">2017-09-09T06:52:27Z</dcterms:modified>
</cp:coreProperties>
</file>