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77"/>
  </p:notesMasterIdLst>
  <p:handoutMasterIdLst>
    <p:handoutMasterId r:id="rId78"/>
  </p:handoutMasterIdLst>
  <p:sldIdLst>
    <p:sldId id="329" r:id="rId2"/>
    <p:sldId id="367" r:id="rId3"/>
    <p:sldId id="328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50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1" r:id="rId67"/>
    <p:sldId id="442" r:id="rId68"/>
    <p:sldId id="443" r:id="rId69"/>
    <p:sldId id="444" r:id="rId70"/>
    <p:sldId id="445" r:id="rId71"/>
    <p:sldId id="446" r:id="rId72"/>
    <p:sldId id="447" r:id="rId73"/>
    <p:sldId id="448" r:id="rId74"/>
    <p:sldId id="449" r:id="rId75"/>
    <p:sldId id="362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716" y="102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5891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88907"/>
            <a:ext cx="4315851" cy="38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CHAPTER </a:t>
            </a:r>
            <a:r>
              <a:rPr lang="en-US" altLang="ko-KR" smtClean="0"/>
              <a:t>3   </a:t>
            </a:r>
            <a:r>
              <a:rPr lang="ko-KR" altLang="en-US" dirty="0" err="1" smtClean="0"/>
              <a:t>넘파이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20" y="1826653"/>
            <a:ext cx="6120759" cy="320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6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넘파이는</a:t>
            </a:r>
            <a:r>
              <a:rPr lang="ko-KR" altLang="en-US" dirty="0"/>
              <a:t> 주로 </a:t>
            </a:r>
            <a:r>
              <a:rPr lang="en-US" altLang="ko-KR" dirty="0"/>
              <a:t>1</a:t>
            </a:r>
            <a:r>
              <a:rPr lang="ko-KR" altLang="en-US" dirty="0"/>
              <a:t>차원</a:t>
            </a:r>
            <a:r>
              <a:rPr lang="en-US" altLang="ko-KR" dirty="0"/>
              <a:t>, 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 등의 배열을 처리하기 위한 용도로 </a:t>
            </a:r>
            <a:r>
              <a:rPr lang="ko-KR" altLang="en-US" dirty="0" smtClean="0"/>
              <a:t>만들어짐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생성할 때는 </a:t>
            </a:r>
            <a:r>
              <a:rPr lang="ko-KR" altLang="en-US" dirty="0" smtClean="0"/>
              <a:t>다음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ko-KR" altLang="en-US" dirty="0"/>
              <a:t>같은 함수들을 많이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C7F6D-0472-D713-9FC9-F1A4B4EF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2303875"/>
            <a:ext cx="6300700" cy="36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EC3DA2-16AC-BE8E-0E49-C1FA9236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1563"/>
              </p:ext>
            </p:extLst>
          </p:nvPr>
        </p:nvGraphicFramePr>
        <p:xfrm>
          <a:off x="1421651" y="1978841"/>
          <a:ext cx="6255695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Code10-03.py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69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(0,255) for _ in range(5)]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ko-KR" altLang="en-US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리스트 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--&gt; ',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array(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--&gt; ', numpyAry1)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numpyAry2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 --&gt; ', numpyAry2)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(3, 8)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(3, 8) --&gt; ', numpyAry3)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(0, 100, 20)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100, 20) --&gt; ', numpyAry3)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5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EC3DA2-16AC-BE8E-0E49-C1FA9236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84850"/>
              </p:ext>
            </p:extLst>
          </p:nvPr>
        </p:nvGraphicFramePr>
        <p:xfrm>
          <a:off x="1421651" y="1978841"/>
          <a:ext cx="6255695" cy="413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4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0564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Code10-03.py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698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numpyAry4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ones(5) --&gt; \n', numpyAry4)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numpyAry5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((3,4))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ones((3,4)) )--&gt; \n', numpyAry5)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numpyAry6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np.zeros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zeros(5)--&gt; ', numpyAry6)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numpyAry7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np.empty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(6)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empty(6)--&gt; ', numpyAry7)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numpyAry8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np.full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(5, 33)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full(5, 33) --&gt; ', numpyAry8)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numpyAry9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np.identity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print('* identity(5)--&gt; \n', numpyAry9)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10-1]</a:t>
            </a:r>
            <a:r>
              <a:rPr lang="ko-KR" altLang="en-US" dirty="0"/>
              <a:t>의 함수들을 사용해서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생성하는 코드를 작성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187" y="1943835"/>
            <a:ext cx="5625625" cy="433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6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리스트와 달리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배열은 데이터 형식을 지정</a:t>
            </a:r>
            <a:endParaRPr lang="en-US" altLang="ko-KR" dirty="0"/>
          </a:p>
          <a:p>
            <a:pPr lvl="1"/>
            <a:r>
              <a:rPr lang="ko-KR" altLang="en-US" dirty="0" err="1"/>
              <a:t>넘파이의</a:t>
            </a:r>
            <a:r>
              <a:rPr lang="ko-KR" altLang="en-US" dirty="0"/>
              <a:t> 데이터 형식을 </a:t>
            </a:r>
            <a:r>
              <a:rPr lang="en-US" altLang="ko-KR" dirty="0" err="1"/>
              <a:t>dtype</a:t>
            </a:r>
            <a:r>
              <a:rPr lang="ko-KR" altLang="en-US" dirty="0"/>
              <a:t>으로 표현하는데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r>
              <a:rPr lang="en-US" altLang="ko-KR" dirty="0"/>
              <a:t>, </a:t>
            </a:r>
            <a:r>
              <a:rPr lang="ko-KR" altLang="en-US" dirty="0"/>
              <a:t>문자열 등 다양한 형식이 지원됨</a:t>
            </a:r>
            <a:endParaRPr lang="en-US" altLang="ko-KR" dirty="0"/>
          </a:p>
          <a:p>
            <a:pPr lvl="1"/>
            <a:r>
              <a:rPr lang="ko-KR" altLang="en-US" dirty="0"/>
              <a:t>정수형도 </a:t>
            </a:r>
            <a:r>
              <a:rPr lang="en-US" altLang="ko-KR" dirty="0"/>
              <a:t>8bit, 16bit, 32bit, 64bit </a:t>
            </a:r>
            <a:r>
              <a:rPr lang="ko-KR" altLang="en-US" dirty="0"/>
              <a:t>등을 지원하는데</a:t>
            </a:r>
            <a:r>
              <a:rPr lang="en-US" altLang="ko-KR" dirty="0"/>
              <a:t>, int8, int16, int32, int64 </a:t>
            </a:r>
            <a:r>
              <a:rPr lang="ko-KR" altLang="en-US" dirty="0"/>
              <a:t>등으로 부름</a:t>
            </a:r>
            <a:endParaRPr lang="en-US" altLang="ko-KR" dirty="0"/>
          </a:p>
          <a:p>
            <a:pPr lvl="1"/>
            <a:r>
              <a:rPr lang="ko-KR" altLang="en-US" dirty="0"/>
              <a:t>부호가 없는 정수형도 지원하는데</a:t>
            </a:r>
            <a:r>
              <a:rPr lang="en-US" altLang="ko-KR" dirty="0"/>
              <a:t>, </a:t>
            </a:r>
            <a:r>
              <a:rPr lang="ko-KR" altLang="en-US" dirty="0"/>
              <a:t>앞에 </a:t>
            </a:r>
            <a:r>
              <a:rPr lang="en-US" altLang="ko-KR" dirty="0"/>
              <a:t>u</a:t>
            </a:r>
            <a:r>
              <a:rPr lang="ko-KR" altLang="en-US" dirty="0"/>
              <a:t>를 붙이면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389906" y="1868827"/>
            <a:ext cx="6364187" cy="3138444"/>
            <a:chOff x="1943227" y="1266605"/>
            <a:chExt cx="5239063" cy="235383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227" y="1266605"/>
              <a:ext cx="5239063" cy="1922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227" y="3111810"/>
              <a:ext cx="5239063" cy="50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37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배열을 생성하면서 데이터 형식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</a:t>
            </a:r>
            <a:r>
              <a:rPr lang="ko-KR" altLang="en-US" dirty="0"/>
              <a:t>지정된 데이터 형식을 </a:t>
            </a:r>
            <a:r>
              <a:rPr lang="en-US" altLang="ko-KR" dirty="0" err="1"/>
              <a:t>astype</a:t>
            </a:r>
            <a:r>
              <a:rPr lang="en-US" altLang="ko-KR" dirty="0"/>
              <a:t>() </a:t>
            </a:r>
            <a:r>
              <a:rPr lang="ko-KR" altLang="en-US" dirty="0"/>
              <a:t>함수로 변경할 수도 있음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4E8DF3C-1F3D-1E42-4353-F3CE1CD2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7674"/>
              </p:ext>
            </p:extLst>
          </p:nvPr>
        </p:nvGraphicFramePr>
        <p:xfrm>
          <a:off x="1421651" y="2468893"/>
          <a:ext cx="6255695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pList1 = [10, 20, 30, 40]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pList2 = [10, 20, 30, 40.0]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(pList1)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print(numpyAry1, numpyAry1.dtype)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numpyAry1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print(numpyAry1, numpyAry1.dtype)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numpyAry2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np.array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(pList1,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=np.float32)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print(numpyAry2, numpyAry2.dtype)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8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데이터 형식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배열을 생성하면서 데이터 형식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</a:t>
            </a:r>
            <a:r>
              <a:rPr lang="ko-KR" altLang="en-US" dirty="0"/>
              <a:t>지정된 데이터 형식을 </a:t>
            </a:r>
            <a:r>
              <a:rPr lang="en-US" altLang="ko-KR" dirty="0" err="1"/>
              <a:t>astype</a:t>
            </a:r>
            <a:r>
              <a:rPr lang="en-US" altLang="ko-KR" dirty="0"/>
              <a:t>() </a:t>
            </a:r>
            <a:r>
              <a:rPr lang="ko-KR" altLang="en-US" dirty="0"/>
              <a:t>함수로 변경할 수도 있음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4E8DF3C-1F3D-1E42-4353-F3CE1CD29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36543"/>
              </p:ext>
            </p:extLst>
          </p:nvPr>
        </p:nvGraphicFramePr>
        <p:xfrm>
          <a:off x="1421651" y="2483140"/>
          <a:ext cx="6255695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356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70339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Code10-04.py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580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numpyAry3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print(numpyAry3, numpyAry3.dtype)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numpyAry4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print(numpyAry4, numpyAry4.dtype)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numpyAry5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np.ones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(5,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dtype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=np.uint8)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print(numpyAry5, numpyAry5.dtype)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numpyAry6 = numpyAry5.astype(np.float16)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print(numpyAry6, numpyAry6.dtype)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061698D-8084-709A-DA72-B3535F53E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57"/>
          <a:stretch/>
        </p:blipFill>
        <p:spPr>
          <a:xfrm>
            <a:off x="6147175" y="4194085"/>
            <a:ext cx="2048151" cy="20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배열 크기와 데이터 형식</a:t>
            </a:r>
            <a:endParaRPr lang="en-US" altLang="ko-KR" dirty="0"/>
          </a:p>
          <a:p>
            <a:pPr lvl="2"/>
            <a:r>
              <a:rPr lang="en-US" altLang="ko-KR" dirty="0"/>
              <a:t>2×3 </a:t>
            </a:r>
            <a:r>
              <a:rPr lang="ko-KR" altLang="en-US" dirty="0"/>
              <a:t>크기의 배열을 만듦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배열의 값은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255 </a:t>
            </a:r>
            <a:r>
              <a:rPr lang="ko-KR" altLang="en-US" dirty="0"/>
              <a:t>사이의 임의의 값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" y="2222037"/>
            <a:ext cx="4005444" cy="241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err="1"/>
              <a:t>넘파이</a:t>
            </a:r>
            <a:r>
              <a:rPr lang="ko-KR" altLang="en-US" b="0" dirty="0"/>
              <a:t> 배열과 파이썬 리스트의 차이를 이해한다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</a:t>
            </a:r>
            <a:r>
              <a:rPr lang="ko-KR" altLang="en-US" b="0" dirty="0"/>
              <a:t> 배열의 장점과 간편성을 학습한다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넘파이의</a:t>
            </a:r>
            <a:r>
              <a:rPr lang="ko-KR" altLang="en-US" b="0" dirty="0"/>
              <a:t> 데이터 형식과 함수들의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넘파이를</a:t>
            </a:r>
            <a:r>
              <a:rPr lang="ko-KR" altLang="en-US" b="0" dirty="0"/>
              <a:t> 활용한 다양한 프로그램을 작성한다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배열 크기와 데이터 형식</a:t>
            </a:r>
            <a:endParaRPr lang="en-US" altLang="ko-KR" dirty="0"/>
          </a:p>
          <a:p>
            <a:pPr lvl="2"/>
            <a:r>
              <a:rPr lang="ko-KR" altLang="en-US" dirty="0"/>
              <a:t>배열의 데이터 형식은 </a:t>
            </a:r>
            <a:r>
              <a:rPr lang="en-US" altLang="ko-KR" dirty="0" err="1"/>
              <a:t>dtype</a:t>
            </a:r>
            <a:r>
              <a:rPr lang="en-US" altLang="ko-KR" dirty="0"/>
              <a:t> </a:t>
            </a:r>
            <a:r>
              <a:rPr lang="ko-KR" altLang="en-US" dirty="0"/>
              <a:t>속성으로 알 수 있음</a:t>
            </a:r>
            <a:endParaRPr lang="en-US" altLang="ko-KR" dirty="0"/>
          </a:p>
          <a:p>
            <a:pPr lvl="2"/>
            <a:r>
              <a:rPr lang="ko-KR" altLang="en-US" dirty="0"/>
              <a:t>배열의 차원은 </a:t>
            </a:r>
            <a:r>
              <a:rPr lang="en-US" altLang="ko-KR" dirty="0" err="1"/>
              <a:t>ndim</a:t>
            </a:r>
            <a:r>
              <a:rPr lang="en-US" altLang="ko-KR" dirty="0"/>
              <a:t> </a:t>
            </a:r>
            <a:r>
              <a:rPr lang="ko-KR" altLang="en-US" dirty="0"/>
              <a:t>속성으로</a:t>
            </a:r>
            <a:r>
              <a:rPr lang="en-US" altLang="ko-KR" dirty="0"/>
              <a:t>, </a:t>
            </a:r>
            <a:r>
              <a:rPr lang="ko-KR" altLang="en-US" dirty="0"/>
              <a:t>배열의 크기는 </a:t>
            </a:r>
            <a:r>
              <a:rPr lang="en-US" altLang="ko-KR" dirty="0"/>
              <a:t>shape </a:t>
            </a:r>
            <a:r>
              <a:rPr lang="ko-KR" altLang="en-US" dirty="0"/>
              <a:t>속성으로 확인할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2303875"/>
            <a:ext cx="4095455" cy="320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배열에 숫자 </a:t>
            </a:r>
            <a:r>
              <a:rPr lang="en-US" altLang="ko-KR" dirty="0"/>
              <a:t>100</a:t>
            </a:r>
            <a:r>
              <a:rPr lang="ko-KR" altLang="en-US" dirty="0"/>
              <a:t>을 빼자 모든 배열 항목 하나하나에 </a:t>
            </a:r>
            <a:r>
              <a:rPr lang="en-US" altLang="ko-KR" dirty="0"/>
              <a:t>100</a:t>
            </a:r>
            <a:r>
              <a:rPr lang="ko-KR" altLang="en-US" dirty="0"/>
              <a:t>을 뺀 효과가 나타남</a:t>
            </a:r>
            <a:endParaRPr lang="en-US" altLang="ko-KR" dirty="0"/>
          </a:p>
          <a:p>
            <a:pPr lvl="2"/>
            <a:r>
              <a:rPr lang="ko-KR" altLang="en-US" dirty="0"/>
              <a:t>배열끼리 더하면 각 자릿수끼리 </a:t>
            </a:r>
            <a:r>
              <a:rPr lang="ko-KR" altLang="en-US" dirty="0" err="1"/>
              <a:t>더해짐</a:t>
            </a:r>
            <a:endParaRPr lang="en-US" altLang="ko-KR" dirty="0"/>
          </a:p>
          <a:p>
            <a:pPr lvl="2"/>
            <a:r>
              <a:rPr lang="ko-KR" altLang="en-US" dirty="0"/>
              <a:t>이를 </a:t>
            </a:r>
            <a:r>
              <a:rPr lang="ko-KR" altLang="en-US" dirty="0" err="1"/>
              <a:t>브로드캐스팅</a:t>
            </a:r>
            <a:r>
              <a:rPr lang="en-US" altLang="ko-KR" dirty="0"/>
              <a:t>(Broadcasting)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2618910"/>
            <a:ext cx="3600399" cy="34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1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값에 </a:t>
            </a:r>
            <a:r>
              <a:rPr lang="en-US" altLang="ko-KR" dirty="0"/>
              <a:t>10</a:t>
            </a:r>
            <a:r>
              <a:rPr lang="ko-KR" altLang="en-US" dirty="0"/>
              <a:t>을 더하는 </a:t>
            </a:r>
            <a:r>
              <a:rPr lang="ko-KR" altLang="en-US" dirty="0" err="1"/>
              <a:t>브로드캐스팅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943835"/>
            <a:ext cx="3555395" cy="22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원래 배열과 숫자는 연산이 될 수 없지만</a:t>
            </a:r>
            <a:r>
              <a:rPr lang="en-US" altLang="ko-KR" dirty="0"/>
              <a:t>, </a:t>
            </a:r>
            <a:r>
              <a:rPr lang="ko-KR" altLang="en-US" dirty="0" err="1"/>
              <a:t>넘파이가</a:t>
            </a:r>
            <a:r>
              <a:rPr lang="ko-KR" altLang="en-US" dirty="0"/>
              <a:t> 다음과 같이 숫자를 동일한 크기의 배열로 만든 후에 연산을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C48BB-0E92-DE16-6596-73AE4A28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6" y="3068960"/>
            <a:ext cx="5142609" cy="17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배열의 크기가 다른 경우의 연산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6" y="2293653"/>
            <a:ext cx="2577343" cy="257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0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앞 배열의 크기 </a:t>
            </a:r>
            <a:r>
              <a:rPr lang="en-US" altLang="ko-KR" dirty="0"/>
              <a:t>2×2</a:t>
            </a:r>
            <a:r>
              <a:rPr lang="ko-KR" altLang="en-US" dirty="0"/>
              <a:t>에 맞춰서 뒤쪽 배열도 </a:t>
            </a:r>
            <a:r>
              <a:rPr lang="en-US" altLang="ko-KR" dirty="0"/>
              <a:t>2×2 </a:t>
            </a:r>
            <a:r>
              <a:rPr lang="ko-KR" altLang="en-US" dirty="0"/>
              <a:t>크기로 확장된 후 연산을 진행함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F503A-DD86-39FF-AD3D-4C569AEE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07" y="2438890"/>
            <a:ext cx="6696585" cy="1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산술 연산과 </a:t>
            </a:r>
            <a:r>
              <a:rPr lang="ko-KR" altLang="en-US" dirty="0" err="1" smtClean="0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배열을 숫자와 나누거나 제곱해도 됨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44114" y="2018577"/>
            <a:ext cx="4672991" cy="3393857"/>
            <a:chOff x="3039650" y="1754400"/>
            <a:chExt cx="3547867" cy="2545393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650" y="3786885"/>
              <a:ext cx="3547867" cy="512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3039650" y="1754400"/>
              <a:ext cx="3547867" cy="2139949"/>
              <a:chOff x="3039650" y="1754400"/>
              <a:chExt cx="3547867" cy="2139949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9650" y="1754400"/>
                <a:ext cx="3064701" cy="2139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44" name="Picture 4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085"/>
              <a:stretch/>
            </p:blipFill>
            <p:spPr bwMode="auto">
              <a:xfrm>
                <a:off x="6066684" y="1754400"/>
                <a:ext cx="520833" cy="21399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199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파이썬의</a:t>
            </a:r>
            <a:r>
              <a:rPr lang="ko-KR" altLang="en-US" dirty="0"/>
              <a:t> 리스트와 마찬가지로 인덱스를 통해서 처리할 수 있음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124776"/>
            <a:ext cx="4548902" cy="26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첨자</a:t>
            </a:r>
            <a:r>
              <a:rPr lang="en-US" altLang="ko-KR" dirty="0"/>
              <a:t>]</a:t>
            </a:r>
            <a:r>
              <a:rPr lang="ko-KR" altLang="en-US" dirty="0"/>
              <a:t>를 사용하여 값에 접근할 수 있음</a:t>
            </a:r>
            <a:endParaRPr lang="en-US" altLang="ko-KR" dirty="0"/>
          </a:p>
          <a:p>
            <a:pPr lvl="2"/>
            <a:r>
              <a:rPr lang="ko-KR" altLang="en-US" dirty="0"/>
              <a:t>배열의 부분집합은 </a:t>
            </a:r>
            <a:r>
              <a:rPr lang="ko-KR" altLang="en-US" dirty="0" err="1"/>
              <a:t>배열명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:</a:t>
            </a:r>
            <a:r>
              <a:rPr lang="ko-KR" altLang="en-US" dirty="0"/>
              <a:t>끝</a:t>
            </a:r>
            <a:r>
              <a:rPr lang="en-US" altLang="ko-KR" dirty="0"/>
              <a:t>+1] </a:t>
            </a:r>
            <a:r>
              <a:rPr lang="ko-KR" altLang="en-US" dirty="0"/>
              <a:t>형식으로 파이썬 리스트와 마찬가지로 조작 가능</a:t>
            </a:r>
            <a:endParaRPr lang="en-US" altLang="ko-KR" dirty="0"/>
          </a:p>
          <a:p>
            <a:pPr lvl="2"/>
            <a:r>
              <a:rPr lang="ko-KR" altLang="en-US" dirty="0"/>
              <a:t>첨자를 </a:t>
            </a:r>
            <a:r>
              <a:rPr lang="en-US" altLang="ko-KR" dirty="0"/>
              <a:t>–1, -2, … </a:t>
            </a:r>
            <a:r>
              <a:rPr lang="ko-KR" altLang="en-US" dirty="0"/>
              <a:t>방식으로 사용하면 마지막 위치부터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배열명</a:t>
            </a:r>
            <a:r>
              <a:rPr lang="en-US" altLang="ko-KR" dirty="0"/>
              <a:t>[:]</a:t>
            </a:r>
            <a:r>
              <a:rPr lang="ko-KR" altLang="en-US" dirty="0"/>
              <a:t>은 배열 자체를 의미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5" y="2708920"/>
            <a:ext cx="4886365" cy="347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 err="1"/>
              <a:t>슬라이싱</a:t>
            </a:r>
            <a:r>
              <a:rPr lang="ko-KR" altLang="en-US" dirty="0"/>
              <a:t> 방식으로 부분집합을 먼저 추출한 후 그 값을 변경하는 코드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8" y="2078850"/>
            <a:ext cx="5343691" cy="42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8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부분집합 추출</a:t>
            </a:r>
            <a:endParaRPr lang="en-US" altLang="ko-KR" dirty="0"/>
          </a:p>
          <a:p>
            <a:pPr lvl="1"/>
            <a:r>
              <a:rPr lang="ko-KR" altLang="en-US" dirty="0"/>
              <a:t>파이썬 리스트와 비교하여 </a:t>
            </a:r>
            <a:r>
              <a:rPr lang="ko-KR" altLang="en-US" dirty="0" err="1"/>
              <a:t>넘파이</a:t>
            </a:r>
            <a:r>
              <a:rPr lang="ko-KR" altLang="en-US" dirty="0"/>
              <a:t> 배열의 장점을 파악하는 예제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7D1F5F-AA2C-9AF1-819A-9402621E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72" y="2528900"/>
            <a:ext cx="4095455" cy="22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</a:t>
            </a:r>
            <a:r>
              <a:rPr lang="ko-KR" altLang="en-US" dirty="0"/>
              <a:t>결과에 따르면 배열의 부분집합을 추출했을 때 부분집합에 새로운 값이 복사되는 것이 아니라</a:t>
            </a:r>
            <a:r>
              <a:rPr lang="en-US" altLang="ko-KR" dirty="0"/>
              <a:t>, </a:t>
            </a:r>
            <a:r>
              <a:rPr lang="ko-KR" altLang="en-US" dirty="0"/>
              <a:t>부분집합이 원래 배열과 메모리를 공유하는 것을 알 수 있음</a:t>
            </a:r>
            <a:endParaRPr lang="en-US" altLang="ko-KR" dirty="0"/>
          </a:p>
          <a:p>
            <a:pPr lvl="2"/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/>
              <a:t>부분집합의 값을 변경했는데 원래 배열의 값이 변경되었음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1CB35-4C07-0864-0147-73829031A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8"/>
          <a:stretch/>
        </p:blipFill>
        <p:spPr>
          <a:xfrm>
            <a:off x="1624173" y="2843935"/>
            <a:ext cx="5895654" cy="20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ary_sub1</a:t>
            </a:r>
            <a:r>
              <a:rPr lang="ko-KR" altLang="en-US" dirty="0"/>
              <a:t>을 모두 </a:t>
            </a:r>
            <a:r>
              <a:rPr lang="en-US" altLang="ko-KR" dirty="0"/>
              <a:t>77</a:t>
            </a:r>
            <a:r>
              <a:rPr lang="ko-KR" altLang="en-US" dirty="0"/>
              <a:t>로 변경하면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10-5]</a:t>
            </a:r>
            <a:r>
              <a:rPr lang="ko-KR" altLang="en-US" dirty="0"/>
              <a:t>와 같이 변경되기 때문에 </a:t>
            </a:r>
            <a:r>
              <a:rPr lang="en-US" altLang="ko-KR" dirty="0" err="1"/>
              <a:t>ary</a:t>
            </a:r>
            <a:r>
              <a:rPr lang="ko-KR" altLang="en-US" dirty="0"/>
              <a:t>를 출력하면 </a:t>
            </a:r>
            <a:r>
              <a:rPr lang="en-US" altLang="ko-KR" dirty="0"/>
              <a:t>77</a:t>
            </a:r>
            <a:r>
              <a:rPr lang="ko-KR" altLang="en-US" dirty="0"/>
              <a:t>이 보이는 것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BC6DC-C850-2510-D2E0-DA42AF891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65"/>
          <a:stretch/>
        </p:blipFill>
        <p:spPr>
          <a:xfrm>
            <a:off x="1462536" y="2528900"/>
            <a:ext cx="6218927" cy="25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완전히 </a:t>
            </a:r>
            <a:r>
              <a:rPr lang="ko-KR" altLang="en-US" dirty="0"/>
              <a:t>분리된 부분집합을 만들고 싶다면 </a:t>
            </a:r>
            <a:r>
              <a:rPr lang="ko-KR" altLang="en-US" dirty="0" smtClean="0"/>
              <a:t>부분집합을 </a:t>
            </a:r>
            <a:r>
              <a:rPr lang="ko-KR" altLang="en-US" dirty="0"/>
              <a:t>만들 때 복사하는 방식을 사용해야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033845"/>
            <a:ext cx="4050450" cy="40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56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 </a:t>
            </a:r>
            <a:r>
              <a:rPr lang="ko-KR" altLang="en-US" dirty="0"/>
              <a:t>코드의 세 번째 행은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10-6]</a:t>
            </a:r>
            <a:r>
              <a:rPr lang="ko-KR" altLang="en-US" dirty="0"/>
              <a:t>과 같이 새로운 공간에 복사되어 </a:t>
            </a:r>
            <a:r>
              <a:rPr lang="en-US" altLang="ko-KR" dirty="0"/>
              <a:t>ary_sub2</a:t>
            </a:r>
            <a:r>
              <a:rPr lang="ko-KR" altLang="en-US" dirty="0"/>
              <a:t>가 </a:t>
            </a:r>
            <a:r>
              <a:rPr lang="ko-KR" altLang="en-US" dirty="0" smtClean="0"/>
              <a:t>만들어짐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0FAC5-8487-DBB6-9BCD-E0C6F16A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29" y="2768927"/>
            <a:ext cx="6208541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첨자와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10-7]</a:t>
            </a:r>
            <a:r>
              <a:rPr lang="ko-KR" altLang="en-US" dirty="0"/>
              <a:t>과 같이 </a:t>
            </a:r>
            <a:r>
              <a:rPr lang="en-US" altLang="ko-KR" dirty="0"/>
              <a:t>ary_sub2</a:t>
            </a:r>
            <a:r>
              <a:rPr lang="ko-KR" altLang="en-US" dirty="0"/>
              <a:t>를 변경해도 원 배열인 </a:t>
            </a:r>
            <a:r>
              <a:rPr lang="en-US" altLang="ko-KR" dirty="0" err="1"/>
              <a:t>ary</a:t>
            </a:r>
            <a:r>
              <a:rPr lang="ko-KR" altLang="en-US" dirty="0"/>
              <a:t>는 변경되지 않았음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7AE991-0C41-D3F4-5831-5227A62F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2" y="2528900"/>
            <a:ext cx="5795576" cy="246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리스트와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배열의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비교</a:t>
            </a:r>
            <a:endParaRPr lang="en-US" altLang="ko-KR" dirty="0"/>
          </a:p>
          <a:p>
            <a:pPr lvl="2"/>
            <a:r>
              <a:rPr lang="ko-KR" altLang="en-US" dirty="0"/>
              <a:t>파이썬 리스트에서 </a:t>
            </a:r>
            <a:r>
              <a:rPr lang="en-US" altLang="ko-KR" dirty="0"/>
              <a:t>2</a:t>
            </a:r>
            <a:r>
              <a:rPr lang="ko-KR" altLang="en-US" dirty="0"/>
              <a:t>차원 배열 일부를 추출하기 위해서는 다소 복잡한 과정을 거침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/>
              <a:t>10-8]</a:t>
            </a:r>
            <a:r>
              <a:rPr lang="ko-KR" altLang="en-US" dirty="0"/>
              <a:t>과 같이 </a:t>
            </a:r>
            <a:r>
              <a:rPr lang="en-US" altLang="ko-KR" dirty="0"/>
              <a:t>2</a:t>
            </a:r>
            <a:r>
              <a:rPr lang="ko-KR" altLang="en-US" dirty="0"/>
              <a:t>차원 리스트 일부를 추출하는 코드를 작성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634F3C-6124-F457-1D44-F1154AA7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30" y="2618910"/>
            <a:ext cx="4782060" cy="27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넘파이 기초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넘파이 배열 사용 방법</a:t>
            </a:r>
          </a:p>
          <a:p>
            <a:pPr lvl="1">
              <a:defRPr/>
            </a:pPr>
            <a:r>
              <a:rPr lang="ko-KR" altLang="en-US"/>
              <a:t>파이썬 리스트와 넘파이 배열의 슬라이싱 비교</a:t>
            </a:r>
          </a:p>
          <a:p>
            <a:pPr marL="357188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50359" y="1718810"/>
          <a:ext cx="7043282" cy="481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Code10-05.py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800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import random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SIZE = 5   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원본 크기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startRow,startCol = 1, 1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새로운 리스트의 시작 위치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nSIZE = 3  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새로운 리스트의 크기</a:t>
                      </a:r>
                    </a:p>
                    <a:p>
                      <a:pPr lvl="0" latinLnBrk="1">
                        <a:defRPr/>
                      </a:pPr>
                      <a:endParaRPr lang="ko-KR" altLang="en-US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 생성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value 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myList1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_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tmpList=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_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tmpList.append(value)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value += 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myList1.append(tmpList)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출력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[ print("%3d" % myList1[i][k], end=' ') for k in range(SIZE) 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02</a:t>
            </a:r>
            <a:r>
              <a:rPr lang="ko-KR" altLang="en-US"/>
              <a:t> 넘파이 기초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넘파이 배열 사용 방법</a:t>
            </a:r>
          </a:p>
          <a:p>
            <a:pPr lvl="1">
              <a:defRPr/>
            </a:pPr>
            <a:r>
              <a:rPr lang="ko-KR" altLang="en-US"/>
              <a:t>파이썬 리스트와 넘파이 배열의 슬라이싱 비교</a:t>
            </a:r>
          </a:p>
          <a:p>
            <a:pPr marL="357188" lvl="1" indent="0">
              <a:buNone/>
              <a:defRPr/>
            </a:pP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151620" y="1928833"/>
          <a:ext cx="6975774" cy="3951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49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Code10-05.py</a:t>
                      </a:r>
                      <a:endParaRPr lang="ko-KR" altLang="en-US" sz="15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8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34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슬라이싱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myList2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range(startRow, startRow+nSIZE)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tmpList = []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for k in range(startCol, startCol+nSIZE)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    tmpList.append(myList1[i][k])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myList2.append(tmpList)</a:t>
                      </a:r>
                    </a:p>
                    <a:p>
                      <a:pPr lvl="0" latinLnBrk="1">
                        <a:defRPr/>
                      </a:pPr>
                      <a:endParaRPr lang="en-US" altLang="ko-KR" sz="1500">
                        <a:latin typeface="D2Coding"/>
                        <a:ea typeface="D2Coding"/>
                      </a:endParaRP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## 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파이썬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2</a:t>
                      </a:r>
                      <a:r>
                        <a:rPr lang="ko-KR" altLang="en-US" sz="1500">
                          <a:solidFill>
                            <a:srgbClr val="FF0000"/>
                          </a:solidFill>
                          <a:latin typeface="D2Coding"/>
                          <a:ea typeface="D2Coding"/>
                        </a:rPr>
                        <a:t>차원 리스트의 출력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for i in range(nSIZE) :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[ print("%3d" % myList2[i][k], end=' ') for k in range(nSIZE) ]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    print()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500">
                          <a:latin typeface="D2Coding"/>
                          <a:ea typeface="D2Coding"/>
                        </a:rPr>
                        <a:t>print()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42230" y="1448779"/>
            <a:ext cx="1925160" cy="281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기능을 사용하면 훨씬 간단함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배열을 </a:t>
            </a:r>
            <a:r>
              <a:rPr lang="en-US" altLang="ko-KR" dirty="0"/>
              <a:t>2</a:t>
            </a:r>
            <a:r>
              <a:rPr lang="ko-KR" altLang="en-US" dirty="0"/>
              <a:t>차원 배열로 만드는 </a:t>
            </a:r>
            <a:r>
              <a:rPr lang="en-US" altLang="ko-KR" dirty="0"/>
              <a:t>reshape()</a:t>
            </a:r>
            <a:r>
              <a:rPr lang="ko-KR" altLang="en-US" dirty="0"/>
              <a:t>의 기능을 사용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1" y="2348880"/>
            <a:ext cx="2910380" cy="353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 사용 방법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2"/>
            <a:r>
              <a:rPr lang="ko-KR" altLang="en-US" dirty="0" smtClean="0"/>
              <a:t>‘</a:t>
            </a:r>
            <a:r>
              <a:rPr lang="en-US" altLang="ko-KR" dirty="0"/>
              <a:t>1</a:t>
            </a:r>
            <a:r>
              <a:rPr lang="ko-KR" altLang="en-US" dirty="0"/>
              <a:t>차원배열</a:t>
            </a:r>
            <a:r>
              <a:rPr lang="en-US" altLang="ko-KR" dirty="0"/>
              <a:t>.reshape(</a:t>
            </a:r>
            <a:r>
              <a:rPr lang="ko-KR" altLang="en-US" dirty="0"/>
              <a:t>행</a:t>
            </a:r>
            <a:r>
              <a:rPr lang="en-US" altLang="ko-KR" dirty="0"/>
              <a:t>,</a:t>
            </a:r>
            <a:r>
              <a:rPr lang="ko-KR" altLang="en-US" dirty="0"/>
              <a:t>열</a:t>
            </a:r>
            <a:r>
              <a:rPr lang="en-US" altLang="ko-KR" dirty="0"/>
              <a:t>)’</a:t>
            </a:r>
            <a:r>
              <a:rPr lang="ko-KR" altLang="en-US" dirty="0"/>
              <a:t>을 사용하면 </a:t>
            </a:r>
            <a:r>
              <a:rPr lang="en-US" altLang="ko-KR" dirty="0"/>
              <a:t>1</a:t>
            </a:r>
            <a:r>
              <a:rPr lang="ko-KR" altLang="en-US" dirty="0"/>
              <a:t>차원 배열이 간단히 </a:t>
            </a:r>
            <a:r>
              <a:rPr lang="en-US" altLang="ko-KR" dirty="0"/>
              <a:t>2</a:t>
            </a:r>
            <a:r>
              <a:rPr lang="ko-KR" altLang="en-US" dirty="0"/>
              <a:t>차원 배열로 변경됨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배열도 ‘</a:t>
            </a:r>
            <a:r>
              <a:rPr lang="en-US" altLang="ko-KR" dirty="0"/>
              <a:t>2</a:t>
            </a:r>
            <a:r>
              <a:rPr lang="ko-KR" altLang="en-US" dirty="0"/>
              <a:t>차원배열</a:t>
            </a:r>
            <a:r>
              <a:rPr lang="en-US" altLang="ko-KR" dirty="0"/>
              <a:t>.reshape(</a:t>
            </a:r>
            <a:r>
              <a:rPr lang="ko-KR" altLang="en-US" dirty="0"/>
              <a:t>크기</a:t>
            </a:r>
            <a:r>
              <a:rPr lang="en-US" altLang="ko-KR" dirty="0"/>
              <a:t>)’</a:t>
            </a:r>
            <a:r>
              <a:rPr lang="ko-KR" altLang="en-US" dirty="0"/>
              <a:t>를 사용하면 </a:t>
            </a:r>
            <a:r>
              <a:rPr lang="en-US" altLang="ko-KR" dirty="0"/>
              <a:t>1</a:t>
            </a:r>
            <a:r>
              <a:rPr lang="ko-KR" altLang="en-US" dirty="0"/>
              <a:t>차원 배열로 변경됨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71" y="2348880"/>
            <a:ext cx="7448243" cy="251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파일 처리와 함께 </a:t>
            </a:r>
            <a:r>
              <a:rPr lang="en-US" altLang="ko-KR" dirty="0" err="1"/>
              <a:t>Ctrl+Z</a:t>
            </a:r>
            <a:r>
              <a:rPr lang="ko-KR" altLang="en-US" dirty="0"/>
              <a:t>를 누르면 이전 작업으로 되돌리는 개념을 학습함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63F60-4789-A7DA-B19E-AABFAE65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52" y="2288874"/>
            <a:ext cx="6255695" cy="264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배열의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lvl="2"/>
            <a:r>
              <a:rPr lang="ko-KR" altLang="en-US" dirty="0"/>
              <a:t>다양한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259E5-D941-5C18-09DB-76725D10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7" y="2281491"/>
            <a:ext cx="7965885" cy="358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10-9]</a:t>
            </a:r>
            <a:r>
              <a:rPr lang="ko-KR" altLang="en-US" dirty="0"/>
              <a:t>의 </a:t>
            </a:r>
            <a:r>
              <a:rPr lang="en-US" altLang="ko-KR" dirty="0"/>
              <a:t>4×4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배열에서 행을 추출하는 다양한 방법</a:t>
            </a:r>
            <a:endParaRPr lang="en-US" altLang="ko-KR" dirty="0"/>
          </a:p>
          <a:p>
            <a:pPr lvl="2"/>
            <a:r>
              <a:rPr lang="ko-KR" altLang="en-US" dirty="0"/>
              <a:t>먼저 간단히 </a:t>
            </a:r>
            <a:r>
              <a:rPr lang="en-US" altLang="ko-KR" dirty="0"/>
              <a:t>4×4 </a:t>
            </a:r>
            <a:r>
              <a:rPr lang="ko-KR" altLang="en-US" dirty="0"/>
              <a:t>크기의 배열을 준비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75" y="2393885"/>
            <a:ext cx="2655294" cy="317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7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 smtClean="0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en-US" altLang="ko-KR" b="1" dirty="0" smtClean="0"/>
              <a:t>1</a:t>
            </a:r>
            <a:r>
              <a:rPr lang="ko-KR" altLang="en-US" b="1" dirty="0" smtClean="0"/>
              <a:t>개 행을 추출할 경우</a:t>
            </a:r>
            <a:endParaRPr lang="en-US" altLang="ko-KR" b="1" dirty="0"/>
          </a:p>
          <a:p>
            <a:pPr marL="719137" lvl="3" indent="-261938">
              <a:buSzPct val="130000"/>
            </a:pP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배열에서 </a:t>
            </a:r>
            <a:r>
              <a:rPr lang="ko-KR" altLang="en-US" dirty="0" err="1"/>
              <a:t>슬라이싱을</a:t>
            </a:r>
            <a:r>
              <a:rPr lang="ko-KR" altLang="en-US" dirty="0"/>
              <a:t> 할 때는 원칙적으로 </a:t>
            </a:r>
            <a:r>
              <a:rPr lang="en-US" altLang="ko-KR" dirty="0"/>
              <a:t>[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 </a:t>
            </a:r>
            <a:r>
              <a:rPr lang="ko-KR" altLang="en-US" dirty="0"/>
              <a:t>형식을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719137" lvl="3" indent="-261938">
              <a:buSzPct val="130000"/>
            </a:pPr>
            <a:r>
              <a:rPr lang="ko-KR" altLang="en-US" dirty="0" smtClean="0"/>
              <a:t>하지만 행만 </a:t>
            </a:r>
            <a:r>
              <a:rPr lang="ko-KR" altLang="en-US" dirty="0"/>
              <a:t>표시한다면 열은 모든 열인 ‘</a:t>
            </a:r>
            <a:r>
              <a:rPr lang="en-US" altLang="ko-KR" dirty="0"/>
              <a:t>:’ </a:t>
            </a:r>
            <a:r>
              <a:rPr lang="ko-KR" altLang="en-US" dirty="0"/>
              <a:t>또는 ‘</a:t>
            </a:r>
            <a:r>
              <a:rPr lang="en-US" altLang="ko-KR" dirty="0"/>
              <a:t>0:</a:t>
            </a:r>
            <a:r>
              <a:rPr lang="ko-KR" altLang="en-US" dirty="0" err="1"/>
              <a:t>열개수</a:t>
            </a:r>
            <a:r>
              <a:rPr lang="ko-KR" altLang="en-US" dirty="0"/>
              <a:t>’를 생략한 것으로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pPr marL="719137" lvl="3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배열에서 행 </a:t>
            </a:r>
            <a:r>
              <a:rPr lang="en-US" altLang="ko-KR" dirty="0"/>
              <a:t>1</a:t>
            </a:r>
            <a:r>
              <a:rPr lang="ko-KR" altLang="en-US" dirty="0"/>
              <a:t>개만 추출했으므로 결과는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1" y="2798930"/>
            <a:ext cx="2283660" cy="319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5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ko-KR" altLang="en-US" b="1" dirty="0" smtClean="0"/>
              <a:t>인접한 여러 개 행을 추출하는 경우</a:t>
            </a:r>
            <a:endParaRPr lang="en-US" altLang="ko-KR" dirty="0"/>
          </a:p>
          <a:p>
            <a:pPr lvl="2"/>
            <a:r>
              <a:rPr lang="ko-KR" altLang="en-US" sz="1200" dirty="0"/>
              <a:t>여러 개 행을 추출할 때는 행의 범위를 설정</a:t>
            </a:r>
            <a:endParaRPr lang="en-US" altLang="ko-KR" sz="1200" dirty="0"/>
          </a:p>
          <a:p>
            <a:pPr lvl="2"/>
            <a:r>
              <a:rPr lang="ko-KR" altLang="en-US" sz="1200" dirty="0"/>
              <a:t>열 부분은 생략하거나 모든 열로 지정할 수 </a:t>
            </a:r>
            <a:r>
              <a:rPr lang="ko-KR" altLang="en-US" sz="1200" dirty="0" smtClean="0"/>
              <a:t>있음</a:t>
            </a:r>
            <a:endParaRPr lang="en-US" altLang="ko-KR" sz="1200" dirty="0"/>
          </a:p>
          <a:p>
            <a:pPr lvl="2"/>
            <a:r>
              <a:rPr lang="ko-KR" altLang="en-US" sz="1200" dirty="0" smtClean="0"/>
              <a:t>결과는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배열이 됨</a:t>
            </a: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47" y="1673805"/>
            <a:ext cx="2610290" cy="440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9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pPr marL="355600" lvl="1" indent="-261938">
              <a:buSzPct val="130000"/>
            </a:pP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marL="541337" lvl="2" indent="-261938">
              <a:buSzPct val="130000"/>
            </a:pPr>
            <a:r>
              <a:rPr lang="ko-KR" altLang="en-US" b="1" dirty="0"/>
              <a:t>한 개 열을 추출하는 </a:t>
            </a:r>
            <a:r>
              <a:rPr lang="ko-KR" altLang="en-US" b="1" dirty="0" smtClean="0"/>
              <a:t>경우</a:t>
            </a:r>
            <a:endParaRPr lang="en-US" altLang="ko-KR" b="1" dirty="0"/>
          </a:p>
          <a:p>
            <a:pPr lvl="2"/>
            <a:r>
              <a:rPr lang="ko-KR" altLang="en-US" sz="1200" dirty="0"/>
              <a:t>한 개 열을 추출할 때는 </a:t>
            </a:r>
            <a:r>
              <a:rPr lang="en-US" altLang="ko-KR" sz="1200" dirty="0"/>
              <a:t>[</a:t>
            </a:r>
            <a:r>
              <a:rPr lang="ko-KR" altLang="en-US" sz="1200" dirty="0"/>
              <a:t>행</a:t>
            </a:r>
            <a:r>
              <a:rPr lang="en-US" altLang="ko-KR" sz="1200" dirty="0"/>
              <a:t>, </a:t>
            </a:r>
            <a:r>
              <a:rPr lang="ko-KR" altLang="en-US" sz="1200" dirty="0"/>
              <a:t>열</a:t>
            </a:r>
            <a:r>
              <a:rPr lang="en-US" altLang="ko-KR" sz="1200" dirty="0"/>
              <a:t>]</a:t>
            </a:r>
            <a:r>
              <a:rPr lang="ko-KR" altLang="en-US" sz="1200" dirty="0"/>
              <a:t>에서 행 부분은 ‘</a:t>
            </a:r>
            <a:r>
              <a:rPr lang="en-US" altLang="ko-KR" sz="1200" dirty="0"/>
              <a:t>:’ </a:t>
            </a:r>
            <a:r>
              <a:rPr lang="ko-KR" altLang="en-US" sz="1200" dirty="0"/>
              <a:t>또는 ‘</a:t>
            </a:r>
            <a:r>
              <a:rPr lang="en-US" altLang="ko-KR" sz="1200" dirty="0"/>
              <a:t>0:</a:t>
            </a:r>
            <a:r>
              <a:rPr lang="ko-KR" altLang="en-US" sz="1200" dirty="0" err="1"/>
              <a:t>행개수’로</a:t>
            </a:r>
            <a:r>
              <a:rPr lang="ko-KR" altLang="en-US" sz="1200" dirty="0"/>
              <a:t> 지정</a:t>
            </a:r>
            <a:endParaRPr lang="en-US" altLang="ko-KR" sz="1200" dirty="0"/>
          </a:p>
          <a:p>
            <a:pPr lvl="2"/>
            <a:r>
              <a:rPr lang="ko-KR" altLang="en-US" sz="1200" dirty="0"/>
              <a:t>단 </a:t>
            </a:r>
            <a:r>
              <a:rPr lang="en-US" altLang="ko-KR" sz="1200" dirty="0"/>
              <a:t>[ , </a:t>
            </a:r>
            <a:r>
              <a:rPr lang="ko-KR" altLang="en-US" sz="1200" dirty="0"/>
              <a:t>열</a:t>
            </a:r>
            <a:r>
              <a:rPr lang="en-US" altLang="ko-KR" sz="1200" dirty="0"/>
              <a:t>] </a:t>
            </a:r>
            <a:r>
              <a:rPr lang="ko-KR" altLang="en-US" sz="1200" dirty="0"/>
              <a:t>방식으로 앞부분을 비워 놓으면 오류가 발생</a:t>
            </a:r>
            <a:endParaRPr lang="en-US" altLang="ko-KR" sz="1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2573905"/>
            <a:ext cx="2790309" cy="354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배열의 </a:t>
            </a:r>
            <a:r>
              <a:rPr lang="ko-KR" altLang="en-US" sz="1600" b="0" dirty="0" err="1" smtClean="0"/>
              <a:t>슬라이싱</a:t>
            </a:r>
            <a:endParaRPr lang="en-US" altLang="ko-KR" sz="1600" b="0" dirty="0" smtClean="0"/>
          </a:p>
          <a:p>
            <a:pPr lvl="1"/>
            <a:r>
              <a:rPr lang="ko-KR" altLang="en-US" sz="1400" b="1" dirty="0" smtClean="0"/>
              <a:t>인접한 여러 개 열을 </a:t>
            </a:r>
            <a:r>
              <a:rPr lang="ko-KR" altLang="en-US" sz="1400" b="1" dirty="0"/>
              <a:t>추출하는 </a:t>
            </a:r>
            <a:r>
              <a:rPr lang="ko-KR" altLang="en-US" sz="1400" b="1" dirty="0" smtClean="0"/>
              <a:t>경우</a:t>
            </a:r>
            <a:endParaRPr lang="en-US" altLang="ko-KR" sz="1400" dirty="0"/>
          </a:p>
          <a:p>
            <a:pPr lvl="2"/>
            <a:r>
              <a:rPr lang="ko-KR" altLang="en-US" sz="1200" dirty="0"/>
              <a:t>여러 개 열을 추출할 때는 열의 범위를 설정</a:t>
            </a:r>
            <a:endParaRPr lang="en-US" altLang="ko-KR" sz="1200" dirty="0"/>
          </a:p>
          <a:p>
            <a:pPr lvl="2"/>
            <a:r>
              <a:rPr lang="ko-KR" altLang="en-US" sz="1200" dirty="0"/>
              <a:t>행 부분은 모든 열로 지정</a:t>
            </a:r>
            <a:endParaRPr lang="en-US" altLang="ko-KR" sz="1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4" y="1400200"/>
            <a:ext cx="2430271" cy="465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</a:t>
            </a:r>
            <a:r>
              <a:rPr lang="ko-KR" altLang="en-US" sz="1600" b="0" dirty="0"/>
              <a:t>배열의 </a:t>
            </a:r>
            <a:r>
              <a:rPr lang="ko-KR" altLang="en-US" sz="1600" b="0" dirty="0" err="1"/>
              <a:t>슬라이싱</a:t>
            </a:r>
            <a:endParaRPr lang="en-US" altLang="ko-KR" sz="1600" b="0" dirty="0"/>
          </a:p>
          <a:p>
            <a:pPr lvl="1"/>
            <a:r>
              <a:rPr lang="ko-KR" altLang="en-US" sz="1400" b="1" dirty="0" smtClean="0"/>
              <a:t>중간 부분을 추출하는 경우</a:t>
            </a:r>
            <a:endParaRPr lang="en-US" altLang="ko-KR" sz="1400" b="1" dirty="0" smtClean="0"/>
          </a:p>
          <a:p>
            <a:pPr lvl="2"/>
            <a:r>
              <a:rPr lang="ko-KR" altLang="en-US" sz="1200" dirty="0" smtClean="0"/>
              <a:t>행 및 열의 범위를 설정하면 되며 결과는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배열이 됨</a:t>
            </a: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2" y="2303875"/>
            <a:ext cx="2613112" cy="303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0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배열의 </a:t>
            </a:r>
            <a:r>
              <a:rPr lang="ko-KR" altLang="en-US" sz="1600" b="0" dirty="0" err="1"/>
              <a:t>슬라이싱</a:t>
            </a:r>
            <a:endParaRPr lang="en-US" altLang="ko-KR" sz="1600" b="0" dirty="0"/>
          </a:p>
          <a:p>
            <a:pPr lvl="1"/>
            <a:r>
              <a:rPr lang="ko-KR" altLang="en-US" sz="1400" b="1" dirty="0" smtClean="0"/>
              <a:t>인접하지 않은 행 또는 열을 추출하는 경우</a:t>
            </a:r>
            <a:endParaRPr lang="en-US" altLang="ko-KR" dirty="0"/>
          </a:p>
          <a:p>
            <a:pPr lvl="2"/>
            <a:r>
              <a:rPr lang="en-US" altLang="ko-KR" sz="1200" dirty="0"/>
              <a:t>[[</a:t>
            </a:r>
            <a:r>
              <a:rPr lang="ko-KR" altLang="en-US" sz="1200" dirty="0"/>
              <a:t>행</a:t>
            </a:r>
            <a:r>
              <a:rPr lang="en-US" altLang="ko-KR" sz="1200" dirty="0"/>
              <a:t>, </a:t>
            </a:r>
            <a:r>
              <a:rPr lang="ko-KR" altLang="en-US" sz="1200" dirty="0"/>
              <a:t>열</a:t>
            </a:r>
            <a:r>
              <a:rPr lang="en-US" altLang="ko-KR" sz="1200" dirty="0"/>
              <a:t>]] </a:t>
            </a:r>
            <a:r>
              <a:rPr lang="ko-KR" altLang="en-US" sz="1200" dirty="0"/>
              <a:t>방식으로 추출</a:t>
            </a:r>
            <a:endParaRPr lang="en-US" altLang="ko-KR" sz="1200" dirty="0"/>
          </a:p>
          <a:p>
            <a:pPr lvl="2"/>
            <a:r>
              <a:rPr lang="ko-KR" altLang="en-US" sz="1200" dirty="0"/>
              <a:t>행 및 열을 </a:t>
            </a:r>
            <a:r>
              <a:rPr lang="en-US" altLang="ko-KR" sz="1200" dirty="0"/>
              <a:t>1</a:t>
            </a:r>
            <a:r>
              <a:rPr lang="ko-KR" altLang="en-US" sz="1200" dirty="0"/>
              <a:t>개씩만 써도 되고</a:t>
            </a:r>
            <a:r>
              <a:rPr lang="en-US" altLang="ko-KR" sz="1200" dirty="0"/>
              <a:t>, </a:t>
            </a:r>
            <a:r>
              <a:rPr lang="ko-KR" altLang="en-US" sz="1200" dirty="0"/>
              <a:t>범위를 지정해도 됨</a:t>
            </a:r>
            <a:endParaRPr lang="en-US" altLang="ko-KR" sz="1200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66" y="1808821"/>
            <a:ext cx="2690334" cy="431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9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배열 연결 및 축 전환</a:t>
            </a:r>
            <a:endParaRPr lang="en-US" altLang="ko-KR" sz="1600" b="0" dirty="0"/>
          </a:p>
          <a:p>
            <a:pPr lvl="1"/>
            <a:r>
              <a:rPr lang="en-US" altLang="ko-KR" sz="1400" dirty="0" smtClean="0"/>
              <a:t>2</a:t>
            </a:r>
            <a:r>
              <a:rPr lang="ko-KR" altLang="en-US" sz="1400" dirty="0"/>
              <a:t>차원 </a:t>
            </a:r>
            <a:r>
              <a:rPr lang="ko-KR" altLang="en-US" sz="1400" dirty="0" err="1"/>
              <a:t>넘파이</a:t>
            </a:r>
            <a:r>
              <a:rPr lang="ko-KR" altLang="en-US" sz="1400" dirty="0"/>
              <a:t> 배열을 연결할 때는 </a:t>
            </a:r>
            <a:r>
              <a:rPr lang="en-US" altLang="ko-KR" sz="1400" dirty="0" err="1"/>
              <a:t>np.concatenate</a:t>
            </a:r>
            <a:r>
              <a:rPr lang="en-US" altLang="ko-KR" sz="1400" dirty="0"/>
              <a:t>((</a:t>
            </a:r>
            <a:r>
              <a:rPr lang="ko-KR" altLang="en-US" sz="1400" dirty="0"/>
              <a:t>배열</a:t>
            </a:r>
            <a:r>
              <a:rPr lang="en-US" altLang="ko-KR" sz="1400" dirty="0"/>
              <a:t>1, </a:t>
            </a:r>
            <a:r>
              <a:rPr lang="ko-KR" altLang="en-US" sz="1400" dirty="0"/>
              <a:t>배열</a:t>
            </a:r>
            <a:r>
              <a:rPr lang="en-US" altLang="ko-KR" sz="1400" dirty="0"/>
              <a:t>2)) </a:t>
            </a:r>
            <a:r>
              <a:rPr lang="ko-KR" altLang="en-US" sz="1400" dirty="0"/>
              <a:t>함수를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옵션 </a:t>
            </a:r>
            <a:r>
              <a:rPr lang="en-US" altLang="ko-KR" sz="1400" dirty="0"/>
              <a:t>axis</a:t>
            </a:r>
            <a:r>
              <a:rPr lang="ko-KR" altLang="en-US" sz="1400" dirty="0"/>
              <a:t>를 통해서 </a:t>
            </a:r>
            <a:r>
              <a:rPr lang="en-US" altLang="ko-KR" sz="1400" dirty="0"/>
              <a:t>0</a:t>
            </a:r>
            <a:r>
              <a:rPr lang="ko-KR" altLang="en-US" sz="1400" dirty="0"/>
              <a:t>은 세로로</a:t>
            </a:r>
            <a:r>
              <a:rPr lang="en-US" altLang="ko-KR" sz="1400" dirty="0"/>
              <a:t>, 1</a:t>
            </a:r>
            <a:r>
              <a:rPr lang="ko-KR" altLang="en-US" sz="1400" dirty="0"/>
              <a:t>을 가로로 연결</a:t>
            </a:r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5B4B39-7546-FA1B-10F4-B3A21922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92" y="2618910"/>
            <a:ext cx="7065785" cy="19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방법</a:t>
            </a:r>
            <a:endParaRPr lang="en-US" altLang="ko-KR" dirty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 연결 및 축 전환</a:t>
            </a:r>
            <a:endParaRPr lang="en-US" altLang="ko-KR" sz="1600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898265" y="1919627"/>
            <a:ext cx="3375374" cy="4389693"/>
            <a:chOff x="3263395" y="1382172"/>
            <a:chExt cx="2367393" cy="329227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45"/>
            <a:stretch/>
          </p:blipFill>
          <p:spPr bwMode="auto">
            <a:xfrm>
              <a:off x="3263395" y="1382172"/>
              <a:ext cx="2367393" cy="2417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53"/>
            <a:stretch/>
          </p:blipFill>
          <p:spPr bwMode="auto">
            <a:xfrm>
              <a:off x="3266855" y="3741880"/>
              <a:ext cx="2363933" cy="93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9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 smtClean="0"/>
              <a:t>Numerical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smtClean="0"/>
              <a:t>약자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배열을 처리할 때 널리 사용되는 유용하고 필수적인 라이브러리</a:t>
            </a:r>
            <a:endParaRPr lang="en-US" altLang="ko-KR" dirty="0"/>
          </a:p>
          <a:p>
            <a:pPr lvl="1"/>
            <a:r>
              <a:rPr lang="ko-KR" altLang="en-US" dirty="0"/>
              <a:t>특히 배열 계산에 최적화된 방식과 빠른 처리 속도를 </a:t>
            </a:r>
            <a:r>
              <a:rPr lang="ko-KR" altLang="en-US" dirty="0" smtClean="0"/>
              <a:t>자랑함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처리 속도가 빠름</a:t>
            </a:r>
            <a:endParaRPr lang="en-US" altLang="ko-KR" dirty="0"/>
          </a:p>
          <a:p>
            <a:pPr lvl="1"/>
            <a:r>
              <a:rPr lang="ko-KR" altLang="en-US" dirty="0"/>
              <a:t>유연한 연산 제공</a:t>
            </a:r>
            <a:endParaRPr lang="en-US" altLang="ko-KR" dirty="0"/>
          </a:p>
          <a:p>
            <a:pPr lvl="1"/>
            <a:r>
              <a:rPr lang="ko-KR" altLang="en-US" dirty="0"/>
              <a:t>배열의 내용을 한번에 디스크에 저장하고</a:t>
            </a:r>
            <a:r>
              <a:rPr lang="en-US" altLang="ko-KR" dirty="0"/>
              <a:t>, </a:t>
            </a:r>
            <a:r>
              <a:rPr lang="ko-KR" altLang="en-US" dirty="0"/>
              <a:t>다시 불러오는 기능을 제공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로 작성한 코드와 연결 가능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등 유명한 라이브러리가 </a:t>
            </a:r>
            <a:r>
              <a:rPr lang="ko-KR" altLang="en-US" dirty="0" err="1"/>
              <a:t>넘파이</a:t>
            </a:r>
            <a:r>
              <a:rPr lang="ko-KR" altLang="en-US" dirty="0"/>
              <a:t> 기반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8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sz="1600" b="0" dirty="0" smtClean="0"/>
              <a:t>2</a:t>
            </a:r>
            <a:r>
              <a:rPr lang="ko-KR" altLang="en-US" sz="1600" b="0" dirty="0" smtClean="0"/>
              <a:t>차원 </a:t>
            </a:r>
            <a:r>
              <a:rPr lang="ko-KR" altLang="en-US" sz="1600" b="0" dirty="0" err="1" smtClean="0"/>
              <a:t>넘파이</a:t>
            </a:r>
            <a:r>
              <a:rPr lang="ko-KR" altLang="en-US" sz="1600" b="0" dirty="0" smtClean="0"/>
              <a:t> 배열 연결 및 축 전환</a:t>
            </a:r>
            <a:endParaRPr lang="en-US" altLang="ko-KR" sz="1600" b="0" dirty="0"/>
          </a:p>
          <a:p>
            <a:pPr lvl="1"/>
            <a:r>
              <a:rPr lang="ko-KR" altLang="en-US" sz="1400" dirty="0" err="1" smtClean="0"/>
              <a:t>넘파이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배열의 행과 열을 바꾸려면 </a:t>
            </a:r>
            <a:r>
              <a:rPr lang="en-US" altLang="ko-KR" sz="1400" dirty="0"/>
              <a:t>transpose(1, 0) </a:t>
            </a:r>
            <a:r>
              <a:rPr lang="ko-KR" altLang="en-US" sz="1400" dirty="0"/>
              <a:t>또는 </a:t>
            </a:r>
            <a:r>
              <a:rPr lang="en-US" altLang="ko-KR" sz="1400" dirty="0"/>
              <a:t>T </a:t>
            </a:r>
            <a:r>
              <a:rPr lang="ko-KR" altLang="en-US" sz="1400" dirty="0"/>
              <a:t>속성을 </a:t>
            </a:r>
            <a:r>
              <a:rPr lang="ko-KR" altLang="en-US" sz="1400" dirty="0" smtClean="0"/>
              <a:t>사용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transpose </a:t>
            </a:r>
            <a:r>
              <a:rPr lang="en-US" altLang="ko-KR" sz="1400" dirty="0"/>
              <a:t>(1, 0)</a:t>
            </a:r>
            <a:r>
              <a:rPr lang="ko-KR" altLang="en-US" sz="1400" dirty="0"/>
              <a:t>에서 </a:t>
            </a:r>
            <a:r>
              <a:rPr lang="en-US" altLang="ko-KR" sz="1400" dirty="0"/>
              <a:t>1</a:t>
            </a:r>
            <a:r>
              <a:rPr lang="ko-KR" altLang="en-US" sz="1400" dirty="0"/>
              <a:t>은 </a:t>
            </a:r>
            <a:r>
              <a:rPr lang="en-US" altLang="ko-KR" sz="1400" dirty="0"/>
              <a:t>1</a:t>
            </a:r>
            <a:r>
              <a:rPr lang="ko-KR" altLang="en-US" sz="1400" dirty="0"/>
              <a:t>번 축을</a:t>
            </a:r>
            <a:r>
              <a:rPr lang="en-US" altLang="ko-KR" sz="1400" dirty="0"/>
              <a:t>, 0</a:t>
            </a:r>
            <a:r>
              <a:rPr lang="ko-KR" altLang="en-US" sz="1400" dirty="0"/>
              <a:t>은 </a:t>
            </a:r>
            <a:r>
              <a:rPr lang="en-US" altLang="ko-KR" sz="1400" dirty="0"/>
              <a:t>0</a:t>
            </a:r>
            <a:r>
              <a:rPr lang="ko-KR" altLang="en-US" sz="1400" dirty="0"/>
              <a:t>번 축을 가리키는데</a:t>
            </a:r>
            <a:r>
              <a:rPr lang="en-US" altLang="ko-KR" sz="1400" dirty="0"/>
              <a:t>, </a:t>
            </a:r>
            <a:r>
              <a:rPr lang="ko-KR" altLang="en-US" sz="1400" dirty="0"/>
              <a:t>두 축을 바꾸기 때문에 행과 열이 </a:t>
            </a:r>
            <a:r>
              <a:rPr lang="ko-KR" altLang="en-US" sz="1400" dirty="0" smtClean="0"/>
              <a:t>바뀜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transpose(0</a:t>
            </a:r>
            <a:r>
              <a:rPr lang="en-US" altLang="ko-KR" sz="1400" dirty="0"/>
              <a:t>, 1)</a:t>
            </a:r>
            <a:r>
              <a:rPr lang="ko-KR" altLang="en-US" sz="1400" dirty="0"/>
              <a:t>은 축이 바뀌지 않으므로 그대로 출력됨</a:t>
            </a:r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8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사용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sz="1600" b="0" dirty="0"/>
              <a:t>2</a:t>
            </a:r>
            <a:r>
              <a:rPr lang="ko-KR" altLang="en-US" sz="1600" b="0" dirty="0"/>
              <a:t>차원 </a:t>
            </a:r>
            <a:r>
              <a:rPr lang="ko-KR" altLang="en-US" sz="1600" b="0" dirty="0" err="1"/>
              <a:t>넘파이</a:t>
            </a:r>
            <a:r>
              <a:rPr lang="ko-KR" altLang="en-US" sz="1600" b="0" dirty="0"/>
              <a:t> 배열 연결 및 축 전환</a:t>
            </a:r>
            <a:endParaRPr lang="en-US" altLang="ko-KR" sz="1600" b="0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12" y="1673805"/>
            <a:ext cx="3840407" cy="478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5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배열로 </a:t>
            </a:r>
            <a:r>
              <a:rPr lang="en-US" altLang="ko-KR" dirty="0"/>
              <a:t>Code10-05.py</a:t>
            </a:r>
            <a:r>
              <a:rPr lang="ko-KR" altLang="en-US" dirty="0"/>
              <a:t>와 동일한 결과를 내는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FFCE2E-A15D-EF8F-3F99-D053EDF18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8615"/>
              </p:ext>
            </p:extLst>
          </p:nvPr>
        </p:nvGraphicFramePr>
        <p:xfrm>
          <a:off x="1016605" y="1808820"/>
          <a:ext cx="7110789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411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650378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Code10-06.py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…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크기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startRow,startCol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1, 1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리스트의 시작 위치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3 </a:t>
                      </a:r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새로운 리스트의 크기</a:t>
                      </a:r>
                    </a:p>
                    <a:p>
                      <a:pPr latinLnBrk="1"/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value = 1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np.arange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(value, value+(SIZE*SIZE), 1)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 = myAry1.reshape(SIZE, SIZE)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리스트의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 Code10-05.py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17~20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myAry1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출력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~~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슬라이싱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myAry2 = myAry1[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startRow:startRow+nSIZE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startCol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startCol+nSIZE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].copy()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배열의 출력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~~ Code10-05.py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31~34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행과 동일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myAry2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를 출력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 ~~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완성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58" y="1688807"/>
            <a:ext cx="6165684" cy="447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단항</a:t>
            </a:r>
            <a:r>
              <a:rPr lang="ko-KR" altLang="en-US" b="1" dirty="0" smtClean="0"/>
              <a:t> 수식 함수</a:t>
            </a:r>
            <a:endParaRPr lang="en-US" altLang="ko-KR" b="1" dirty="0"/>
          </a:p>
          <a:p>
            <a:pPr lvl="2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1</a:t>
            </a:r>
            <a:r>
              <a:rPr lang="ko-KR" altLang="en-US" dirty="0"/>
              <a:t>개를 연산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D0B795-28E9-366B-5E47-50D51E91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5" y="2033845"/>
            <a:ext cx="6975775" cy="41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err="1"/>
              <a:t>단항</a:t>
            </a:r>
            <a:r>
              <a:rPr lang="ko-KR" altLang="en-US" b="1" dirty="0"/>
              <a:t>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np.abs</a:t>
            </a:r>
            <a:r>
              <a:rPr lang="en-US" altLang="ko-KR" dirty="0"/>
              <a:t>()</a:t>
            </a:r>
            <a:r>
              <a:rPr lang="ko-KR" altLang="en-US" dirty="0"/>
              <a:t>는 모두 양수를 반환하고</a:t>
            </a:r>
            <a:r>
              <a:rPr lang="en-US" altLang="ko-KR" dirty="0"/>
              <a:t>, sign()</a:t>
            </a:r>
            <a:r>
              <a:rPr lang="ko-KR" altLang="en-US" dirty="0"/>
              <a:t>의 경우 양수는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음수는 </a:t>
            </a:r>
            <a:r>
              <a:rPr lang="en-US" altLang="ko-KR" dirty="0"/>
              <a:t>1</a:t>
            </a:r>
            <a:r>
              <a:rPr lang="ko-KR" altLang="en-US" dirty="0"/>
              <a:t>을 반환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np.sqrt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루트값을</a:t>
            </a:r>
            <a:r>
              <a:rPr lang="ko-KR" altLang="en-US" dirty="0"/>
              <a:t> 반환하는데</a:t>
            </a:r>
            <a:r>
              <a:rPr lang="en-US" altLang="ko-KR" dirty="0"/>
              <a:t>, </a:t>
            </a:r>
            <a:r>
              <a:rPr lang="ko-KR" altLang="en-US" dirty="0"/>
              <a:t>음수의 </a:t>
            </a:r>
            <a:r>
              <a:rPr lang="ko-KR" altLang="en-US" dirty="0" err="1"/>
              <a:t>루트값은</a:t>
            </a:r>
            <a:r>
              <a:rPr lang="ko-KR" altLang="en-US" dirty="0"/>
              <a:t> </a:t>
            </a:r>
            <a:r>
              <a:rPr lang="en-US" altLang="ko-KR" dirty="0"/>
              <a:t>nan(Not a Number)</a:t>
            </a:r>
            <a:r>
              <a:rPr lang="ko-KR" altLang="en-US" dirty="0"/>
              <a:t>로 표시됨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C7F1E-4D12-4770-F096-96B91375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528900"/>
            <a:ext cx="4770530" cy="25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2</a:t>
            </a:r>
            <a:r>
              <a:rPr lang="ko-KR" altLang="en-US" dirty="0"/>
              <a:t>개를 연산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더하기</a:t>
            </a:r>
            <a:r>
              <a:rPr lang="en-US" altLang="ko-KR" dirty="0"/>
              <a:t>(add), </a:t>
            </a:r>
            <a:r>
              <a:rPr lang="ko-KR" altLang="en-US" dirty="0"/>
              <a:t>빼기</a:t>
            </a:r>
            <a:r>
              <a:rPr lang="en-US" altLang="ko-KR" dirty="0"/>
              <a:t>(subtract), </a:t>
            </a:r>
            <a:r>
              <a:rPr lang="ko-KR" altLang="en-US" dirty="0"/>
              <a:t>곱하기</a:t>
            </a:r>
            <a:r>
              <a:rPr lang="en-US" altLang="ko-KR" dirty="0"/>
              <a:t>(multiply) </a:t>
            </a:r>
            <a:r>
              <a:rPr lang="ko-KR" altLang="en-US" dirty="0"/>
              <a:t>등이 가능함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45B1BA-3ED5-1321-16DD-0372AD5A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1" y="2393885"/>
            <a:ext cx="7245804" cy="26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np.add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배열</a:t>
            </a:r>
            <a:r>
              <a:rPr lang="en-US" altLang="ko-KR" dirty="0"/>
              <a:t>1+</a:t>
            </a:r>
            <a:r>
              <a:rPr lang="ko-KR" altLang="en-US" dirty="0"/>
              <a:t>배열</a:t>
            </a:r>
            <a:r>
              <a:rPr lang="en-US" altLang="ko-KR" dirty="0"/>
              <a:t>2</a:t>
            </a:r>
            <a:r>
              <a:rPr lang="ko-KR" altLang="en-US" dirty="0"/>
              <a:t>와 결과가 동일함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함수를 사용하는 것과 직접 연산자를 사용하는 것은 차이가 없음</a:t>
            </a:r>
            <a:endParaRPr lang="en-US" altLang="ko-KR" dirty="0"/>
          </a:p>
          <a:p>
            <a:pPr lvl="2"/>
            <a:r>
              <a:rPr lang="en-US" altLang="ko-KR" dirty="0" err="1" smtClean="0"/>
              <a:t>np.maximum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두 배열 중 큰 값만 추출해서 새 배열을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57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/>
              <a:t>이항 수식 </a:t>
            </a:r>
            <a:r>
              <a:rPr lang="ko-KR" altLang="en-US" b="1" dirty="0" smtClean="0"/>
              <a:t>함수</a:t>
            </a:r>
            <a:endParaRPr lang="en-US" altLang="ko-KR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1908518" y="1932701"/>
            <a:ext cx="5326963" cy="4334772"/>
            <a:chOff x="2571296" y="1440884"/>
            <a:chExt cx="3845910" cy="3251079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43"/>
            <a:stretch/>
          </p:blipFill>
          <p:spPr bwMode="auto">
            <a:xfrm>
              <a:off x="2609780" y="1440884"/>
              <a:ext cx="3807426" cy="226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11"/>
            <a:stretch/>
          </p:blipFill>
          <p:spPr bwMode="auto">
            <a:xfrm>
              <a:off x="2571296" y="3606865"/>
              <a:ext cx="3845909" cy="108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15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2"/>
            <a:r>
              <a:rPr lang="en-US" altLang="ko-KR" dirty="0" err="1"/>
              <a:t>np.greater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</a:t>
            </a:r>
            <a:r>
              <a:rPr lang="ko-KR" altLang="en-US" dirty="0"/>
              <a:t>는 ‘배열</a:t>
            </a:r>
            <a:r>
              <a:rPr lang="en-US" altLang="ko-KR" dirty="0"/>
              <a:t>1</a:t>
            </a:r>
            <a:r>
              <a:rPr lang="ko-KR" altLang="en-US" dirty="0"/>
              <a:t>＞배열</a:t>
            </a:r>
            <a:r>
              <a:rPr lang="en-US" altLang="ko-KR" dirty="0"/>
              <a:t>2’</a:t>
            </a:r>
            <a:r>
              <a:rPr lang="ko-KR" altLang="en-US" dirty="0"/>
              <a:t>이 경우엔 </a:t>
            </a:r>
            <a:r>
              <a:rPr lang="en-US" altLang="ko-KR" dirty="0"/>
              <a:t>True,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로 구성된 새 </a:t>
            </a:r>
            <a:r>
              <a:rPr lang="ko-KR" altLang="en-US" dirty="0" smtClean="0"/>
              <a:t>배열을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53A62A-1BF8-88FD-E883-2215328A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00" y="2573905"/>
            <a:ext cx="6345800" cy="22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정수를 저장하기 위해 </a:t>
            </a:r>
            <a:r>
              <a:rPr lang="en-US" altLang="ko-KR" dirty="0"/>
              <a:t>5×5 </a:t>
            </a:r>
            <a:r>
              <a:rPr lang="ko-KR" altLang="en-US" dirty="0"/>
              <a:t>크기의 </a:t>
            </a:r>
            <a:r>
              <a:rPr lang="ko-KR" altLang="en-US" dirty="0" err="1"/>
              <a:t>랜덤값으로</a:t>
            </a:r>
            <a:r>
              <a:rPr lang="ko-KR" altLang="en-US" dirty="0"/>
              <a:t> 초기화된 </a:t>
            </a:r>
            <a:r>
              <a:rPr lang="en-US" altLang="ko-KR" dirty="0"/>
              <a:t>2</a:t>
            </a:r>
            <a:r>
              <a:rPr lang="ko-KR" altLang="en-US" dirty="0"/>
              <a:t>차원 리스트를 만들고</a:t>
            </a:r>
            <a:r>
              <a:rPr lang="en-US" altLang="ko-KR" dirty="0"/>
              <a:t>, </a:t>
            </a:r>
            <a:r>
              <a:rPr lang="ko-KR" altLang="en-US" dirty="0"/>
              <a:t>리스트의 모든 값에 </a:t>
            </a:r>
            <a:r>
              <a:rPr lang="en-US" altLang="ko-KR" dirty="0"/>
              <a:t>100</a:t>
            </a:r>
            <a:r>
              <a:rPr lang="ko-KR" altLang="en-US" dirty="0"/>
              <a:t>을 더하는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23480"/>
              </p:ext>
            </p:extLst>
          </p:nvPr>
        </p:nvGraphicFramePr>
        <p:xfrm>
          <a:off x="296525" y="2078850"/>
          <a:ext cx="8550949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814590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Code10-01.py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921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random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파이썬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리스트 생성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[ 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(0,255) for _ in range(SIZE)] for _ in range(SIZE)]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print("%3d" %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end=' 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리스트에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더하기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 += 100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수식 계산 함수</a:t>
            </a:r>
            <a:endParaRPr lang="en-US" altLang="ko-KR" dirty="0"/>
          </a:p>
          <a:p>
            <a:pPr lvl="1"/>
            <a:r>
              <a:rPr lang="ko-KR" altLang="en-US" b="1" dirty="0" smtClean="0"/>
              <a:t>이항 수식 함수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0A6F7-B35A-ACA8-59F6-BE2A7A09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33" y="2048847"/>
            <a:ext cx="6162334" cy="33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조건식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 lvl="2"/>
            <a:r>
              <a:rPr lang="ko-KR" altLang="en-US" dirty="0" err="1" smtClean="0"/>
              <a:t>넘파이는</a:t>
            </a:r>
            <a:r>
              <a:rPr lang="ko-KR" altLang="en-US" dirty="0" smtClean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문처럼 </a:t>
            </a:r>
            <a:r>
              <a:rPr lang="ko-KR" altLang="en-US" dirty="0"/>
              <a:t>배열을 </a:t>
            </a:r>
            <a:r>
              <a:rPr lang="ko-KR" altLang="en-US" dirty="0" smtClean="0"/>
              <a:t>통째로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조건식으로</a:t>
            </a:r>
            <a:r>
              <a:rPr lang="ko-KR" altLang="en-US" dirty="0" smtClean="0"/>
              <a:t> </a:t>
            </a:r>
            <a:r>
              <a:rPr lang="ko-KR" altLang="en-US" dirty="0"/>
              <a:t>표현할 수 있음</a:t>
            </a:r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6" y="1318874"/>
            <a:ext cx="3780419" cy="523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0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/>
              <a:t>조건식</a:t>
            </a:r>
            <a:r>
              <a:rPr lang="ko-KR" altLang="en-US" b="1" dirty="0"/>
              <a:t> 표현</a:t>
            </a:r>
            <a:endParaRPr lang="en-US" altLang="ko-KR" b="1" dirty="0"/>
          </a:p>
          <a:p>
            <a:pPr lvl="2"/>
            <a:r>
              <a:rPr lang="ko-KR" altLang="en-US" dirty="0" smtClean="0"/>
              <a:t>다음 </a:t>
            </a:r>
            <a:r>
              <a:rPr lang="ko-KR" altLang="en-US" dirty="0"/>
              <a:t>예시의 </a:t>
            </a:r>
            <a:r>
              <a:rPr lang="en-US" altLang="ko-KR" dirty="0" err="1"/>
              <a:t>np.where</a:t>
            </a:r>
            <a:r>
              <a:rPr lang="en-US" altLang="ko-KR" dirty="0"/>
              <a:t>(</a:t>
            </a:r>
            <a:r>
              <a:rPr lang="ko-KR" altLang="en-US" dirty="0"/>
              <a:t>배열＜</a:t>
            </a:r>
            <a:r>
              <a:rPr lang="en-US" altLang="ko-KR" dirty="0"/>
              <a:t>0, 0, 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  <a:r>
              <a:rPr lang="ko-KR" altLang="en-US" dirty="0"/>
              <a:t>은 배열 항목의 값이 음수라면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그렇지 않으면 원래 값을 반환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72" y="2588907"/>
            <a:ext cx="5460455" cy="360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5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전체 배열의 합</a:t>
            </a:r>
            <a:r>
              <a:rPr lang="en-US" altLang="ko-KR" dirty="0" smtClean="0"/>
              <a:t>(sum),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(mean)</a:t>
            </a:r>
            <a:r>
              <a:rPr lang="ko-KR" altLang="en-US" dirty="0" smtClean="0"/>
              <a:t>의 통계치도 구할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/>
              <a:t>차원 배열의 합과 평균을 구하는 간단한 예시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28900"/>
            <a:ext cx="5040560" cy="301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1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배열은 전체의 평균 및 합도 연산할 수 있으며 가로 또는 </a:t>
            </a:r>
            <a:r>
              <a:rPr lang="ko-KR" altLang="en-US" dirty="0" err="1"/>
              <a:t>세로별</a:t>
            </a:r>
            <a:r>
              <a:rPr lang="ko-KR" altLang="en-US" dirty="0"/>
              <a:t> 평균 및 덧셈 연산도 가능함</a:t>
            </a:r>
            <a:endParaRPr lang="en-US" altLang="ko-KR" dirty="0"/>
          </a:p>
          <a:p>
            <a:pPr lvl="2"/>
            <a:r>
              <a:rPr lang="ko-KR" altLang="en-US" dirty="0"/>
              <a:t>다음 예시에서 </a:t>
            </a:r>
            <a:r>
              <a:rPr lang="en-US" altLang="ko-KR" dirty="0"/>
              <a:t>axis=0</a:t>
            </a:r>
            <a:r>
              <a:rPr lang="ko-KR" altLang="en-US" dirty="0"/>
              <a:t>은 세로의 합을</a:t>
            </a:r>
            <a:r>
              <a:rPr lang="en-US" altLang="ko-KR" dirty="0"/>
              <a:t>, axis=1</a:t>
            </a:r>
            <a:r>
              <a:rPr lang="ko-KR" altLang="en-US" dirty="0"/>
              <a:t>은 가로의 합을 구하는 것</a:t>
            </a:r>
            <a:endParaRPr lang="en-US" altLang="ko-K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9" y="2438890"/>
            <a:ext cx="4938281" cy="373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2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합이나 </a:t>
            </a:r>
            <a:r>
              <a:rPr lang="ko-KR" altLang="en-US" dirty="0"/>
              <a:t>평균을 구할 때 조건식을 함께 사용할 수 있음</a:t>
            </a:r>
            <a:endParaRPr lang="en-US" altLang="ko-KR" dirty="0"/>
          </a:p>
          <a:p>
            <a:pPr lvl="2"/>
            <a:r>
              <a:rPr lang="ko-KR" altLang="en-US" dirty="0"/>
              <a:t>다음 예시는 </a:t>
            </a:r>
            <a:r>
              <a:rPr lang="en-US" altLang="ko-KR" dirty="0"/>
              <a:t>128 </a:t>
            </a:r>
            <a:r>
              <a:rPr lang="ko-KR" altLang="en-US" dirty="0"/>
              <a:t>이상인 항목의 개수를 세는 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356937" y="2618910"/>
            <a:ext cx="4430125" cy="3075145"/>
            <a:chOff x="2460303" y="2003980"/>
            <a:chExt cx="3530708" cy="2430767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07"/>
            <a:stretch/>
          </p:blipFill>
          <p:spPr bwMode="auto">
            <a:xfrm>
              <a:off x="2460303" y="2003980"/>
              <a:ext cx="3524908" cy="113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103" y="3139521"/>
              <a:ext cx="3524908" cy="1295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99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통계 함수</a:t>
            </a:r>
            <a:endParaRPr lang="en-US" altLang="ko-KR" b="1" dirty="0"/>
          </a:p>
          <a:p>
            <a:pPr lvl="2"/>
            <a:r>
              <a:rPr lang="ko-KR" altLang="en-US" dirty="0" smtClean="0"/>
              <a:t>배열에서 </a:t>
            </a:r>
            <a:r>
              <a:rPr lang="en-US" altLang="ko-KR" dirty="0"/>
              <a:t>min()</a:t>
            </a:r>
            <a:r>
              <a:rPr lang="ko-KR" altLang="en-US" dirty="0"/>
              <a:t>으로 최솟값을</a:t>
            </a:r>
            <a:r>
              <a:rPr lang="en-US" altLang="ko-KR" dirty="0"/>
              <a:t>, max()</a:t>
            </a:r>
            <a:r>
              <a:rPr lang="ko-KR" altLang="en-US" dirty="0"/>
              <a:t>로 최댓값을 찾을 수 있음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5" y="2123855"/>
            <a:ext cx="4790630" cy="392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smtClean="0"/>
              <a:t>정렬</a:t>
            </a:r>
            <a:endParaRPr lang="en-US" altLang="ko-KR" b="1" dirty="0"/>
          </a:p>
          <a:p>
            <a:pPr lvl="2"/>
            <a:r>
              <a:rPr lang="en-US" altLang="ko-KR" dirty="0" err="1"/>
              <a:t>np.sort</a:t>
            </a:r>
            <a:r>
              <a:rPr lang="en-US" altLang="ko-KR" dirty="0"/>
              <a:t>() </a:t>
            </a:r>
            <a:r>
              <a:rPr lang="ko-KR" altLang="en-US" dirty="0"/>
              <a:t>함수는 배열을 정렬</a:t>
            </a:r>
            <a:endParaRPr lang="en-US" altLang="ko-KR" dirty="0"/>
          </a:p>
          <a:p>
            <a:pPr lvl="2"/>
            <a:r>
              <a:rPr lang="ko-KR" altLang="en-US" dirty="0"/>
              <a:t>기본적으로 오름차순으로 정렬하는데</a:t>
            </a:r>
            <a:r>
              <a:rPr lang="en-US" altLang="ko-KR" dirty="0"/>
              <a:t>, </a:t>
            </a:r>
            <a:r>
              <a:rPr lang="ko-KR" altLang="en-US" dirty="0"/>
              <a:t>내림차순으로 정렬하려면 정렬결과에 </a:t>
            </a:r>
            <a:r>
              <a:rPr lang="en-US" altLang="ko-KR" dirty="0"/>
              <a:t>[::-1]</a:t>
            </a:r>
            <a:r>
              <a:rPr lang="ko-KR" altLang="en-US" dirty="0"/>
              <a:t>을 붙이면 됨</a:t>
            </a:r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22" y="2528900"/>
            <a:ext cx="5264355" cy="33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5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dirty="0"/>
          </a:p>
          <a:p>
            <a:pPr lvl="1"/>
            <a:r>
              <a:rPr lang="ko-KR" altLang="en-US" b="1" dirty="0" err="1" smtClean="0"/>
              <a:t>중복값</a:t>
            </a:r>
            <a:r>
              <a:rPr lang="ko-KR" altLang="en-US" b="1" dirty="0" smtClean="0"/>
              <a:t> 제거와 </a:t>
            </a:r>
            <a:r>
              <a:rPr lang="ko-KR" altLang="en-US" b="1" dirty="0" err="1" smtClean="0"/>
              <a:t>공통값</a:t>
            </a:r>
            <a:r>
              <a:rPr lang="ko-KR" altLang="en-US" b="1" dirty="0" smtClean="0"/>
              <a:t> 추출</a:t>
            </a:r>
            <a:endParaRPr lang="en-US" altLang="ko-KR" b="1" dirty="0"/>
          </a:p>
          <a:p>
            <a:pPr lvl="2"/>
            <a:r>
              <a:rPr lang="ko-KR" altLang="en-US" dirty="0"/>
              <a:t>중복된 값을 제거하고 하나씩만 남기려면 </a:t>
            </a:r>
            <a:r>
              <a:rPr lang="en-US" altLang="ko-KR" dirty="0" err="1"/>
              <a:t>np.unique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ko-KR" altLang="en-US" dirty="0"/>
              <a:t>중복이 제거된 항목들이 정렬되어 반환됨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64" y="2624021"/>
            <a:ext cx="3965671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0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기타 </a:t>
            </a:r>
            <a:r>
              <a:rPr lang="ko-KR" altLang="en-US" dirty="0" err="1"/>
              <a:t>넘파이</a:t>
            </a:r>
            <a:r>
              <a:rPr lang="ko-KR" altLang="en-US" dirty="0"/>
              <a:t> 기능</a:t>
            </a:r>
            <a:endParaRPr lang="en-US" altLang="ko-KR" b="0" dirty="0"/>
          </a:p>
          <a:p>
            <a:pPr lvl="1"/>
            <a:r>
              <a:rPr lang="ko-KR" altLang="en-US" b="1" dirty="0" err="1" smtClean="0"/>
              <a:t>중복값</a:t>
            </a:r>
            <a:r>
              <a:rPr lang="ko-KR" altLang="en-US" b="1" dirty="0" smtClean="0"/>
              <a:t> 제거와 </a:t>
            </a:r>
            <a:r>
              <a:rPr lang="ko-KR" altLang="en-US" b="1" dirty="0" err="1" smtClean="0"/>
              <a:t>공통값</a:t>
            </a:r>
            <a:r>
              <a:rPr lang="ko-KR" altLang="en-US" b="1" dirty="0" smtClean="0"/>
              <a:t> 추출</a:t>
            </a:r>
            <a:endParaRPr lang="en-US" altLang="ko-KR" b="1" dirty="0"/>
          </a:p>
          <a:p>
            <a:pPr lvl="2"/>
            <a:r>
              <a:rPr lang="ko-KR" altLang="en-US" dirty="0"/>
              <a:t>두 배열 중에서 공통된 항목만 추출하려면 </a:t>
            </a:r>
            <a:r>
              <a:rPr lang="en-US" altLang="ko-KR" dirty="0"/>
              <a:t>np.intersect1d(</a:t>
            </a:r>
            <a:r>
              <a:rPr lang="ko-KR" altLang="en-US" dirty="0"/>
              <a:t>배열</a:t>
            </a:r>
            <a:r>
              <a:rPr lang="en-US" altLang="ko-KR" dirty="0"/>
              <a:t>1, </a:t>
            </a:r>
            <a:r>
              <a:rPr lang="ko-KR" altLang="en-US" dirty="0"/>
              <a:t>배열</a:t>
            </a:r>
            <a:r>
              <a:rPr lang="en-US" altLang="ko-KR" dirty="0"/>
              <a:t>2)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r>
              <a:rPr lang="ko-KR" altLang="en-US" dirty="0"/>
              <a:t>공통된 항목들이 정렬되어 반환됨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79" y="2438890"/>
            <a:ext cx="4000841" cy="331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정수를 저장하기 위해 </a:t>
            </a:r>
            <a:r>
              <a:rPr lang="en-US" altLang="ko-KR" dirty="0"/>
              <a:t>5×5 </a:t>
            </a:r>
            <a:r>
              <a:rPr lang="ko-KR" altLang="en-US" dirty="0"/>
              <a:t>크기의 </a:t>
            </a:r>
            <a:r>
              <a:rPr lang="ko-KR" altLang="en-US" dirty="0" err="1"/>
              <a:t>랜덤값으로</a:t>
            </a:r>
            <a:r>
              <a:rPr lang="ko-KR" altLang="en-US" dirty="0"/>
              <a:t> 초기화된 </a:t>
            </a:r>
            <a:r>
              <a:rPr lang="en-US" altLang="ko-KR" dirty="0"/>
              <a:t>2</a:t>
            </a:r>
            <a:r>
              <a:rPr lang="ko-KR" altLang="en-US" dirty="0"/>
              <a:t>차원 리스트를 만들고</a:t>
            </a:r>
            <a:r>
              <a:rPr lang="en-US" altLang="ko-KR" dirty="0"/>
              <a:t>, </a:t>
            </a:r>
            <a:r>
              <a:rPr lang="ko-KR" altLang="en-US" dirty="0"/>
              <a:t>리스트의 모든 값에 </a:t>
            </a:r>
            <a:r>
              <a:rPr lang="en-US" altLang="ko-KR" dirty="0"/>
              <a:t>100</a:t>
            </a:r>
            <a:r>
              <a:rPr lang="ko-KR" altLang="en-US" dirty="0"/>
              <a:t>을 더하는 코드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4788"/>
              </p:ext>
            </p:extLst>
          </p:nvPr>
        </p:nvGraphicFramePr>
        <p:xfrm>
          <a:off x="971600" y="2477056"/>
          <a:ext cx="6255695" cy="1908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5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1563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Code10-01.py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15584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리스트를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for k in range(SIZE) :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print("%3d" %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pythonList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][k], end=' ')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print()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9171B5B-66EE-5979-BC62-11650989A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328"/>
          <a:stretch/>
        </p:blipFill>
        <p:spPr>
          <a:xfrm>
            <a:off x="6417205" y="3338990"/>
            <a:ext cx="1845205" cy="2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</a:t>
            </a:r>
            <a:r>
              <a:rPr lang="ko-KR" altLang="en-US" dirty="0"/>
              <a:t>소프트웨어에서 작업을 진행하다가</a:t>
            </a:r>
            <a:r>
              <a:rPr lang="en-US" altLang="ko-KR" dirty="0"/>
              <a:t>, </a:t>
            </a:r>
            <a:r>
              <a:rPr lang="en-US" altLang="ko-KR" dirty="0" err="1"/>
              <a:t>Ctrl+Z</a:t>
            </a:r>
            <a:r>
              <a:rPr lang="ko-KR" altLang="en-US" dirty="0"/>
              <a:t>를 누르면 직전 값으로 되돌리는 과정을 단순화해서 구현한 프로그램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36C994-0952-53E4-6CAE-DAB1E10D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84" y="2168860"/>
            <a:ext cx="6636432" cy="27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4A95C-0AD4-01C8-AABE-F62B7D7B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04926"/>
              </p:ext>
            </p:extLst>
          </p:nvPr>
        </p:nvGraphicFramePr>
        <p:xfrm>
          <a:off x="1421651" y="1491573"/>
          <a:ext cx="6255695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Code10-07.py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602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크기</a:t>
                      </a:r>
                    </a:p>
                    <a:p>
                      <a:pPr latinLnBrk="1"/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255, size=(SIZE, SIZE))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1.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('source',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(1) 10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10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2. 10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증가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('result1',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(2)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흑백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처리후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np.where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&lt;128, 0, 255)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3.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흑백 처리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('result2',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C4A95C-0AD4-01C8-AABE-F62B7D7B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7765"/>
              </p:ext>
            </p:extLst>
          </p:nvPr>
        </p:nvGraphicFramePr>
        <p:xfrm>
          <a:off x="1421651" y="1508787"/>
          <a:ext cx="6255695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85065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Code10-07.py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438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40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41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(3)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반전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처리후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저장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255 -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4.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반전 처리 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np.save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('result3',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('result2.npy')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 : result2.npy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('result1.npy')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 : result1.npy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 ##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np.load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source.npy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print('### 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복구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3(</a:t>
                      </a:r>
                      <a:r>
                        <a:rPr lang="ko-KR" altLang="en-US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원본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: 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source.npy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###')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imageAry</a:t>
                      </a:r>
                      <a:r>
                        <a:rPr lang="en-US" altLang="ko-KR" sz="14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748814"/>
            <a:ext cx="6400549" cy="445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7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03 </a:t>
            </a:r>
            <a:r>
              <a:rPr lang="ko-KR" altLang="en-US" sz="2200" dirty="0" err="1"/>
              <a:t>넘파이</a:t>
            </a:r>
            <a:r>
              <a:rPr lang="ko-KR" altLang="en-US" sz="2200" dirty="0"/>
              <a:t>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완성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13" y="2014788"/>
            <a:ext cx="7141173" cy="282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라이브러리를 사용하려면 외부 라이브러리를 설치해야 함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36" y="1583795"/>
            <a:ext cx="2844443" cy="85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1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en-US" altLang="ko-KR" dirty="0"/>
              <a:t>Code10-01.py</a:t>
            </a:r>
            <a:r>
              <a:rPr lang="ko-KR" altLang="en-US" dirty="0"/>
              <a:t>와 동일한 결과를 </a:t>
            </a:r>
            <a:r>
              <a:rPr lang="ko-KR" altLang="en-US" dirty="0" err="1"/>
              <a:t>넘파이를</a:t>
            </a:r>
            <a:r>
              <a:rPr lang="ko-KR" altLang="en-US" dirty="0"/>
              <a:t> 사용해서 작성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91C988-3D7D-6C78-B8F8-D2509EA7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58989"/>
              </p:ext>
            </p:extLst>
          </p:nvPr>
        </p:nvGraphicFramePr>
        <p:xfrm>
          <a:off x="1421651" y="1790201"/>
          <a:ext cx="6255695" cy="390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054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Code10-02.py</a:t>
                      </a:r>
                      <a:endParaRPr lang="ko-KR" altLang="en-US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5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as np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넘파이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차원 배열 생성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SIZE = 5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np.random.randint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(0, 255, size=(SIZE, SIZE))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배열을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print()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배열에 </a:t>
                      </a:r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100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을 더하기</a:t>
                      </a:r>
                    </a:p>
                    <a:p>
                      <a:pPr latinLnBrk="1"/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+= 100</a:t>
                      </a:r>
                    </a:p>
                    <a:p>
                      <a:pPr latinLnBrk="1"/>
                      <a:endParaRPr lang="en-US" altLang="ko-KR" sz="15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## </a:t>
                      </a:r>
                      <a:r>
                        <a:rPr lang="ko-KR" altLang="en-US" sz="150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배열을 출력하기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500" dirty="0" err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numpyAry</a:t>
                      </a:r>
                      <a:r>
                        <a:rPr lang="en-US" altLang="ko-KR" sz="150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562109" y="3668691"/>
            <a:ext cx="1935215" cy="3000669"/>
            <a:chOff x="3356865" y="2706513"/>
            <a:chExt cx="1543546" cy="22505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1AD6485-9D05-5865-5E11-8E7F4126C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59"/>
            <a:stretch/>
          </p:blipFill>
          <p:spPr>
            <a:xfrm>
              <a:off x="3356865" y="2706513"/>
              <a:ext cx="1543546" cy="81061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E49532-C2F7-D918-6268-1CC7CBD01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9" r="69765"/>
            <a:stretch/>
          </p:blipFill>
          <p:spPr>
            <a:xfrm>
              <a:off x="3356865" y="3477438"/>
              <a:ext cx="1543546" cy="14795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63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3096</Words>
  <Application>Microsoft Office PowerPoint</Application>
  <PresentationFormat>화면 슬라이드 쇼(4:3)</PresentationFormat>
  <Paragraphs>698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02 넘파이 기초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Section 03 넘파이 활용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785</cp:revision>
  <dcterms:created xsi:type="dcterms:W3CDTF">2012-07-23T02:34:37Z</dcterms:created>
  <dcterms:modified xsi:type="dcterms:W3CDTF">2023-09-13T05:51:05Z</dcterms:modified>
  <cp:version/>
</cp:coreProperties>
</file>