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53"/>
  </p:notesMasterIdLst>
  <p:handoutMasterIdLst>
    <p:handoutMasterId r:id="rId54"/>
  </p:handoutMasterIdLst>
  <p:sldIdLst>
    <p:sldId id="329" r:id="rId2"/>
    <p:sldId id="367" r:id="rId3"/>
    <p:sldId id="328" r:id="rId4"/>
    <p:sldId id="377" r:id="rId5"/>
    <p:sldId id="378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7" r:id="rId32"/>
    <p:sldId id="406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5" r:id="rId51"/>
    <p:sldId id="362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10" d="100"/>
          <a:sy n="110" d="100"/>
        </p:scale>
        <p:origin x="1716" y="102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5" y="1448781"/>
            <a:ext cx="2817357" cy="391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2258871"/>
            <a:ext cx="4410490" cy="10896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654026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134079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2796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6CB981-A278-814B-ABD2-3DE2D9DE1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489316"/>
            <a:ext cx="91439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en-US" altLang="ko-KR" sz="2000" b="0" spc="-150" dirty="0" err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CookBook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데이터 분석 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Beginner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B09CF2-2E30-D647-D245-06258A020757}"/>
              </a:ext>
            </a:extLst>
          </p:cNvPr>
          <p:cNvSpPr txBox="1"/>
          <p:nvPr userDrawn="1"/>
        </p:nvSpPr>
        <p:spPr>
          <a:xfrm>
            <a:off x="1" y="2648913"/>
            <a:ext cx="9143998" cy="139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endParaRPr lang="en-US" altLang="ko-KR" sz="1000" dirty="0">
              <a:solidFill>
                <a:srgbClr val="222222"/>
              </a:solidFill>
              <a:latin typeface="+mn-lt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]</a:t>
            </a:r>
          </a:p>
          <a:p>
            <a:pPr algn="ctr">
              <a:defRPr/>
            </a:pPr>
            <a:endParaRPr lang="en-US" altLang="ko-KR" sz="1000" dirty="0">
              <a:solidFill>
                <a:prstClr val="black"/>
              </a:solidFill>
              <a:latin typeface="+mn-lt"/>
            </a:endParaRP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본 강의교안의 저작권은 </a:t>
            </a:r>
            <a:r>
              <a:rPr lang="ko-KR" altLang="en-US" sz="1400" b="1" spc="-100" dirty="0">
                <a:solidFill>
                  <a:prstClr val="black"/>
                </a:solidFill>
                <a:latin typeface="+mn-lt"/>
              </a:rPr>
              <a:t>우재남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  <a:latin typeface="+mn-lt"/>
              </a:rPr>
              <a:t>한빛아카데미㈜</a:t>
            </a:r>
            <a:r>
              <a:rPr lang="ko-KR" altLang="en-US" sz="1400" spc="-100" dirty="0" err="1">
                <a:solidFill>
                  <a:prstClr val="black"/>
                </a:solidFill>
                <a:latin typeface="+mn-lt"/>
              </a:rPr>
              <a:t>에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 있습니다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이 자료는 강의 보조자료로 제공되는 것으로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  <a:latin typeface="+mn-lt"/>
              </a:rPr>
              <a:t>무단 전재 및 배포를 금합니다</a:t>
            </a:r>
            <a:r>
              <a:rPr lang="en-US" altLang="ko-KR" sz="1400" spc="-100" dirty="0" smtClean="0">
                <a:solidFill>
                  <a:prstClr val="black"/>
                </a:solidFill>
                <a:latin typeface="+mn-lt"/>
              </a:rPr>
              <a:t>. </a:t>
            </a:r>
            <a:endParaRPr lang="ko-KR" altLang="en-US" sz="1400" spc="-100" dirty="0">
              <a:solidFill>
                <a:prstClr val="black"/>
              </a:solidFill>
              <a:latin typeface="+mn-lt"/>
            </a:endParaRPr>
          </a:p>
          <a:p>
            <a:pPr marL="171450" indent="-171450" algn="ctr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0FB39F7-9A65-D73B-D193-4DAB1CC6248E}"/>
              </a:ext>
            </a:extLst>
          </p:cNvPr>
          <p:cNvSpPr/>
          <p:nvPr userDrawn="1"/>
        </p:nvSpPr>
        <p:spPr>
          <a:xfrm>
            <a:off x="323057" y="434276"/>
            <a:ext cx="8497887" cy="6055064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>
            <a:extLst>
              <a:ext uri="{FF2B5EF4-FFF2-40B4-BE49-F238E27FC236}">
                <a16:creationId xmlns:a16="http://schemas.microsoft.com/office/drawing/2014/main" id="{BA6DE87D-1B1B-44CB-E725-BF05BF45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400" y="5529233"/>
            <a:ext cx="1591200" cy="33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505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70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l">
              <a:spcBef>
                <a:spcPct val="20000"/>
              </a:spcBef>
            </a:pP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목표</a:t>
            </a:r>
            <a:endParaRPr lang="ko-KR" altLang="en-US" sz="2400" spc="-300" dirty="0">
              <a:solidFill>
                <a:srgbClr val="8B33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1024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7030A0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D5EA4-C393-75DD-49EC-D02396089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07" y="3428999"/>
            <a:ext cx="3349744" cy="301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1"/>
            <a:ext cx="9144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359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128634"/>
            <a:ext cx="7785100" cy="474663"/>
          </a:xfrm>
        </p:spPr>
        <p:txBody>
          <a:bodyPr>
            <a:noAutofit/>
          </a:bodyPr>
          <a:lstStyle>
            <a:lvl1pPr algn="l">
              <a:defRPr sz="22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6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169818" y="2828933"/>
            <a:ext cx="282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4000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643689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2023-09-13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47E249-A1FA-86D4-7A5F-70674A682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02 </a:t>
            </a:r>
            <a:r>
              <a:rPr lang="ko-KR" altLang="en-US" dirty="0"/>
              <a:t>데이터 분석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DC28BD-3B2E-DE22-0F6D-B218A5969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7467" y="4134079"/>
            <a:ext cx="4379998" cy="660916"/>
          </a:xfrm>
        </p:spPr>
        <p:txBody>
          <a:bodyPr/>
          <a:lstStyle/>
          <a:p>
            <a:r>
              <a:rPr lang="en-US" altLang="ko-KR" dirty="0"/>
              <a:t>CHAPTER </a:t>
            </a:r>
            <a:r>
              <a:rPr lang="en-US" altLang="ko-KR" dirty="0" smtClean="0"/>
              <a:t>4  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라이브러리 </a:t>
            </a:r>
            <a:r>
              <a:rPr lang="en-US" altLang="ko-KR" dirty="0" smtClean="0"/>
              <a:t>pandas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데이터프레임 만들기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11-3]</a:t>
            </a:r>
            <a:r>
              <a:rPr lang="ko-KR" altLang="en-US" dirty="0" smtClean="0"/>
              <a:t>을 데이터프레임으로 그대로 구현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87" y="1133745"/>
            <a:ext cx="2342245" cy="52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836585" y="2652612"/>
            <a:ext cx="5625625" cy="2880320"/>
            <a:chOff x="836585" y="2436735"/>
            <a:chExt cx="4463681" cy="2160240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9"/>
            <a:stretch/>
          </p:blipFill>
          <p:spPr bwMode="auto">
            <a:xfrm>
              <a:off x="836585" y="2436735"/>
              <a:ext cx="4463681" cy="1680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18"/>
            <a:stretch/>
          </p:blipFill>
          <p:spPr bwMode="auto">
            <a:xfrm>
              <a:off x="836585" y="4067469"/>
              <a:ext cx="4463681" cy="529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94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데이터프레임 만들기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 별도 지정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943835"/>
            <a:ext cx="5330315" cy="248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열과 행의 추출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df2</a:t>
            </a:r>
            <a:r>
              <a:rPr lang="ko-KR" altLang="en-US" dirty="0" smtClean="0"/>
              <a:t>에서 인덱스 및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확인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81" y="1943835"/>
            <a:ext cx="4530409" cy="193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6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열과 행의 추출</a:t>
            </a:r>
            <a:endParaRPr lang="en-US" altLang="ko-KR" dirty="0"/>
          </a:p>
          <a:p>
            <a:pPr lvl="2"/>
            <a:r>
              <a:rPr lang="ko-KR" altLang="en-US" dirty="0" smtClean="0"/>
              <a:t>열 추출</a:t>
            </a:r>
            <a:endParaRPr lang="en-US" altLang="ko-K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08" y="1988840"/>
            <a:ext cx="3688192" cy="323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6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3293364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열과 행의 추출</a:t>
            </a:r>
            <a:endParaRPr lang="en-US" altLang="ko-KR" dirty="0"/>
          </a:p>
          <a:p>
            <a:pPr lvl="2"/>
            <a:r>
              <a:rPr lang="en-US" altLang="ko-KR" dirty="0" smtClean="0"/>
              <a:t>name </a:t>
            </a:r>
            <a:r>
              <a:rPr lang="ko-KR" altLang="en-US" dirty="0" smtClean="0"/>
              <a:t>별도 지정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91" y="1898830"/>
            <a:ext cx="2628439" cy="27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3502034" y="579355"/>
            <a:ext cx="3293364" cy="566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E45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E45B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E45B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E45B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인덱스가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행 추출</a:t>
            </a:r>
            <a:endParaRPr lang="en-US" altLang="ko-K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70" y="1884940"/>
            <a:ext cx="3110729" cy="293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9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하나의 값 추출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추출 방법</a:t>
            </a:r>
            <a:endParaRPr lang="en-US" altLang="ko-KR" dirty="0" smtClean="0"/>
          </a:p>
          <a:p>
            <a:pPr lvl="3"/>
            <a:r>
              <a:rPr lang="en-US" altLang="ko-KR" b="0" dirty="0" smtClean="0"/>
              <a:t>df2.loc</a:t>
            </a:r>
            <a:r>
              <a:rPr lang="en-US" altLang="ko-KR" b="0" dirty="0"/>
              <a:t>[</a:t>
            </a:r>
            <a:r>
              <a:rPr lang="ko-KR" altLang="en-US" b="0" dirty="0"/>
              <a:t>인덱스이름</a:t>
            </a:r>
            <a:r>
              <a:rPr lang="en-US" altLang="ko-KR" b="0" dirty="0"/>
              <a:t>][</a:t>
            </a:r>
            <a:r>
              <a:rPr lang="ko-KR" altLang="en-US" b="0" dirty="0" err="1"/>
              <a:t>컬럼이름</a:t>
            </a:r>
            <a:r>
              <a:rPr lang="en-US" altLang="ko-KR" b="0" dirty="0"/>
              <a:t>] </a:t>
            </a:r>
            <a:r>
              <a:rPr lang="ko-KR" altLang="en-US" b="0" dirty="0"/>
              <a:t>또는 </a:t>
            </a:r>
            <a:r>
              <a:rPr lang="en-US" altLang="ko-KR" b="0" dirty="0"/>
              <a:t>df2.loc[</a:t>
            </a:r>
            <a:r>
              <a:rPr lang="ko-KR" altLang="en-US" b="0" dirty="0"/>
              <a:t>인덱스이름</a:t>
            </a:r>
            <a:r>
              <a:rPr lang="en-US" altLang="ko-KR" b="0" dirty="0"/>
              <a:t>, </a:t>
            </a:r>
            <a:r>
              <a:rPr lang="ko-KR" altLang="en-US" b="0" dirty="0" err="1"/>
              <a:t>컬럼이름</a:t>
            </a:r>
            <a:r>
              <a:rPr lang="en-US" altLang="ko-KR" b="0" dirty="0" smtClean="0"/>
              <a:t>]</a:t>
            </a:r>
          </a:p>
          <a:p>
            <a:pPr lvl="3"/>
            <a:r>
              <a:rPr lang="en-US" altLang="ko-KR" b="0" dirty="0" smtClean="0"/>
              <a:t>df2.iloc</a:t>
            </a:r>
            <a:r>
              <a:rPr lang="en-US" altLang="ko-KR" b="0" dirty="0"/>
              <a:t>[</a:t>
            </a:r>
            <a:r>
              <a:rPr lang="ko-KR" altLang="en-US" b="0" dirty="0" err="1"/>
              <a:t>행번호</a:t>
            </a:r>
            <a:r>
              <a:rPr lang="en-US" altLang="ko-KR" b="0" dirty="0"/>
              <a:t>][</a:t>
            </a:r>
            <a:r>
              <a:rPr lang="ko-KR" altLang="en-US" b="0" dirty="0" err="1"/>
              <a:t>열번호</a:t>
            </a:r>
            <a:r>
              <a:rPr lang="en-US" altLang="ko-KR" b="0" dirty="0"/>
              <a:t>] </a:t>
            </a:r>
            <a:r>
              <a:rPr lang="ko-KR" altLang="en-US" b="0" dirty="0"/>
              <a:t>또는 </a:t>
            </a:r>
            <a:r>
              <a:rPr lang="en-US" altLang="ko-KR" b="0" dirty="0"/>
              <a:t>df2.iloc[</a:t>
            </a:r>
            <a:r>
              <a:rPr lang="ko-KR" altLang="en-US" b="0" dirty="0" err="1"/>
              <a:t>행번호</a:t>
            </a:r>
            <a:r>
              <a:rPr lang="en-US" altLang="ko-KR" b="0" dirty="0"/>
              <a:t>, </a:t>
            </a:r>
            <a:r>
              <a:rPr lang="ko-KR" altLang="en-US" b="0" dirty="0" err="1"/>
              <a:t>열번호</a:t>
            </a:r>
            <a:r>
              <a:rPr lang="en-US" altLang="ko-KR" b="0" dirty="0"/>
              <a:t>]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3" y="2528900"/>
            <a:ext cx="2970832" cy="273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8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추가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3"/>
            <a:r>
              <a:rPr lang="en-US" altLang="ko-KR" dirty="0" err="1"/>
              <a:t>df</a:t>
            </a:r>
            <a:r>
              <a:rPr lang="en-US" altLang="ko-KR" dirty="0"/>
              <a:t>[</a:t>
            </a:r>
            <a:r>
              <a:rPr lang="ko-KR" altLang="en-US" dirty="0"/>
              <a:t>새 </a:t>
            </a:r>
            <a:r>
              <a:rPr lang="ko-KR" altLang="en-US" dirty="0" err="1"/>
              <a:t>열이름</a:t>
            </a:r>
            <a:r>
              <a:rPr lang="en-US" altLang="ko-KR" dirty="0"/>
              <a:t>] = [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값</a:t>
            </a:r>
            <a:r>
              <a:rPr lang="en-US" altLang="ko-KR" dirty="0"/>
              <a:t>2 </a:t>
            </a:r>
            <a:r>
              <a:rPr lang="en-US" altLang="ko-KR" dirty="0" smtClean="0"/>
              <a:t>…]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52" y="2311316"/>
            <a:ext cx="2962283" cy="223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8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추가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순서를 다르게 지정하고 싶거나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일부만 있는 경우</a:t>
            </a:r>
            <a:endParaRPr lang="en-US" altLang="ko-KR" dirty="0" smtClean="0"/>
          </a:p>
          <a:p>
            <a:pPr lvl="3"/>
            <a:r>
              <a:rPr lang="en-US" altLang="ko-KR" dirty="0" err="1"/>
              <a:t>pd.Series</a:t>
            </a:r>
            <a:r>
              <a:rPr lang="en-US" altLang="ko-KR" dirty="0"/>
              <a:t>( [</a:t>
            </a:r>
            <a:r>
              <a:rPr lang="ko-KR" altLang="en-US" dirty="0"/>
              <a:t>값</a:t>
            </a:r>
            <a:r>
              <a:rPr lang="en-US" altLang="ko-KR" dirty="0"/>
              <a:t>…], index = [</a:t>
            </a:r>
            <a:r>
              <a:rPr lang="ko-KR" altLang="en-US" dirty="0"/>
              <a:t>인덱스</a:t>
            </a:r>
            <a:r>
              <a:rPr lang="en-US" altLang="ko-KR" dirty="0" smtClean="0"/>
              <a:t>….])</a:t>
            </a: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6" y="2258870"/>
            <a:ext cx="5265584" cy="247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추가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열을 중간에 삽입하는 경우</a:t>
            </a:r>
            <a:endParaRPr lang="en-US" altLang="ko-KR" dirty="0" smtClean="0"/>
          </a:p>
          <a:p>
            <a:pPr lvl="3"/>
            <a:r>
              <a:rPr lang="en-US" altLang="ko-KR" dirty="0" err="1"/>
              <a:t>df.insert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 err="1"/>
              <a:t>열이름</a:t>
            </a:r>
            <a:r>
              <a:rPr lang="en-US" altLang="ko-KR" dirty="0"/>
              <a:t>, [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값</a:t>
            </a:r>
            <a:r>
              <a:rPr lang="en-US" altLang="ko-KR" dirty="0"/>
              <a:t>2</a:t>
            </a:r>
            <a:r>
              <a:rPr lang="en-US" altLang="ko-KR" dirty="0" smtClean="0"/>
              <a:t>…])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2393885"/>
            <a:ext cx="4582327" cy="250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7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 추가</a:t>
            </a:r>
            <a:endParaRPr lang="en-US" altLang="ko-KR" dirty="0"/>
          </a:p>
          <a:p>
            <a:pPr lvl="2"/>
            <a:r>
              <a:rPr lang="ko-KR" altLang="en-US" dirty="0" smtClean="0"/>
              <a:t>추가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열을 중간에 삽입하면서 순서까지 지정하는 경우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df.insert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시리즈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추가 방법 </a:t>
            </a:r>
            <a:r>
              <a:rPr lang="en-US" altLang="ko-KR" dirty="0"/>
              <a:t>– </a:t>
            </a:r>
            <a:r>
              <a:rPr lang="ko-KR" altLang="en-US" dirty="0" smtClean="0"/>
              <a:t>제일 뒤에 열을 삽입하는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lvl="3"/>
            <a:r>
              <a:rPr lang="en-US" altLang="ko-KR" dirty="0" err="1"/>
              <a:t>df.assign</a:t>
            </a:r>
            <a:r>
              <a:rPr lang="en-US" altLang="ko-KR" dirty="0"/>
              <a:t>(</a:t>
            </a:r>
            <a:r>
              <a:rPr lang="ko-KR" altLang="en-US" dirty="0" err="1"/>
              <a:t>열이름</a:t>
            </a:r>
            <a:r>
              <a:rPr lang="en-US" altLang="ko-KR" dirty="0"/>
              <a:t>=[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값</a:t>
            </a:r>
            <a:r>
              <a:rPr lang="en-US" altLang="ko-KR" dirty="0"/>
              <a:t>2</a:t>
            </a:r>
            <a:r>
              <a:rPr lang="en-US" altLang="ko-KR" dirty="0" smtClean="0"/>
              <a:t>…])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97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0A0EC4F-B739-7963-0780-205D9B1252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 err="1" smtClean="0"/>
              <a:t>판다스의</a:t>
            </a:r>
            <a:r>
              <a:rPr lang="ko-KR" altLang="en-US" b="0" dirty="0" smtClean="0"/>
              <a:t> </a:t>
            </a:r>
            <a:r>
              <a:rPr lang="ko-KR" altLang="en-US" b="0" dirty="0"/>
              <a:t>개념과 사용법을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엑셀 없이 엑셀의 기능을 사용하는 방법을 학습한다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그래프 출력을 위한 </a:t>
            </a:r>
            <a:r>
              <a:rPr lang="ko-KR" altLang="en-US" b="0" dirty="0" err="1"/>
              <a:t>맷플롯립의</a:t>
            </a:r>
            <a:r>
              <a:rPr lang="ko-KR" altLang="en-US" b="0" dirty="0"/>
              <a:t> 사용법을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 err="1"/>
              <a:t>판다스</a:t>
            </a:r>
            <a:r>
              <a:rPr lang="ko-KR" altLang="en-US" b="0" dirty="0"/>
              <a:t> 및 </a:t>
            </a:r>
            <a:r>
              <a:rPr lang="ko-KR" altLang="en-US" b="0" dirty="0" err="1"/>
              <a:t>맷플롯립을</a:t>
            </a:r>
            <a:r>
              <a:rPr lang="ko-KR" altLang="en-US" b="0" dirty="0"/>
              <a:t> 활용한 </a:t>
            </a:r>
            <a:r>
              <a:rPr lang="ko-KR" altLang="en-US" b="0" dirty="0" err="1"/>
              <a:t>앱을</a:t>
            </a:r>
            <a:r>
              <a:rPr lang="ko-KR" altLang="en-US" b="0" dirty="0"/>
              <a:t> 작성한다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1919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행 추가</a:t>
            </a:r>
            <a:endParaRPr lang="en-US" altLang="ko-KR" dirty="0"/>
          </a:p>
          <a:p>
            <a:pPr lvl="2"/>
            <a:r>
              <a:rPr lang="ko-KR" altLang="en-US" dirty="0" smtClean="0"/>
              <a:t>추가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3"/>
            <a:r>
              <a:rPr lang="en-US" altLang="ko-KR" dirty="0" err="1"/>
              <a:t>df.loc</a:t>
            </a:r>
            <a:r>
              <a:rPr lang="en-US" altLang="ko-KR" dirty="0"/>
              <a:t>[</a:t>
            </a:r>
            <a:r>
              <a:rPr lang="ko-KR" altLang="en-US" dirty="0" err="1"/>
              <a:t>새인덱스이름</a:t>
            </a:r>
            <a:r>
              <a:rPr lang="en-US" altLang="ko-KR" dirty="0"/>
              <a:t>] = ([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값</a:t>
            </a:r>
            <a:r>
              <a:rPr lang="en-US" altLang="ko-KR" dirty="0"/>
              <a:t>2 </a:t>
            </a:r>
            <a:r>
              <a:rPr lang="en-US" altLang="ko-KR" dirty="0" smtClean="0"/>
              <a:t>…])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6" y="2303875"/>
            <a:ext cx="5175574" cy="270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8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행 추가</a:t>
            </a:r>
            <a:endParaRPr lang="en-US" altLang="ko-KR" dirty="0"/>
          </a:p>
          <a:p>
            <a:pPr lvl="2"/>
            <a:r>
              <a:rPr lang="ko-KR" altLang="en-US" dirty="0" smtClean="0"/>
              <a:t>추가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</a:t>
            </a:r>
            <a:endParaRPr lang="en-US" altLang="ko-KR" dirty="0"/>
          </a:p>
          <a:p>
            <a:pPr lvl="3"/>
            <a:r>
              <a:rPr lang="ko-KR" altLang="en-US" dirty="0" err="1"/>
              <a:t>딕셔너리를</a:t>
            </a:r>
            <a:r>
              <a:rPr lang="ko-KR" altLang="en-US" dirty="0"/>
              <a:t> 사용하여 </a:t>
            </a:r>
            <a:r>
              <a:rPr lang="en-US" altLang="ko-KR" dirty="0"/>
              <a:t>{</a:t>
            </a:r>
            <a:r>
              <a:rPr lang="ko-KR" altLang="en-US" dirty="0" err="1"/>
              <a:t>열이름</a:t>
            </a:r>
            <a:r>
              <a:rPr lang="en-US" altLang="ko-KR" dirty="0"/>
              <a:t>1: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 err="1"/>
              <a:t>열이름</a:t>
            </a:r>
            <a:r>
              <a:rPr lang="en-US" altLang="ko-KR" dirty="0"/>
              <a:t>2:</a:t>
            </a:r>
            <a:r>
              <a:rPr lang="ko-KR" altLang="en-US" dirty="0"/>
              <a:t>값</a:t>
            </a:r>
            <a:r>
              <a:rPr lang="en-US" altLang="ko-KR" dirty="0"/>
              <a:t>2 …} </a:t>
            </a:r>
            <a:r>
              <a:rPr lang="ko-KR" altLang="en-US" dirty="0"/>
              <a:t>방식으로 행을 추가할 때</a:t>
            </a:r>
            <a:r>
              <a:rPr lang="en-US" altLang="ko-KR" dirty="0"/>
              <a:t>, </a:t>
            </a:r>
            <a:r>
              <a:rPr lang="ko-KR" altLang="en-US" dirty="0"/>
              <a:t>필요한 열에만 삽입할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생략된 </a:t>
            </a:r>
            <a:r>
              <a:rPr lang="ko-KR" altLang="en-US" dirty="0"/>
              <a:t>값은 역시 </a:t>
            </a:r>
            <a:r>
              <a:rPr lang="en-US" altLang="ko-KR" dirty="0" err="1"/>
              <a:t>NaN</a:t>
            </a:r>
            <a:r>
              <a:rPr lang="ko-KR" altLang="en-US" dirty="0"/>
              <a:t>이 </a:t>
            </a:r>
            <a:r>
              <a:rPr lang="ko-KR" altLang="en-US" dirty="0" smtClean="0"/>
              <a:t>들어감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80" y="2573905"/>
            <a:ext cx="5393230" cy="293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3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행 추가</a:t>
            </a:r>
            <a:endParaRPr lang="en-US" altLang="ko-KR" dirty="0"/>
          </a:p>
          <a:p>
            <a:pPr lvl="2"/>
            <a:r>
              <a:rPr lang="ko-KR" altLang="en-US" dirty="0" smtClean="0"/>
              <a:t>추가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여러 행을 한번에 추가</a:t>
            </a:r>
            <a:endParaRPr lang="en-US" altLang="ko-KR" dirty="0"/>
          </a:p>
          <a:p>
            <a:pPr lvl="3"/>
            <a:r>
              <a:rPr lang="en-US" altLang="ko-KR" dirty="0" err="1"/>
              <a:t>pd.concat</a:t>
            </a:r>
            <a:r>
              <a:rPr lang="en-US" altLang="ko-KR" dirty="0"/>
              <a:t>( [</a:t>
            </a:r>
            <a:r>
              <a:rPr lang="en-US" altLang="ko-KR" dirty="0" err="1"/>
              <a:t>old_df</a:t>
            </a:r>
            <a:r>
              <a:rPr lang="en-US" altLang="ko-KR" dirty="0"/>
              <a:t>, </a:t>
            </a:r>
            <a:r>
              <a:rPr lang="en-US" altLang="ko-KR" dirty="0" err="1"/>
              <a:t>new_df</a:t>
            </a:r>
            <a:r>
              <a:rPr lang="en-US" altLang="ko-KR" dirty="0"/>
              <a:t>] </a:t>
            </a:r>
            <a:r>
              <a:rPr lang="en-US" altLang="ko-KR" dirty="0" smtClean="0"/>
              <a:t>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26" y="1628800"/>
            <a:ext cx="4455494" cy="463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7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열과 행 삭제</a:t>
            </a:r>
            <a:endParaRPr lang="en-US" altLang="ko-KR" dirty="0"/>
          </a:p>
          <a:p>
            <a:pPr lvl="2"/>
            <a:r>
              <a:rPr lang="ko-KR" altLang="en-US" dirty="0" smtClean="0"/>
              <a:t>삭제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axis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열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은 행을 의미</a:t>
            </a:r>
            <a:endParaRPr lang="en-US" altLang="ko-KR" dirty="0" smtClean="0"/>
          </a:p>
          <a:p>
            <a:pPr lvl="3"/>
            <a:r>
              <a:rPr lang="ko-KR" altLang="en-US" b="0" dirty="0" smtClean="0"/>
              <a:t>열 </a:t>
            </a:r>
            <a:r>
              <a:rPr lang="ko-KR" altLang="en-US" b="0" dirty="0"/>
              <a:t>삭제</a:t>
            </a:r>
            <a:r>
              <a:rPr lang="en-US" altLang="ko-KR" b="0" dirty="0"/>
              <a:t>: </a:t>
            </a:r>
            <a:r>
              <a:rPr lang="en-US" altLang="ko-KR" b="0" dirty="0" err="1"/>
              <a:t>df.drop</a:t>
            </a:r>
            <a:r>
              <a:rPr lang="en-US" altLang="ko-KR" b="0" dirty="0"/>
              <a:t>([</a:t>
            </a:r>
            <a:r>
              <a:rPr lang="ko-KR" altLang="en-US" b="0" dirty="0" err="1"/>
              <a:t>열이름</a:t>
            </a:r>
            <a:r>
              <a:rPr lang="en-US" altLang="ko-KR" b="0" dirty="0"/>
              <a:t>], axis=1</a:t>
            </a:r>
            <a:r>
              <a:rPr lang="en-US" altLang="ko-KR" b="0" dirty="0" smtClean="0"/>
              <a:t>)</a:t>
            </a:r>
          </a:p>
          <a:p>
            <a:pPr lvl="3"/>
            <a:r>
              <a:rPr lang="ko-KR" altLang="en-US" b="0" dirty="0" smtClean="0"/>
              <a:t>행 </a:t>
            </a:r>
            <a:r>
              <a:rPr lang="ko-KR" altLang="en-US" b="0" dirty="0"/>
              <a:t>삭제</a:t>
            </a:r>
            <a:r>
              <a:rPr lang="en-US" altLang="ko-KR" b="0" dirty="0"/>
              <a:t>: </a:t>
            </a:r>
            <a:r>
              <a:rPr lang="en-US" altLang="ko-KR" b="0" dirty="0" err="1"/>
              <a:t>df.drop</a:t>
            </a:r>
            <a:r>
              <a:rPr lang="en-US" altLang="ko-KR" b="0" dirty="0"/>
              <a:t>([</a:t>
            </a:r>
            <a:r>
              <a:rPr lang="ko-KR" altLang="en-US" b="0" dirty="0"/>
              <a:t>인덱스이름</a:t>
            </a:r>
            <a:r>
              <a:rPr lang="en-US" altLang="ko-KR" b="0" dirty="0"/>
              <a:t>], axis=0</a:t>
            </a:r>
            <a:r>
              <a:rPr lang="en-US" altLang="ko-KR" b="0" dirty="0" smtClean="0"/>
              <a:t>)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055" y="1808820"/>
            <a:ext cx="4291350" cy="384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7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열과 행 삭제</a:t>
            </a:r>
            <a:endParaRPr lang="en-US" altLang="ko-KR" dirty="0"/>
          </a:p>
          <a:p>
            <a:pPr lvl="2"/>
            <a:r>
              <a:rPr lang="ko-KR" altLang="en-US" dirty="0" smtClean="0"/>
              <a:t>삭제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여러 열 또는 행을 삭제</a:t>
            </a:r>
            <a:endParaRPr lang="en-US" altLang="ko-KR" dirty="0" smtClean="0"/>
          </a:p>
          <a:p>
            <a:pPr lvl="3"/>
            <a:r>
              <a:rPr lang="ko-KR" altLang="en-US" b="0" dirty="0" smtClean="0"/>
              <a:t>열 </a:t>
            </a:r>
            <a:r>
              <a:rPr lang="ko-KR" altLang="en-US" b="0" dirty="0"/>
              <a:t>삭제</a:t>
            </a:r>
            <a:r>
              <a:rPr lang="en-US" altLang="ko-KR" b="0" dirty="0"/>
              <a:t>: </a:t>
            </a:r>
            <a:r>
              <a:rPr lang="en-US" altLang="ko-KR" dirty="0"/>
              <a:t>axis=1 </a:t>
            </a:r>
            <a:r>
              <a:rPr lang="ko-KR" altLang="en-US" dirty="0"/>
              <a:t>또는 </a:t>
            </a:r>
            <a:r>
              <a:rPr lang="en-US" altLang="ko-KR" dirty="0"/>
              <a:t>axis=‘columns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지정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행 </a:t>
            </a:r>
            <a:r>
              <a:rPr lang="ko-KR" altLang="en-US" b="0" dirty="0"/>
              <a:t>삭제</a:t>
            </a:r>
            <a:r>
              <a:rPr lang="en-US" altLang="ko-KR" b="0" dirty="0"/>
              <a:t>: </a:t>
            </a:r>
            <a:r>
              <a:rPr lang="en-US" altLang="ko-KR" dirty="0" smtClean="0"/>
              <a:t>axis</a:t>
            </a:r>
            <a:r>
              <a:rPr lang="ko-KR" altLang="en-US" dirty="0" smtClean="0"/>
              <a:t>를 생략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945" y="1538790"/>
            <a:ext cx="4275475" cy="47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5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844869"/>
            <a:ext cx="6795755" cy="379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시리즈 연산</a:t>
            </a:r>
            <a:endParaRPr lang="en-US" altLang="ko-KR" dirty="0" smtClean="0"/>
          </a:p>
          <a:p>
            <a:pPr lvl="2"/>
            <a:r>
              <a:rPr lang="ko-KR" altLang="en-US" dirty="0"/>
              <a:t>두 시리즈의 인덱스가 동일한 경우에는 그냥 연산하면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</a:t>
            </a:r>
            <a:r>
              <a:rPr lang="ko-KR" altLang="en-US" dirty="0"/>
              <a:t>시리즈의 인덱스가 다를 때는 </a:t>
            </a:r>
            <a:r>
              <a:rPr lang="ko-KR" altLang="en-US" dirty="0" smtClean="0"/>
              <a:t>주의가 필요함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68A0373-54AE-EECF-DFA2-F34695B9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93592"/>
              </p:ext>
            </p:extLst>
          </p:nvPr>
        </p:nvGraphicFramePr>
        <p:xfrm>
          <a:off x="746576" y="2573905"/>
          <a:ext cx="7740859" cy="2865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03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7347256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Code11-01.py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499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pandas as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pd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sr1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pd.Series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 [ 10, 20, 30, 40], index = [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다현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정연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쯔위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사나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 ] 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sr2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pd.Series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 [ 50, 60, 70, 80], index = [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다현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정연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쯔위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사나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 ] 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sr3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pd.Series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 [ 11, 22, 33, 44], index = [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다현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사나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모모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재남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 ] )</a:t>
                      </a: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sr12 = sr1 + sr2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print(sr12, '\n')</a:t>
                      </a: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sr13 = sr1 + sr3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print(sr13)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11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시리즈 연산</a:t>
            </a:r>
            <a:endParaRPr lang="en-US" altLang="ko-KR" dirty="0" smtClean="0"/>
          </a:p>
          <a:p>
            <a:pPr lvl="2"/>
            <a:r>
              <a:rPr lang="ko-KR" altLang="en-US" dirty="0"/>
              <a:t>두 시리즈의 인덱스가 동일한 경우에는 그냥 연산하면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</a:t>
            </a:r>
            <a:r>
              <a:rPr lang="ko-KR" altLang="en-US" dirty="0"/>
              <a:t>시리즈의 인덱스가 다를 때는 </a:t>
            </a:r>
            <a:r>
              <a:rPr lang="ko-KR" altLang="en-US" dirty="0" smtClean="0"/>
              <a:t>주의가 필요함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2438890"/>
            <a:ext cx="7740859" cy="253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1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그래프</a:t>
            </a:r>
            <a:endParaRPr lang="en-US" altLang="ko-KR" dirty="0"/>
          </a:p>
          <a:p>
            <a:pPr lvl="1"/>
            <a:r>
              <a:rPr lang="ko-KR" altLang="en-US" dirty="0" err="1" smtClean="0"/>
              <a:t>맷플롯립</a:t>
            </a:r>
            <a:r>
              <a:rPr lang="ko-KR" altLang="en-US" dirty="0" smtClean="0"/>
              <a:t> 개념</a:t>
            </a:r>
            <a:endParaRPr lang="en-US" altLang="ko-KR" dirty="0" smtClean="0"/>
          </a:p>
          <a:p>
            <a:pPr lvl="2"/>
            <a:r>
              <a:rPr lang="ko-KR" altLang="en-US" dirty="0"/>
              <a:t>그래프나 차트를 생성할 때 사용하는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/>
            <a:r>
              <a:rPr lang="ko-KR" altLang="en-US" dirty="0"/>
              <a:t>‘데이터 시각화’</a:t>
            </a:r>
            <a:r>
              <a:rPr lang="ko-KR" altLang="en-US" dirty="0" err="1"/>
              <a:t>를</a:t>
            </a:r>
            <a:r>
              <a:rPr lang="ko-KR" altLang="en-US" dirty="0"/>
              <a:t> 위한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/>
            <a:r>
              <a:rPr lang="ko-KR" altLang="en-US" dirty="0" err="1"/>
              <a:t>넘파이나</a:t>
            </a:r>
            <a:r>
              <a:rPr lang="ko-KR" altLang="en-US" dirty="0"/>
              <a:t> </a:t>
            </a:r>
            <a:r>
              <a:rPr lang="ko-KR" altLang="en-US" dirty="0" err="1"/>
              <a:t>판다스에서</a:t>
            </a:r>
            <a:r>
              <a:rPr lang="ko-KR" altLang="en-US" dirty="0"/>
              <a:t> 처리된 결과를 </a:t>
            </a:r>
            <a:r>
              <a:rPr lang="ko-KR" altLang="en-US" dirty="0" smtClean="0"/>
              <a:t>시각적으로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표현할 </a:t>
            </a:r>
            <a:r>
              <a:rPr lang="ko-KR" altLang="en-US" dirty="0"/>
              <a:t>때 추가로 사용하는 라이브러리 </a:t>
            </a:r>
            <a:endParaRPr lang="en-US" altLang="ko-KR" dirty="0" smtClean="0"/>
          </a:p>
          <a:p>
            <a:pPr lvl="2"/>
            <a:r>
              <a:rPr lang="ko-KR" altLang="en-US" dirty="0"/>
              <a:t>막대 그래프</a:t>
            </a:r>
            <a:r>
              <a:rPr lang="en-US" altLang="ko-KR" dirty="0"/>
              <a:t>, </a:t>
            </a:r>
            <a:r>
              <a:rPr lang="ko-KR" altLang="en-US" dirty="0"/>
              <a:t>선 그래프</a:t>
            </a:r>
            <a:r>
              <a:rPr lang="en-US" altLang="ko-KR" dirty="0"/>
              <a:t>, </a:t>
            </a:r>
            <a:r>
              <a:rPr lang="ko-KR" altLang="en-US" dirty="0"/>
              <a:t>원 그래프</a:t>
            </a:r>
            <a:r>
              <a:rPr lang="en-US" altLang="ko-KR" dirty="0"/>
              <a:t>, </a:t>
            </a:r>
            <a:r>
              <a:rPr lang="ko-KR" altLang="en-US" dirty="0"/>
              <a:t>히스토그램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산점도</a:t>
            </a:r>
            <a:r>
              <a:rPr lang="ko-KR" altLang="en-US" dirty="0" smtClean="0"/>
              <a:t> </a:t>
            </a:r>
            <a:r>
              <a:rPr lang="ko-KR" altLang="en-US" dirty="0"/>
              <a:t>등 통계 그래프 및 지도를 그릴 때 </a:t>
            </a:r>
            <a:r>
              <a:rPr lang="ko-KR" altLang="en-US" dirty="0" smtClean="0"/>
              <a:t>편리함</a:t>
            </a:r>
            <a:endParaRPr lang="en-US" altLang="ko-KR" dirty="0" smtClean="0"/>
          </a:p>
          <a:p>
            <a:pPr lvl="2"/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072" y="1475938"/>
            <a:ext cx="3872408" cy="447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1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외부 라이브러리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예시 코드</a:t>
            </a:r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915" y="1133745"/>
            <a:ext cx="2380430" cy="50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2303875"/>
            <a:ext cx="3061768" cy="1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915" y="2303875"/>
            <a:ext cx="3375375" cy="287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9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</a:t>
            </a:r>
            <a:r>
              <a:rPr lang="en-US" altLang="ko-KR" dirty="0"/>
              <a:t>1</a:t>
            </a:r>
            <a:r>
              <a:rPr lang="ko-KR" altLang="en-US" dirty="0"/>
              <a:t> 이 장에서 만들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 smtClean="0"/>
              <a:t>데이터프레임의 연산</a:t>
            </a:r>
            <a:endParaRPr lang="en-US" altLang="ko-KR" dirty="0"/>
          </a:p>
          <a:p>
            <a:pPr lvl="1"/>
            <a:r>
              <a:rPr lang="ko-KR" altLang="en-US" dirty="0"/>
              <a:t>데이터프레임을 처리하기 위한 기본적인 방법을 </a:t>
            </a:r>
            <a:r>
              <a:rPr lang="ko-KR" altLang="en-US" dirty="0" smtClean="0"/>
              <a:t>익힘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57" y="2443288"/>
            <a:ext cx="5960285" cy="197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축과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축의 값을 지정해서 출력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56505"/>
            <a:ext cx="6750750" cy="106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3131840" y="3128967"/>
            <a:ext cx="180020" cy="54006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2" y="3909054"/>
            <a:ext cx="3957017" cy="1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5" y="3909054"/>
            <a:ext cx="3060340" cy="26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그래프 스타일 지정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17" y="1853825"/>
            <a:ext cx="7502566" cy="395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2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그래프 스타일 지정</a:t>
            </a:r>
            <a:endParaRPr lang="en-US" altLang="ko-KR" dirty="0" smtClean="0"/>
          </a:p>
          <a:p>
            <a:pPr lvl="2"/>
            <a:r>
              <a:rPr lang="ko-KR" altLang="en-US" dirty="0"/>
              <a:t>선 색상을 </a:t>
            </a:r>
            <a:r>
              <a:rPr lang="ko-KR" altLang="en-US" dirty="0" smtClean="0"/>
              <a:t>초록색으로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 모양을 점선으로 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선과 </a:t>
            </a:r>
            <a:r>
              <a:rPr lang="ko-KR" altLang="en-US" dirty="0"/>
              <a:t>선 사이에 원 표시를 넣어서 값이 명확하게 보이도록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1" y="2309643"/>
            <a:ext cx="5670629" cy="75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52" y="3293985"/>
            <a:ext cx="2969167" cy="27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0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그래프 스타일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선을 표시하지 않고 빨간색으로 사각형 </a:t>
            </a:r>
            <a:r>
              <a:rPr lang="ko-KR" altLang="en-US" dirty="0" err="1" smtClean="0"/>
              <a:t>마커를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89" y="1963108"/>
            <a:ext cx="4185465" cy="80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3068960"/>
            <a:ext cx="2880320" cy="27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1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여러 개의 선 그리기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7" y="1660789"/>
            <a:ext cx="5605167" cy="139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아래쪽 화살표 6"/>
          <p:cNvSpPr/>
          <p:nvPr/>
        </p:nvSpPr>
        <p:spPr>
          <a:xfrm>
            <a:off x="3133972" y="3158970"/>
            <a:ext cx="180020" cy="54006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7" y="3834045"/>
            <a:ext cx="5272455" cy="146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65" y="3410707"/>
            <a:ext cx="2766753" cy="268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9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막대 그래프 그리기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6" y="1628800"/>
            <a:ext cx="6210689" cy="153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아래쪽 화살표 6"/>
          <p:cNvSpPr/>
          <p:nvPr/>
        </p:nvSpPr>
        <p:spPr>
          <a:xfrm rot="18584515">
            <a:off x="2846274" y="3229799"/>
            <a:ext cx="240027" cy="74518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04075"/>
            <a:ext cx="2656386" cy="68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25" y="3519010"/>
            <a:ext cx="3285364" cy="295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1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여러 개의 막대 그래프 그리기</a:t>
            </a:r>
            <a:endParaRPr lang="en-US" altLang="ko-KR" dirty="0" smtClean="0"/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축의 데이터가 숫자여야 처리하기 </a:t>
            </a:r>
            <a:r>
              <a:rPr lang="ko-KR" altLang="en-US" dirty="0" smtClean="0"/>
              <a:t>편하며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/>
              <a:t>배열을 사용해야 코드가 </a:t>
            </a:r>
            <a:r>
              <a:rPr lang="ko-KR" altLang="en-US" dirty="0" smtClean="0"/>
              <a:t>단순해짐</a:t>
            </a:r>
            <a:endParaRPr lang="en-US" altLang="ko-KR" dirty="0" smtClean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8A0373-54AE-EECF-DFA2-F34695B9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48876"/>
              </p:ext>
            </p:extLst>
          </p:nvPr>
        </p:nvGraphicFramePr>
        <p:xfrm>
          <a:off x="939096" y="2258870"/>
          <a:ext cx="7278309" cy="369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29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685038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Code11-02.py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324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numpy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as np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matplotlib.pyplot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as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x_data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['1st', '2nd', '3rd', '4th', '5th' ]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x_value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np.array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([1, 2, 3, 4, 5])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y1_data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np.array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([ 90, 28, 75, 58, 78])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y2_data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np.array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([ 80, 80, 50, 40, 90])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y3_data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np.array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([ 40, 50, 90, 90, 60])</a:t>
                      </a: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plt.bar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x_value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y1_data, color='red', width=0.1, label='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DaHyun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plt.bar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 x_value+0.2, y2_data, color='green', width=0.1, label='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JungYoun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plt.bar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 x_value+0.4, y3_data, color='blue', width=0.1, label='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MoMo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plt.xticks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(x_value+0.2,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x_data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plt.legend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loc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='upper right')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plt.show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8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여러 개의 막대 그래프 그리기</a:t>
            </a:r>
            <a:endParaRPr lang="en-US" altLang="ko-KR" dirty="0" smtClean="0"/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축의 데이터가 숫자여야 처리하기 </a:t>
            </a:r>
            <a:r>
              <a:rPr lang="ko-KR" altLang="en-US" dirty="0" smtClean="0"/>
              <a:t>편하며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/>
              <a:t>배열을 사용해야 코드가 </a:t>
            </a:r>
            <a:r>
              <a:rPr lang="ko-KR" altLang="en-US" dirty="0" smtClean="0"/>
              <a:t>단순해짐</a:t>
            </a:r>
            <a:endParaRPr lang="en-US" altLang="ko-KR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71" y="2258870"/>
            <a:ext cx="3954257" cy="357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9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막대 그래프 그리기</a:t>
            </a:r>
            <a:endParaRPr lang="en-US" altLang="ko-K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52" y="1808820"/>
            <a:ext cx="6255695" cy="415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5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err="1" smtClean="0"/>
              <a:t>산점도</a:t>
            </a:r>
            <a:r>
              <a:rPr lang="ko-KR" altLang="en-US" dirty="0" smtClean="0"/>
              <a:t> 그리기</a:t>
            </a:r>
            <a:endParaRPr lang="en-US" altLang="ko-KR" dirty="0" smtClean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68A0373-54AE-EECF-DFA2-F34695B9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39581"/>
              </p:ext>
            </p:extLst>
          </p:nvPr>
        </p:nvGraphicFramePr>
        <p:xfrm>
          <a:off x="701571" y="2055467"/>
          <a:ext cx="7740859" cy="3088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23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7328624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30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Code11-03.py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753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numpy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as np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matplotlib.pyplot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as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SIZE = 30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x_value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np.random.rand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(SIZE)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y_value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np.random.rand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(SIZE)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sizeAry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(50 *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np.random.rand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(SIZE))**2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colorAry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np.random.rand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(SIZE)</a:t>
                      </a: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plt.scatter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x_value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y_value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s=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sizeAry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c=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colorAry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alpha = 0.5,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cmap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='spring')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plt.colorbar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plt.show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</a:t>
            </a:r>
            <a:r>
              <a:rPr lang="en-US" altLang="ko-KR" dirty="0"/>
              <a:t>1</a:t>
            </a:r>
            <a:r>
              <a:rPr lang="ko-KR" altLang="en-US" dirty="0"/>
              <a:t> 이 장에서 만들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 smtClean="0"/>
              <a:t>엑셀 파일 처리와 출력</a:t>
            </a:r>
            <a:endParaRPr lang="en-US" altLang="ko-KR" dirty="0"/>
          </a:p>
          <a:p>
            <a:pPr lvl="1"/>
            <a:r>
              <a:rPr lang="ko-KR" altLang="en-US" dirty="0"/>
              <a:t>엑셀 파일을 </a:t>
            </a:r>
            <a:r>
              <a:rPr lang="ko-KR" altLang="en-US" dirty="0" err="1"/>
              <a:t>판다스에서</a:t>
            </a:r>
            <a:r>
              <a:rPr lang="ko-KR" altLang="en-US" dirty="0"/>
              <a:t> 처리하고 그 결과를 </a:t>
            </a:r>
            <a:r>
              <a:rPr lang="ko-KR" altLang="en-US" dirty="0" err="1"/>
              <a:t>맷플롯립을</a:t>
            </a:r>
            <a:r>
              <a:rPr lang="ko-KR" altLang="en-US" dirty="0"/>
              <a:t> 통해 그래프로 출력하는 </a:t>
            </a:r>
            <a:r>
              <a:rPr lang="ko-KR" altLang="en-US" dirty="0" smtClean="0"/>
              <a:t>프로그램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55" y="2306070"/>
            <a:ext cx="7012090" cy="27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6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err="1" smtClean="0"/>
              <a:t>산점도</a:t>
            </a:r>
            <a:r>
              <a:rPr lang="ko-KR" altLang="en-US" dirty="0" smtClean="0"/>
              <a:t> 그리기</a:t>
            </a:r>
            <a:endParaRPr lang="en-US" altLang="ko-KR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98" y="1900754"/>
            <a:ext cx="4516203" cy="392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7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1] </a:t>
            </a:r>
            <a:r>
              <a:rPr lang="ko-KR" altLang="en-US" dirty="0" smtClean="0"/>
              <a:t>완성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68A0373-54AE-EECF-DFA2-F34695B9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47165"/>
              </p:ext>
            </p:extLst>
          </p:nvPr>
        </p:nvGraphicFramePr>
        <p:xfrm>
          <a:off x="341530" y="1808820"/>
          <a:ext cx="8460939" cy="3128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8055894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Code11-04.py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762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pandas as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pd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numpy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as np</a:t>
                      </a: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data1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np.arange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(9).reshape((3,3))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data2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np.arange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(12).reshape((4,3))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df1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pd.DataFrame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(data1, columns=list('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가나다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'), index=['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서울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부산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광주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df2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pd.DataFrame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(data2, columns=list('</a:t>
                      </a: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가다라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'), index=['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고양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서울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광주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대전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print(df1, '\n')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print(df2, '\n')</a:t>
                      </a: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newDf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df1 + df2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newDf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 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8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1] </a:t>
            </a:r>
            <a:r>
              <a:rPr lang="ko-KR" altLang="en-US" dirty="0" smtClean="0"/>
              <a:t>완성</a:t>
            </a:r>
            <a:endParaRPr lang="en-US" altLang="ko-K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73" y="1508787"/>
            <a:ext cx="2480853" cy="490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8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03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CSV</a:t>
            </a:r>
            <a:r>
              <a:rPr lang="ko-KR" altLang="en-US" dirty="0" smtClean="0"/>
              <a:t>와 엑셀 데이터 처리</a:t>
            </a:r>
            <a:endParaRPr lang="en-US" altLang="ko-KR" dirty="0" smtClean="0"/>
          </a:p>
          <a:p>
            <a:pPr lvl="1"/>
            <a:r>
              <a:rPr lang="ko-KR" altLang="en-US" dirty="0" err="1"/>
              <a:t>판다스에서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파일을 데이터프레임으로 읽어서 데이터를 정렬한 후 출력하는 코드 </a:t>
            </a:r>
            <a:endParaRPr lang="en-US" altLang="ko-K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2117299"/>
            <a:ext cx="6390710" cy="37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7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03</a:t>
            </a:r>
            <a:r>
              <a:rPr lang="ko-KR" altLang="en-US"/>
              <a:t> 판다스와 맷플롯립 활용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CSV</a:t>
            </a:r>
            <a:r>
              <a:rPr lang="ko-KR" altLang="en-US"/>
              <a:t>와 엑셀 데이터 처리</a:t>
            </a:r>
          </a:p>
          <a:p>
            <a:pPr lvl="1">
              <a:defRPr/>
            </a:pPr>
            <a:r>
              <a:rPr lang="ko-KR" altLang="en-US"/>
              <a:t>판다스에서 </a:t>
            </a:r>
            <a:r>
              <a:rPr lang="en-US" altLang="ko-KR"/>
              <a:t>CSV </a:t>
            </a:r>
            <a:r>
              <a:rPr lang="ko-KR" altLang="en-US"/>
              <a:t>파일을 데이터프레임으로 읽어서 데이터를 정렬한 후 출력하는 코드 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06615" y="2175480"/>
          <a:ext cx="6930770" cy="2213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D2Coding"/>
                          <a:ea typeface="D2Coding"/>
                        </a:rPr>
                        <a:t>Code11-05.py</a:t>
                      </a:r>
                      <a:endParaRPr lang="ko-KR" altLang="en-US" sz="16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6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import pandas as pd</a:t>
                      </a:r>
                    </a:p>
                    <a:p>
                      <a:pPr lvl="0">
                        <a:defRPr/>
                      </a:pPr>
                      <a:endParaRPr lang="en-US" altLang="ko-KR" sz="1600" b="0" i="0" u="none" strike="noStrike" kern="1200" baseline="0">
                        <a:solidFill>
                          <a:schemeClr val="tx1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filename = 'C:/CookAnalysis/CSV/singer2.csv'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6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 = pd.read_csv(filename, index_col=None, encoding='CP949')</a:t>
                      </a:r>
                    </a:p>
                    <a:p>
                      <a:pPr lvl="0">
                        <a:defRPr/>
                      </a:pPr>
                      <a:endParaRPr lang="en-US" altLang="ko-KR" sz="1600" b="0" i="0" u="none" strike="noStrike" kern="1200" baseline="0">
                        <a:solidFill>
                          <a:schemeClr val="tx1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df_sort1 = df.sort_values(by=['</a:t>
                      </a:r>
                      <a:r>
                        <a:rPr lang="ko-KR" altLang="en-US" sz="16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평균 키</a:t>
                      </a:r>
                      <a:r>
                        <a:rPr lang="en-US" altLang="ko-KR" sz="16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'], axis=0)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6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print(df_sort1) 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03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CSV</a:t>
            </a:r>
            <a:r>
              <a:rPr lang="ko-KR" altLang="en-US" dirty="0" smtClean="0"/>
              <a:t>와 엑셀 데이터 처리</a:t>
            </a:r>
            <a:endParaRPr lang="en-US" altLang="ko-KR" dirty="0" smtClean="0"/>
          </a:p>
          <a:p>
            <a:pPr lvl="1"/>
            <a:r>
              <a:rPr lang="ko-KR" altLang="en-US" dirty="0" err="1"/>
              <a:t>판다스에서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파일을 데이터프레임으로 읽어서 데이터를 정렬한 후 출력하는 코드 </a:t>
            </a:r>
            <a:endParaRPr lang="en-US" altLang="ko-K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95" y="1808820"/>
            <a:ext cx="6230209" cy="3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2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03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2]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1"/>
            <a:r>
              <a:rPr lang="ko-KR" altLang="en-US" dirty="0"/>
              <a:t>엑셀 파일의 워크시트 여러 개를 읽어서 하나의 데이터프레임으로 읽는 </a:t>
            </a:r>
            <a:r>
              <a:rPr lang="ko-KR" altLang="en-US" dirty="0" smtClean="0"/>
              <a:t>코드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530045" y="1763815"/>
            <a:ext cx="6083909" cy="4247108"/>
            <a:chOff x="3244655" y="1738894"/>
            <a:chExt cx="4778765" cy="3185331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4655" y="1738894"/>
              <a:ext cx="4778765" cy="256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6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854" y="4281940"/>
              <a:ext cx="4756565" cy="642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20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03</a:t>
            </a:r>
            <a:r>
              <a:rPr lang="ko-KR" altLang="en-US"/>
              <a:t> 판다스와 맷플롯립 활용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프로그램 </a:t>
            </a:r>
            <a:r>
              <a:rPr lang="en-US" altLang="ko-KR"/>
              <a:t>2] </a:t>
            </a:r>
            <a:r>
              <a:rPr lang="ko-KR" altLang="en-US"/>
              <a:t>완성</a:t>
            </a:r>
          </a:p>
          <a:p>
            <a:pPr lvl="1">
              <a:defRPr/>
            </a:pPr>
            <a:r>
              <a:rPr lang="ko-KR" altLang="en-US"/>
              <a:t>엑셀 파일의 워크시트 여러 개를 읽어서 하나의 데이터프레임으로 읽는 코드</a:t>
            </a:r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66555" y="2107847"/>
          <a:ext cx="7965885" cy="3526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6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Code11-06.py</a:t>
                      </a:r>
                      <a:endParaRPr lang="ko-KR" altLang="en-US" sz="14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638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14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import pandas as pd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import numpy as np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import matplotlib.pyplot as plt</a:t>
                      </a:r>
                    </a:p>
                    <a:p>
                      <a:pPr lvl="0">
                        <a:defRPr/>
                      </a:pPr>
                      <a:endParaRPr lang="en-US" altLang="ko-KR" sz="1400" b="0" i="0" u="none" strike="noStrike" kern="1200" baseline="0">
                        <a:solidFill>
                          <a:schemeClr val="tx1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inFilename = 'C:/CookAnalysis/Excel/singer.xlsx'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outFilename = 'C:/CookAnalysis/Excel/singer_over6.xlsx'</a:t>
                      </a:r>
                    </a:p>
                    <a:p>
                      <a:pPr lvl="0">
                        <a:defRPr/>
                      </a:pPr>
                      <a:endParaRPr lang="en-US" altLang="ko-KR" sz="1400" b="0" i="0" u="none" strike="noStrike" kern="1200" baseline="0">
                        <a:solidFill>
                          <a:schemeClr val="tx1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df_seniro = pd.read_excel(inFilename, 'senior', index_col=None)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df_junior = pd.read_excel(inFilename, 'junior', index_col=None)</a:t>
                      </a:r>
                    </a:p>
                    <a:p>
                      <a:pPr lvl="0">
                        <a:defRPr/>
                      </a:pPr>
                      <a:endParaRPr lang="en-US" altLang="ko-KR" sz="1400" b="0" i="0" u="none" strike="noStrike" kern="1200" baseline="0">
                        <a:solidFill>
                          <a:schemeClr val="tx1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df_singer = pd.concat( [df_seniro, df_junior] 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df_singer_over6 = df_singer[df_singer['</a:t>
                      </a: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인원</a:t>
                      </a: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'] &gt;= 6]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df_singer_over6 = df_singer_over6.sort_values(by=['</a:t>
                      </a: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인원</a:t>
                      </a: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'], axis=0, ascending=False)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03</a:t>
            </a:r>
            <a:r>
              <a:rPr lang="ko-KR" altLang="en-US"/>
              <a:t> 판다스와 맷플롯립 활용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프로그램 </a:t>
            </a:r>
            <a:r>
              <a:rPr lang="en-US" altLang="ko-KR"/>
              <a:t>2] </a:t>
            </a:r>
            <a:r>
              <a:rPr lang="ko-KR" altLang="en-US"/>
              <a:t>완성</a:t>
            </a:r>
          </a:p>
          <a:p>
            <a:pPr lvl="1">
              <a:defRPr/>
            </a:pPr>
            <a:r>
              <a:rPr lang="ko-KR" altLang="en-US"/>
              <a:t>엑셀 파일의 워크시트 여러 개를 읽어서 하나의 데이터프레임으로 읽는 코드</a:t>
            </a:r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41530" y="2102856"/>
          <a:ext cx="8415935" cy="3259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Code11-06.py</a:t>
                      </a:r>
                      <a:endParaRPr lang="ko-KR" altLang="en-US" sz="14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608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27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df_singer_over6 = df_singer_over6.loc[:, ['</a:t>
                      </a: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아이디</a:t>
                      </a: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인원</a:t>
                      </a: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유튜브 조회수</a:t>
                      </a: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']]</a:t>
                      </a:r>
                    </a:p>
                    <a:p>
                      <a:pPr lvl="0">
                        <a:defRPr/>
                      </a:pPr>
                      <a:endParaRPr lang="en-US" altLang="ko-KR" sz="1400" b="0" i="0" u="none" strike="noStrike" kern="1200" baseline="0">
                        <a:solidFill>
                          <a:schemeClr val="tx1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x_data = df_singer_over6['</a:t>
                      </a: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아이디</a:t>
                      </a: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']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y_data = df_singer_over6['</a:t>
                      </a: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인원</a:t>
                      </a: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']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colorAry = [ np.random.choice(['red', 'green', 'blue', 'brown', 'gold', 'lime', \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                              'aqua', 'magenta', 'purple']) for _ in range(len(x_data))]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plt.bar(x_data, y_data, color=colorAry)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plt.show()</a:t>
                      </a:r>
                    </a:p>
                    <a:p>
                      <a:pPr lvl="0">
                        <a:defRPr/>
                      </a:pPr>
                      <a:endParaRPr lang="en-US" altLang="ko-KR" sz="1400" b="0" i="0" u="none" strike="noStrike" kern="1200" baseline="0">
                        <a:solidFill>
                          <a:schemeClr val="tx1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writer = pd.ExcelWriter(outFilename)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df_singer_over6.to_excel(writer, sheet_name='singer', index=False)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writer.save()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print('Save. OK~') 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03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2]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1"/>
            <a:r>
              <a:rPr lang="ko-KR" altLang="en-US" dirty="0"/>
              <a:t>엑셀 파일의 워크시트 여러 개를 읽어서 하나의 데이터프레임으로 읽는 </a:t>
            </a:r>
            <a:r>
              <a:rPr lang="ko-KR" altLang="en-US" dirty="0" smtClean="0"/>
              <a:t>코드</a:t>
            </a:r>
            <a:endParaRPr lang="en-US" altLang="ko-K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13" y="2144063"/>
            <a:ext cx="4124927" cy="29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50" y="2213865"/>
            <a:ext cx="2998225" cy="276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0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판다</a:t>
            </a:r>
            <a:r>
              <a:rPr lang="ko-KR" altLang="en-US" dirty="0" err="1"/>
              <a:t>스</a:t>
            </a:r>
            <a:r>
              <a:rPr lang="ko-KR" altLang="en-US" dirty="0" smtClean="0"/>
              <a:t>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/>
            <a:r>
              <a:rPr lang="en-US" altLang="ko-KR" dirty="0" smtClean="0"/>
              <a:t>Panel </a:t>
            </a:r>
            <a:r>
              <a:rPr lang="en-US" altLang="ko-KR" dirty="0" err="1" smtClean="0"/>
              <a:t>Datas</a:t>
            </a:r>
            <a:r>
              <a:rPr lang="ko-KR" altLang="en-US" dirty="0" smtClean="0"/>
              <a:t>의 약자로 패널 자료를 처리한다는 뜻</a:t>
            </a:r>
            <a:endParaRPr lang="en-US" altLang="ko-KR" dirty="0" smtClean="0"/>
          </a:p>
          <a:p>
            <a:pPr lvl="1"/>
            <a:r>
              <a:rPr lang="ko-KR" altLang="en-US" dirty="0"/>
              <a:t>엑셀의 워크시트를 처리하듯이 패널을 처리하는 기능이 통합된 라이브러리로 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대개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맷플롯립과</a:t>
            </a:r>
            <a:r>
              <a:rPr lang="ko-KR" altLang="en-US" dirty="0" smtClean="0"/>
              <a:t> 함께 사용됨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334" y="3008953"/>
            <a:ext cx="6467331" cy="171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2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03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2] </a:t>
            </a:r>
            <a:r>
              <a:rPr lang="ko-KR" altLang="en-US" dirty="0" smtClean="0"/>
              <a:t>완성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982349" y="1628800"/>
            <a:ext cx="7179302" cy="4060160"/>
            <a:chOff x="1612418" y="1311610"/>
            <a:chExt cx="5919163" cy="3045120"/>
          </a:xfrm>
        </p:grpSpPr>
        <p:pic>
          <p:nvPicPr>
            <p:cNvPr id="389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418" y="1311610"/>
              <a:ext cx="5919163" cy="3045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030" y="2268777"/>
              <a:ext cx="2413024" cy="205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25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판다</a:t>
            </a:r>
            <a:r>
              <a:rPr lang="ko-KR" altLang="en-US" dirty="0" err="1"/>
              <a:t>스</a:t>
            </a:r>
            <a:r>
              <a:rPr lang="ko-KR" altLang="en-US" dirty="0" smtClean="0"/>
              <a:t> 데이터프레임</a:t>
            </a:r>
            <a:endParaRPr lang="en-US" altLang="ko-KR" dirty="0"/>
          </a:p>
          <a:p>
            <a:pPr lvl="1"/>
            <a:r>
              <a:rPr lang="ko-KR" altLang="en-US" dirty="0" err="1"/>
              <a:t>넘파이는</a:t>
            </a:r>
            <a:r>
              <a:rPr lang="ko-KR" altLang="en-US" dirty="0"/>
              <a:t> 동일한 데이터 형식의 배열을 사용하지만</a:t>
            </a:r>
            <a:r>
              <a:rPr lang="en-US" altLang="ko-KR" dirty="0"/>
              <a:t>, </a:t>
            </a:r>
            <a:r>
              <a:rPr lang="ko-KR" altLang="en-US" dirty="0" err="1"/>
              <a:t>판다스는</a:t>
            </a:r>
            <a:r>
              <a:rPr lang="ko-KR" altLang="en-US" dirty="0"/>
              <a:t> 엑셀의 워크시트처럼 다양한 데이터 형식을 배열로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배열</a:t>
            </a:r>
            <a:r>
              <a:rPr lang="en-US" altLang="ko-KR" dirty="0" smtClean="0"/>
              <a:t>(Array) </a:t>
            </a:r>
            <a:r>
              <a:rPr lang="ko-KR" altLang="en-US" dirty="0" smtClean="0"/>
              <a:t>대신 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이라는 용어를 사용함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17" y="3051214"/>
            <a:ext cx="4863166" cy="235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1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데이터프레임 핵심 용어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37" y="1630996"/>
            <a:ext cx="5161726" cy="425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4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데이터프레임 핵심 용어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셀의 접근 방식</a:t>
            </a:r>
            <a:endParaRPr lang="en-US" altLang="ko-KR" dirty="0"/>
          </a:p>
          <a:p>
            <a:pPr lvl="2"/>
            <a:r>
              <a:rPr lang="ko-KR" altLang="en-US" b="0" dirty="0" smtClean="0"/>
              <a:t>행 </a:t>
            </a:r>
            <a:r>
              <a:rPr lang="ko-KR" altLang="en-US" b="0" dirty="0"/>
              <a:t>하나에 접근</a:t>
            </a:r>
            <a:r>
              <a:rPr lang="en-US" altLang="ko-KR" b="0" dirty="0"/>
              <a:t>: </a:t>
            </a:r>
            <a:r>
              <a:rPr lang="en-US" altLang="ko-KR" b="0" dirty="0" err="1"/>
              <a:t>df.loc</a:t>
            </a:r>
            <a:r>
              <a:rPr lang="en-US" altLang="ko-KR" b="0" dirty="0"/>
              <a:t>[</a:t>
            </a:r>
            <a:r>
              <a:rPr lang="ko-KR" altLang="en-US" b="0" dirty="0"/>
              <a:t>인덱스이름</a:t>
            </a:r>
            <a:r>
              <a:rPr lang="en-US" altLang="ko-KR" b="0" dirty="0"/>
              <a:t>] </a:t>
            </a:r>
            <a:r>
              <a:rPr lang="ko-KR" altLang="en-US" b="0" dirty="0"/>
              <a:t>또는 </a:t>
            </a:r>
            <a:r>
              <a:rPr lang="en-US" altLang="ko-KR" b="0" dirty="0" err="1"/>
              <a:t>df.iloc</a:t>
            </a:r>
            <a:r>
              <a:rPr lang="en-US" altLang="ko-KR" b="0" dirty="0"/>
              <a:t>[</a:t>
            </a:r>
            <a:r>
              <a:rPr lang="ko-KR" altLang="en-US" b="0" dirty="0" err="1"/>
              <a:t>행번호</a:t>
            </a:r>
            <a:r>
              <a:rPr lang="en-US" altLang="ko-KR" b="0" dirty="0" smtClean="0"/>
              <a:t>]</a:t>
            </a:r>
          </a:p>
          <a:p>
            <a:pPr lvl="2"/>
            <a:r>
              <a:rPr lang="ko-KR" altLang="en-US" b="0" dirty="0" smtClean="0"/>
              <a:t>열 </a:t>
            </a:r>
            <a:r>
              <a:rPr lang="ko-KR" altLang="en-US" b="0" dirty="0"/>
              <a:t>하나에 접근</a:t>
            </a:r>
            <a:r>
              <a:rPr lang="en-US" altLang="ko-KR" b="0" dirty="0"/>
              <a:t>: </a:t>
            </a:r>
            <a:r>
              <a:rPr lang="en-US" altLang="ko-KR" b="0" dirty="0" err="1"/>
              <a:t>df</a:t>
            </a:r>
            <a:r>
              <a:rPr lang="en-US" altLang="ko-KR" b="0" dirty="0"/>
              <a:t>[</a:t>
            </a:r>
            <a:r>
              <a:rPr lang="ko-KR" altLang="en-US" b="0" dirty="0" err="1"/>
              <a:t>열이름</a:t>
            </a:r>
            <a:r>
              <a:rPr lang="en-US" altLang="ko-KR" b="0" dirty="0"/>
              <a:t>] </a:t>
            </a:r>
            <a:r>
              <a:rPr lang="ko-KR" altLang="en-US" b="0" dirty="0"/>
              <a:t>또는 </a:t>
            </a:r>
            <a:r>
              <a:rPr lang="en-US" altLang="ko-KR" b="0" dirty="0" err="1"/>
              <a:t>df</a:t>
            </a:r>
            <a:r>
              <a:rPr lang="en-US" altLang="ko-KR" b="0" dirty="0"/>
              <a:t>.</a:t>
            </a:r>
            <a:r>
              <a:rPr lang="ko-KR" altLang="en-US" b="0" dirty="0" err="1" smtClean="0"/>
              <a:t>열이름</a:t>
            </a:r>
            <a:endParaRPr lang="en-US" altLang="ko-KR" dirty="0"/>
          </a:p>
          <a:p>
            <a:pPr lvl="2"/>
            <a:r>
              <a:rPr lang="ko-KR" altLang="en-US" b="0" dirty="0" smtClean="0"/>
              <a:t>셀 </a:t>
            </a:r>
            <a:r>
              <a:rPr lang="ko-KR" altLang="en-US" b="0" dirty="0"/>
              <a:t>하나에 접근</a:t>
            </a:r>
            <a:r>
              <a:rPr lang="en-US" altLang="ko-KR" b="0" dirty="0"/>
              <a:t>: </a:t>
            </a:r>
            <a:r>
              <a:rPr lang="en-US" altLang="ko-KR" b="0" dirty="0" err="1"/>
              <a:t>df.loc</a:t>
            </a:r>
            <a:r>
              <a:rPr lang="en-US" altLang="ko-KR" b="0" dirty="0"/>
              <a:t>[</a:t>
            </a:r>
            <a:r>
              <a:rPr lang="ko-KR" altLang="en-US" b="0" dirty="0"/>
              <a:t>인덱스이름</a:t>
            </a:r>
            <a:r>
              <a:rPr lang="en-US" altLang="ko-KR" b="0" dirty="0"/>
              <a:t>,</a:t>
            </a:r>
            <a:r>
              <a:rPr lang="ko-KR" altLang="en-US" b="0" dirty="0" err="1"/>
              <a:t>열이름</a:t>
            </a:r>
            <a:r>
              <a:rPr lang="en-US" altLang="ko-KR" b="0" dirty="0"/>
              <a:t>] </a:t>
            </a:r>
            <a:r>
              <a:rPr lang="ko-KR" altLang="en-US" b="0" dirty="0"/>
              <a:t>또는 </a:t>
            </a:r>
            <a:r>
              <a:rPr lang="en-US" altLang="ko-KR" b="0" dirty="0" err="1"/>
              <a:t>df.iloc</a:t>
            </a:r>
            <a:r>
              <a:rPr lang="en-US" altLang="ko-KR" b="0" dirty="0"/>
              <a:t>[</a:t>
            </a:r>
            <a:r>
              <a:rPr lang="ko-KR" altLang="en-US" b="0" dirty="0" err="1"/>
              <a:t>행번호</a:t>
            </a:r>
            <a:r>
              <a:rPr lang="en-US" altLang="ko-KR" b="0" dirty="0"/>
              <a:t>][</a:t>
            </a:r>
            <a:r>
              <a:rPr lang="ko-KR" altLang="en-US" b="0" dirty="0" err="1"/>
              <a:t>열번호</a:t>
            </a:r>
            <a:r>
              <a:rPr lang="en-US" altLang="ko-KR" b="0" dirty="0"/>
              <a:t>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07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시리즈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 또는 열 하나만 추출한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인덱스와 데이터로 이루어짐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060" y="2385528"/>
            <a:ext cx="5597879" cy="332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1761</Words>
  <Application>Microsoft Office PowerPoint</Application>
  <PresentationFormat>화면 슬라이드 쇼(4:3)</PresentationFormat>
  <Paragraphs>379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D2Coding</vt:lpstr>
      <vt:lpstr>HY견고딕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03 판다스와 맷플롯립 활용</vt:lpstr>
      <vt:lpstr>Section 03 판다스와 맷플롯립 활용</vt:lpstr>
      <vt:lpstr>Section 03 판다스와 맷플롯립 활용</vt:lpstr>
      <vt:lpstr>Section 03 판다스와 맷플롯립 활용</vt:lpstr>
      <vt:lpstr>Section 03 판다스와 맷플롯립 활용</vt:lpstr>
      <vt:lpstr>Section 03 판다스와 맷플롯립 활용</vt:lpstr>
      <vt:lpstr>Section 03 판다스와 맷플롯립 활용</vt:lpstr>
      <vt:lpstr>Section 03 판다스와 맷플롯립 활용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user</cp:lastModifiedBy>
  <cp:revision>795</cp:revision>
  <dcterms:created xsi:type="dcterms:W3CDTF">2012-07-23T02:34:37Z</dcterms:created>
  <dcterms:modified xsi:type="dcterms:W3CDTF">2023-09-13T05:51:14Z</dcterms:modified>
  <cp:version/>
</cp:coreProperties>
</file>