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3" r:id="rId23"/>
    <p:sldId id="302" r:id="rId24"/>
    <p:sldId id="278" r:id="rId25"/>
  </p:sldIdLst>
  <p:sldSz cx="9144000" cy="6858000" type="screen4x3"/>
  <p:notesSz cx="6854825" cy="97504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3300"/>
    <a:srgbClr val="001F56"/>
    <a:srgbClr val="38B549"/>
    <a:srgbClr val="FF6600"/>
    <a:srgbClr val="FFECC0"/>
    <a:srgbClr val="0066CC"/>
    <a:srgbClr val="990033"/>
    <a:srgbClr val="BC712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946" y="6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3298" y="-101"/>
      </p:cViewPr>
      <p:guideLst>
        <p:guide orient="horz" pos="3071"/>
        <p:guide pos="215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8114954D-3975-486F-A634-AD74970EFD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405909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30738"/>
            <a:ext cx="548322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F0952833-5BF8-462B-8955-824AFCD66D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34310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6F2748E-33A7-43C4-98F3-E08F4F834479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4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0E00436-2C65-4272-A794-994C57E491FB}" type="slidenum">
              <a:rPr lang="en-US" altLang="ko-KR" smtClean="0"/>
              <a:pPr>
                <a:spcBef>
                  <a:spcPct val="0"/>
                </a:spcBef>
              </a:pPr>
              <a:t>24</a:t>
            </a:fld>
            <a:endParaRPr lang="en-US" altLang="ko-K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540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28B9E-F9C0-416A-832C-0884C76D2E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5201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9FCF1-FE78-45CE-8E11-F5957D42AE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501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56B4-3AAF-44E0-A295-42DDC124C3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606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김정배_백업\알바누리\커버리스트\프리젠테이션\카테고리별\학교_교육\s_00002\sub_s_00002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290042"/>
            <a:ext cx="7931224" cy="618678"/>
          </a:xfrm>
        </p:spPr>
        <p:txBody>
          <a:bodyPr/>
          <a:lstStyle>
            <a:lvl1pPr algn="l">
              <a:defRPr sz="3200" b="1">
                <a:solidFill>
                  <a:srgbClr val="6633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818750" y="6525344"/>
            <a:ext cx="429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ATmega128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 배우는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마이크로컨트롤러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프로그래밍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8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BEE44-8CAE-4526-920C-A8E8A9C485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9194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86CB5-6D7D-45E3-972D-BDDADE8BEF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35668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8D665-08DE-41D6-B962-2085A179A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9391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E0A57-CA7C-4B68-8045-C32C5FCE0C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77036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00BBB-273B-4A8D-BB08-23A4FAE3D0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3038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471EE-F89C-4EDA-A21F-9F26D9E227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143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1FB8C-4271-44F5-A7B2-ACDAE1930B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24513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fld id="{51F73B43-0D21-451E-BE02-CBCCAECBEF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2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5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304800" y="1152525"/>
            <a:ext cx="8587680" cy="179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견고딕" panose="02030600000101010101" pitchFamily="18" charset="-127"/>
              </a:rPr>
              <a:t>Chapter 1. </a:t>
            </a:r>
          </a:p>
          <a:p>
            <a:pPr lvl="1"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ko-KR" altLang="en-US" sz="4400" dirty="0" err="1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마이크로컨트롤러</a:t>
            </a:r>
            <a:endParaRPr lang="en-US" altLang="ko-KR" sz="4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ATmega128</a:t>
            </a:r>
            <a:r>
              <a:rPr lang="ko-KR" altLang="en-US" dirty="0" smtClean="0"/>
              <a:t>은 디지털 컴퓨터의 일종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이진값을</a:t>
            </a:r>
            <a:r>
              <a:rPr lang="ko-KR" altLang="en-US" dirty="0" smtClean="0"/>
              <a:t> 기본으로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ATmega128</a:t>
            </a:r>
            <a:r>
              <a:rPr lang="ko-KR" altLang="en-US" dirty="0" smtClean="0"/>
              <a:t>의 핀을 통해 비트 단위의 데이터 교환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64</a:t>
            </a:r>
            <a:r>
              <a:rPr lang="ko-KR" altLang="en-US" dirty="0" smtClean="0"/>
              <a:t>개 핀 중 </a:t>
            </a:r>
            <a:r>
              <a:rPr lang="en-US" altLang="ko-KR" dirty="0" smtClean="0"/>
              <a:t>53</a:t>
            </a:r>
            <a:r>
              <a:rPr lang="ko-KR" altLang="en-US" dirty="0" smtClean="0"/>
              <a:t>개 핀을 비트 단위 데이터 교환에 사용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실제 데이터는 바이트 이상의 단위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주변장치에 따라 많은 핀이 필요하므로 </a:t>
            </a:r>
            <a:r>
              <a:rPr lang="en-US" altLang="ko-KR" dirty="0" smtClean="0"/>
              <a:t>53</a:t>
            </a:r>
            <a:r>
              <a:rPr lang="ko-KR" altLang="en-US" dirty="0" smtClean="0"/>
              <a:t>개로 부족</a:t>
            </a:r>
            <a:endParaRPr lang="en-US" altLang="ko-KR" dirty="0" smtClean="0"/>
          </a:p>
          <a:p>
            <a:r>
              <a:rPr lang="ko-KR" altLang="en-US" dirty="0" smtClean="0"/>
              <a:t>시리얼 </a:t>
            </a:r>
            <a:r>
              <a:rPr lang="en-US" altLang="ko-KR" dirty="0" err="1" smtClean="0"/>
              <a:t>v.s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병렬 통신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병렬 통신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개의 핀을 사용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바이트 단위 이상의 데이터를 </a:t>
            </a:r>
            <a:r>
              <a:rPr lang="ko-KR" altLang="en-US" dirty="0"/>
              <a:t>동시에</a:t>
            </a:r>
            <a:r>
              <a:rPr lang="ko-KR" altLang="en-US" dirty="0" smtClean="0"/>
              <a:t> 전송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시리얼 통신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적은 수의 핀을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바이트 단위 이상의 데이터를 여러 번에 나누어 전송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핀 수가 제한된 </a:t>
            </a:r>
            <a:r>
              <a:rPr lang="ko-KR" altLang="en-US" dirty="0" err="1" smtClean="0"/>
              <a:t>마이크로컨트롤러에서</a:t>
            </a:r>
            <a:r>
              <a:rPr lang="ko-KR" altLang="en-US" dirty="0" smtClean="0"/>
              <a:t> 선호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교환 방식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26177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여러 번에 걸쳐 전송되는 데이터 비트 구분을 위해 별도의 동기화 </a:t>
            </a:r>
            <a:r>
              <a:rPr lang="ko-KR" altLang="en-US" sz="2000" dirty="0" err="1" smtClean="0"/>
              <a:t>클록</a:t>
            </a:r>
            <a:r>
              <a:rPr lang="ko-KR" altLang="en-US" sz="2000" dirty="0" smtClean="0"/>
              <a:t> 사용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SPI, I2C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직렬 통신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동기식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780928"/>
            <a:ext cx="4608512" cy="32826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7624" y="6093296"/>
            <a:ext cx="3826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클록의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상승 </a:t>
            </a:r>
            <a:r>
              <a:rPr lang="ko-KR" altLang="en-US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에지에서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데이터 샘플링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2880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전송 속도를 약속하여 사용하고 별도의 </a:t>
            </a:r>
            <a:r>
              <a:rPr lang="ko-KR" altLang="en-US" sz="2000" dirty="0" err="1" smtClean="0"/>
              <a:t>클록을</a:t>
            </a:r>
            <a:r>
              <a:rPr lang="ko-KR" altLang="en-US" sz="2000" dirty="0" smtClean="0"/>
              <a:t> 사용하지 않음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동일한 속도로 송수신 하지 않으면 잘못된 데이터가 전달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UART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직렬 통신 </a:t>
            </a:r>
            <a:r>
              <a:rPr lang="en-US" altLang="ko-KR" dirty="0"/>
              <a:t>– </a:t>
            </a:r>
            <a:r>
              <a:rPr lang="ko-KR" altLang="en-US" dirty="0" err="1" smtClean="0"/>
              <a:t>비동기식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068960"/>
            <a:ext cx="5483370" cy="31704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46724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전이중</a:t>
            </a:r>
            <a:r>
              <a:rPr lang="ko-KR" altLang="en-US" dirty="0" smtClean="0"/>
              <a:t> 방식 </a:t>
            </a:r>
            <a:r>
              <a:rPr lang="en-US" altLang="ko-KR" dirty="0" smtClean="0"/>
              <a:t>(full duplex)</a:t>
            </a:r>
          </a:p>
          <a:p>
            <a:pPr lvl="1"/>
            <a:r>
              <a:rPr lang="ko-KR" altLang="en-US" dirty="0" smtClean="0"/>
              <a:t>송수신을 위해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연결선 사용</a:t>
            </a:r>
            <a:endParaRPr lang="en-US" altLang="ko-KR" dirty="0"/>
          </a:p>
          <a:p>
            <a:pPr lvl="1"/>
            <a:r>
              <a:rPr lang="ko-KR" altLang="en-US" dirty="0" smtClean="0"/>
              <a:t>송수신 동시에 가능</a:t>
            </a:r>
            <a:endParaRPr lang="en-US" altLang="ko-KR" dirty="0" smtClean="0"/>
          </a:p>
          <a:p>
            <a:r>
              <a:rPr lang="ko-KR" altLang="en-US" dirty="0" err="1" smtClean="0"/>
              <a:t>반이중</a:t>
            </a:r>
            <a:r>
              <a:rPr lang="ko-KR" altLang="en-US" dirty="0" smtClean="0"/>
              <a:t> 방식 </a:t>
            </a:r>
            <a:r>
              <a:rPr lang="en-US" altLang="ko-KR" dirty="0" smtClean="0"/>
              <a:t>(half duplex)</a:t>
            </a:r>
          </a:p>
          <a:p>
            <a:pPr lvl="1"/>
            <a:r>
              <a:rPr lang="ko-KR" altLang="en-US" dirty="0" smtClean="0"/>
              <a:t>송수신을 위해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연결선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송수신 동시에 불가능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전이중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v.s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반이중</a:t>
            </a:r>
            <a:r>
              <a:rPr lang="ko-KR" altLang="en-US" dirty="0" smtClean="0"/>
              <a:t> 방식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4437112"/>
            <a:ext cx="6624738" cy="13700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48243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16832"/>
            <a:ext cx="8229600" cy="303753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시리얼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통신 방식 비교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04431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시리얼 통신 연결 방식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68216" y="1556792"/>
            <a:ext cx="3722260" cy="20162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984" y="3873263"/>
            <a:ext cx="3712361" cy="23462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4440" y="3998674"/>
            <a:ext cx="3725560" cy="20690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02737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2132856"/>
            <a:ext cx="7776864" cy="271673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교차 개발 환경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2342" y="4941168"/>
            <a:ext cx="345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교차 컴파일러 </a:t>
            </a:r>
            <a:r>
              <a:rPr lang="en-US" altLang="ko-KR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dirty="0" err="1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아트멜</a:t>
            </a:r>
            <a:r>
              <a:rPr lang="ko-KR" altLang="en-US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스튜디오</a:t>
            </a:r>
            <a:endParaRPr lang="ko-KR" altLang="en-US" dirty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44018" y="2204864"/>
            <a:ext cx="195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실행 파일 </a:t>
            </a:r>
            <a:r>
              <a:rPr lang="en-US" altLang="ko-KR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*.hex</a:t>
            </a:r>
            <a:endParaRPr lang="ko-KR" altLang="en-US" dirty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63303" y="3645024"/>
            <a:ext cx="2848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ISP </a:t>
            </a:r>
            <a:r>
              <a:rPr lang="ko-KR" altLang="en-US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또는 시리얼 방식으로</a:t>
            </a:r>
            <a:endParaRPr lang="en-US" altLang="ko-KR" dirty="0" smtClean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다운로드</a:t>
            </a:r>
            <a:r>
              <a:rPr lang="en-US" altLang="ko-KR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업로드</a:t>
            </a:r>
            <a:endParaRPr lang="en-US" altLang="ko-KR" dirty="0" smtClean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9784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마이크로컨트롤러를</a:t>
            </a:r>
            <a:r>
              <a:rPr lang="ko-KR" altLang="en-US" dirty="0" smtClean="0"/>
              <a:t> 사용하면 동일한 입출력 장치를 사용하는 시스템에서 </a:t>
            </a:r>
            <a:r>
              <a:rPr lang="ko-KR" altLang="en-US" u="sng" dirty="0" smtClean="0"/>
              <a:t>프로그램의 수정만으로</a:t>
            </a:r>
            <a:r>
              <a:rPr lang="ko-KR" altLang="en-US" dirty="0" smtClean="0"/>
              <a:t> 서로 다른 동작을 구현하는 것이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마이크로컨트롤러는</a:t>
            </a:r>
            <a:r>
              <a:rPr lang="ko-KR" altLang="en-US" dirty="0" smtClean="0"/>
              <a:t> 꼭 필요한가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3756368"/>
            <a:ext cx="2413948" cy="17215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3429000"/>
            <a:ext cx="3583270" cy="23762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54149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556792"/>
            <a:ext cx="3826768" cy="4824536"/>
          </a:xfrm>
        </p:spPr>
        <p:txBody>
          <a:bodyPr/>
          <a:lstStyle/>
          <a:p>
            <a:r>
              <a:rPr lang="ko-KR" altLang="en-US" sz="2000" dirty="0" smtClean="0"/>
              <a:t>하드웨어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수준에서 지원되는 명령어의 개수로 구분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CISC : </a:t>
            </a:r>
          </a:p>
          <a:p>
            <a:pPr lvl="2"/>
            <a:r>
              <a:rPr lang="ko-KR" altLang="en-US" sz="1800" dirty="0" smtClean="0"/>
              <a:t>복잡한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명령을 한 번에 처리 가능하지만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하드웨어는 복잡해짐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명령어에 따라 필요로 하는 </a:t>
            </a:r>
            <a:r>
              <a:rPr lang="ko-KR" altLang="en-US" sz="1800" dirty="0" err="1" smtClean="0"/>
              <a:t>클록의</a:t>
            </a:r>
            <a:r>
              <a:rPr lang="ko-KR" altLang="en-US" sz="1800" dirty="0" smtClean="0"/>
              <a:t> 수가 다름</a:t>
            </a:r>
            <a:endParaRPr lang="en-US" altLang="ko-KR" sz="1800" dirty="0" smtClean="0"/>
          </a:p>
          <a:p>
            <a:pPr lvl="1"/>
            <a:r>
              <a:rPr lang="en-US" altLang="ko-KR" sz="2000" dirty="0" smtClean="0"/>
              <a:t>RISC : </a:t>
            </a:r>
          </a:p>
          <a:p>
            <a:pPr lvl="2"/>
            <a:r>
              <a:rPr lang="ko-KR" altLang="en-US" sz="1800" dirty="0" smtClean="0"/>
              <a:t>하드웨어는 간단하지만 복잡한 명령을 여러 번의 간단한 명령으로 처리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명령어가 동일한 수의 </a:t>
            </a:r>
            <a:r>
              <a:rPr lang="ko-KR" altLang="en-US" sz="1800" dirty="0" err="1" smtClean="0"/>
              <a:t>클록을</a:t>
            </a:r>
            <a:r>
              <a:rPr lang="ko-KR" altLang="en-US" sz="1800" dirty="0" smtClean="0"/>
              <a:t> 필요로 하므로 파이프라인 도입이 간단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CISC </a:t>
            </a:r>
            <a:r>
              <a:rPr lang="en-US" altLang="ko-KR" dirty="0" err="1" smtClean="0"/>
              <a:t>v.s</a:t>
            </a:r>
            <a:r>
              <a:rPr lang="en-US" altLang="ko-KR" dirty="0" smtClean="0"/>
              <a:t>. RISC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2812" y="2552316"/>
            <a:ext cx="4386147" cy="28334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83524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CISC </a:t>
            </a:r>
            <a:r>
              <a:rPr lang="en-US" altLang="ko-KR" dirty="0" err="1"/>
              <a:t>v.s</a:t>
            </a:r>
            <a:r>
              <a:rPr lang="en-US" altLang="ko-KR" dirty="0"/>
              <a:t>. RISC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68664"/>
            <a:ext cx="6850519" cy="1138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43" y="3429000"/>
            <a:ext cx="6840760" cy="24233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964" y="3284984"/>
            <a:ext cx="3783738" cy="29284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5576" y="162308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CISC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8343" y="309944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RISC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072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457200" y="290513"/>
            <a:ext cx="6491288" cy="617537"/>
          </a:xfrm>
        </p:spPr>
        <p:txBody>
          <a:bodyPr/>
          <a:lstStyle/>
          <a:p>
            <a:r>
              <a:rPr lang="ko-KR" altLang="en-US" dirty="0" err="1" smtClean="0"/>
              <a:t>마이크로컨트롤러란</a:t>
            </a:r>
            <a:r>
              <a:rPr lang="ko-KR" altLang="en-US" dirty="0" smtClean="0"/>
              <a:t> 무엇인가</a:t>
            </a:r>
            <a:r>
              <a:rPr lang="en-US" altLang="ko-KR" dirty="0" smtClean="0"/>
              <a:t>?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670562"/>
            <a:ext cx="1534051" cy="153603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822" y="2635282"/>
            <a:ext cx="2290274" cy="16065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420888"/>
            <a:ext cx="2744008" cy="20353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4566" y="424187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ATmega128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8183" y="429309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아두이노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우노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1834" y="4365104"/>
            <a:ext cx="246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ATmega128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학습보드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45249" y="1916832"/>
            <a:ext cx="2098576" cy="3456384"/>
          </a:xfrm>
          <a:prstGeom prst="roundRect">
            <a:avLst>
              <a:gd name="adj" fmla="val 596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26160" y="1916832"/>
            <a:ext cx="5750296" cy="3456384"/>
          </a:xfrm>
          <a:prstGeom prst="roundRect">
            <a:avLst>
              <a:gd name="adj" fmla="val 596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11560" y="5446965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마이크로컨트롤러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칩 위의 컴퓨터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52408" y="5446965"/>
            <a:ext cx="249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마이크로컨트롤러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보드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폰 </a:t>
            </a:r>
            <a:r>
              <a:rPr lang="ko-KR" altLang="en-US" sz="2000" dirty="0" err="1" smtClean="0"/>
              <a:t>노이만</a:t>
            </a:r>
            <a:r>
              <a:rPr lang="ko-KR" altLang="en-US" sz="2000" dirty="0" smtClean="0"/>
              <a:t> 구조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명령어와 메모리가 하나의 메모리에 저장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상대적으로 느린 메모리 속도에 의한 병목 현상</a:t>
            </a:r>
            <a:endParaRPr lang="en-US" altLang="ko-KR" sz="2000" dirty="0" smtClean="0"/>
          </a:p>
          <a:p>
            <a:r>
              <a:rPr lang="ko-KR" altLang="en-US" sz="2000" dirty="0" smtClean="0"/>
              <a:t>하버드 구조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명령어와 메모리를 전용의 메모리에 나누어 저장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하드웨어는 복잡해지지만 병목 현상 해소의 한 방법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 </a:t>
            </a:r>
            <a:r>
              <a:rPr lang="ko-KR" altLang="en-US" dirty="0" err="1" smtClean="0"/>
              <a:t>노이만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v.s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하버드 구조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0290" y="4067460"/>
            <a:ext cx="4983420" cy="21698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94848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RAM : </a:t>
            </a:r>
            <a:r>
              <a:rPr lang="ko-KR" altLang="en-US" dirty="0" smtClean="0"/>
              <a:t>전원이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주어지지 않을 때 기록된 내용의 보존 여부로 구분</a:t>
            </a:r>
            <a:endParaRPr lang="en-US" altLang="ko-KR" dirty="0" smtClean="0"/>
          </a:p>
          <a:p>
            <a:r>
              <a:rPr lang="en-US" altLang="ko-KR" dirty="0" smtClean="0"/>
              <a:t>SRAM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DRAM : RAM</a:t>
            </a:r>
            <a:r>
              <a:rPr lang="ko-KR" altLang="en-US" dirty="0" smtClean="0"/>
              <a:t>을 만드는 방식에 따라 </a:t>
            </a:r>
            <a:r>
              <a:rPr lang="ko-KR" altLang="en-US" dirty="0" err="1" smtClean="0"/>
              <a:t>리프레시의</a:t>
            </a:r>
            <a:r>
              <a:rPr lang="ko-KR" altLang="en-US" dirty="0" smtClean="0"/>
              <a:t> 필요 여부로 구분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메모리의 종류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517792"/>
            <a:ext cx="3855541" cy="17834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336" y="3517792"/>
            <a:ext cx="3888432" cy="17541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2429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Mask ROM</a:t>
            </a:r>
          </a:p>
          <a:p>
            <a:pPr lvl="1"/>
            <a:r>
              <a:rPr lang="ko-KR" altLang="en-US" sz="2000" dirty="0" smtClean="0"/>
              <a:t>생산 시에 내용이 결정되고 내용 변경이 불가능</a:t>
            </a:r>
            <a:endParaRPr lang="en-US" altLang="ko-KR" sz="2000" dirty="0" smtClean="0"/>
          </a:p>
          <a:p>
            <a:r>
              <a:rPr lang="en-US" altLang="ko-KR" sz="2000" dirty="0" smtClean="0"/>
              <a:t>PROM (Programmable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ROM)</a:t>
            </a:r>
          </a:p>
          <a:p>
            <a:pPr lvl="1"/>
            <a:r>
              <a:rPr lang="ko-KR" altLang="en-US" sz="2000" dirty="0" smtClean="0"/>
              <a:t>전용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장치를 통해 한 번만 내용 기록이 가능</a:t>
            </a:r>
            <a:endParaRPr lang="en-US" altLang="ko-KR" sz="2000" dirty="0" smtClean="0"/>
          </a:p>
          <a:p>
            <a:r>
              <a:rPr lang="en-US" altLang="ko-KR" sz="2000" dirty="0" smtClean="0"/>
              <a:t>EPROM (Erasable PROM)</a:t>
            </a:r>
          </a:p>
          <a:p>
            <a:pPr lvl="1"/>
            <a:r>
              <a:rPr lang="ko-KR" altLang="en-US" sz="2000" dirty="0" smtClean="0"/>
              <a:t>전용 장치를 통해 쓰고 지우기가 가능</a:t>
            </a:r>
            <a:endParaRPr lang="en-US" altLang="ko-KR" sz="2000" dirty="0" smtClean="0"/>
          </a:p>
          <a:p>
            <a:r>
              <a:rPr lang="en-US" altLang="ko-KR" sz="2000" dirty="0" smtClean="0"/>
              <a:t>EEPROM (Electrically EPROM)</a:t>
            </a:r>
          </a:p>
          <a:p>
            <a:pPr lvl="1"/>
            <a:r>
              <a:rPr lang="ko-KR" altLang="en-US" sz="2000" dirty="0" smtClean="0"/>
              <a:t>전기 신호만으로 쓰고 지우기가 가능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바이트 단위 읽기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쓰기 지원</a:t>
            </a:r>
            <a:endParaRPr lang="en-US" altLang="ko-KR" sz="2000" dirty="0" smtClean="0"/>
          </a:p>
          <a:p>
            <a:r>
              <a:rPr lang="ko-KR" altLang="en-US" sz="2000" dirty="0" smtClean="0"/>
              <a:t>플래시 메모리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블록 단위 읽기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쓰기 지원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대용량 메모리에 적합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대부분의 휴대용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모바일</a:t>
            </a:r>
            <a:r>
              <a:rPr lang="ko-KR" altLang="en-US" sz="2000" dirty="0" smtClean="0"/>
              <a:t> 기기에서 채택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ROM</a:t>
            </a:r>
            <a:r>
              <a:rPr lang="ko-KR" altLang="en-US" dirty="0" smtClean="0"/>
              <a:t>의 종류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35767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680" y="1916832"/>
            <a:ext cx="5760640" cy="352795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메모리의 종류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05349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52400" y="2028825"/>
            <a:ext cx="46482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440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Thank</a:t>
            </a:r>
            <a:r>
              <a:rPr lang="en-US" altLang="ko-KR" sz="4400" smtClean="0">
                <a:solidFill>
                  <a:srgbClr val="0F17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 </a:t>
            </a:r>
            <a:r>
              <a:rPr lang="en-US" altLang="ko-KR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you!!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칩 위의 컴퓨터</a:t>
            </a:r>
            <a:endParaRPr lang="en-US" altLang="ko-KR" dirty="0" smtClean="0"/>
          </a:p>
          <a:p>
            <a:r>
              <a:rPr lang="ko-KR" altLang="en-US" dirty="0" smtClean="0"/>
              <a:t>다른 시스템의 일부로 사용되는 경우가 흔함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임베디드</a:t>
            </a:r>
            <a:r>
              <a:rPr lang="ko-KR" altLang="en-US" dirty="0" smtClean="0"/>
              <a:t> 시스템 </a:t>
            </a:r>
            <a:r>
              <a:rPr lang="en-US" altLang="ko-KR" dirty="0" smtClean="0"/>
              <a:t>(embedded system)</a:t>
            </a:r>
          </a:p>
          <a:p>
            <a:r>
              <a:rPr lang="ko-KR" altLang="en-US" dirty="0" err="1" smtClean="0"/>
              <a:t>마이크로컨트롤러는</a:t>
            </a:r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주변장치를 떼어 내고 케이스를 벗겨 버린 컴퓨터와 동일</a:t>
            </a:r>
            <a:r>
              <a:rPr lang="ko-KR" altLang="en-US" dirty="0" smtClean="0"/>
              <a:t>하다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데스크톱 컴퓨터에 비해 낮은 사양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전용의 단순한 목적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마이크로컨트롤러란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7732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마이크로프로세서</a:t>
            </a:r>
            <a:r>
              <a:rPr lang="en-US" altLang="ko-KR" sz="2000" dirty="0" smtClean="0"/>
              <a:t> (</a:t>
            </a:r>
            <a:r>
              <a:rPr lang="en-US" altLang="ko-KR" sz="2000" dirty="0" err="1" smtClean="0"/>
              <a:t>uP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/>
              <a:t>중앙처리장치</a:t>
            </a:r>
            <a:r>
              <a:rPr lang="en-US" altLang="ko-KR" sz="2000" dirty="0" smtClean="0"/>
              <a:t>(CPU)</a:t>
            </a:r>
            <a:r>
              <a:rPr lang="ko-KR" altLang="en-US" sz="2000" dirty="0" smtClean="0"/>
              <a:t>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하나의 </a:t>
            </a:r>
            <a:r>
              <a:rPr lang="en-US" altLang="ko-KR" sz="2000" dirty="0" smtClean="0"/>
              <a:t>IC </a:t>
            </a:r>
            <a:r>
              <a:rPr lang="ko-KR" altLang="en-US" sz="2000" dirty="0" smtClean="0"/>
              <a:t>칩으로 집적시켜 만든 반도체 소자</a:t>
            </a:r>
            <a:endParaRPr lang="en-US" altLang="ko-KR" sz="2000" dirty="0" smtClean="0"/>
          </a:p>
          <a:p>
            <a:pPr lvl="2"/>
            <a:r>
              <a:rPr lang="en-US" altLang="ko-KR" sz="1800" dirty="0" err="1" smtClean="0"/>
              <a:t>uP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CPU</a:t>
            </a:r>
            <a:r>
              <a:rPr lang="ko-KR" altLang="en-US" sz="1800" dirty="0" smtClean="0"/>
              <a:t>를 구현하는 한 방법</a:t>
            </a:r>
            <a:endParaRPr lang="en-US" altLang="ko-KR" sz="1800" dirty="0" smtClean="0"/>
          </a:p>
          <a:p>
            <a:pPr lvl="1"/>
            <a:r>
              <a:rPr lang="en-US" altLang="ko-KR" sz="2000" dirty="0" smtClean="0"/>
              <a:t>1969</a:t>
            </a:r>
            <a:r>
              <a:rPr lang="ko-KR" altLang="en-US" sz="2000" dirty="0" smtClean="0"/>
              <a:t>년 인텔의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비트 </a:t>
            </a:r>
            <a:r>
              <a:rPr lang="en-US" altLang="ko-KR" sz="2000" dirty="0" err="1" smtClean="0"/>
              <a:t>uP</a:t>
            </a:r>
            <a:r>
              <a:rPr lang="ko-KR" altLang="en-US" sz="2000" dirty="0" smtClean="0"/>
              <a:t>인 </a:t>
            </a:r>
            <a:r>
              <a:rPr lang="en-US" altLang="ko-KR" sz="2000" dirty="0" smtClean="0"/>
              <a:t>4004</a:t>
            </a:r>
            <a:r>
              <a:rPr lang="ko-KR" altLang="en-US" sz="2000" dirty="0" smtClean="0"/>
              <a:t>에서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시작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4004</a:t>
            </a:r>
            <a:r>
              <a:rPr lang="ko-KR" altLang="en-US" sz="2000" dirty="0" smtClean="0"/>
              <a:t>는 약 </a:t>
            </a:r>
            <a:r>
              <a:rPr lang="en-US" altLang="ko-KR" sz="2000" dirty="0" smtClean="0"/>
              <a:t>2,300</a:t>
            </a:r>
            <a:r>
              <a:rPr lang="ko-KR" altLang="en-US" sz="2000" dirty="0" smtClean="0"/>
              <a:t> 개 </a:t>
            </a:r>
            <a:r>
              <a:rPr lang="en-US" altLang="ko-KR" sz="2000" dirty="0" smtClean="0"/>
              <a:t>TR </a:t>
            </a:r>
            <a:r>
              <a:rPr lang="ko-KR" altLang="en-US" sz="2000" dirty="0" smtClean="0"/>
              <a:t>사용</a:t>
            </a:r>
            <a:r>
              <a:rPr lang="en-US" altLang="ko-KR" sz="2000" dirty="0" smtClean="0"/>
              <a:t>, i7</a:t>
            </a:r>
            <a:r>
              <a:rPr lang="ko-KR" altLang="en-US" sz="2000" dirty="0" smtClean="0"/>
              <a:t>은 약 </a:t>
            </a:r>
            <a:r>
              <a:rPr lang="en-US" altLang="ko-KR" sz="2000" dirty="0" smtClean="0"/>
              <a:t>22</a:t>
            </a:r>
            <a:r>
              <a:rPr lang="ko-KR" altLang="en-US" sz="2000" dirty="0" smtClean="0"/>
              <a:t>억 개 </a:t>
            </a:r>
            <a:r>
              <a:rPr lang="en-US" altLang="ko-KR" sz="2000" dirty="0" smtClean="0"/>
              <a:t>TR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r>
              <a:rPr lang="ko-KR" altLang="en-US" sz="2000" dirty="0" err="1" smtClean="0"/>
              <a:t>마이크로컨트롤러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uC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en-US" altLang="ko-KR" sz="2000" dirty="0" err="1" smtClean="0"/>
              <a:t>uC</a:t>
            </a:r>
            <a:r>
              <a:rPr lang="en-US" altLang="ko-KR" sz="2000" dirty="0" smtClean="0"/>
              <a:t> = </a:t>
            </a:r>
            <a:r>
              <a:rPr lang="en-US" altLang="ko-KR" sz="2000" dirty="0" err="1" smtClean="0"/>
              <a:t>uP</a:t>
            </a:r>
            <a:r>
              <a:rPr lang="en-US" altLang="ko-KR" sz="2000" dirty="0" smtClean="0"/>
              <a:t> + </a:t>
            </a:r>
            <a:r>
              <a:rPr lang="ko-KR" altLang="en-US" sz="2000" dirty="0" smtClean="0"/>
              <a:t>메모리 </a:t>
            </a:r>
            <a:r>
              <a:rPr lang="en-US" altLang="ko-KR" sz="2000" dirty="0" smtClean="0"/>
              <a:t>+ </a:t>
            </a:r>
            <a:r>
              <a:rPr lang="ko-KR" altLang="en-US" sz="2000" dirty="0" smtClean="0"/>
              <a:t>입출력 인터페이스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컴퓨터의 메인보드와 하드디스크 기능을 하나의 </a:t>
            </a:r>
            <a:r>
              <a:rPr lang="en-US" altLang="ko-KR" sz="2000" dirty="0" smtClean="0"/>
              <a:t>IC </a:t>
            </a:r>
            <a:r>
              <a:rPr lang="ko-KR" altLang="en-US" sz="2000" dirty="0" smtClean="0"/>
              <a:t>칩으로 집적시켜 만든 반도체 소자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단일 칩 마이크로컴퓨터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마이컴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작고 간단한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마이크로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제어장치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컨트롤러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만들기 위한 목적으로 특화된 마이크로프로세서의 한 종류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uP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uC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0091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2492" y="1916832"/>
            <a:ext cx="5760640" cy="386721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컴퓨터의 구성 요소</a:t>
            </a:r>
            <a:endParaRPr lang="ko-KR" altLang="en-US" dirty="0"/>
          </a:p>
        </p:txBody>
      </p:sp>
      <p:sp>
        <p:nvSpPr>
          <p:cNvPr id="6" name="자유형 5"/>
          <p:cNvSpPr/>
          <p:nvPr/>
        </p:nvSpPr>
        <p:spPr>
          <a:xfrm>
            <a:off x="2352842" y="1737895"/>
            <a:ext cx="3727116" cy="4213726"/>
          </a:xfrm>
          <a:custGeom>
            <a:avLst/>
            <a:gdLst>
              <a:gd name="connsiteX0" fmla="*/ 0 w 3727116"/>
              <a:gd name="connsiteY0" fmla="*/ 2930358 h 4213726"/>
              <a:gd name="connsiteX1" fmla="*/ 0 w 3727116"/>
              <a:gd name="connsiteY1" fmla="*/ 4208379 h 4213726"/>
              <a:gd name="connsiteX2" fmla="*/ 139032 w 3727116"/>
              <a:gd name="connsiteY2" fmla="*/ 4213726 h 4213726"/>
              <a:gd name="connsiteX3" fmla="*/ 3727116 w 3727116"/>
              <a:gd name="connsiteY3" fmla="*/ 4213726 h 4213726"/>
              <a:gd name="connsiteX4" fmla="*/ 3727116 w 3727116"/>
              <a:gd name="connsiteY4" fmla="*/ 0 h 4213726"/>
              <a:gd name="connsiteX5" fmla="*/ 802105 w 3727116"/>
              <a:gd name="connsiteY5" fmla="*/ 0 h 4213726"/>
              <a:gd name="connsiteX6" fmla="*/ 796758 w 3727116"/>
              <a:gd name="connsiteY6" fmla="*/ 53473 h 4213726"/>
              <a:gd name="connsiteX7" fmla="*/ 796758 w 3727116"/>
              <a:gd name="connsiteY7" fmla="*/ 2962442 h 4213726"/>
              <a:gd name="connsiteX8" fmla="*/ 0 w 3727116"/>
              <a:gd name="connsiteY8" fmla="*/ 2930358 h 4213726"/>
              <a:gd name="connsiteX0" fmla="*/ 0 w 3727116"/>
              <a:gd name="connsiteY0" fmla="*/ 2930358 h 4213726"/>
              <a:gd name="connsiteX1" fmla="*/ 0 w 3727116"/>
              <a:gd name="connsiteY1" fmla="*/ 4208379 h 4213726"/>
              <a:gd name="connsiteX2" fmla="*/ 139032 w 3727116"/>
              <a:gd name="connsiteY2" fmla="*/ 4213726 h 4213726"/>
              <a:gd name="connsiteX3" fmla="*/ 3727116 w 3727116"/>
              <a:gd name="connsiteY3" fmla="*/ 4213726 h 4213726"/>
              <a:gd name="connsiteX4" fmla="*/ 3727116 w 3727116"/>
              <a:gd name="connsiteY4" fmla="*/ 0 h 4213726"/>
              <a:gd name="connsiteX5" fmla="*/ 802105 w 3727116"/>
              <a:gd name="connsiteY5" fmla="*/ 0 h 4213726"/>
              <a:gd name="connsiteX6" fmla="*/ 796758 w 3727116"/>
              <a:gd name="connsiteY6" fmla="*/ 53473 h 4213726"/>
              <a:gd name="connsiteX7" fmla="*/ 796758 w 3727116"/>
              <a:gd name="connsiteY7" fmla="*/ 2928152 h 4213726"/>
              <a:gd name="connsiteX8" fmla="*/ 0 w 3727116"/>
              <a:gd name="connsiteY8" fmla="*/ 2930358 h 4213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7116" h="4213726">
                <a:moveTo>
                  <a:pt x="0" y="2930358"/>
                </a:moveTo>
                <a:lnTo>
                  <a:pt x="0" y="4208379"/>
                </a:lnTo>
                <a:cubicBezTo>
                  <a:pt x="131899" y="4213874"/>
                  <a:pt x="85521" y="4213726"/>
                  <a:pt x="139032" y="4213726"/>
                </a:cubicBezTo>
                <a:lnTo>
                  <a:pt x="3727116" y="4213726"/>
                </a:lnTo>
                <a:lnTo>
                  <a:pt x="3727116" y="0"/>
                </a:lnTo>
                <a:lnTo>
                  <a:pt x="802105" y="0"/>
                </a:lnTo>
                <a:cubicBezTo>
                  <a:pt x="796561" y="49897"/>
                  <a:pt x="796758" y="31985"/>
                  <a:pt x="796758" y="53473"/>
                </a:cubicBezTo>
                <a:lnTo>
                  <a:pt x="796758" y="2928152"/>
                </a:lnTo>
                <a:lnTo>
                  <a:pt x="0" y="2930358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48064" y="1279095"/>
            <a:ext cx="198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마이크로컨트롤러</a:t>
            </a:r>
            <a:endParaRPr lang="en-US" altLang="ko-KR" dirty="0" smtClean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41448" y="2210474"/>
            <a:ext cx="2232248" cy="2304256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33452" y="2132856"/>
            <a:ext cx="198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마이크로프로세서</a:t>
            </a:r>
            <a:endParaRPr lang="en-US" altLang="ko-KR" dirty="0" smtClean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295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특수 목적용의 낮은 사양을 가진 컴퓨터</a:t>
            </a:r>
            <a:endParaRPr lang="en-US" altLang="ko-KR" dirty="0" smtClean="0"/>
          </a:p>
          <a:p>
            <a:r>
              <a:rPr lang="en-US" altLang="ko-KR" dirty="0" smtClean="0"/>
              <a:t>ATmega128</a:t>
            </a:r>
            <a:r>
              <a:rPr lang="ko-KR" altLang="en-US" dirty="0" smtClean="0"/>
              <a:t>과 데스크톱 컴퓨터의 비교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작고 간단한 제어장치 제작을 위해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시스템의 일부로 사용 </a:t>
            </a:r>
            <a:r>
              <a:rPr lang="ko-KR" altLang="en-US" dirty="0" smtClean="0">
                <a:sym typeface="Symbol" panose="05050102010706020507" pitchFamily="18" charset="2"/>
              </a:rPr>
              <a:t> </a:t>
            </a:r>
            <a:r>
              <a:rPr lang="ko-KR" altLang="en-US" dirty="0" err="1" smtClean="0">
                <a:sym typeface="Symbol" panose="05050102010706020507" pitchFamily="18" charset="2"/>
              </a:rPr>
              <a:t>임베디드</a:t>
            </a:r>
            <a:r>
              <a:rPr lang="ko-KR" altLang="en-US" dirty="0" smtClean="0">
                <a:sym typeface="Symbol" panose="05050102010706020507" pitchFamily="18" charset="2"/>
              </a:rPr>
              <a:t> 시스템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uC</a:t>
            </a:r>
            <a:r>
              <a:rPr lang="ko-KR" altLang="en-US" dirty="0" smtClean="0"/>
              <a:t>는 어디에 사용할 수 있을까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607467"/>
            <a:ext cx="3812494" cy="17576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381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uC</a:t>
            </a:r>
            <a:r>
              <a:rPr lang="ko-KR" altLang="en-US" dirty="0" smtClean="0"/>
              <a:t>의 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제품의 소형화 경량화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저렴한 가격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신뢰성 향상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융통성</a:t>
            </a:r>
            <a:endParaRPr lang="en-US" altLang="ko-KR" dirty="0" smtClean="0"/>
          </a:p>
          <a:p>
            <a:r>
              <a:rPr lang="en-US" altLang="ko-KR" dirty="0" err="1" smtClean="0"/>
              <a:t>uC</a:t>
            </a:r>
            <a:r>
              <a:rPr lang="ko-KR" altLang="en-US" dirty="0" smtClean="0"/>
              <a:t>의 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낮은 처리 능력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범용성</a:t>
            </a:r>
            <a:r>
              <a:rPr lang="ko-KR" altLang="en-US" dirty="0" smtClean="0"/>
              <a:t> 부족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v.s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uP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360" y="2924944"/>
            <a:ext cx="3437064" cy="29139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1463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556792"/>
            <a:ext cx="3898776" cy="4824536"/>
          </a:xfrm>
        </p:spPr>
        <p:txBody>
          <a:bodyPr/>
          <a:lstStyle/>
          <a:p>
            <a:r>
              <a:rPr lang="en-US" altLang="ko-KR" dirty="0" smtClean="0"/>
              <a:t>ATmega128 + </a:t>
            </a:r>
            <a:r>
              <a:rPr lang="ko-KR" altLang="en-US" dirty="0" err="1" smtClean="0"/>
              <a:t>크리스탈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전원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8MHz</a:t>
            </a:r>
            <a:r>
              <a:rPr lang="ko-KR" altLang="en-US" dirty="0" smtClean="0"/>
              <a:t>로 동작시키기 위해서는 </a:t>
            </a:r>
            <a:r>
              <a:rPr lang="ko-KR" altLang="en-US" dirty="0" err="1" smtClean="0"/>
              <a:t>크리스탈도</a:t>
            </a:r>
            <a:r>
              <a:rPr lang="ko-KR" altLang="en-US" dirty="0" smtClean="0"/>
              <a:t> 필요하지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책에서는 </a:t>
            </a:r>
            <a:r>
              <a:rPr lang="en-US" altLang="ko-KR" dirty="0" smtClean="0"/>
              <a:t>16MHz</a:t>
            </a:r>
            <a:r>
              <a:rPr lang="ko-KR" altLang="en-US" dirty="0" smtClean="0"/>
              <a:t>로 동작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ATmega128 </a:t>
            </a:r>
            <a:r>
              <a:rPr lang="ko-KR" altLang="en-US" dirty="0" smtClean="0"/>
              <a:t>동작을 위한 기본 회로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2060848"/>
            <a:ext cx="3384376" cy="39925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40366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err="1" smtClean="0"/>
              <a:t>다운로더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컴퓨터에서 개발된 프로그램을 </a:t>
            </a:r>
            <a:r>
              <a:rPr lang="en-US" altLang="ko-KR" sz="2000" dirty="0" smtClean="0"/>
              <a:t>ATmega128</a:t>
            </a:r>
            <a:r>
              <a:rPr lang="ko-KR" altLang="en-US" sz="2000" dirty="0" smtClean="0"/>
              <a:t>로 옮기기 위한 장치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ISP </a:t>
            </a:r>
            <a:r>
              <a:rPr lang="ko-KR" altLang="en-US" sz="2000" dirty="0" smtClean="0"/>
              <a:t>방식 </a:t>
            </a:r>
            <a:r>
              <a:rPr lang="ko-KR" altLang="en-US" sz="2000" dirty="0" err="1" smtClean="0"/>
              <a:t>다운로더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ATmega128</a:t>
            </a:r>
            <a:r>
              <a:rPr lang="ko-KR" altLang="en-US" sz="2000" dirty="0" smtClean="0"/>
              <a:t>에서 주로 사용하는 방식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시리얼 방식 </a:t>
            </a:r>
            <a:r>
              <a:rPr lang="ko-KR" altLang="en-US" sz="2000" dirty="0" err="1" smtClean="0"/>
              <a:t>다운로더</a:t>
            </a:r>
            <a:endParaRPr lang="en-US" altLang="ko-KR" sz="2000" dirty="0" smtClean="0"/>
          </a:p>
          <a:p>
            <a:pPr lvl="2"/>
            <a:r>
              <a:rPr lang="ko-KR" altLang="en-US" sz="1800" dirty="0" err="1" smtClean="0"/>
              <a:t>아두이노에서</a:t>
            </a:r>
            <a:r>
              <a:rPr lang="ko-KR" altLang="en-US" sz="1800" dirty="0" smtClean="0"/>
              <a:t> 주로 사용하는 방식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err="1"/>
              <a:t>부트로더</a:t>
            </a:r>
            <a:r>
              <a:rPr lang="ko-KR" altLang="en-US" sz="1800" dirty="0"/>
              <a:t> 필요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컴퓨터와의 </a:t>
            </a:r>
            <a:r>
              <a:rPr lang="en-US" altLang="ko-KR" sz="1800" dirty="0" smtClean="0"/>
              <a:t>UART </a:t>
            </a:r>
            <a:r>
              <a:rPr lang="ko-KR" altLang="en-US" sz="1800" dirty="0" smtClean="0"/>
              <a:t>통신을 위해서도 사용</a:t>
            </a:r>
            <a:endParaRPr lang="en-US" altLang="ko-KR" sz="1800" dirty="0" smtClean="0"/>
          </a:p>
          <a:p>
            <a:pPr lvl="2"/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ATmega128 </a:t>
            </a:r>
            <a:r>
              <a:rPr lang="ko-KR" altLang="en-US" dirty="0" smtClean="0"/>
              <a:t>개발을 위한 추가 장비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872991"/>
            <a:ext cx="2072230" cy="15722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3953639"/>
            <a:ext cx="1872208" cy="14174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20942" y="5651304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ISP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방식 </a:t>
            </a:r>
            <a:r>
              <a:rPr lang="ko-KR" altLang="en-US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다운로더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81480" y="5651304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시리얼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방식 </a:t>
            </a:r>
            <a:r>
              <a:rPr lang="ko-KR" altLang="en-US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다운로더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41185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689</Words>
  <Application>Microsoft Office PowerPoint</Application>
  <PresentationFormat>화면 슬라이드 쇼(4:3)</PresentationFormat>
  <Paragraphs>135</Paragraphs>
  <Slides>24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기본 디자인</vt:lpstr>
      <vt:lpstr>슬라이드 1</vt:lpstr>
      <vt:lpstr>마이크로컨트롤러란 무엇인가?</vt:lpstr>
      <vt:lpstr>마이크로컨트롤러란 무엇인가?</vt:lpstr>
      <vt:lpstr>uP와 uC</vt:lpstr>
      <vt:lpstr>컴퓨터의 구성 요소</vt:lpstr>
      <vt:lpstr>uC는 어디에 사용할 수 있을까?</vt:lpstr>
      <vt:lpstr>uC v.s. uP</vt:lpstr>
      <vt:lpstr>ATmega128 동작을 위한 기본 회로</vt:lpstr>
      <vt:lpstr>ATmega128 개발을 위한 추가 장비</vt:lpstr>
      <vt:lpstr>데이터 교환 방식</vt:lpstr>
      <vt:lpstr>직렬 통신 – 동기식</vt:lpstr>
      <vt:lpstr>직렬 통신 – 비동기식</vt:lpstr>
      <vt:lpstr>전이중 v.s. 반이중 방식</vt:lpstr>
      <vt:lpstr>시리얼 통신 방식 비교</vt:lpstr>
      <vt:lpstr>시리얼 통신 연결 방식</vt:lpstr>
      <vt:lpstr>교차 개발 환경</vt:lpstr>
      <vt:lpstr>마이크로컨트롤러는 꼭 필요한가?</vt:lpstr>
      <vt:lpstr>CISC v.s. RISC</vt:lpstr>
      <vt:lpstr>CISC v.s. RISC</vt:lpstr>
      <vt:lpstr>폰 노이만 v.s. 하버드 구조</vt:lpstr>
      <vt:lpstr>메모리의 종류</vt:lpstr>
      <vt:lpstr>ROM의 종류</vt:lpstr>
      <vt:lpstr>메모리의 종류</vt:lpstr>
      <vt:lpstr>슬라이드 24</vt:lpstr>
    </vt:vector>
  </TitlesOfParts>
  <Company>mik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김정배</dc:creator>
  <cp:lastModifiedBy>sikwon</cp:lastModifiedBy>
  <cp:revision>92</cp:revision>
  <dcterms:created xsi:type="dcterms:W3CDTF">2005-10-10T05:21:17Z</dcterms:created>
  <dcterms:modified xsi:type="dcterms:W3CDTF">2018-10-13T03:51:38Z</dcterms:modified>
</cp:coreProperties>
</file>