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78" r:id="rId29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2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28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ATmega128 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280952"/>
            <a:ext cx="4752528" cy="50507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 </a:t>
            </a:r>
            <a:r>
              <a:rPr lang="ko-KR" altLang="en-US" dirty="0" smtClean="0"/>
              <a:t>핀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319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전원 핀 </a:t>
            </a:r>
            <a:r>
              <a:rPr lang="en-US" altLang="ko-KR" dirty="0" smtClean="0"/>
              <a:t>: 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GND</a:t>
            </a:r>
          </a:p>
          <a:p>
            <a:pPr lvl="1"/>
            <a:r>
              <a:rPr lang="en-US" altLang="ko-KR" dirty="0" smtClean="0"/>
              <a:t>VCC : </a:t>
            </a:r>
            <a:r>
              <a:rPr lang="ko-KR" altLang="en-US" dirty="0" smtClean="0"/>
              <a:t>디지털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AVCC : </a:t>
            </a:r>
            <a:r>
              <a:rPr lang="ko-KR" altLang="en-US" dirty="0" smtClean="0"/>
              <a:t>아날로그 전원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AREF : </a:t>
            </a:r>
            <a:r>
              <a:rPr lang="ko-KR" altLang="en-US" dirty="0" smtClean="0"/>
              <a:t>아날로그 기준 전압</a:t>
            </a:r>
            <a:endParaRPr lang="en-US" altLang="ko-KR" dirty="0" smtClean="0"/>
          </a:p>
          <a:p>
            <a:r>
              <a:rPr lang="ko-KR" altLang="en-US" dirty="0" smtClean="0"/>
              <a:t>크리스털 연결 핀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XTALn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리셋</a:t>
            </a:r>
            <a:r>
              <a:rPr lang="en-US" altLang="ko-KR" dirty="0" smtClean="0"/>
              <a:t> (RESET) </a:t>
            </a:r>
            <a:r>
              <a:rPr lang="ko-KR" altLang="en-US" dirty="0" smtClean="0"/>
              <a:t>핀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PEN </a:t>
            </a:r>
            <a:r>
              <a:rPr lang="ko-KR" altLang="en-US" dirty="0" smtClean="0"/>
              <a:t>핀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일반적으로 사용하지 않음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 입출력 핀 </a:t>
            </a:r>
            <a:r>
              <a:rPr lang="en-US" altLang="ko-KR" dirty="0" smtClean="0"/>
              <a:t>: 53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포트</a:t>
            </a:r>
            <a:r>
              <a:rPr lang="en-US" altLang="ko-KR" dirty="0" smtClean="0"/>
              <a:t>(A ~ G)</a:t>
            </a:r>
            <a:r>
              <a:rPr lang="ko-KR" altLang="en-US" dirty="0" smtClean="0"/>
              <a:t> 단위로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핀을 묶어서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 </a:t>
            </a:r>
            <a:r>
              <a:rPr lang="ko-KR" altLang="en-US" dirty="0" smtClean="0"/>
              <a:t>포트만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핀이 할당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 </a:t>
            </a:r>
            <a:r>
              <a:rPr lang="ko-KR" altLang="en-US" dirty="0" smtClean="0"/>
              <a:t>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219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핀이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기능을 가지는 경우가 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40</a:t>
            </a:r>
            <a:r>
              <a:rPr lang="ko-KR" altLang="en-US" dirty="0" smtClean="0"/>
              <a:t>번 핀은 </a:t>
            </a:r>
            <a:r>
              <a:rPr lang="en-US" altLang="ko-KR" dirty="0" smtClean="0"/>
              <a:t>PC5, A13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이름을 가짐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PC5 : </a:t>
            </a:r>
            <a:r>
              <a:rPr lang="ko-KR" altLang="en-US" dirty="0" smtClean="0"/>
              <a:t>포트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A13 : </a:t>
            </a:r>
            <a:r>
              <a:rPr lang="ko-KR" altLang="en-US" dirty="0" smtClean="0"/>
              <a:t>아날로그 데이터 입력을 위한 </a:t>
            </a:r>
            <a:r>
              <a:rPr lang="en-US" altLang="ko-KR" dirty="0" smtClean="0"/>
              <a:t>13</a:t>
            </a:r>
            <a:r>
              <a:rPr lang="ko-KR" altLang="en-US" dirty="0" smtClean="0"/>
              <a:t>번 핀</a:t>
            </a:r>
            <a:endParaRPr lang="en-US" altLang="ko-KR" dirty="0" smtClean="0"/>
          </a:p>
          <a:p>
            <a:r>
              <a:rPr lang="ko-KR" altLang="en-US" dirty="0" smtClean="0"/>
              <a:t>기본적인 기능은 디지털 데이터 입출력 기능임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형식의 이름을 가짐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 :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(A ~ G)</a:t>
            </a:r>
          </a:p>
          <a:p>
            <a:pPr lvl="2"/>
            <a:r>
              <a:rPr lang="en-US" altLang="ko-KR" dirty="0" smtClean="0"/>
              <a:t>n : </a:t>
            </a:r>
            <a:r>
              <a:rPr lang="ko-KR" altLang="en-US" dirty="0" smtClean="0"/>
              <a:t>핀 번호 </a:t>
            </a:r>
            <a:r>
              <a:rPr lang="en-US" altLang="ko-KR" dirty="0" smtClean="0"/>
              <a:t>(0 ~ 7)</a:t>
            </a:r>
          </a:p>
          <a:p>
            <a:pPr lvl="1"/>
            <a:r>
              <a:rPr lang="ko-KR" altLang="en-US" dirty="0" smtClean="0"/>
              <a:t>포트에서의 핀 번호와 </a:t>
            </a:r>
            <a:r>
              <a:rPr lang="en-US" altLang="ko-KR" dirty="0" smtClean="0"/>
              <a:t>ATmega128</a:t>
            </a:r>
            <a:r>
              <a:rPr lang="ko-KR" altLang="en-US" dirty="0" smtClean="0"/>
              <a:t>에서의 핀 번호는 연관성이 없음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2-3)</a:t>
            </a:r>
          </a:p>
          <a:p>
            <a:r>
              <a:rPr lang="ko-KR" altLang="en-US" dirty="0" smtClean="0"/>
              <a:t>핀의 이름이 의미하는 </a:t>
            </a:r>
            <a:r>
              <a:rPr lang="ko-KR" altLang="en-US" dirty="0" err="1" smtClean="0"/>
              <a:t>마이크로컨트롤러의</a:t>
            </a:r>
            <a:r>
              <a:rPr lang="ko-KR" altLang="en-US" dirty="0" smtClean="0"/>
              <a:t> 기능에 익숙해질 필요가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 2-2)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 </a:t>
            </a:r>
            <a:r>
              <a:rPr lang="ko-KR" altLang="en-US" dirty="0" smtClean="0"/>
              <a:t>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713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내부의 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마이크로프로세서에서 사용되는 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 직전에 데이터와 명령어를 저장하는 범용 레지스터와 연산 상태 등을 저장하는 전용 레지스터로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프로그래머가 신경 쓰지 않아도 되는 레지스터</a:t>
            </a:r>
            <a:endParaRPr lang="en-US" altLang="ko-KR" dirty="0"/>
          </a:p>
          <a:p>
            <a:r>
              <a:rPr lang="en-US" altLang="ko-KR" dirty="0" smtClean="0"/>
              <a:t>CPU </a:t>
            </a:r>
            <a:r>
              <a:rPr lang="ko-KR" altLang="en-US" dirty="0" smtClean="0"/>
              <a:t>외부의 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장치와 데이터 교환 과정에서 필요한 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이름이 정해져 있으므로 </a:t>
            </a:r>
            <a:r>
              <a:rPr lang="ko-KR" altLang="en-US" dirty="0" smtClean="0">
                <a:solidFill>
                  <a:srgbClr val="FF0000"/>
                </a:solidFill>
              </a:rPr>
              <a:t>미리 정의된 변수</a:t>
            </a:r>
            <a:r>
              <a:rPr lang="ko-KR" altLang="en-US" dirty="0" smtClean="0"/>
              <a:t>와 유사함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번지로도 사용이 가능하지만 흔히 사용하지는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io.h</a:t>
            </a:r>
            <a:r>
              <a:rPr lang="en-US" altLang="ko-KR" dirty="0" smtClean="0"/>
              <a:t> (iom128a.h) </a:t>
            </a:r>
            <a:r>
              <a:rPr lang="ko-KR" altLang="en-US" dirty="0" smtClean="0"/>
              <a:t>파일에 이름이 정의되어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841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레지스터는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비트의 메모리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비트 주소를 사용하므로 최대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 레지스터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</a:t>
            </a:r>
            <a:r>
              <a:rPr lang="en-US" altLang="ko-KR" dirty="0" smtClean="0"/>
              <a:t>137</a:t>
            </a:r>
            <a:r>
              <a:rPr lang="ko-KR" altLang="en-US" dirty="0" smtClean="0"/>
              <a:t>개를 사용하고 있으며 </a:t>
            </a:r>
            <a:r>
              <a:rPr lang="en-US" altLang="ko-KR" dirty="0" smtClean="0"/>
              <a:t>119</a:t>
            </a:r>
            <a:r>
              <a:rPr lang="ko-KR" altLang="en-US" dirty="0" smtClean="0"/>
              <a:t>개는 사용하지 않음</a:t>
            </a:r>
            <a:endParaRPr lang="en-US" altLang="ko-KR" dirty="0" smtClean="0"/>
          </a:p>
          <a:p>
            <a:r>
              <a:rPr lang="ko-KR" altLang="en-US" dirty="0" smtClean="0"/>
              <a:t>특정 목적을 위해 사용</a:t>
            </a:r>
            <a:endParaRPr lang="en-US" altLang="ko-KR" dirty="0" smtClean="0"/>
          </a:p>
          <a:p>
            <a:r>
              <a:rPr lang="ko-KR" altLang="en-US" dirty="0" smtClean="0"/>
              <a:t>하나의 데이터 핀은 여러 가지 기능으로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데이터 핀과 관련된 레지스터는 여러 가지가 있을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레지스터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211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772816"/>
            <a:ext cx="5556656" cy="441440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 내부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9784" y="1700262"/>
            <a:ext cx="4438256" cy="29447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3728" y="1556792"/>
            <a:ext cx="5904656" cy="468052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7985" y="1844824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마이크로 프로세서</a:t>
            </a:r>
            <a:endParaRPr lang="ko-KR" altLang="en-US" sz="160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984" y="5661248"/>
            <a:ext cx="1835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마이크로 컨트롤러</a:t>
            </a:r>
            <a:endParaRPr lang="ko-KR" altLang="en-US" sz="16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96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종류의 메모리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플래시 메모리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저장을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하드디스크 기능 및 프로그램 실행 준비를 위한 메인 메모리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SRAM : </a:t>
            </a:r>
            <a:r>
              <a:rPr lang="ko-KR" altLang="en-US" dirty="0" smtClean="0"/>
              <a:t>연산용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컴퓨터의 메인 메모리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EEPROM :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영구보관용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 메모리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91678"/>
            <a:ext cx="6768752" cy="24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854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3356992"/>
            <a:ext cx="4611428" cy="276857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실행 과정과 메모리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1628800"/>
            <a:ext cx="4577143" cy="25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17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5050904" cy="4824536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바이트 단위로 명령어를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128KByte </a:t>
            </a:r>
            <a:r>
              <a:rPr lang="ko-KR" altLang="en-US" dirty="0" smtClean="0"/>
              <a:t>메모리를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 단위로 번지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0x0000 ~ 0xFFFF </a:t>
            </a:r>
            <a:r>
              <a:rPr lang="ko-KR" altLang="en-US" dirty="0" smtClean="0"/>
              <a:t>번지 사용</a:t>
            </a:r>
            <a:endParaRPr lang="en-US" altLang="ko-KR" dirty="0" smtClean="0"/>
          </a:p>
          <a:p>
            <a:r>
              <a:rPr lang="ko-KR" altLang="en-US" dirty="0" smtClean="0"/>
              <a:t>애플리케이션 프로그램 영역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부트로더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애플리케이션 프로그램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프로그램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부트로더</a:t>
            </a:r>
            <a:r>
              <a:rPr lang="ko-KR" altLang="en-US" dirty="0" smtClean="0"/>
              <a:t>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 목적용 프로그램 저장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주소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플래시 메모리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90803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251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4330824" cy="4824536"/>
          </a:xfrm>
        </p:spPr>
        <p:txBody>
          <a:bodyPr/>
          <a:lstStyle/>
          <a:p>
            <a:r>
              <a:rPr lang="en-US" altLang="ko-KR" dirty="0" smtClean="0"/>
              <a:t>256</a:t>
            </a:r>
            <a:r>
              <a:rPr lang="ko-KR" altLang="en-US" dirty="0" smtClean="0"/>
              <a:t>개의 레지스터 역시 </a:t>
            </a:r>
            <a:r>
              <a:rPr lang="en-US" altLang="ko-KR" dirty="0" smtClean="0"/>
              <a:t>SRAM</a:t>
            </a:r>
            <a:r>
              <a:rPr lang="ko-KR" altLang="en-US" dirty="0" smtClean="0"/>
              <a:t>과 동일한 메모리 주소 공간을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레지스터와 </a:t>
            </a:r>
            <a:r>
              <a:rPr lang="en-US" altLang="ko-KR" dirty="0" smtClean="0"/>
              <a:t>SRAM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 메모리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함께 지칭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비트 주소 필요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주소 </a:t>
            </a:r>
            <a:r>
              <a:rPr lang="en-US" altLang="ko-KR" dirty="0" smtClean="0"/>
              <a:t>– SRAM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756113"/>
            <a:ext cx="6174052" cy="14125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226" y="1429943"/>
            <a:ext cx="2416062" cy="31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096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en-US" altLang="ko-KR" sz="1800" dirty="0" smtClean="0"/>
              <a:t>8051</a:t>
            </a:r>
          </a:p>
          <a:p>
            <a:pPr lvl="1"/>
            <a:r>
              <a:rPr lang="ko-KR" altLang="en-US" sz="1800" dirty="0" smtClean="0"/>
              <a:t>인텔이 </a:t>
            </a:r>
            <a:r>
              <a:rPr lang="en-US" altLang="ko-KR" sz="1800" dirty="0" smtClean="0"/>
              <a:t>1980</a:t>
            </a:r>
            <a:r>
              <a:rPr lang="ko-KR" altLang="en-US" sz="1800" dirty="0" smtClean="0"/>
              <a:t>년 발표한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비트 </a:t>
            </a:r>
            <a:r>
              <a:rPr lang="ko-KR" altLang="en-US" sz="1800" dirty="0" err="1" smtClean="0"/>
              <a:t>마이크로컨트롤러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CISC </a:t>
            </a:r>
            <a:r>
              <a:rPr lang="ko-KR" altLang="en-US" sz="1800" dirty="0" smtClean="0"/>
              <a:t>구조를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다양한 호환 </a:t>
            </a:r>
            <a:r>
              <a:rPr lang="ko-KR" altLang="en-US" sz="1800" dirty="0" err="1" smtClean="0"/>
              <a:t>마이크로컨트롤러가</a:t>
            </a:r>
            <a:r>
              <a:rPr lang="ko-KR" altLang="en-US" sz="1800" dirty="0" smtClean="0"/>
              <a:t> 생산되고 있으며 </a:t>
            </a:r>
            <a:r>
              <a:rPr lang="ko-KR" altLang="en-US" sz="1800" dirty="0" err="1" smtClean="0"/>
              <a:t>아트멜도</a:t>
            </a:r>
            <a:r>
              <a:rPr lang="ko-KR" altLang="en-US" sz="1800" dirty="0" smtClean="0"/>
              <a:t> 호환 제품을 생산</a:t>
            </a:r>
            <a:endParaRPr lang="en-US" altLang="ko-KR" sz="1800" dirty="0" smtClean="0"/>
          </a:p>
          <a:p>
            <a:r>
              <a:rPr lang="en-US" altLang="ko-KR" sz="1800" dirty="0" smtClean="0"/>
              <a:t>ARM Cortex-M</a:t>
            </a:r>
          </a:p>
          <a:p>
            <a:pPr lvl="1"/>
            <a:r>
              <a:rPr lang="en-US" altLang="ko-KR" sz="1800" dirty="0" smtClean="0"/>
              <a:t>ARM</a:t>
            </a:r>
            <a:r>
              <a:rPr lang="ko-KR" altLang="en-US" sz="1800" dirty="0" smtClean="0"/>
              <a:t>의 아키텍처를 사용하고 </a:t>
            </a:r>
            <a:r>
              <a:rPr lang="ko-KR" altLang="en-US" sz="1800" dirty="0" err="1" smtClean="0"/>
              <a:t>아트멜에서</a:t>
            </a:r>
            <a:r>
              <a:rPr lang="ko-KR" altLang="en-US" sz="1800" dirty="0" smtClean="0"/>
              <a:t> 제작하는 </a:t>
            </a:r>
            <a:r>
              <a:rPr lang="en-US" altLang="ko-KR" sz="1800" dirty="0" smtClean="0"/>
              <a:t>32</a:t>
            </a:r>
            <a:r>
              <a:rPr lang="ko-KR" altLang="en-US" sz="1800" dirty="0" smtClean="0"/>
              <a:t>비트 </a:t>
            </a:r>
            <a:r>
              <a:rPr lang="ko-KR" altLang="en-US" sz="1800" dirty="0" err="1" smtClean="0"/>
              <a:t>마이크로컨트롤러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Cortex-M0, Cortex-M+, Cortex-M3, Cortex-M4, Cortex-M7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SAM (Smart ARM-based Microcontroller unit) </a:t>
            </a:r>
            <a:r>
              <a:rPr lang="ko-KR" altLang="en-US" sz="1800" dirty="0" smtClean="0"/>
              <a:t>시리즈</a:t>
            </a:r>
            <a:endParaRPr lang="en-US" altLang="ko-KR" sz="1800" dirty="0" smtClean="0"/>
          </a:p>
          <a:p>
            <a:r>
              <a:rPr lang="en-US" altLang="ko-KR" sz="1800" dirty="0" smtClean="0"/>
              <a:t>AVR</a:t>
            </a:r>
          </a:p>
          <a:p>
            <a:pPr lvl="1"/>
            <a:r>
              <a:rPr lang="en-US" altLang="ko-KR" sz="1800" dirty="0" smtClean="0"/>
              <a:t>1996</a:t>
            </a:r>
            <a:r>
              <a:rPr lang="ko-KR" altLang="en-US" sz="1800" dirty="0" smtClean="0"/>
              <a:t>년 </a:t>
            </a:r>
            <a:r>
              <a:rPr lang="ko-KR" altLang="en-US" sz="1800" dirty="0" err="1" smtClean="0"/>
              <a:t>아트멜이</a:t>
            </a:r>
            <a:r>
              <a:rPr lang="ko-KR" altLang="en-US" sz="1800" dirty="0" smtClean="0"/>
              <a:t> 발표한 고유의 아키텍처를 사용한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비트 </a:t>
            </a:r>
            <a:r>
              <a:rPr lang="ko-KR" altLang="en-US" sz="1800" dirty="0" err="1" smtClean="0"/>
              <a:t>마이크로컨트롤러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AVR Mega </a:t>
            </a:r>
            <a:r>
              <a:rPr lang="ko-KR" altLang="en-US" sz="1800" dirty="0" smtClean="0"/>
              <a:t>시리즈에 속함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err="1" smtClean="0"/>
              <a:t>아트멜</a:t>
            </a:r>
            <a:r>
              <a:rPr lang="ko-KR" altLang="en-US" dirty="0" smtClean="0"/>
              <a:t> 사의 </a:t>
            </a:r>
            <a:r>
              <a:rPr lang="ko-KR" altLang="en-US" dirty="0" err="1" smtClean="0"/>
              <a:t>마이크로컨트롤러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독립된 메모리 주소 공간을 가짐</a:t>
            </a:r>
            <a:endParaRPr lang="en-US" altLang="ko-KR" dirty="0" smtClean="0"/>
          </a:p>
          <a:p>
            <a:r>
              <a:rPr lang="ko-KR" altLang="en-US" dirty="0" smtClean="0"/>
              <a:t>데이터 메모리의 일종이지만 독립된 메모리 주소 공간을 가지므로 데이터 메모리로 분류하지 않는 경우가 많음</a:t>
            </a:r>
            <a:endParaRPr lang="en-US" altLang="ko-KR" dirty="0" smtClean="0"/>
          </a:p>
          <a:p>
            <a:r>
              <a:rPr lang="ko-KR" altLang="en-US" dirty="0" smtClean="0"/>
              <a:t>번지로만 접근이 가능한 유일한 메모리임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플래시 메모리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임의로 프로그램이 저장되는 번지를 지정할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SRAM : CPU</a:t>
            </a:r>
            <a:r>
              <a:rPr lang="ko-KR" altLang="en-US" dirty="0" smtClean="0"/>
              <a:t>의 연산 결과에 따라 자동으로 값이 저장되므로 역시 임의로 번지를 지정할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번지로 접근이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기억하기 쉬운 레지스터 이름으로 접근하는 것이 일반적임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주소 </a:t>
            </a:r>
            <a:r>
              <a:rPr lang="en-US" altLang="ko-KR" dirty="0" smtClean="0"/>
              <a:t>– EEPROM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910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1609" y="1563648"/>
            <a:ext cx="8229600" cy="4824536"/>
          </a:xfrm>
        </p:spPr>
        <p:txBody>
          <a:bodyPr/>
          <a:lstStyle/>
          <a:p>
            <a:r>
              <a:rPr lang="en-US" altLang="ko-KR" sz="2000" dirty="0" smtClean="0"/>
              <a:t>CPU</a:t>
            </a:r>
            <a:r>
              <a:rPr lang="ko-KR" altLang="en-US" sz="2000" dirty="0" smtClean="0"/>
              <a:t>의 연산 결과를 반영하는 전용 레지스터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전용 레지스터 </a:t>
            </a:r>
            <a:r>
              <a:rPr lang="en-US" altLang="ko-KR" dirty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 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17" y="2075389"/>
            <a:ext cx="5997990" cy="979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3186847"/>
            <a:ext cx="5317411" cy="32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485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32</a:t>
            </a:r>
            <a:r>
              <a:rPr lang="ko-KR" altLang="en-US" sz="2000" dirty="0" smtClean="0"/>
              <a:t>개의 범용 레지스터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연산 과정에서 필요한 임시 결과 저장용</a:t>
            </a:r>
            <a:endParaRPr lang="en-US" altLang="ko-KR" sz="2000" dirty="0" smtClean="0"/>
          </a:p>
          <a:p>
            <a:r>
              <a:rPr lang="en-US" altLang="ko-KR" sz="2000" dirty="0" smtClean="0"/>
              <a:t>16</a:t>
            </a:r>
            <a:r>
              <a:rPr lang="ko-KR" altLang="en-US" sz="2000" dirty="0" smtClean="0"/>
              <a:t>비트 값 저장을 위해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비트 범용 레지스터를 조합해서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메모리의 주소는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비트가 필요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범용 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865278"/>
            <a:ext cx="3410885" cy="3108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5147" y="3480801"/>
            <a:ext cx="4151653" cy="18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51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스택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호출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인터럽트 발생 등의 상황에서 프로그램의 현재 상황을 저장하는 메모리 영역으로 </a:t>
            </a:r>
            <a:r>
              <a:rPr lang="en-US" altLang="ko-KR" sz="2000" dirty="0" smtClean="0"/>
              <a:t>SRAM</a:t>
            </a:r>
            <a:r>
              <a:rPr lang="ko-KR" altLang="en-US" sz="2000" dirty="0" smtClean="0"/>
              <a:t>의 마지막에 위치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스택에</a:t>
            </a:r>
            <a:r>
              <a:rPr lang="ko-KR" altLang="en-US" sz="2000" dirty="0" smtClean="0"/>
              <a:t> 저장된 값의 위치를 지정하기 위해 </a:t>
            </a:r>
            <a:r>
              <a:rPr lang="ko-KR" altLang="en-US" sz="2000" dirty="0" err="1" smtClean="0"/>
              <a:t>스택</a:t>
            </a:r>
            <a:r>
              <a:rPr lang="ko-KR" altLang="en-US" sz="2000" dirty="0" smtClean="0"/>
              <a:t> 포인터 </a:t>
            </a:r>
            <a:r>
              <a:rPr lang="en-US" altLang="ko-KR" sz="2000" dirty="0" smtClean="0"/>
              <a:t>(SP : Stack Pointer)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전용 레지스터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86" y="3212976"/>
            <a:ext cx="6143428" cy="27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117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디지털 시스템에서 동작의 기준이 되는 신호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ATmega128</a:t>
            </a:r>
            <a:r>
              <a:rPr lang="ko-KR" altLang="en-US" sz="2000" dirty="0" smtClean="0"/>
              <a:t>을 위해서는 </a:t>
            </a:r>
            <a:r>
              <a:rPr lang="en-US" altLang="ko-KR" sz="2000" dirty="0" smtClean="0"/>
              <a:t>16MHz </a:t>
            </a:r>
            <a:r>
              <a:rPr lang="ko-KR" altLang="en-US" sz="2000" dirty="0" err="1" smtClean="0"/>
              <a:t>클록이</a:t>
            </a:r>
            <a:r>
              <a:rPr lang="ko-KR" altLang="en-US" sz="2000" dirty="0" smtClean="0"/>
              <a:t> 주로 사용</a:t>
            </a:r>
            <a:endParaRPr lang="en-US" altLang="ko-KR" sz="2000" dirty="0" smtClean="0"/>
          </a:p>
          <a:p>
            <a:r>
              <a:rPr lang="ko-KR" altLang="en-US" sz="2000" dirty="0" smtClean="0"/>
              <a:t>시스템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CPU</a:t>
            </a:r>
            <a:r>
              <a:rPr lang="ko-KR" altLang="en-US" sz="2000" dirty="0" smtClean="0"/>
              <a:t>의 연산 기준</a:t>
            </a:r>
            <a:endParaRPr lang="en-US" altLang="ko-KR" sz="2000" dirty="0" smtClean="0"/>
          </a:p>
          <a:p>
            <a:r>
              <a:rPr lang="ko-KR" altLang="en-US" sz="2000" dirty="0" smtClean="0"/>
              <a:t>기타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시스템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이외의 </a:t>
            </a:r>
            <a:r>
              <a:rPr lang="ko-KR" altLang="en-US" sz="2000" dirty="0" err="1" smtClean="0"/>
              <a:t>클록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ADC</a:t>
            </a:r>
            <a:r>
              <a:rPr lang="ko-KR" altLang="en-US" sz="2000" dirty="0" smtClean="0"/>
              <a:t>를 위한 </a:t>
            </a:r>
            <a:r>
              <a:rPr lang="ko-KR" altLang="en-US" sz="2000" dirty="0" err="1" smtClean="0"/>
              <a:t>클록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아날로그 값을 디지털 값으로 변환하는 과정에서 사용되는 </a:t>
            </a:r>
            <a:r>
              <a:rPr lang="ko-KR" altLang="en-US" sz="1800" dirty="0" err="1" smtClean="0"/>
              <a:t>클록으로</a:t>
            </a:r>
            <a:r>
              <a:rPr lang="ko-KR" altLang="en-US" sz="1800" dirty="0" smtClean="0"/>
              <a:t> 시스템 </a:t>
            </a:r>
            <a:r>
              <a:rPr lang="ko-KR" altLang="en-US" sz="1800" dirty="0" err="1" smtClean="0"/>
              <a:t>클록보다</a:t>
            </a:r>
            <a:r>
              <a:rPr lang="ko-KR" altLang="en-US" sz="1800" dirty="0" smtClean="0"/>
              <a:t> 낮음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시스템 </a:t>
            </a:r>
            <a:r>
              <a:rPr lang="ko-KR" altLang="en-US" sz="1800" dirty="0" err="1" smtClean="0"/>
              <a:t>클록을</a:t>
            </a:r>
            <a:r>
              <a:rPr lang="ko-KR" altLang="en-US" sz="1800" dirty="0" smtClean="0"/>
              <a:t> 분주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prescale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하여 사용</a:t>
            </a:r>
            <a:endParaRPr lang="en-US" altLang="ko-KR" sz="1800" dirty="0" smtClean="0"/>
          </a:p>
          <a:p>
            <a:pPr lvl="1"/>
            <a:r>
              <a:rPr lang="ko-KR" altLang="en-US" sz="2000" dirty="0" err="1" smtClean="0"/>
              <a:t>워치도그를</a:t>
            </a:r>
            <a:r>
              <a:rPr lang="ko-KR" altLang="en-US" sz="2000" dirty="0" smtClean="0"/>
              <a:t> 위한 </a:t>
            </a:r>
            <a:r>
              <a:rPr lang="ko-KR" altLang="en-US" sz="2000" dirty="0" err="1" smtClean="0"/>
              <a:t>클록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시스템의 오류 발생 검사를 위해 사용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시스템 </a:t>
            </a:r>
            <a:r>
              <a:rPr lang="ko-KR" altLang="en-US" sz="1800" dirty="0" err="1" smtClean="0"/>
              <a:t>클록과는</a:t>
            </a:r>
            <a:r>
              <a:rPr lang="ko-KR" altLang="en-US" sz="1800" dirty="0" smtClean="0"/>
              <a:t> 별도의 내부 </a:t>
            </a:r>
            <a:r>
              <a:rPr lang="ko-KR" altLang="en-US" sz="1800" dirty="0" err="1" smtClean="0"/>
              <a:t>클록</a:t>
            </a:r>
            <a:r>
              <a:rPr lang="ko-KR" altLang="en-US" sz="1800" dirty="0" smtClean="0"/>
              <a:t> 사용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RTC </a:t>
            </a:r>
            <a:r>
              <a:rPr lang="ko-KR" altLang="en-US" sz="2000" dirty="0" err="1" smtClean="0"/>
              <a:t>클록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시계 기능을 위한 외부의 별도 </a:t>
            </a:r>
            <a:r>
              <a:rPr lang="ko-KR" altLang="en-US" sz="1800" dirty="0" err="1" smtClean="0"/>
              <a:t>클록</a:t>
            </a:r>
            <a:r>
              <a:rPr lang="ko-KR" altLang="en-US" sz="1800" dirty="0" smtClean="0"/>
              <a:t> 사용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151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크리스털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ATmega128</a:t>
            </a:r>
            <a:r>
              <a:rPr lang="ko-KR" altLang="en-US" sz="2000" dirty="0" smtClean="0"/>
              <a:t>을 위한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소스로 흔히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무극성의 소자로 수정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크리스털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전기 신호에 따라 진동하는 성질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외부 회로가 필요하며 </a:t>
            </a:r>
            <a:r>
              <a:rPr lang="en-US" altLang="ko-KR" sz="2000" dirty="0" smtClean="0"/>
              <a:t>ATmega128</a:t>
            </a:r>
            <a:r>
              <a:rPr lang="ko-KR" altLang="en-US" sz="2000" dirty="0" smtClean="0"/>
              <a:t>의 내부 회로와 함께 사용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레조네이터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세라믹으로 만들어진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생성 소자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압전</a:t>
            </a:r>
            <a:r>
              <a:rPr lang="ko-KR" altLang="en-US" sz="2000" dirty="0" smtClean="0"/>
              <a:t> 효과를 이용하여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안정도가 </a:t>
            </a:r>
            <a:r>
              <a:rPr lang="ko-KR" altLang="en-US" sz="2000" dirty="0" err="1" smtClean="0"/>
              <a:t>크리스탈에</a:t>
            </a:r>
            <a:r>
              <a:rPr lang="ko-KR" altLang="en-US" sz="2000" dirty="0" smtClean="0"/>
              <a:t> 비해 떨어짐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오실레이터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외부 회로 없이 자체적으로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전원 연결을 위한 핀 필요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클록</a:t>
            </a:r>
            <a:r>
              <a:rPr lang="ko-KR" altLang="en-US" dirty="0" smtClean="0"/>
              <a:t> 소스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4792189"/>
            <a:ext cx="2602162" cy="12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556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 읽기와 명령어 실행의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단계가 파이프라인에 의해 중첩되어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err="1" smtClean="0"/>
              <a:t>클록에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명령어 실행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RISC </a:t>
            </a:r>
            <a:r>
              <a:rPr lang="ko-KR" altLang="en-US" dirty="0" smtClean="0"/>
              <a:t>구조이므로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실행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7" y="3573016"/>
            <a:ext cx="6096666" cy="25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0237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내에서의 명령어 실행은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단계의 세부 단계로 나뉘어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</a:t>
            </a:r>
            <a:r>
              <a:rPr lang="ko-KR" altLang="en-US" dirty="0" smtClean="0">
                <a:sym typeface="Symbol" panose="05050102010706020507" pitchFamily="18" charset="2"/>
              </a:rPr>
              <a:t></a:t>
            </a:r>
            <a:r>
              <a:rPr lang="en-US" altLang="ko-KR" dirty="0" smtClean="0"/>
              <a:t> ALU</a:t>
            </a:r>
            <a:r>
              <a:rPr lang="ko-KR" altLang="en-US" dirty="0"/>
              <a:t> </a:t>
            </a:r>
            <a:r>
              <a:rPr lang="ko-KR" altLang="en-US" dirty="0" smtClean="0"/>
              <a:t>내의 연산 </a:t>
            </a:r>
            <a:r>
              <a:rPr lang="ko-KR" altLang="en-US" dirty="0">
                <a:sym typeface="Symbol" panose="05050102010706020507" pitchFamily="18" charset="2"/>
              </a:rPr>
              <a:t>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쓰기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실행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45" y="3284984"/>
            <a:ext cx="5763333" cy="25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8759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타이니 시리즈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간단한 제어장치 구성을 위해 사용</a:t>
            </a:r>
            <a:endParaRPr lang="en-US" altLang="ko-KR" sz="2000" dirty="0" smtClean="0"/>
          </a:p>
          <a:p>
            <a:r>
              <a:rPr lang="ko-KR" altLang="en-US" sz="2000" dirty="0" smtClean="0"/>
              <a:t>메가 시리즈 </a:t>
            </a:r>
            <a:r>
              <a:rPr lang="en-US" altLang="ko-KR" sz="2000" dirty="0" smtClean="0"/>
              <a:t>: ATmega128 </a:t>
            </a:r>
            <a:r>
              <a:rPr lang="ko-KR" altLang="en-US" sz="2000" dirty="0" smtClean="0"/>
              <a:t>포함</a:t>
            </a:r>
            <a:endParaRPr lang="en-US" altLang="ko-KR" sz="2000" dirty="0" smtClean="0"/>
          </a:p>
          <a:p>
            <a:r>
              <a:rPr lang="en-US" altLang="ko-KR" sz="2000" dirty="0" smtClean="0"/>
              <a:t>X-</a:t>
            </a:r>
            <a:r>
              <a:rPr lang="ko-KR" altLang="en-US" sz="2000" dirty="0" smtClean="0"/>
              <a:t>메가 시리즈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메가 시리즈의 확장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AVR </a:t>
            </a:r>
            <a:r>
              <a:rPr lang="ko-KR" altLang="en-US" dirty="0" smtClean="0"/>
              <a:t>시리즈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26" y="3044128"/>
            <a:ext cx="6905958" cy="23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703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왜 </a:t>
            </a:r>
            <a:r>
              <a:rPr lang="en-US" altLang="ko-KR" sz="1800" dirty="0" smtClean="0"/>
              <a:t>AVR</a:t>
            </a:r>
            <a:r>
              <a:rPr lang="ko-KR" altLang="en-US" sz="1800" dirty="0" smtClean="0"/>
              <a:t>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AVR, 8051, PIC </a:t>
            </a:r>
            <a:r>
              <a:rPr lang="ko-KR" altLang="en-US" sz="1800" dirty="0" smtClean="0"/>
              <a:t>등이 대표적인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비트 </a:t>
            </a:r>
            <a:r>
              <a:rPr lang="ko-KR" altLang="en-US" sz="1800" dirty="0" err="1" smtClean="0"/>
              <a:t>마이크로컨트롤러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8</a:t>
            </a:r>
            <a:r>
              <a:rPr lang="ko-KR" altLang="en-US" sz="1800" dirty="0" smtClean="0"/>
              <a:t>비트 </a:t>
            </a:r>
            <a:r>
              <a:rPr lang="ko-KR" altLang="en-US" sz="1800" dirty="0" err="1" smtClean="0"/>
              <a:t>마이크로컨트롤러는</a:t>
            </a:r>
            <a:r>
              <a:rPr lang="ko-KR" altLang="en-US" sz="1800" dirty="0" smtClean="0"/>
              <a:t> 간단한 구조를 가지므로 학습용으로 적합함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AVR</a:t>
            </a:r>
            <a:r>
              <a:rPr lang="ko-KR" altLang="en-US" sz="1800" dirty="0" smtClean="0"/>
              <a:t>은 그 중 가장 최근에 발표된 아키텍처를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AVR</a:t>
            </a:r>
            <a:r>
              <a:rPr lang="ko-KR" altLang="en-US" sz="1800" dirty="0" smtClean="0"/>
              <a:t>을 위한 다양한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예제를 온라인 상에서 찾아볼 수 있음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아두이노</a:t>
            </a:r>
            <a:r>
              <a:rPr lang="ko-KR" altLang="en-US" sz="1800" dirty="0" smtClean="0"/>
              <a:t> 역시 </a:t>
            </a:r>
            <a:r>
              <a:rPr lang="en-US" altLang="ko-KR" sz="1800" dirty="0" smtClean="0"/>
              <a:t>AVR</a:t>
            </a:r>
            <a:r>
              <a:rPr lang="ko-KR" altLang="en-US" sz="1800" dirty="0" smtClean="0"/>
              <a:t>을 기본으로 함</a:t>
            </a:r>
            <a:endParaRPr lang="en-US" altLang="ko-KR" sz="1800" dirty="0" smtClean="0"/>
          </a:p>
          <a:p>
            <a:r>
              <a:rPr lang="ko-KR" altLang="en-US" sz="1800" dirty="0" smtClean="0"/>
              <a:t>왜 </a:t>
            </a:r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ko-KR" altLang="en-US" sz="1800" dirty="0" smtClean="0"/>
              <a:t>메가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시리즈 중 가장 적은 핀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28</a:t>
            </a:r>
            <a:r>
              <a:rPr lang="ko-KR" altLang="en-US" sz="1800" dirty="0" smtClean="0"/>
              <a:t>핀의 </a:t>
            </a:r>
            <a:r>
              <a:rPr lang="en-US" altLang="ko-KR" sz="1800" dirty="0" smtClean="0"/>
              <a:t>ATmega328</a:t>
            </a:r>
            <a:r>
              <a:rPr lang="ko-KR" altLang="en-US" sz="1800" dirty="0" smtClean="0"/>
              <a:t>은 핀 부족으로 주변장치 연결에 제약이 있음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메가</a:t>
            </a:r>
            <a:r>
              <a:rPr lang="en-US" altLang="ko-KR" sz="1800" dirty="0"/>
              <a:t> </a:t>
            </a:r>
            <a:r>
              <a:rPr lang="ko-KR" altLang="en-US" sz="1800" dirty="0"/>
              <a:t>시리즈 중 가장 </a:t>
            </a:r>
            <a:r>
              <a:rPr lang="ko-KR" altLang="en-US" sz="1800" dirty="0" smtClean="0"/>
              <a:t>많은 핀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핀의 </a:t>
            </a:r>
            <a:r>
              <a:rPr lang="en-US" altLang="ko-KR" sz="1800" dirty="0" smtClean="0"/>
              <a:t>ATmega2560</a:t>
            </a:r>
            <a:r>
              <a:rPr lang="ko-KR" altLang="en-US" sz="1800" dirty="0" smtClean="0"/>
              <a:t>은 동일한 기능을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핀을 통해 제공하고 있음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64</a:t>
            </a:r>
            <a:r>
              <a:rPr lang="ko-KR" altLang="en-US" sz="1800" dirty="0" smtClean="0"/>
              <a:t>핀의 </a:t>
            </a:r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은 메가 시리즈 </a:t>
            </a:r>
            <a:r>
              <a:rPr lang="ko-KR" altLang="en-US" sz="1800" dirty="0" err="1" smtClean="0"/>
              <a:t>마이크로컨트롤러의</a:t>
            </a:r>
            <a:r>
              <a:rPr lang="ko-KR" altLang="en-US" sz="1800" dirty="0" smtClean="0"/>
              <a:t> 모든 기능을 중복 없이 제공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ATmega128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56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</a:p>
          <a:p>
            <a:pPr lvl="1"/>
            <a:r>
              <a:rPr lang="en-US" altLang="ko-KR" dirty="0" smtClean="0"/>
              <a:t>2001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처음 발표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5V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16MHz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r>
              <a:rPr lang="en-US" altLang="ko-KR" dirty="0" smtClean="0"/>
              <a:t>ATmega128L</a:t>
            </a:r>
          </a:p>
          <a:p>
            <a:pPr lvl="1"/>
            <a:r>
              <a:rPr lang="ko-KR" altLang="en-US" dirty="0" smtClean="0"/>
              <a:t>저전력 버전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2.7V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8MHz</a:t>
            </a:r>
            <a:r>
              <a:rPr lang="ko-KR" altLang="en-US" dirty="0" smtClean="0"/>
              <a:t>로 동작</a:t>
            </a:r>
            <a:endParaRPr lang="en-US" altLang="ko-KR" dirty="0" smtClean="0"/>
          </a:p>
          <a:p>
            <a:r>
              <a:rPr lang="en-US" altLang="ko-KR" dirty="0" smtClean="0"/>
              <a:t>ATmega128A</a:t>
            </a:r>
          </a:p>
          <a:p>
            <a:pPr lvl="1"/>
            <a:r>
              <a:rPr lang="en-US" altLang="ko-KR" dirty="0" smtClean="0"/>
              <a:t>2008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ATmega128 + ATmega128L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‘ATmega128’</a:t>
            </a:r>
            <a:r>
              <a:rPr lang="ko-KR" altLang="en-US" dirty="0" smtClean="0"/>
              <a:t>로 언급되는 </a:t>
            </a:r>
            <a:r>
              <a:rPr lang="ko-KR" altLang="en-US" dirty="0" err="1" smtClean="0"/>
              <a:t>마이크로컨트롤러는</a:t>
            </a:r>
            <a:r>
              <a:rPr lang="ko-KR" altLang="en-US" dirty="0" smtClean="0"/>
              <a:t> 실제로는 </a:t>
            </a:r>
            <a:r>
              <a:rPr lang="en-US" altLang="ko-KR" dirty="0" smtClean="0"/>
              <a:t>‘ATmega128A’</a:t>
            </a:r>
            <a:r>
              <a:rPr lang="ko-KR" altLang="en-US" dirty="0" smtClean="0"/>
              <a:t>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955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어셈블리 명령어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 수준의 명령어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파이프라인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명령어는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 </a:t>
            </a:r>
            <a:r>
              <a:rPr lang="en-US" altLang="ko-KR" dirty="0" smtClean="0"/>
              <a:t>: 16MIPS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err="1" smtClean="0"/>
              <a:t>클록을</a:t>
            </a:r>
            <a:r>
              <a:rPr lang="ko-KR" altLang="en-US" dirty="0" smtClean="0"/>
              <a:t> 필요로 하는 </a:t>
            </a:r>
            <a:r>
              <a:rPr lang="ko-KR" altLang="en-US" dirty="0" err="1" smtClean="0"/>
              <a:t>곱셈기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32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범용 레지스터와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레지스터 제공</a:t>
            </a:r>
            <a:endParaRPr lang="en-US" altLang="ko-KR" dirty="0" smtClean="0"/>
          </a:p>
          <a:p>
            <a:r>
              <a:rPr lang="ko-KR" altLang="en-US" dirty="0" smtClean="0"/>
              <a:t>정적 동작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SRAM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구성된 메모리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클록</a:t>
            </a:r>
            <a:r>
              <a:rPr lang="ko-KR" altLang="en-US" dirty="0" smtClean="0"/>
              <a:t> 변경에 따른 </a:t>
            </a:r>
            <a:r>
              <a:rPr lang="ko-KR" altLang="en-US" dirty="0" err="1" smtClean="0"/>
              <a:t>리프레시</a:t>
            </a:r>
            <a:r>
              <a:rPr lang="ko-KR" altLang="en-US" dirty="0" smtClean="0"/>
              <a:t> 오류 없음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 – </a:t>
            </a:r>
            <a:r>
              <a:rPr lang="ko-KR" altLang="en-US" dirty="0" smtClean="0"/>
              <a:t>개선된 </a:t>
            </a:r>
            <a:r>
              <a:rPr lang="en-US" altLang="ko-KR" dirty="0" smtClean="0"/>
              <a:t>RISC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811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128KB </a:t>
            </a:r>
            <a:r>
              <a:rPr lang="ko-KR" altLang="en-US" dirty="0" err="1" smtClean="0"/>
              <a:t>비휘발성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플래시 메모리</a:t>
            </a:r>
            <a:endParaRPr lang="en-US" altLang="ko-KR" dirty="0" smtClean="0"/>
          </a:p>
          <a:p>
            <a:pPr lvl="1"/>
            <a:r>
              <a:rPr lang="ko-KR" altLang="en-US" dirty="0"/>
              <a:t>프로그램 </a:t>
            </a: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10,000</a:t>
            </a:r>
            <a:r>
              <a:rPr lang="ko-KR" altLang="en-US" dirty="0" smtClean="0"/>
              <a:t>회 쓰기 보장</a:t>
            </a:r>
            <a:endParaRPr lang="en-US" altLang="ko-KR" dirty="0" smtClean="0"/>
          </a:p>
          <a:p>
            <a:r>
              <a:rPr lang="en-US" altLang="ko-KR" dirty="0" smtClean="0"/>
              <a:t>4KB </a:t>
            </a:r>
            <a:r>
              <a:rPr lang="ko-KR" altLang="en-US" dirty="0" err="1" smtClean="0"/>
              <a:t>비휘발성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EEPROM</a:t>
            </a:r>
            <a:endParaRPr lang="en-US" altLang="ko-KR" dirty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100,000</a:t>
            </a:r>
            <a:r>
              <a:rPr lang="ko-KR" altLang="en-US" dirty="0" smtClean="0"/>
              <a:t>회 쓰기 보장</a:t>
            </a:r>
            <a:endParaRPr lang="en-US" altLang="ko-KR" dirty="0" smtClean="0"/>
          </a:p>
          <a:p>
            <a:r>
              <a:rPr lang="en-US" altLang="ko-KR" dirty="0" smtClean="0"/>
              <a:t>4KB </a:t>
            </a:r>
            <a:r>
              <a:rPr lang="ko-KR" altLang="en-US" dirty="0" smtClean="0"/>
              <a:t>휘발성 </a:t>
            </a:r>
            <a:r>
              <a:rPr lang="en-US" altLang="ko-KR" dirty="0" smtClean="0"/>
              <a:t>SRAM</a:t>
            </a:r>
          </a:p>
          <a:p>
            <a:pPr lvl="1"/>
            <a:r>
              <a:rPr lang="ko-KR" altLang="en-US" dirty="0" smtClean="0"/>
              <a:t>데이터 메모리</a:t>
            </a:r>
            <a:endParaRPr lang="en-US" altLang="ko-KR" dirty="0" smtClean="0"/>
          </a:p>
          <a:p>
            <a:r>
              <a:rPr lang="ko-KR" altLang="en-US" dirty="0" smtClean="0"/>
              <a:t>최대 </a:t>
            </a:r>
            <a:r>
              <a:rPr lang="en-US" altLang="ko-KR" dirty="0" smtClean="0"/>
              <a:t>64KB </a:t>
            </a:r>
            <a:r>
              <a:rPr lang="ko-KR" altLang="en-US" dirty="0" smtClean="0"/>
              <a:t>외부 메모리 연결 가능</a:t>
            </a:r>
            <a:endParaRPr lang="en-US" altLang="ko-KR" dirty="0" smtClean="0"/>
          </a:p>
          <a:p>
            <a:r>
              <a:rPr lang="en-US" altLang="ko-KR" dirty="0" smtClean="0"/>
              <a:t>ISP </a:t>
            </a:r>
            <a:r>
              <a:rPr lang="ko-KR" altLang="en-US" dirty="0" smtClean="0"/>
              <a:t>방식의 프로그래밍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ATmega128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다양한 메모리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728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</a:t>
            </a:r>
            <a:r>
              <a:rPr lang="en-US" altLang="ko-KR" dirty="0"/>
              <a:t> 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en-US" altLang="ko-KR" dirty="0" smtClean="0"/>
          </a:p>
          <a:p>
            <a:r>
              <a:rPr lang="ko-KR" altLang="en-US" dirty="0" smtClean="0"/>
              <a:t>독립된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오실레이터로</a:t>
            </a:r>
            <a:r>
              <a:rPr lang="ko-KR" altLang="en-US" dirty="0" smtClean="0"/>
              <a:t> 동작하는 실시간 카운터</a:t>
            </a:r>
            <a:r>
              <a:rPr lang="en-US" altLang="ko-KR" dirty="0" smtClean="0"/>
              <a:t>(RTC)</a:t>
            </a:r>
          </a:p>
          <a:p>
            <a:r>
              <a:rPr lang="ko-KR" altLang="en-US" dirty="0" smtClean="0"/>
              <a:t>다양한 해상도의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채널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채널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ADC</a:t>
            </a:r>
          </a:p>
          <a:p>
            <a:r>
              <a:rPr lang="en-US" altLang="ko-KR" dirty="0" smtClean="0"/>
              <a:t>TWI</a:t>
            </a:r>
            <a:r>
              <a:rPr lang="ko-KR" altLang="en-US" dirty="0" smtClean="0"/>
              <a:t> 통신 지원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USART </a:t>
            </a:r>
            <a:r>
              <a:rPr lang="ko-KR" altLang="en-US" dirty="0" smtClean="0"/>
              <a:t>통신 지원</a:t>
            </a:r>
            <a:endParaRPr lang="en-US" altLang="ko-KR" dirty="0" smtClean="0"/>
          </a:p>
          <a:p>
            <a:r>
              <a:rPr lang="en-US" altLang="ko-KR" dirty="0" smtClean="0"/>
              <a:t>SPI </a:t>
            </a:r>
            <a:r>
              <a:rPr lang="ko-KR" altLang="en-US" dirty="0" smtClean="0"/>
              <a:t>통신 지원</a:t>
            </a:r>
            <a:endParaRPr lang="en-US" altLang="ko-KR" dirty="0" smtClean="0"/>
          </a:p>
          <a:p>
            <a:r>
              <a:rPr lang="ko-KR" altLang="en-US" dirty="0" err="1" smtClean="0"/>
              <a:t>워치도그</a:t>
            </a:r>
            <a:r>
              <a:rPr lang="ko-KR" altLang="en-US" dirty="0" smtClean="0"/>
              <a:t> 타이머</a:t>
            </a:r>
            <a:endParaRPr lang="en-US" altLang="ko-KR" dirty="0" smtClean="0"/>
          </a:p>
          <a:p>
            <a:r>
              <a:rPr lang="ko-KR" altLang="en-US" dirty="0" smtClean="0"/>
              <a:t>아날로그 비교기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ATmega128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다양한 주변장치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38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브라운아웃 감지</a:t>
            </a:r>
            <a:endParaRPr lang="en-US" altLang="ko-KR" dirty="0" smtClean="0"/>
          </a:p>
          <a:p>
            <a:r>
              <a:rPr lang="ko-KR" altLang="en-US" dirty="0" smtClean="0"/>
              <a:t>내부 </a:t>
            </a:r>
            <a:r>
              <a:rPr lang="ko-KR" altLang="en-US" dirty="0" err="1" smtClean="0"/>
              <a:t>오실레이터로</a:t>
            </a:r>
            <a:r>
              <a:rPr lang="ko-KR" altLang="en-US" dirty="0" smtClean="0"/>
              <a:t> 외부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없이 동작 가능</a:t>
            </a:r>
            <a:endParaRPr lang="en-US" altLang="ko-KR" dirty="0" smtClean="0"/>
          </a:p>
          <a:p>
            <a:r>
              <a:rPr lang="ko-KR" altLang="en-US" dirty="0" smtClean="0"/>
              <a:t>다양한 인터럽트</a:t>
            </a:r>
            <a:endParaRPr lang="en-US" altLang="ko-KR" dirty="0" smtClean="0"/>
          </a:p>
          <a:p>
            <a:r>
              <a:rPr lang="ko-KR" altLang="en-US" dirty="0" smtClean="0"/>
              <a:t>전력 제어를 위한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 슬립 모드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64</a:t>
            </a:r>
            <a:r>
              <a:rPr lang="ko-KR" altLang="en-US" dirty="0" smtClean="0"/>
              <a:t>핀</a:t>
            </a:r>
            <a:endParaRPr lang="en-US" altLang="ko-KR" dirty="0" smtClean="0"/>
          </a:p>
          <a:p>
            <a:r>
              <a:rPr lang="en-US" altLang="ko-KR" dirty="0" smtClean="0"/>
              <a:t>TQFP </a:t>
            </a:r>
            <a:r>
              <a:rPr lang="ko-KR" altLang="en-US" dirty="0" smtClean="0"/>
              <a:t>패키지가 가장 흔함</a:t>
            </a:r>
            <a:endParaRPr lang="en-US" altLang="ko-KR" dirty="0" smtClean="0"/>
          </a:p>
          <a:p>
            <a:r>
              <a:rPr lang="ko-KR" altLang="en-US" dirty="0" smtClean="0"/>
              <a:t>동작 전압 </a:t>
            </a:r>
            <a:r>
              <a:rPr lang="en-US" altLang="ko-KR" dirty="0" smtClean="0"/>
              <a:t>: 2.7~5.5V</a:t>
            </a:r>
          </a:p>
          <a:p>
            <a:r>
              <a:rPr lang="ko-KR" altLang="en-US" dirty="0" smtClean="0"/>
              <a:t>동작 속도 </a:t>
            </a:r>
            <a:r>
              <a:rPr lang="en-US" altLang="ko-KR" dirty="0" smtClean="0"/>
              <a:t>: 0~16MHz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ATmega128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4509120"/>
            <a:ext cx="2353597" cy="14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04277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1140</Words>
  <Application>Microsoft Office PowerPoint</Application>
  <PresentationFormat>화면 슬라이드 쇼(4:3)</PresentationFormat>
  <Paragraphs>194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기본 디자인</vt:lpstr>
      <vt:lpstr>슬라이드 1</vt:lpstr>
      <vt:lpstr>아트멜 사의 마이크로컨트롤러</vt:lpstr>
      <vt:lpstr>AVR 시리즈</vt:lpstr>
      <vt:lpstr>왜 ATmega128인가?</vt:lpstr>
      <vt:lpstr>ATmega128</vt:lpstr>
      <vt:lpstr>ATmega128 – 개선된 RISC 구조</vt:lpstr>
      <vt:lpstr>ATmega128 – 다양한 메모리</vt:lpstr>
      <vt:lpstr>ATmega128 – 다양한 주변장치</vt:lpstr>
      <vt:lpstr>ATmega128 – 기타</vt:lpstr>
      <vt:lpstr>ATmega128 핀 배치</vt:lpstr>
      <vt:lpstr>ATmega128 핀</vt:lpstr>
      <vt:lpstr>ATmega128 핀</vt:lpstr>
      <vt:lpstr>레지스터</vt:lpstr>
      <vt:lpstr>입출력 레지스터</vt:lpstr>
      <vt:lpstr>ATmega128의 내부 구조</vt:lpstr>
      <vt:lpstr>ATmega128의 메모리</vt:lpstr>
      <vt:lpstr>프로그램 실행 과정과 메모리</vt:lpstr>
      <vt:lpstr>메모리 주소 – 플래시 메모리</vt:lpstr>
      <vt:lpstr>메모리 주소 – SRAM</vt:lpstr>
      <vt:lpstr>메모리 주소 – EEPROM</vt:lpstr>
      <vt:lpstr>전용 레지스터 – 상태 레지스터</vt:lpstr>
      <vt:lpstr>범용 레지스터</vt:lpstr>
      <vt:lpstr>전용 레지스터 – 스택 포인터</vt:lpstr>
      <vt:lpstr>시스템 클록</vt:lpstr>
      <vt:lpstr>클록 소스</vt:lpstr>
      <vt:lpstr>명령어 실행 1</vt:lpstr>
      <vt:lpstr>명령어 실행 2</vt:lpstr>
      <vt:lpstr>슬라이드 28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95</cp:revision>
  <dcterms:created xsi:type="dcterms:W3CDTF">2005-10-10T05:21:17Z</dcterms:created>
  <dcterms:modified xsi:type="dcterms:W3CDTF">2018-07-29T01:23:17Z</dcterms:modified>
</cp:coreProperties>
</file>