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78" r:id="rId1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8.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디지털 데이터 입력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5980000" cy="494285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8-1 : </a:t>
            </a:r>
            <a:r>
              <a:rPr lang="ko-KR" altLang="en-US" dirty="0" smtClean="0"/>
              <a:t>버튼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063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버튼이 눌러질 때마다 패턴을 순서대로 변경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버튼에 의한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출력 패턴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79" y="2436012"/>
            <a:ext cx="5249442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67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45" y="1772816"/>
            <a:ext cx="6983333" cy="415666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8-2 : </a:t>
            </a:r>
            <a:r>
              <a:rPr lang="ko-KR" altLang="en-US" dirty="0" smtClean="0"/>
              <a:t>버튼에 따른 패턴 제어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921554"/>
            <a:ext cx="2595770" cy="25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3429000"/>
            <a:ext cx="38427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누르고 있으면 패턴이 계속 바뀜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74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3604" y="1557338"/>
            <a:ext cx="649679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8-3 : </a:t>
            </a:r>
            <a:r>
              <a:rPr lang="ko-KR" altLang="en-US" dirty="0" smtClean="0"/>
              <a:t>버튼 상태 변화 감지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2210" y="4526373"/>
            <a:ext cx="3637902" cy="25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9679" y="3601771"/>
            <a:ext cx="479490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누르는 순간 감지</a:t>
            </a:r>
            <a:endParaRPr lang="en-US" altLang="ko-KR" sz="16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한 번 눌러도 패턴이 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이상 바뀔 수 있음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7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버튼의 기계적인 진동에 의해 버튼이 완전히 눌러질 때까지 버튼 상태가 빠르게 변하는 현상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디바운스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바운스</a:t>
            </a:r>
            <a:r>
              <a:rPr lang="ko-KR" altLang="en-US" sz="2000" dirty="0" smtClean="0"/>
              <a:t> 현상을 제거하는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소프트웨어에 의한 방법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지연을 통해 버튼의 빠른 상태 변화 무시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하드웨어에 의한 방법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커패시터를</a:t>
            </a:r>
            <a:r>
              <a:rPr lang="ko-KR" altLang="en-US" sz="1800" dirty="0" smtClean="0"/>
              <a:t> 통해 버튼의 빠른 상태 변화 무시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바운스</a:t>
            </a:r>
            <a:r>
              <a:rPr lang="ko-KR" altLang="en-US" dirty="0" smtClean="0"/>
              <a:t> 현상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20888"/>
            <a:ext cx="5313333" cy="2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274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988840"/>
            <a:ext cx="7984762" cy="272761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8-4 : delay</a:t>
            </a:r>
            <a:r>
              <a:rPr lang="ko-KR" altLang="en-US" dirty="0"/>
              <a:t>에 의한 </a:t>
            </a:r>
            <a:r>
              <a:rPr lang="ko-KR" altLang="en-US" dirty="0" err="1" smtClean="0"/>
              <a:t>디바운스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12692" y="3434751"/>
            <a:ext cx="4320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147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132856"/>
            <a:ext cx="7977143" cy="242285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8-5 : </a:t>
            </a:r>
            <a:r>
              <a:rPr lang="ko-KR" altLang="en-US" dirty="0" smtClean="0"/>
              <a:t>반복 </a:t>
            </a:r>
            <a:r>
              <a:rPr lang="ko-KR" altLang="en-US" dirty="0"/>
              <a:t>검사를 통한 </a:t>
            </a:r>
            <a:r>
              <a:rPr lang="ko-KR" altLang="en-US" dirty="0" err="1"/>
              <a:t>디바운스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790" y="4555713"/>
            <a:ext cx="7961905" cy="49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3014" y="257640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검사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014" y="304966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검사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905481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41150" y="3368494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700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방법이 사용되고 있지만 </a:t>
            </a:r>
            <a:r>
              <a:rPr lang="ko-KR" altLang="en-US" dirty="0" err="1" smtClean="0"/>
              <a:t>커패시터를</a:t>
            </a:r>
            <a:r>
              <a:rPr lang="ko-KR" altLang="en-US" dirty="0" smtClean="0"/>
              <a:t> 추가하는 것이 간단하며 효율적임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디바운스를</a:t>
            </a:r>
            <a:r>
              <a:rPr lang="ko-KR" altLang="en-US" dirty="0" smtClean="0"/>
              <a:t> 위한 하드웨어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84" y="2852936"/>
            <a:ext cx="3018751" cy="3087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12" y="2852936"/>
            <a:ext cx="3018751" cy="254041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542216" y="4687642"/>
            <a:ext cx="633574" cy="6451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014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핀으로의 데이터 입출력은 비트 단위인 </a:t>
            </a:r>
            <a:r>
              <a:rPr lang="en-US" altLang="ko-KR" dirty="0" smtClean="0"/>
              <a:t>0/1 (false/true) </a:t>
            </a:r>
            <a:r>
              <a:rPr lang="ko-KR" altLang="en-US" dirty="0" smtClean="0"/>
              <a:t>데이터를 기본으로 함</a:t>
            </a:r>
            <a:endParaRPr lang="en-US" altLang="ko-KR" dirty="0"/>
          </a:p>
          <a:p>
            <a:r>
              <a:rPr lang="ko-KR" altLang="en-US" dirty="0" smtClean="0"/>
              <a:t>의미 있는 데이터의 최소 단위는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바이트임</a:t>
            </a:r>
            <a:endParaRPr lang="en-US" altLang="ko-KR" dirty="0"/>
          </a:p>
          <a:p>
            <a:r>
              <a:rPr lang="ko-KR" altLang="en-US" dirty="0" err="1" smtClean="0"/>
              <a:t>마이크로컨트롤러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의미 있는 데이터를 전달하기 위해서는 두 가지 방법이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병렬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개 핀을 동시에 사용하여 데이터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직렬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 핀으로 여러 번에 나누어 데이터 전달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마이크로컨트롤러의</a:t>
            </a:r>
            <a:r>
              <a:rPr lang="ko-KR" altLang="en-US" dirty="0" smtClean="0"/>
              <a:t> 데이터 입출력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474840" cy="4824536"/>
          </a:xfrm>
        </p:spPr>
        <p:txBody>
          <a:bodyPr/>
          <a:lstStyle/>
          <a:p>
            <a:r>
              <a:rPr lang="ko-KR" altLang="en-US" sz="2000" dirty="0" smtClean="0"/>
              <a:t>버튼이 눌러진 경우 입력</a:t>
            </a:r>
            <a:r>
              <a:rPr lang="en-US" altLang="ko-KR" sz="2000" dirty="0" smtClean="0"/>
              <a:t>(GPIO) </a:t>
            </a:r>
            <a:r>
              <a:rPr lang="ko-KR" altLang="en-US" sz="2000" dirty="0" smtClean="0"/>
              <a:t>핀에는 </a:t>
            </a:r>
            <a:r>
              <a:rPr lang="en-US" altLang="ko-KR" sz="2000" dirty="0" smtClean="0"/>
              <a:t>5V (HIGH)</a:t>
            </a:r>
            <a:r>
              <a:rPr lang="ko-KR" altLang="en-US" sz="2000" dirty="0" smtClean="0"/>
              <a:t>가 가해짐</a:t>
            </a:r>
            <a:endParaRPr lang="en-US" altLang="ko-KR" sz="2000" dirty="0" smtClean="0"/>
          </a:p>
          <a:p>
            <a:r>
              <a:rPr lang="ko-KR" altLang="en-US" sz="2000" dirty="0" smtClean="0"/>
              <a:t>버튼이 눌러지지 않은 경우 입력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핀에 가해지는 값은 알 수 없음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회로가 개방된 경우 </a:t>
            </a:r>
            <a:r>
              <a:rPr lang="ko-KR" altLang="en-US" sz="2000" dirty="0" err="1" smtClean="0"/>
              <a:t>플로팅</a:t>
            </a:r>
            <a:r>
              <a:rPr lang="en-US" altLang="ko-KR" sz="2000" dirty="0" smtClean="0"/>
              <a:t>(floating)</a:t>
            </a:r>
            <a:r>
              <a:rPr lang="ko-KR" altLang="en-US" sz="2000" dirty="0" smtClean="0"/>
              <a:t>되어 있다고 이야기함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회로가 개방</a:t>
            </a:r>
            <a:r>
              <a:rPr lang="en-US" altLang="ko-KR" sz="2000" dirty="0"/>
              <a:t>(open circuit)</a:t>
            </a:r>
            <a:r>
              <a:rPr lang="ko-KR" altLang="en-US" sz="2000" dirty="0"/>
              <a:t>되는 경우는 피해야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입력을 위한 기본 회로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15309"/>
            <a:ext cx="3337876" cy="49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516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풀업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버튼이 눌러지지 않은 경우 입력 핀에 </a:t>
            </a:r>
            <a:r>
              <a:rPr lang="en-US" altLang="ko-KR" sz="1800" dirty="0"/>
              <a:t>5V(HIGH)</a:t>
            </a:r>
            <a:r>
              <a:rPr lang="ko-KR" altLang="en-US" sz="1800" dirty="0"/>
              <a:t>가 가해지도록 보장</a:t>
            </a:r>
            <a:endParaRPr lang="en-US" altLang="ko-KR" sz="1800" dirty="0"/>
          </a:p>
          <a:p>
            <a:r>
              <a:rPr lang="ko-KR" altLang="en-US" sz="1800" dirty="0"/>
              <a:t>풀다운 </a:t>
            </a:r>
            <a:r>
              <a:rPr lang="en-US" altLang="ko-KR" sz="1800" dirty="0"/>
              <a:t>: </a:t>
            </a:r>
            <a:r>
              <a:rPr lang="ko-KR" altLang="en-US" sz="1800" dirty="0"/>
              <a:t>버튼이 눌러지지 않은 경우 입력 핀에 </a:t>
            </a:r>
            <a:r>
              <a:rPr lang="en-US" altLang="ko-KR" sz="1800" dirty="0"/>
              <a:t>GND(LOW)</a:t>
            </a:r>
            <a:r>
              <a:rPr lang="ko-KR" altLang="en-US" sz="1800" dirty="0"/>
              <a:t>가 가해지도록 보장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풀다운 저항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20888"/>
            <a:ext cx="2549023" cy="3722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462840"/>
            <a:ext cx="2549023" cy="3712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37635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풀업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저항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837" y="5239681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풀다운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저항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9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 핀을 가지는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버튼을 흔히 볼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1-3</a:t>
            </a:r>
            <a:r>
              <a:rPr lang="ko-KR" altLang="en-US" dirty="0" smtClean="0"/>
              <a:t>번 또는 </a:t>
            </a:r>
            <a:r>
              <a:rPr lang="en-US" altLang="ko-KR" dirty="0" smtClean="0"/>
              <a:t>2-4</a:t>
            </a:r>
            <a:r>
              <a:rPr lang="ko-KR" altLang="en-US" dirty="0" smtClean="0"/>
              <a:t>번 쌍을 사용하는 것이 일반적임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푸시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31" y="2924944"/>
            <a:ext cx="5104762" cy="2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588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핀의 입출력 방향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1 :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57" y="2636912"/>
            <a:ext cx="7394286" cy="34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97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ATmega128 </a:t>
            </a:r>
            <a:r>
              <a:rPr lang="ko-KR" altLang="en-US" dirty="0"/>
              <a:t>칩의 핀으로 </a:t>
            </a:r>
            <a:r>
              <a:rPr lang="ko-KR" altLang="en-US" dirty="0" smtClean="0"/>
              <a:t>입력 받은 </a:t>
            </a:r>
            <a:r>
              <a:rPr lang="ko-KR" altLang="en-US" dirty="0"/>
              <a:t>데이터 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57" y="2492896"/>
            <a:ext cx="7394286" cy="34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41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916832"/>
            <a:ext cx="5132638" cy="309537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데이터 입출력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2095" y="13398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입출력 방향 결정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2095" y="5194901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 데이터 저장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2095" y="574692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</a:t>
            </a:r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력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저장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560277" y="1529862"/>
            <a:ext cx="586154" cy="797169"/>
          </a:xfrm>
          <a:custGeom>
            <a:avLst/>
            <a:gdLst>
              <a:gd name="connsiteX0" fmla="*/ 586154 w 586154"/>
              <a:gd name="connsiteY0" fmla="*/ 0 h 797169"/>
              <a:gd name="connsiteX1" fmla="*/ 0 w 586154"/>
              <a:gd name="connsiteY1" fmla="*/ 0 h 797169"/>
              <a:gd name="connsiteX2" fmla="*/ 0 w 586154"/>
              <a:gd name="connsiteY2" fmla="*/ 797169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797169">
                <a:moveTo>
                  <a:pt x="586154" y="0"/>
                </a:moveTo>
                <a:lnTo>
                  <a:pt x="0" y="0"/>
                </a:lnTo>
                <a:lnTo>
                  <a:pt x="0" y="797169"/>
                </a:ln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27984" y="3739662"/>
            <a:ext cx="753616" cy="1664676"/>
          </a:xfrm>
          <a:custGeom>
            <a:avLst/>
            <a:gdLst>
              <a:gd name="connsiteX0" fmla="*/ 685800 w 685800"/>
              <a:gd name="connsiteY0" fmla="*/ 1664676 h 1664676"/>
              <a:gd name="connsiteX1" fmla="*/ 0 w 685800"/>
              <a:gd name="connsiteY1" fmla="*/ 1664676 h 1664676"/>
              <a:gd name="connsiteX2" fmla="*/ 0 w 685800"/>
              <a:gd name="connsiteY2" fmla="*/ 0 h 16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664676">
                <a:moveTo>
                  <a:pt x="685800" y="1664676"/>
                </a:moveTo>
                <a:lnTo>
                  <a:pt x="0" y="166467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220308" y="4560277"/>
            <a:ext cx="967154" cy="1389185"/>
          </a:xfrm>
          <a:custGeom>
            <a:avLst/>
            <a:gdLst>
              <a:gd name="connsiteX0" fmla="*/ 967154 w 967154"/>
              <a:gd name="connsiteY0" fmla="*/ 1389185 h 1389185"/>
              <a:gd name="connsiteX1" fmla="*/ 0 w 967154"/>
              <a:gd name="connsiteY1" fmla="*/ 1389185 h 1389185"/>
              <a:gd name="connsiteX2" fmla="*/ 0 w 967154"/>
              <a:gd name="connsiteY2" fmla="*/ 0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154" h="1389185">
                <a:moveTo>
                  <a:pt x="967154" y="1389185"/>
                </a:moveTo>
                <a:lnTo>
                  <a:pt x="0" y="138918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804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920" y="1484784"/>
            <a:ext cx="346795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연결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7391" y="3080462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풀업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저항 사용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391" y="344872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</a:t>
            </a:r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풀업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저항 사용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2970" y="381697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 풀다운 저항 사용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502325" y="3660354"/>
            <a:ext cx="730369" cy="0"/>
          </a:xfrm>
          <a:custGeom>
            <a:avLst/>
            <a:gdLst>
              <a:gd name="connsiteX0" fmla="*/ 0 w 730369"/>
              <a:gd name="connsiteY0" fmla="*/ 0 h 0"/>
              <a:gd name="connsiteX1" fmla="*/ 730369 w 73036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369">
                <a:moveTo>
                  <a:pt x="0" y="0"/>
                </a:moveTo>
                <a:lnTo>
                  <a:pt x="730369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79321" y="3260785"/>
            <a:ext cx="793630" cy="97766"/>
          </a:xfrm>
          <a:custGeom>
            <a:avLst/>
            <a:gdLst>
              <a:gd name="connsiteX0" fmla="*/ 0 w 793630"/>
              <a:gd name="connsiteY0" fmla="*/ 0 h 97766"/>
              <a:gd name="connsiteX1" fmla="*/ 310551 w 793630"/>
              <a:gd name="connsiteY1" fmla="*/ 0 h 97766"/>
              <a:gd name="connsiteX2" fmla="*/ 310551 w 793630"/>
              <a:gd name="connsiteY2" fmla="*/ 97766 h 97766"/>
              <a:gd name="connsiteX3" fmla="*/ 793630 w 793630"/>
              <a:gd name="connsiteY3" fmla="*/ 97766 h 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630" h="97766">
                <a:moveTo>
                  <a:pt x="0" y="0"/>
                </a:moveTo>
                <a:lnTo>
                  <a:pt x="310551" y="0"/>
                </a:lnTo>
                <a:lnTo>
                  <a:pt x="310551" y="97766"/>
                </a:lnTo>
                <a:lnTo>
                  <a:pt x="793630" y="97766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479321" y="3950898"/>
            <a:ext cx="805132" cy="80513"/>
          </a:xfrm>
          <a:custGeom>
            <a:avLst/>
            <a:gdLst>
              <a:gd name="connsiteX0" fmla="*/ 0 w 805132"/>
              <a:gd name="connsiteY0" fmla="*/ 80513 h 80513"/>
              <a:gd name="connsiteX1" fmla="*/ 672860 w 805132"/>
              <a:gd name="connsiteY1" fmla="*/ 80513 h 80513"/>
              <a:gd name="connsiteX2" fmla="*/ 805132 w 805132"/>
              <a:gd name="connsiteY2" fmla="*/ 0 h 8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132" h="80513">
                <a:moveTo>
                  <a:pt x="0" y="80513"/>
                </a:moveTo>
                <a:lnTo>
                  <a:pt x="672860" y="80513"/>
                </a:lnTo>
                <a:lnTo>
                  <a:pt x="805132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7836" y="2182505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DDR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설정으로 입력 상태일 때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 레지스터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PORT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</a:t>
            </a:r>
            <a:r>
              <a:rPr lang="ko-KR" altLang="en-US" sz="16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풀업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저항 사용 여부 결정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7799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374</Words>
  <Application>Microsoft Office PowerPoint</Application>
  <PresentationFormat>화면 슬라이드 쇼(4:3)</PresentationFormat>
  <Paragraphs>68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슬라이드 1</vt:lpstr>
      <vt:lpstr>마이크로컨트롤러의 데이터 입출력</vt:lpstr>
      <vt:lpstr>데이터 입력을 위한 기본 회로</vt:lpstr>
      <vt:lpstr>풀업, 풀다운 저항</vt:lpstr>
      <vt:lpstr>푸시 버튼</vt:lpstr>
      <vt:lpstr>DDR 레지스터</vt:lpstr>
      <vt:lpstr>PIN 레지스터</vt:lpstr>
      <vt:lpstr>디지털 데이터 입출력</vt:lpstr>
      <vt:lpstr>버튼 연결</vt:lpstr>
      <vt:lpstr>코드 8-1 : 버튼 테스트</vt:lpstr>
      <vt:lpstr>버튼에 의한 LED 출력 패턴 변경</vt:lpstr>
      <vt:lpstr>코드 8-2 : 버튼에 따른 패턴 제어</vt:lpstr>
      <vt:lpstr>코드 8-3 : 버튼 상태 변화 감지</vt:lpstr>
      <vt:lpstr>바운스 현상, 채터링</vt:lpstr>
      <vt:lpstr>코드 8-4 : delay에 의한 디바운스</vt:lpstr>
      <vt:lpstr>코드 8-5 : 반복 검사를 통한 디바운스</vt:lpstr>
      <vt:lpstr>디바운스를 위한 하드웨어</vt:lpstr>
      <vt:lpstr>슬라이드 18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88</cp:revision>
  <dcterms:created xsi:type="dcterms:W3CDTF">2005-10-10T05:21:17Z</dcterms:created>
  <dcterms:modified xsi:type="dcterms:W3CDTF">2018-07-29T01:32:18Z</dcterms:modified>
</cp:coreProperties>
</file>