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78" r:id="rId2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9.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UART 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시리얼 통신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556792"/>
            <a:ext cx="4254763" cy="4824536"/>
          </a:xfrm>
        </p:spPr>
        <p:txBody>
          <a:bodyPr/>
          <a:lstStyle/>
          <a:p>
            <a:r>
              <a:rPr lang="en-US" altLang="ko-KR" sz="1800" dirty="0" smtClean="0"/>
              <a:t>Terminal </a:t>
            </a:r>
            <a:r>
              <a:rPr lang="en-US" altLang="ko-KR" sz="1800" dirty="0" smtClean="0">
                <a:sym typeface="Symbol" panose="05050102010706020507" pitchFamily="18" charset="2"/>
              </a:rPr>
              <a:t> Local Echo : Force on</a:t>
            </a:r>
          </a:p>
          <a:p>
            <a:pPr lvl="1"/>
            <a:r>
              <a:rPr lang="ko-KR" altLang="en-US" sz="1800" dirty="0" smtClean="0">
                <a:sym typeface="Symbol" panose="05050102010706020507" pitchFamily="18" charset="2"/>
              </a:rPr>
              <a:t>입력한</a:t>
            </a:r>
            <a:r>
              <a:rPr lang="en-US" altLang="ko-KR" sz="1800" dirty="0" smtClean="0">
                <a:sym typeface="Symbol" panose="05050102010706020507" pitchFamily="18" charset="2"/>
              </a:rPr>
              <a:t> </a:t>
            </a:r>
            <a:r>
              <a:rPr lang="ko-KR" altLang="en-US" sz="1800" dirty="0" smtClean="0">
                <a:sym typeface="Symbol" panose="05050102010706020507" pitchFamily="18" charset="2"/>
              </a:rPr>
              <a:t>키를 터미널 화면으로 출력</a:t>
            </a:r>
            <a:endParaRPr lang="en-US" altLang="ko-KR" sz="1800" dirty="0" smtClean="0">
              <a:sym typeface="Symbol" panose="05050102010706020507" pitchFamily="18" charset="2"/>
            </a:endParaRPr>
          </a:p>
          <a:p>
            <a:r>
              <a:rPr lang="en-US" altLang="ko-KR" sz="1800" dirty="0" smtClean="0">
                <a:sym typeface="Symbol" panose="05050102010706020507" pitchFamily="18" charset="2"/>
              </a:rPr>
              <a:t>Terminal  Local line editing : Force on</a:t>
            </a:r>
          </a:p>
          <a:p>
            <a:pPr lvl="1"/>
            <a:r>
              <a:rPr lang="ko-KR" altLang="en-US" sz="1800" dirty="0" smtClean="0">
                <a:sym typeface="Symbol" panose="05050102010706020507" pitchFamily="18" charset="2"/>
              </a:rPr>
              <a:t>문자열 단위 입력 가능</a:t>
            </a:r>
            <a:endParaRPr lang="en-US" altLang="ko-KR" sz="1800" dirty="0" smtClean="0">
              <a:sym typeface="Symbol" panose="05050102010706020507" pitchFamily="18" charset="2"/>
            </a:endParaRPr>
          </a:p>
          <a:p>
            <a:r>
              <a:rPr lang="en-US" altLang="ko-KR" sz="2000" dirty="0">
                <a:sym typeface="Symbol" panose="05050102010706020507" pitchFamily="18" charset="2"/>
              </a:rPr>
              <a:t>Terminal </a:t>
            </a:r>
            <a:r>
              <a:rPr lang="en-US" altLang="ko-KR" sz="2000" dirty="0" smtClean="0">
                <a:sym typeface="Symbol" panose="05050102010706020507" pitchFamily="18" charset="2"/>
              </a:rPr>
              <a:t> Implicit LF in every CR</a:t>
            </a:r>
          </a:p>
          <a:p>
            <a:pPr lvl="1"/>
            <a:r>
              <a:rPr lang="en-US" altLang="ko-KR" sz="1800" dirty="0" smtClean="0">
                <a:sym typeface="Symbol" panose="05050102010706020507" pitchFamily="18" charset="2"/>
              </a:rPr>
              <a:t>‘\n’ </a:t>
            </a:r>
            <a:r>
              <a:rPr lang="ko-KR" altLang="en-US" sz="1800" dirty="0" smtClean="0">
                <a:sym typeface="Symbol" panose="05050102010706020507" pitchFamily="18" charset="2"/>
              </a:rPr>
              <a:t>다음에 </a:t>
            </a:r>
            <a:r>
              <a:rPr lang="en-US" altLang="ko-KR" sz="1800" dirty="0" smtClean="0">
                <a:sym typeface="Symbol" panose="05050102010706020507" pitchFamily="18" charset="2"/>
              </a:rPr>
              <a:t>‘\r’ </a:t>
            </a:r>
            <a:r>
              <a:rPr lang="ko-KR" altLang="en-US" sz="1800" dirty="0" smtClean="0">
                <a:sym typeface="Symbol" panose="05050102010706020507" pitchFamily="18" charset="2"/>
              </a:rPr>
              <a:t>자동 추가</a:t>
            </a:r>
            <a:endParaRPr lang="en-US" altLang="ko-KR" sz="1800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sz="1800" dirty="0" err="1" smtClean="0">
                <a:sym typeface="Symbol" panose="05050102010706020507" pitchFamily="18" charset="2"/>
              </a:rPr>
              <a:t>PuTTY</a:t>
            </a:r>
            <a:r>
              <a:rPr lang="ko-KR" altLang="en-US" sz="1800" dirty="0" smtClean="0">
                <a:sym typeface="Symbol" panose="05050102010706020507" pitchFamily="18" charset="2"/>
              </a:rPr>
              <a:t>는 </a:t>
            </a:r>
            <a:r>
              <a:rPr lang="en-US" altLang="ko-KR" sz="1800" dirty="0">
                <a:sym typeface="Symbol" panose="05050102010706020507" pitchFamily="18" charset="2"/>
              </a:rPr>
              <a:t>‘\n</a:t>
            </a:r>
            <a:r>
              <a:rPr lang="en-US" altLang="ko-KR" sz="1800" dirty="0" smtClean="0">
                <a:sym typeface="Symbol" panose="05050102010706020507" pitchFamily="18" charset="2"/>
              </a:rPr>
              <a:t>’</a:t>
            </a:r>
            <a:r>
              <a:rPr lang="ko-KR" altLang="en-US" sz="1800" dirty="0" smtClean="0">
                <a:sym typeface="Symbol" panose="05050102010706020507" pitchFamily="18" charset="2"/>
              </a:rPr>
              <a:t>과 </a:t>
            </a:r>
            <a:r>
              <a:rPr lang="en-US" altLang="ko-KR" sz="1800" dirty="0">
                <a:sym typeface="Symbol" panose="05050102010706020507" pitchFamily="18" charset="2"/>
              </a:rPr>
              <a:t>‘\r</a:t>
            </a:r>
            <a:r>
              <a:rPr lang="en-US" altLang="ko-KR" sz="1800" dirty="0" smtClean="0">
                <a:sym typeface="Symbol" panose="05050102010706020507" pitchFamily="18" charset="2"/>
              </a:rPr>
              <a:t>’</a:t>
            </a:r>
            <a:r>
              <a:rPr lang="ko-KR" altLang="en-US" sz="1800" dirty="0" smtClean="0">
                <a:sym typeface="Symbol" panose="05050102010706020507" pitchFamily="18" charset="2"/>
              </a:rPr>
              <a:t>을 개별적으로 </a:t>
            </a:r>
            <a:r>
              <a:rPr lang="ko-KR" altLang="en-US" sz="1800" dirty="0" err="1" smtClean="0">
                <a:sym typeface="Symbol" panose="05050102010706020507" pitchFamily="18" charset="2"/>
              </a:rPr>
              <a:t>다움</a:t>
            </a:r>
            <a:endParaRPr lang="en-US" altLang="ko-KR" sz="1800" dirty="0" smtClean="0">
              <a:sym typeface="Symbol" panose="05050102010706020507" pitchFamily="18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63" y="1841922"/>
            <a:ext cx="4036501" cy="3891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6123" y="4138978"/>
            <a:ext cx="2304256" cy="62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6467" y="3075917"/>
            <a:ext cx="1472333" cy="221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915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U2Xn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배속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RXCn</a:t>
            </a:r>
            <a:r>
              <a:rPr lang="en-US" altLang="ko-KR" dirty="0" smtClean="0"/>
              <a:t> (Receive Complete)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수신 완료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UDREn</a:t>
            </a:r>
            <a:r>
              <a:rPr lang="en-US" altLang="ko-KR" dirty="0" smtClean="0"/>
              <a:t> (Data Register Empty)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송신 완료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UCSRnA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6" y="2132856"/>
            <a:ext cx="7954286" cy="1139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28" y="3885282"/>
            <a:ext cx="7965714" cy="43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28" y="5301208"/>
            <a:ext cx="7965714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79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통신을 위해서는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레지스터가 사용됨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UDREn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UDRn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레지스터가 빈 경우 세트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일반적으로 전송 완료를 위해 검사하는 비트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TXCn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UDRn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레지스터와 시프트 레지스터가 빈 경우 세트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UDREn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비트보다 </a:t>
            </a:r>
            <a:r>
              <a:rPr lang="ko-KR" altLang="en-US" dirty="0" err="1" smtClean="0"/>
              <a:t>세트되기</a:t>
            </a:r>
            <a:r>
              <a:rPr lang="ko-KR" altLang="en-US" dirty="0" smtClean="0"/>
              <a:t> 위해 더 많은 시간이 걸림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UDREn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비트와 </a:t>
            </a:r>
            <a:r>
              <a:rPr lang="en-US" altLang="ko-KR" dirty="0" err="1" smtClean="0"/>
              <a:t>TXCn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86" y="4365104"/>
            <a:ext cx="6491428" cy="11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045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844824"/>
            <a:ext cx="7977143" cy="355809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UDREn</a:t>
            </a:r>
            <a:r>
              <a:rPr lang="en-US" altLang="ko-KR" dirty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en-US" altLang="ko-KR" dirty="0" err="1"/>
              <a:t>TXCn</a:t>
            </a:r>
            <a:r>
              <a:rPr lang="en-US" altLang="ko-KR" dirty="0"/>
              <a:t> </a:t>
            </a:r>
            <a:r>
              <a:rPr lang="ko-KR" altLang="en-US" dirty="0" smtClean="0"/>
              <a:t>비트 사용 시 전송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511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3" y="1196752"/>
            <a:ext cx="6048674" cy="522464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UCSRnA</a:t>
            </a:r>
            <a:r>
              <a:rPr lang="en-US" altLang="ko-KR" dirty="0"/>
              <a:t> </a:t>
            </a:r>
            <a:r>
              <a:rPr lang="ko-KR" altLang="en-US" dirty="0" smtClean="0"/>
              <a:t>레지스터 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971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송수신 활성화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디폴트는 금지 상태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UCSRnB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" y="2204864"/>
            <a:ext cx="7965714" cy="67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45024"/>
            <a:ext cx="7375238" cy="12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058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72816"/>
            <a:ext cx="7965714" cy="396190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UCSRnB</a:t>
            </a:r>
            <a:r>
              <a:rPr lang="en-US" altLang="ko-KR" dirty="0"/>
              <a:t> </a:t>
            </a:r>
            <a:r>
              <a:rPr lang="ko-KR" altLang="en-US" dirty="0" smtClean="0"/>
              <a:t>레지스터 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752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1" y="1607403"/>
            <a:ext cx="7352381" cy="12838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UCSRnC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58" y="3262016"/>
            <a:ext cx="2853333" cy="112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262016"/>
            <a:ext cx="2845714" cy="183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4725144"/>
            <a:ext cx="2857143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173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UCSRnC</a:t>
            </a:r>
            <a:r>
              <a:rPr lang="en-US" altLang="ko-KR" dirty="0"/>
              <a:t> </a:t>
            </a:r>
            <a:r>
              <a:rPr lang="ko-KR" altLang="en-US" dirty="0"/>
              <a:t>레지스터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900952" cy="3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312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427" y="1557338"/>
            <a:ext cx="6157145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UCSRnB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UCSRnC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7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sz="1800" dirty="0" err="1" smtClean="0"/>
              <a:t>마이크로컨트롤러는</a:t>
            </a:r>
            <a:r>
              <a:rPr lang="ko-KR" altLang="en-US" sz="1800" dirty="0" smtClean="0"/>
              <a:t> 비트 단위의 데이터를 핀 단위로 전송</a:t>
            </a:r>
            <a:endParaRPr lang="en-US" altLang="ko-KR" sz="1800" dirty="0" smtClean="0"/>
          </a:p>
          <a:p>
            <a:r>
              <a:rPr lang="ko-KR" altLang="en-US" sz="1800" dirty="0" smtClean="0"/>
              <a:t>바이트 단위 데이터 전송을 위한 방법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병렬 전송 </a:t>
            </a:r>
            <a:r>
              <a:rPr lang="en-US" altLang="ko-KR" sz="1800" dirty="0" smtClean="0"/>
              <a:t>: 8</a:t>
            </a:r>
            <a:r>
              <a:rPr lang="ko-KR" altLang="en-US" sz="1800" dirty="0" smtClean="0"/>
              <a:t>개의 핀을 통해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바이트 데이터 전송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연결이 복잡해짐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핀 수가 제한된 </a:t>
            </a:r>
            <a:r>
              <a:rPr lang="ko-KR" altLang="en-US" sz="1600" dirty="0" err="1" smtClean="0"/>
              <a:t>마이크로컨트롤러에서는</a:t>
            </a:r>
            <a:r>
              <a:rPr lang="ko-KR" altLang="en-US" sz="1600" dirty="0" smtClean="0"/>
              <a:t> 핀 부족으로 연결이 불가능할 수 있음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직렬 전송 </a:t>
            </a:r>
            <a:r>
              <a:rPr lang="en-US" altLang="ko-KR" sz="1800" dirty="0" smtClean="0"/>
              <a:t>: 1</a:t>
            </a:r>
            <a:r>
              <a:rPr lang="ko-KR" altLang="en-US" sz="1800" dirty="0" smtClean="0"/>
              <a:t>개의 핀으로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번에 나누어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바이트 데이터 전송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UART </a:t>
            </a:r>
            <a:r>
              <a:rPr lang="ko-KR" altLang="en-US" sz="1600" dirty="0" smtClean="0"/>
              <a:t>통신은 시리얼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직렬 통신의 한 종류임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시리얼 통신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43" y="4149080"/>
            <a:ext cx="6765714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비트로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속도인 보율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UBRRnH</a:t>
            </a:r>
            <a:r>
              <a:rPr lang="ko-KR" altLang="en-US" dirty="0" smtClean="0"/>
              <a:t>의 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비트는 사용하지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근사값을 사용함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UBRRn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UBRRnH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UBRRnL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3356992"/>
            <a:ext cx="7371428" cy="19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452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UBRR </a:t>
            </a:r>
            <a:r>
              <a:rPr lang="ko-KR" altLang="en-US" dirty="0" smtClean="0"/>
              <a:t>레지스터와 보율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64" y="1916832"/>
            <a:ext cx="3528572" cy="1283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16832"/>
            <a:ext cx="4700000" cy="1882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801" y="3799689"/>
            <a:ext cx="4697143" cy="217428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211960" y="3214565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714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UDR (USART Data Register) : </a:t>
            </a:r>
            <a:r>
              <a:rPr lang="ko-KR" altLang="en-US" dirty="0" smtClean="0"/>
              <a:t>송수신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레지스터가 송신과 수신을 담당하며 동일한 </a:t>
            </a:r>
            <a:r>
              <a:rPr lang="en-US" altLang="ko-KR" dirty="0" smtClean="0"/>
              <a:t>UDR</a:t>
            </a:r>
            <a:r>
              <a:rPr lang="ko-KR" altLang="en-US" dirty="0" smtClean="0"/>
              <a:t>이라는 이름으로 묶여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TXB : Transmit Data Buffer register</a:t>
            </a:r>
          </a:p>
          <a:p>
            <a:pPr lvl="2"/>
            <a:r>
              <a:rPr lang="en-US" altLang="ko-KR" dirty="0" smtClean="0"/>
              <a:t>RXB : Receive Data Buffer register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6" y="3985148"/>
            <a:ext cx="7379048" cy="1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77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통신은 흔히 사용되므로 별도의 파일로 작성하여 프로젝트에 포함시켜 사용하면 편리함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출력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9-2</a:t>
            </a:r>
          </a:p>
          <a:p>
            <a:pPr lvl="2"/>
            <a:r>
              <a:rPr lang="ko-KR" altLang="en-US" dirty="0" smtClean="0"/>
              <a:t>바이트 단위 데이터 송수신을 기본으로 하므로 문자열 출력을 위한 별도의 함수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출력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9-3</a:t>
            </a:r>
          </a:p>
          <a:p>
            <a:pPr lvl="2"/>
            <a:r>
              <a:rPr lang="ko-KR" altLang="en-US" dirty="0" smtClean="0"/>
              <a:t>정수를 문자열로 변환하여 문자열을 출력</a:t>
            </a:r>
            <a:endParaRPr lang="en-US" altLang="ko-KR" dirty="0" smtClean="0"/>
          </a:p>
          <a:p>
            <a:r>
              <a:rPr lang="en-US" altLang="ko-KR" dirty="0" smtClean="0"/>
              <a:t>UART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9-4 (</a:t>
            </a:r>
            <a:r>
              <a:rPr lang="ko-KR" altLang="en-US" dirty="0" smtClean="0"/>
              <a:t>소스 파일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9-5 (</a:t>
            </a:r>
            <a:r>
              <a:rPr lang="ko-KR" altLang="en-US" dirty="0" smtClean="0"/>
              <a:t>헤더 파일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UART1.c : UART </a:t>
            </a:r>
            <a:r>
              <a:rPr lang="ko-KR" altLang="en-US" dirty="0" smtClean="0"/>
              <a:t>통신 초기화 및 데이터 송수신 함수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UART1.h 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라이브러리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24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556792"/>
            <a:ext cx="6976667" cy="4100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라이브러리 테스트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9-6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717032"/>
            <a:ext cx="4450501" cy="243533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11560" y="2060848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71600" y="2924944"/>
            <a:ext cx="105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71600" y="4149080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24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디폴트로 실수 출력은 지원하지 않으므로 속성 변경이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Toolchain </a:t>
            </a:r>
            <a:r>
              <a:rPr lang="en-US" altLang="ko-KR" sz="1800" dirty="0"/>
              <a:t>➞ </a:t>
            </a:r>
            <a:r>
              <a:rPr lang="en-US" altLang="ko-KR" dirty="0"/>
              <a:t>AVR/GNU Linker </a:t>
            </a:r>
            <a:r>
              <a:rPr lang="en-US" altLang="ko-KR" sz="1800" dirty="0"/>
              <a:t>➞ </a:t>
            </a:r>
            <a:r>
              <a:rPr lang="en-US" altLang="ko-KR" dirty="0" smtClean="0"/>
              <a:t>Libraries</a:t>
            </a:r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 smtClean="0"/>
              <a:t>libprintf_flt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라이브러리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Toolchain </a:t>
            </a:r>
            <a:r>
              <a:rPr lang="en-US" altLang="ko-KR" sz="1800" dirty="0"/>
              <a:t>➞ </a:t>
            </a:r>
            <a:r>
              <a:rPr lang="en-US" altLang="ko-KR" dirty="0"/>
              <a:t>AVR/GNU Linker </a:t>
            </a:r>
            <a:r>
              <a:rPr lang="en-US" altLang="ko-KR" sz="1800" dirty="0"/>
              <a:t>➞ </a:t>
            </a:r>
            <a:r>
              <a:rPr lang="en-US" altLang="ko-KR" dirty="0" smtClean="0"/>
              <a:t>General</a:t>
            </a:r>
          </a:p>
          <a:p>
            <a:pPr lvl="2"/>
            <a:r>
              <a:rPr lang="en-US" altLang="ko-KR" dirty="0" smtClean="0"/>
              <a:t>‘Use </a:t>
            </a:r>
            <a:r>
              <a:rPr lang="en-US" altLang="ko-KR" dirty="0" err="1" smtClean="0"/>
              <a:t>vprintf</a:t>
            </a:r>
            <a:r>
              <a:rPr lang="en-US" altLang="ko-KR" dirty="0" smtClean="0"/>
              <a:t> library’ </a:t>
            </a:r>
            <a:r>
              <a:rPr lang="ko-KR" altLang="en-US" dirty="0" smtClean="0"/>
              <a:t>옵션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통신을 통한 실수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68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통신은 바이트 단위 송수신을 기본으로 함</a:t>
            </a:r>
            <a:endParaRPr lang="en-US" altLang="ko-KR" dirty="0" smtClean="0"/>
          </a:p>
          <a:p>
            <a:r>
              <a:rPr lang="ko-KR" altLang="en-US" dirty="0" smtClean="0"/>
              <a:t>가변 길이 문자열을 수신하는 경우에는 수신 종료를 위한 특별한 기호를 사용하여야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수신된 바이트 단위 데이터 저장을 위한 수신 버퍼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약속된 종료 문자가 수신된 경우 문자열 처리</a:t>
            </a:r>
            <a:endParaRPr lang="en-US" altLang="ko-KR" dirty="0" smtClean="0"/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9-9</a:t>
            </a:r>
          </a:p>
          <a:p>
            <a:pPr lvl="1"/>
            <a:r>
              <a:rPr lang="en-US" altLang="ko-KR" dirty="0" smtClean="0"/>
              <a:t>‘UP’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‘DOWN’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다른 길이 문자열을 수신하여 처리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77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터미널을 표준 입출력 장치로 설정하여 표준 입출력 함수인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 사용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헤더 파일 포함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표준 입출력 장치로 설정</a:t>
            </a: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 </a:t>
            </a:r>
            <a:r>
              <a:rPr lang="ko-KR" altLang="en-US" sz="1800" dirty="0" smtClean="0"/>
              <a:t>언어에서 사용하는 방법과 동일함</a:t>
            </a:r>
            <a:endParaRPr lang="en-US" altLang="ko-KR" sz="1800" dirty="0" smtClean="0"/>
          </a:p>
          <a:p>
            <a:r>
              <a:rPr lang="ko-KR" altLang="en-US" sz="1800" dirty="0" smtClean="0"/>
              <a:t>코드 </a:t>
            </a:r>
            <a:r>
              <a:rPr lang="en-US" altLang="ko-KR" sz="1800" dirty="0" smtClean="0"/>
              <a:t>9-10</a:t>
            </a:r>
          </a:p>
          <a:p>
            <a:pPr lvl="1"/>
            <a:r>
              <a:rPr lang="ko-KR" altLang="en-US" sz="1800" dirty="0" smtClean="0"/>
              <a:t>코드 </a:t>
            </a:r>
            <a:r>
              <a:rPr lang="en-US" altLang="ko-KR" sz="1800" dirty="0" smtClean="0"/>
              <a:t>9-9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사용하여 수정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실행 파일의 크기가 코드 </a:t>
            </a:r>
            <a:r>
              <a:rPr lang="en-US" altLang="ko-KR" sz="1800" dirty="0" smtClean="0"/>
              <a:t>9-9</a:t>
            </a:r>
            <a:r>
              <a:rPr lang="ko-KR" altLang="en-US" sz="1800" dirty="0" smtClean="0"/>
              <a:t>에 비해 커질 수 있음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12" y="2514496"/>
            <a:ext cx="6980000" cy="35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12" y="3216704"/>
            <a:ext cx="6970000" cy="996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4412" y="4261712"/>
            <a:ext cx="6983333" cy="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11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통신은 </a:t>
            </a:r>
            <a:r>
              <a:rPr lang="ko-KR" altLang="en-US" sz="2000" dirty="0" err="1" smtClean="0"/>
              <a:t>비동기식</a:t>
            </a:r>
            <a:r>
              <a:rPr lang="ko-KR" altLang="en-US" sz="2000" dirty="0" smtClean="0"/>
              <a:t> 통신임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데이터를 위한 별도를 </a:t>
            </a:r>
            <a:r>
              <a:rPr lang="ko-KR" altLang="en-US" sz="2000" dirty="0" err="1" smtClean="0"/>
              <a:t>클록을</a:t>
            </a:r>
            <a:r>
              <a:rPr lang="ko-KR" altLang="en-US" sz="2000" dirty="0" smtClean="0"/>
              <a:t> 사용하지 않으므로 약속된 속도로 송수신을 수행함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통신 단위로 보율</a:t>
            </a:r>
            <a:r>
              <a:rPr lang="en-US" altLang="ko-KR" sz="2000" dirty="0" smtClean="0"/>
              <a:t>(baud rate)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송수신 속도에 대한 약속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6613333" cy="28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30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보율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변조 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신호가 변화한 횟수</a:t>
            </a:r>
            <a:endParaRPr lang="en-US" altLang="ko-KR" sz="2000" dirty="0" smtClean="0"/>
          </a:p>
          <a:p>
            <a:r>
              <a:rPr lang="en-US" altLang="ko-KR" sz="2000" dirty="0" smtClean="0"/>
              <a:t>BPS : Bits Per Second, </a:t>
            </a:r>
            <a:r>
              <a:rPr lang="ko-KR" altLang="en-US" sz="2000" dirty="0" smtClean="0"/>
              <a:t>전송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속도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보율과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BPS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14126"/>
            <a:ext cx="4205714" cy="221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6216" y="4581128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보율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4</a:t>
            </a: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BPS : 8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46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시작과 끝을 표시하기 위한 표시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비트 포함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비트 데이터를 전송하는 것이 일반적임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 비트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LOW</a:t>
            </a:r>
          </a:p>
          <a:p>
            <a:pPr lvl="2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비트의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정지 비트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HIGH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 규칙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4077072"/>
            <a:ext cx="682752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2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송신</a:t>
            </a:r>
            <a:r>
              <a:rPr lang="en-US" altLang="ko-KR" dirty="0"/>
              <a:t>(RX, receive data)</a:t>
            </a:r>
            <a:r>
              <a:rPr lang="ko-KR" altLang="en-US" dirty="0"/>
              <a:t>과 수신</a:t>
            </a:r>
            <a:r>
              <a:rPr lang="en-US" altLang="ko-KR" dirty="0"/>
              <a:t>(TX, transmit data)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개 핀을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장치를 </a:t>
            </a:r>
            <a:r>
              <a:rPr lang="en-US" altLang="ko-KR" dirty="0"/>
              <a:t>UART </a:t>
            </a:r>
            <a:r>
              <a:rPr lang="ko-KR" altLang="en-US" dirty="0"/>
              <a:t>통신을 위해 연결하는 경우 </a:t>
            </a:r>
            <a:r>
              <a:rPr lang="en-US" altLang="ko-KR" dirty="0"/>
              <a:t>RX</a:t>
            </a:r>
            <a:r>
              <a:rPr lang="ko-KR" altLang="en-US" dirty="0"/>
              <a:t>와 </a:t>
            </a:r>
            <a:r>
              <a:rPr lang="en-US" altLang="ko-KR" dirty="0"/>
              <a:t>TX</a:t>
            </a:r>
            <a:r>
              <a:rPr lang="ko-KR" altLang="en-US" dirty="0"/>
              <a:t>는 교차하여 연결되어야 함</a:t>
            </a:r>
          </a:p>
          <a:p>
            <a:r>
              <a:rPr lang="ko-KR" altLang="en-US" dirty="0" smtClean="0"/>
              <a:t>하드웨어로 지원되는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 포트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UART0 : PE0, PE1 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UART1 : PD2, PD3 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r>
              <a:rPr lang="en-US" altLang="ko-KR" dirty="0" smtClean="0"/>
              <a:t>UART</a:t>
            </a:r>
            <a:r>
              <a:rPr lang="ko-KR" altLang="en-US" dirty="0" smtClean="0"/>
              <a:t>와 유사한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RS-232C : </a:t>
            </a:r>
            <a:r>
              <a:rPr lang="en-US" altLang="ko-KR" dirty="0" smtClean="0">
                <a:sym typeface="Symbol" panose="05050102010706020507" pitchFamily="18" charset="2"/>
              </a:rPr>
              <a:t>12V </a:t>
            </a:r>
            <a:r>
              <a:rPr lang="ko-KR" altLang="en-US" dirty="0" smtClean="0">
                <a:sym typeface="Symbol" panose="05050102010706020507" pitchFamily="18" charset="2"/>
              </a:rPr>
              <a:t>신호를 사용하므로 변환 장치 필요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USB : 5V </a:t>
            </a:r>
            <a:r>
              <a:rPr lang="ko-KR" altLang="en-US" dirty="0" smtClean="0">
                <a:sym typeface="Symbol" panose="05050102010706020507" pitchFamily="18" charset="2"/>
              </a:rPr>
              <a:t>신호를 사용하지만 통신 방법이 다르므로 변환 장치 필요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958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6986666" cy="37523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통신을 위한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115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USB </a:t>
            </a:r>
            <a:r>
              <a:rPr lang="ko-KR" altLang="en-US" sz="2000" dirty="0" smtClean="0"/>
              <a:t>연결 필요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업로더</a:t>
            </a:r>
            <a:r>
              <a:rPr lang="ko-KR" altLang="en-US" sz="2000" dirty="0" smtClean="0"/>
              <a:t> 연결 </a:t>
            </a:r>
            <a:r>
              <a:rPr lang="en-US" altLang="ko-KR" sz="2000" dirty="0" smtClean="0"/>
              <a:t>: ISP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시리얼 연결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6952"/>
            <a:ext cx="5106000" cy="299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98676" y="4653136"/>
            <a:ext cx="1224136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76328" y="5013176"/>
            <a:ext cx="1224136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2473" y="5518973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시리얼 연결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USB/UART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 장치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1616" y="554859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업로더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연결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(USB/SPI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 장치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7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입력한 내용이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로 전달되고 다시 컴퓨터로 되돌려 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ISP </a:t>
            </a:r>
            <a:r>
              <a:rPr lang="ko-KR" altLang="en-US" dirty="0" smtClean="0"/>
              <a:t>방식 </a:t>
            </a:r>
            <a:r>
              <a:rPr lang="ko-KR" altLang="en-US" dirty="0" err="1" smtClean="0"/>
              <a:t>업로더와</a:t>
            </a:r>
            <a:r>
              <a:rPr lang="ko-KR" altLang="en-US" dirty="0" smtClean="0"/>
              <a:t> 충돌을 피하기 위해 </a:t>
            </a:r>
            <a:r>
              <a:rPr lang="en-US" altLang="ko-KR" dirty="0" smtClean="0"/>
              <a:t>UART1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9-1 : </a:t>
            </a:r>
            <a:r>
              <a:rPr lang="ko-KR" altLang="en-US" dirty="0" smtClean="0"/>
              <a:t>에코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5" y="3068960"/>
            <a:ext cx="7961905" cy="2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9220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734</Words>
  <Application>Microsoft Office PowerPoint</Application>
  <PresentationFormat>화면 슬라이드 쇼(4:3)</PresentationFormat>
  <Paragraphs>128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기본 디자인</vt:lpstr>
      <vt:lpstr>슬라이드 1</vt:lpstr>
      <vt:lpstr>시리얼 통신</vt:lpstr>
      <vt:lpstr>송수신 속도에 대한 약속 필요</vt:lpstr>
      <vt:lpstr>보율과 BPS</vt:lpstr>
      <vt:lpstr>데이터 전송 규칙</vt:lpstr>
      <vt:lpstr>ATmega128의 UART 통신</vt:lpstr>
      <vt:lpstr>UART 통신을 위한 연결</vt:lpstr>
      <vt:lpstr>ATmega128 연결</vt:lpstr>
      <vt:lpstr>코드 9-1 : 에코 </vt:lpstr>
      <vt:lpstr>PuTTY 설정 변경</vt:lpstr>
      <vt:lpstr>UCSRnA 레지스터</vt:lpstr>
      <vt:lpstr>UDREn 비트와 TXCn 비트</vt:lpstr>
      <vt:lpstr>UDREn &amp; TXCn 비트 사용 시 전송 완료</vt:lpstr>
      <vt:lpstr>UCSRnA 레지스터 비트</vt:lpstr>
      <vt:lpstr>UCSRnB 레지스터</vt:lpstr>
      <vt:lpstr>UCSRnB 레지스터 비트</vt:lpstr>
      <vt:lpstr>UCSRnC 레지스터</vt:lpstr>
      <vt:lpstr>UCSRnC 레지스터</vt:lpstr>
      <vt:lpstr>UCSRnB &amp; UCSRnC 레지스터 설정</vt:lpstr>
      <vt:lpstr>UBRRn = UBRRnH + UBRRnL</vt:lpstr>
      <vt:lpstr>UBRR 레지스터와 보율</vt:lpstr>
      <vt:lpstr>UDR 레지스터</vt:lpstr>
      <vt:lpstr>UART 라이브러리 만들기</vt:lpstr>
      <vt:lpstr>UART 라이브러리 테스트 : 코드 9-6</vt:lpstr>
      <vt:lpstr>UART 통신을 통한 실수 출력</vt:lpstr>
      <vt:lpstr>데이터 수신</vt:lpstr>
      <vt:lpstr>printf, scanf 함수 사용하기</vt:lpstr>
      <vt:lpstr>슬라이드 28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93</cp:revision>
  <dcterms:created xsi:type="dcterms:W3CDTF">2005-10-10T05:21:17Z</dcterms:created>
  <dcterms:modified xsi:type="dcterms:W3CDTF">2018-07-29T01:33:28Z</dcterms:modified>
</cp:coreProperties>
</file>