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78" r:id="rId1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12.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인터럽트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RESET</a:t>
            </a:r>
            <a:r>
              <a:rPr lang="ko-KR" altLang="en-US" dirty="0" smtClean="0"/>
              <a:t>을 제외하고 가장 우선순위가 높은 인터럽트</a:t>
            </a:r>
            <a:endParaRPr lang="en-US" altLang="ko-KR" dirty="0" smtClean="0"/>
          </a:p>
          <a:p>
            <a:r>
              <a:rPr lang="ko-KR" altLang="en-US" dirty="0" smtClean="0"/>
              <a:t>범용 입출력 핀의 값이나 상태 변화 시에 인터럽트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핀으로만 외부 인터럽트 발생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인터럽트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14" y="3097518"/>
            <a:ext cx="5188571" cy="32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935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12-6: INT0 </a:t>
            </a:r>
            <a:r>
              <a:rPr lang="ko-KR" altLang="en-US" dirty="0" smtClean="0"/>
              <a:t>외부 인터럽트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450" y="1590416"/>
            <a:ext cx="6000000" cy="834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022" y="2872410"/>
            <a:ext cx="5991428" cy="1268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3963" y="2503078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 내에서는 변수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state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값을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변경하는 코드가 없음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!!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437217"/>
            <a:ext cx="4752528" cy="17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484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 인터럽트 활성화 레지스터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개 외부 인터럽트를 개별적으로 활성화시킬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EIMSK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1" y="2780928"/>
            <a:ext cx="7382857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09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인터럽트 발생 시점 결정 </a:t>
            </a:r>
            <a:r>
              <a:rPr lang="en-US" altLang="ko-KR" sz="2000" dirty="0" smtClean="0"/>
              <a:t>(INT0 ~ INT3)</a:t>
            </a:r>
          </a:p>
          <a:p>
            <a:pPr lvl="1"/>
            <a:r>
              <a:rPr lang="en-US" altLang="ko-KR" sz="2000" dirty="0" smtClean="0"/>
              <a:t>INT4 ~ INT7 </a:t>
            </a:r>
            <a:r>
              <a:rPr lang="ko-KR" altLang="en-US" sz="2000" dirty="0" smtClean="0"/>
              <a:t>인터럽트의 발생 시점은 </a:t>
            </a:r>
            <a:r>
              <a:rPr lang="en-US" altLang="ko-KR" sz="2000" dirty="0" smtClean="0"/>
              <a:t>EICRB </a:t>
            </a:r>
            <a:r>
              <a:rPr lang="ko-KR" altLang="en-US" sz="2000" dirty="0" smtClean="0"/>
              <a:t>레지스터로 결정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EICRA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1" y="2420888"/>
            <a:ext cx="7382857" cy="1333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99" y="4056108"/>
            <a:ext cx="6990000" cy="20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199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sz="1800" dirty="0" err="1" smtClean="0"/>
              <a:t>폴링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코드 나열 순서에 의해 실행 순서 결정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모든 코드는 동일한 실행 우선 순위를 가짐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코드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 의해 코드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의 실행이 지연될 수 있음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정해진 순서에 따라 실행되는 구조로 하드웨어의 지원은 필요하지 않음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코드 작성 및 이해가 쉬움</a:t>
            </a:r>
            <a:endParaRPr lang="en-US" altLang="ko-KR" sz="1800" dirty="0"/>
          </a:p>
          <a:p>
            <a:r>
              <a:rPr lang="ko-KR" altLang="en-US" sz="1800" dirty="0" smtClean="0"/>
              <a:t>인터럽트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우선 순위에 따라 실행 순서 결정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인터럽트에 따라 서로 다른 실행 우선 순위를 가짐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(</a:t>
            </a:r>
            <a:r>
              <a:rPr lang="ko-KR" altLang="en-US" sz="1800" dirty="0" smtClean="0"/>
              <a:t>우선 순위가 낮은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코드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 의해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우선 순위가 높은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코드</a:t>
            </a:r>
            <a:r>
              <a:rPr lang="en-US" altLang="ko-KR" sz="1800" dirty="0" smtClean="0"/>
              <a:t> B</a:t>
            </a:r>
            <a:r>
              <a:rPr lang="ko-KR" altLang="en-US" sz="1800" dirty="0" smtClean="0"/>
              <a:t>의 실행이 지연되지 않음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(</a:t>
            </a:r>
            <a:r>
              <a:rPr lang="ko-KR" altLang="en-US" sz="1800" dirty="0" smtClean="0"/>
              <a:t>우선 순위가 높은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비정상적인 코드를 먼저 실행되는 구조로 하드웨어에 의해 우선 순위에 따른 처리 지원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코드 작성 및 이해가 복잡하고 어려움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err="1" smtClean="0"/>
              <a:t>폴링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인터럽트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4330824" cy="4824536"/>
          </a:xfrm>
        </p:spPr>
        <p:txBody>
          <a:bodyPr/>
          <a:lstStyle/>
          <a:p>
            <a:r>
              <a:rPr lang="ko-KR" altLang="en-US" sz="2000" dirty="0" err="1" smtClean="0"/>
              <a:t>마이크로컨트롤러가</a:t>
            </a:r>
            <a:r>
              <a:rPr lang="ko-KR" altLang="en-US" sz="2000" dirty="0" smtClean="0"/>
              <a:t> 특정 작업을 즉시 처리하도록 요구하는 비정상적인 사건</a:t>
            </a:r>
            <a:endParaRPr lang="en-US" altLang="ko-KR" sz="2000" dirty="0" smtClean="0"/>
          </a:p>
          <a:p>
            <a:r>
              <a:rPr lang="ko-KR" altLang="en-US" sz="2000" dirty="0" smtClean="0"/>
              <a:t>하드웨어에 의해 호출되는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로 이해 가능</a:t>
            </a:r>
            <a:endParaRPr lang="en-US" altLang="ko-KR" sz="2000" dirty="0" smtClean="0"/>
          </a:p>
          <a:p>
            <a:r>
              <a:rPr lang="ko-KR" altLang="en-US" sz="2000" dirty="0" smtClean="0"/>
              <a:t>인터럽트가 발생하면 현재 실행 중인 코드를 정지하고 인터럽트 처리 루틴</a:t>
            </a:r>
            <a:r>
              <a:rPr lang="en-US" altLang="ko-KR" sz="2000" dirty="0" smtClean="0"/>
              <a:t>(ISR)</a:t>
            </a:r>
            <a:r>
              <a:rPr lang="ko-KR" altLang="en-US" sz="2000" dirty="0" smtClean="0"/>
              <a:t>으로 즉시 이동하여 인터럽트를 먼저 처리</a:t>
            </a:r>
            <a:endParaRPr lang="en-US" altLang="ko-KR" sz="2000" dirty="0" smtClean="0"/>
          </a:p>
          <a:p>
            <a:r>
              <a:rPr lang="ko-KR" altLang="en-US" sz="2000" dirty="0" smtClean="0"/>
              <a:t>동시에 여러 개의 인터럽트가 발생하면 우선 순위가 높은 인터럽트를 우선 처리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267802"/>
            <a:ext cx="3791968" cy="36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370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35</a:t>
            </a:r>
            <a:r>
              <a:rPr lang="ko-KR" altLang="en-US" sz="2000" dirty="0" smtClean="0"/>
              <a:t>개의 인터럽트 사용 가능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표 </a:t>
            </a:r>
            <a:r>
              <a:rPr lang="en-US" altLang="ko-KR" sz="2000" dirty="0" smtClean="0"/>
              <a:t>12-1 </a:t>
            </a:r>
            <a:r>
              <a:rPr lang="ko-KR" altLang="en-US" sz="2000" dirty="0" smtClean="0"/>
              <a:t>참조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인터럽트 벡터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인터럽트가 발생하였을 때 처리가 옮겨질 해당 </a:t>
            </a:r>
            <a:r>
              <a:rPr lang="en-US" altLang="ko-KR" sz="2000" dirty="0" smtClean="0"/>
              <a:t>ISR</a:t>
            </a:r>
            <a:r>
              <a:rPr lang="ko-KR" altLang="en-US" sz="2000" dirty="0" smtClean="0"/>
              <a:t>의 메모리 주소</a:t>
            </a:r>
            <a:endParaRPr lang="en-US" altLang="ko-KR" sz="2000" dirty="0" smtClean="0"/>
          </a:p>
          <a:p>
            <a:r>
              <a:rPr lang="ko-KR" altLang="en-US" sz="2000" dirty="0" smtClean="0"/>
              <a:t>인터럽트 벡터 테이블 </a:t>
            </a:r>
            <a:r>
              <a:rPr lang="en-US" altLang="ko-KR" sz="2000" dirty="0" smtClean="0"/>
              <a:t>: 35</a:t>
            </a:r>
            <a:r>
              <a:rPr lang="ko-KR" altLang="en-US" sz="2000" dirty="0" smtClean="0"/>
              <a:t>개 인터럽트에 대한 인터럽트 벡터를 모아놓은 테이블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플래시 메모리의 </a:t>
            </a:r>
            <a:r>
              <a:rPr lang="en-US" altLang="ko-KR" sz="2000" dirty="0" smtClean="0"/>
              <a:t>0x0000 </a:t>
            </a:r>
            <a:r>
              <a:rPr lang="ko-KR" altLang="en-US" sz="2000" dirty="0" smtClean="0"/>
              <a:t>번지에서 </a:t>
            </a:r>
            <a:r>
              <a:rPr lang="en-US" altLang="ko-KR" sz="2000" dirty="0" smtClean="0"/>
              <a:t>0x0045 </a:t>
            </a:r>
            <a:r>
              <a:rPr lang="ko-KR" altLang="en-US" sz="2000" dirty="0" smtClean="0"/>
              <a:t>번지까지 기록되어 있음</a:t>
            </a:r>
            <a:endParaRPr lang="en-US" altLang="ko-KR" sz="2000" dirty="0" smtClean="0"/>
          </a:p>
          <a:p>
            <a:r>
              <a:rPr lang="ko-KR" altLang="en-US" sz="2000" dirty="0" smtClean="0"/>
              <a:t>인터럽트 처리 순서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 smtClean="0"/>
              <a:t>인터럽트 발생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 smtClean="0"/>
              <a:t>인터럽트 벡터 테이블의 해당 인터럽트 벡터가 저장된 인터럽트 벡터 테이블 위치로 이동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 smtClean="0"/>
              <a:t>인터럽트 벡터 값에 해당하는 </a:t>
            </a:r>
            <a:r>
              <a:rPr lang="en-US" altLang="ko-KR" sz="2000" dirty="0" smtClean="0"/>
              <a:t>ISR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/>
              <a:t>ISR </a:t>
            </a:r>
            <a:r>
              <a:rPr lang="ko-KR" altLang="en-US" sz="2000" dirty="0" smtClean="0"/>
              <a:t>처리</a:t>
            </a:r>
            <a:endParaRPr lang="en-US" altLang="ko-KR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 smtClean="0"/>
              <a:t>인터럽트 처리 이전에 수행하던 전의 코드로 </a:t>
            </a:r>
            <a:r>
              <a:rPr lang="ko-KR" altLang="en-US" sz="2000" dirty="0"/>
              <a:t>되</a:t>
            </a:r>
            <a:r>
              <a:rPr lang="ko-KR" altLang="en-US" sz="2000" dirty="0" smtClean="0"/>
              <a:t>돌아감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인터럽트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279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전역적 인터럽트 비트 세트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상태 레지스터</a:t>
            </a:r>
            <a:r>
              <a:rPr lang="en-US" altLang="ko-KR" sz="1800" dirty="0" smtClean="0"/>
              <a:t>(status register) SREG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7</a:t>
            </a:r>
            <a:r>
              <a:rPr lang="ko-KR" altLang="en-US" sz="1800" dirty="0" smtClean="0"/>
              <a:t>번 </a:t>
            </a:r>
            <a:r>
              <a:rPr lang="en-US" altLang="ko-KR" sz="1800" dirty="0" smtClean="0"/>
              <a:t>‘I’ </a:t>
            </a:r>
            <a:r>
              <a:rPr lang="ko-KR" altLang="en-US" sz="1800" dirty="0" smtClean="0"/>
              <a:t>비트 세트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세트를 위해 </a:t>
            </a:r>
            <a:r>
              <a:rPr lang="en-US" altLang="ko-KR" sz="1800" dirty="0" err="1" smtClean="0"/>
              <a:t>sei</a:t>
            </a:r>
            <a:r>
              <a:rPr lang="en-US" altLang="ko-KR" sz="1800" dirty="0" smtClean="0"/>
              <a:t>(), </a:t>
            </a:r>
            <a:r>
              <a:rPr lang="ko-KR" altLang="en-US" sz="1800" dirty="0" err="1" smtClean="0"/>
              <a:t>클리어를</a:t>
            </a:r>
            <a:r>
              <a:rPr lang="ko-KR" altLang="en-US" sz="1800" dirty="0" smtClean="0"/>
              <a:t> 위해 </a:t>
            </a:r>
            <a:r>
              <a:rPr lang="en-US" altLang="ko-KR" sz="1800" dirty="0" smtClean="0"/>
              <a:t>cli() </a:t>
            </a:r>
            <a:r>
              <a:rPr lang="ko-KR" altLang="en-US" sz="1800" dirty="0" smtClean="0"/>
              <a:t>함수 사용</a:t>
            </a:r>
            <a:endParaRPr lang="en-US" altLang="ko-KR" sz="1800" dirty="0" smtClean="0"/>
          </a:p>
          <a:p>
            <a:r>
              <a:rPr lang="ko-KR" altLang="en-US" sz="1800" dirty="0" smtClean="0"/>
              <a:t>개별 인터럽트 활성화 비트 세트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디폴트로 인터럽트는 비활성화 상태에 있음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개별 인터럽트 별로 인터럽트 활성화 비트 존재</a:t>
            </a:r>
            <a:endParaRPr lang="en-US" altLang="ko-KR" sz="1800" dirty="0" smtClean="0"/>
          </a:p>
          <a:p>
            <a:r>
              <a:rPr lang="ko-KR" altLang="en-US" sz="1800" dirty="0" smtClean="0"/>
              <a:t>인터럽트 발생 조건 충족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인터럽트가 처리되기 위한 조건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969060"/>
            <a:ext cx="4414484" cy="24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657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상태 레지스터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363810" cy="130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068960"/>
            <a:ext cx="5832648" cy="32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596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인터럽트가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발생하였을 때 처리 루틴</a:t>
            </a:r>
            <a:endParaRPr lang="en-US" altLang="ko-KR" sz="2000" dirty="0" smtClean="0"/>
          </a:p>
          <a:p>
            <a:r>
              <a:rPr lang="ko-KR" altLang="en-US" sz="2000" dirty="0" smtClean="0"/>
              <a:t>하드웨어에 의해 호출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코드 상에서는 </a:t>
            </a:r>
            <a:r>
              <a:rPr lang="en-US" altLang="ko-KR" sz="2000" dirty="0" smtClean="0"/>
              <a:t>ISR</a:t>
            </a:r>
            <a:r>
              <a:rPr lang="ko-KR" altLang="en-US" sz="2000" dirty="0" smtClean="0"/>
              <a:t>을 호출하는 부분이 없음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반환값이</a:t>
            </a:r>
            <a:r>
              <a:rPr lang="ko-KR" altLang="en-US" sz="2000" dirty="0" smtClean="0"/>
              <a:t> 없고 매개변수의 데이터 형이 없는 함수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모든 </a:t>
            </a:r>
            <a:r>
              <a:rPr lang="en-US" altLang="ko-KR" sz="1800" dirty="0" smtClean="0"/>
              <a:t>ISR</a:t>
            </a:r>
            <a:r>
              <a:rPr lang="ko-KR" altLang="en-US" sz="1800" dirty="0" smtClean="0"/>
              <a:t>은 동일한 이름을 가짐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처리할 인터럽트의 종류를 인터럽트 벡터 이름인 매개변수로 구분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인터럽트 벡터 이름은 표 </a:t>
            </a:r>
            <a:r>
              <a:rPr lang="en-US" altLang="ko-KR" sz="1800" dirty="0" smtClean="0"/>
              <a:t>12-3 </a:t>
            </a:r>
            <a:r>
              <a:rPr lang="ko-KR" altLang="en-US" sz="1800" dirty="0" smtClean="0"/>
              <a:t>참조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ISR (Interrupt Service Routine)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9" y="2708920"/>
            <a:ext cx="7988571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6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중첩된 인터럽트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인터럽트는 </a:t>
            </a:r>
            <a:r>
              <a:rPr lang="ko-KR" altLang="en-US" dirty="0" err="1" smtClean="0"/>
              <a:t>인터럽트될</a:t>
            </a:r>
            <a:r>
              <a:rPr lang="ko-KR" altLang="en-US" dirty="0" smtClean="0"/>
              <a:t>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ISR </a:t>
            </a:r>
            <a:r>
              <a:rPr lang="ko-KR" altLang="en-US" dirty="0" smtClean="0"/>
              <a:t>실행 중 발생되는 인터럽트는 처리되지 못함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ISR</a:t>
            </a:r>
            <a:r>
              <a:rPr lang="ko-KR" altLang="en-US" dirty="0" smtClean="0"/>
              <a:t>은 가능한 짧게 작성하는 것이 바람직함</a:t>
            </a:r>
            <a:endParaRPr lang="en-US" altLang="ko-KR" dirty="0" smtClean="0"/>
          </a:p>
          <a:p>
            <a:r>
              <a:rPr lang="ko-KR" altLang="en-US" dirty="0" smtClean="0"/>
              <a:t>인터럽트 우선순위</a:t>
            </a:r>
            <a:endParaRPr lang="en-US" altLang="ko-KR" dirty="0" smtClean="0"/>
          </a:p>
          <a:p>
            <a:pPr lvl="1"/>
            <a:r>
              <a:rPr lang="ko-KR" altLang="en-US" dirty="0"/>
              <a:t>번호가 낮은 </a:t>
            </a:r>
            <a:r>
              <a:rPr lang="ko-KR" altLang="en-US" dirty="0" smtClean="0"/>
              <a:t>인터럽트가 우선순위가 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높은 인터럽트가 먼저 처리됨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가장 높은 인터럽트는 </a:t>
            </a:r>
            <a:r>
              <a:rPr lang="ko-KR" altLang="en-US" dirty="0" err="1" smtClean="0"/>
              <a:t>리셋</a:t>
            </a:r>
            <a:r>
              <a:rPr lang="ko-KR" altLang="en-US" dirty="0" smtClean="0"/>
              <a:t> 인터럽트임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 사용의 주의사항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433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최적화 방지의 필요성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ISR</a:t>
            </a:r>
            <a:r>
              <a:rPr lang="ko-KR" altLang="en-US" sz="2000" dirty="0" smtClean="0"/>
              <a:t>은 코드 내에서 호출되는 부분이 없으므로 </a:t>
            </a:r>
            <a:r>
              <a:rPr lang="en-US" altLang="ko-KR" sz="2000" dirty="0" smtClean="0"/>
              <a:t>ISR</a:t>
            </a:r>
            <a:r>
              <a:rPr lang="ko-KR" altLang="en-US" sz="2000" dirty="0" smtClean="0"/>
              <a:t>은 메인 코드와 무관한 코드로 간주될 수 있음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컴파일러의 최적화 과정에서 </a:t>
            </a:r>
            <a:r>
              <a:rPr lang="en-US" altLang="ko-KR" sz="2000" dirty="0" smtClean="0"/>
              <a:t>ISR</a:t>
            </a:r>
            <a:r>
              <a:rPr lang="ko-KR" altLang="en-US" sz="2000" dirty="0" smtClean="0"/>
              <a:t>에서 변수 값을 변경하는 것은 무의미할 수 있음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ISR</a:t>
            </a:r>
            <a:r>
              <a:rPr lang="ko-KR" altLang="en-US" sz="2000" dirty="0" smtClean="0"/>
              <a:t>에서 값을 변경하는 변수는 </a:t>
            </a:r>
            <a:r>
              <a:rPr lang="en-US" altLang="ko-KR" sz="2000" dirty="0" smtClean="0"/>
              <a:t>‘volatile’ </a:t>
            </a:r>
            <a:r>
              <a:rPr lang="ko-KR" altLang="en-US" sz="2000" dirty="0" smtClean="0"/>
              <a:t>키워드를 사용하여야 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 사용의 </a:t>
            </a:r>
            <a:r>
              <a:rPr lang="ko-KR" altLang="en-US" dirty="0" smtClean="0"/>
              <a:t>주의사항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9" y="3973581"/>
            <a:ext cx="7988571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854538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507</Words>
  <Application>Microsoft Office PowerPoint</Application>
  <PresentationFormat>화면 슬라이드 쇼(4:3)</PresentationFormat>
  <Paragraphs>82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슬라이드 1</vt:lpstr>
      <vt:lpstr>폴링 v.s. 인터럽트</vt:lpstr>
      <vt:lpstr>인터럽트</vt:lpstr>
      <vt:lpstr>ATmega128의 인터럽트</vt:lpstr>
      <vt:lpstr>인터럽트가 처리되기 위한 조건</vt:lpstr>
      <vt:lpstr>상태 레지스터</vt:lpstr>
      <vt:lpstr>ISR (Interrupt Service Routine)</vt:lpstr>
      <vt:lpstr>인터럽트 사용의 주의사항 1</vt:lpstr>
      <vt:lpstr>인터럽트 사용의 주의사항 2</vt:lpstr>
      <vt:lpstr>외부 인터럽트</vt:lpstr>
      <vt:lpstr>코드 12-6: INT0 외부 인터럽트 사용</vt:lpstr>
      <vt:lpstr>EIMSK 레지스터</vt:lpstr>
      <vt:lpstr>EICRA 레지스터</vt:lpstr>
      <vt:lpstr>슬라이드 14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81</cp:revision>
  <dcterms:created xsi:type="dcterms:W3CDTF">2005-10-10T05:21:17Z</dcterms:created>
  <dcterms:modified xsi:type="dcterms:W3CDTF">2018-07-29T01:38:35Z</dcterms:modified>
</cp:coreProperties>
</file>