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78" r:id="rId23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16.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SPI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읽기 순서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칩 선택 </a:t>
            </a:r>
            <a:r>
              <a:rPr lang="en-US" altLang="ko-KR" dirty="0" smtClean="0"/>
              <a:t>: 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읽기 명령 전송 </a:t>
            </a:r>
            <a:r>
              <a:rPr lang="en-US" altLang="ko-KR" dirty="0" smtClean="0"/>
              <a:t>: 0b00000011 = 0x03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EEPROM</a:t>
            </a:r>
            <a:r>
              <a:rPr lang="ko-KR" altLang="en-US" dirty="0" smtClean="0"/>
              <a:t>의 주소 전송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임의의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데이터 전송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송신과 수신은 동시에 일어남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칩 선택 해제 </a:t>
            </a:r>
            <a:r>
              <a:rPr lang="en-US" altLang="ko-KR" dirty="0" smtClean="0"/>
              <a:t>: 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HIGH</a:t>
            </a:r>
          </a:p>
          <a:p>
            <a:pPr marL="514350" indent="-457200"/>
            <a:r>
              <a:rPr lang="ko-KR" altLang="en-US" dirty="0" smtClean="0"/>
              <a:t>코드</a:t>
            </a:r>
            <a:r>
              <a:rPr lang="en-US" altLang="ko-KR" dirty="0" smtClean="0"/>
              <a:t> 16-1, 16-2 </a:t>
            </a:r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052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05" y="1557338"/>
            <a:ext cx="7799590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16-1: </a:t>
            </a:r>
            <a:r>
              <a:rPr lang="ko-KR" altLang="en-US" dirty="0" smtClean="0"/>
              <a:t>데이터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542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7379"/>
            <a:ext cx="8229600" cy="263174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16-2: </a:t>
            </a:r>
            <a:r>
              <a:rPr lang="ko-KR" altLang="en-US" dirty="0" smtClean="0"/>
              <a:t>데이터 읽기 보조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6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240360"/>
          </a:xfrm>
        </p:spPr>
        <p:txBody>
          <a:bodyPr/>
          <a:lstStyle/>
          <a:p>
            <a:r>
              <a:rPr lang="en-US" altLang="ko-KR" sz="2000" dirty="0" smtClean="0"/>
              <a:t>SPI </a:t>
            </a:r>
            <a:r>
              <a:rPr lang="ko-KR" altLang="en-US" sz="2000" dirty="0" smtClean="0"/>
              <a:t>통신 데이터 레지스터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SPDR </a:t>
            </a:r>
            <a:r>
              <a:rPr lang="ko-KR" altLang="en-US" sz="1800" dirty="0" smtClean="0"/>
              <a:t>레지스터에 데이터를 저장하면 자동으로 전송 시작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SPDR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371428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58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240360"/>
          </a:xfrm>
        </p:spPr>
        <p:txBody>
          <a:bodyPr/>
          <a:lstStyle/>
          <a:p>
            <a:r>
              <a:rPr lang="en-US" altLang="ko-KR" sz="2000" dirty="0" smtClean="0"/>
              <a:t>SPI </a:t>
            </a:r>
            <a:r>
              <a:rPr lang="ko-KR" altLang="en-US" sz="2000" dirty="0" smtClean="0"/>
              <a:t>통신 상태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레지스터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SPI </a:t>
            </a:r>
            <a:r>
              <a:rPr lang="ko-KR" altLang="en-US" sz="1800" dirty="0" smtClean="0"/>
              <a:t>통신의 통신 상태 반영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</a:t>
            </a:r>
            <a:r>
              <a:rPr lang="en-US" altLang="ko-KR" dirty="0"/>
              <a:t>S</a:t>
            </a:r>
            <a:r>
              <a:rPr lang="en-US" altLang="ko-KR" dirty="0" smtClean="0"/>
              <a:t>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95" y="1556792"/>
            <a:ext cx="7363810" cy="1295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4018748"/>
            <a:ext cx="6011429" cy="23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634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쓰기 순서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칩 선택 </a:t>
            </a:r>
            <a:r>
              <a:rPr lang="en-US" altLang="ko-KR" dirty="0" smtClean="0"/>
              <a:t>: 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쓰기 가능 상태 설정 </a:t>
            </a:r>
            <a:r>
              <a:rPr lang="en-US" altLang="ko-KR" dirty="0" smtClean="0"/>
              <a:t>: 0b00000110 = 0x06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칩 선택 해제 </a:t>
            </a:r>
            <a:r>
              <a:rPr lang="en-US" altLang="ko-KR" dirty="0"/>
              <a:t>: CS</a:t>
            </a:r>
            <a:r>
              <a:rPr lang="ko-KR" altLang="en-US" dirty="0"/>
              <a:t>에 </a:t>
            </a:r>
            <a:r>
              <a:rPr lang="en-US" altLang="ko-KR" dirty="0"/>
              <a:t>HIGH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칩 선택 </a:t>
            </a:r>
            <a:r>
              <a:rPr lang="en-US" altLang="ko-KR" dirty="0"/>
              <a:t>: CS</a:t>
            </a:r>
            <a:r>
              <a:rPr lang="ko-KR" altLang="en-US" dirty="0"/>
              <a:t>에 </a:t>
            </a:r>
            <a:r>
              <a:rPr lang="en-US" altLang="ko-KR" dirty="0"/>
              <a:t>LOW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읽기 명령 전송 </a:t>
            </a:r>
            <a:r>
              <a:rPr lang="en-US" altLang="ko-KR" dirty="0" smtClean="0"/>
              <a:t>: 0b00000010 = 0x02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EEPROM</a:t>
            </a:r>
            <a:r>
              <a:rPr lang="ko-KR" altLang="en-US" dirty="0" smtClean="0"/>
              <a:t>의 주소 전송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임의의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데이터 전송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송신과 수신은 동시에 일어남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칩 선택 해제 </a:t>
            </a:r>
            <a:r>
              <a:rPr lang="en-US" altLang="ko-KR" dirty="0" smtClean="0"/>
              <a:t>: 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HIGH</a:t>
            </a:r>
          </a:p>
          <a:p>
            <a:pPr marL="514350" indent="-457200"/>
            <a:r>
              <a:rPr lang="ko-KR" altLang="en-US" dirty="0" smtClean="0"/>
              <a:t>코드</a:t>
            </a:r>
            <a:r>
              <a:rPr lang="en-US" altLang="ko-KR" dirty="0" smtClean="0"/>
              <a:t> 16-3 </a:t>
            </a:r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264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 16-3: </a:t>
            </a:r>
            <a:r>
              <a:rPr lang="ko-KR" altLang="en-US" dirty="0" smtClean="0"/>
              <a:t>데이터 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6483820" cy="2040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64" y="3612714"/>
            <a:ext cx="6480720" cy="26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029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EEPROM </a:t>
            </a:r>
            <a:r>
              <a:rPr lang="ko-KR" altLang="en-US" sz="2000" dirty="0" smtClean="0"/>
              <a:t>내에도 현재 </a:t>
            </a:r>
            <a:r>
              <a:rPr lang="en-US" altLang="ko-KR" sz="2000" dirty="0" smtClean="0"/>
              <a:t>EEPROM</a:t>
            </a:r>
            <a:r>
              <a:rPr lang="ko-KR" altLang="en-US" sz="2000" dirty="0" smtClean="0"/>
              <a:t>의 상태를 나타내는 상태 레지스터가 존재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일반적인 읽기 명령으로 상태 레지스터 값을 읽을 수 있음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</a:t>
            </a:r>
            <a:r>
              <a:rPr lang="ko-KR" altLang="en-US" dirty="0" smtClean="0"/>
              <a:t>의 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46" y="2996952"/>
            <a:ext cx="7973333" cy="28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62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3538736" cy="4824536"/>
          </a:xfrm>
        </p:spPr>
        <p:txBody>
          <a:bodyPr/>
          <a:lstStyle/>
          <a:p>
            <a:r>
              <a:rPr lang="en-US" altLang="ko-KR" sz="1800" dirty="0" smtClean="0"/>
              <a:t>EEPROM</a:t>
            </a:r>
            <a:r>
              <a:rPr lang="ko-KR" altLang="en-US" sz="1800" dirty="0" smtClean="0"/>
              <a:t>의 쓰기 속도는 읽기에 비해 느림</a:t>
            </a:r>
            <a:endParaRPr lang="en-US" altLang="ko-KR" sz="1800" dirty="0" smtClean="0"/>
          </a:p>
          <a:p>
            <a:r>
              <a:rPr lang="ko-KR" altLang="en-US" sz="1800" dirty="0" smtClean="0"/>
              <a:t>주소를 전송하고 연속적으로 데이터를 전송하면 연속된 번지에 데이터가 기록되어 시간을 절약할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쓰기는 페이지 단위로만 가능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25LC010A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16 </a:t>
            </a:r>
            <a:r>
              <a:rPr lang="ko-KR" altLang="en-US" sz="1800" dirty="0" smtClean="0"/>
              <a:t>바이트 크기 페이지를 가짐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페이지를 넘어서면 페이지 첫 번째 바이트로 이동</a:t>
            </a:r>
            <a:endParaRPr lang="en-US" altLang="ko-KR" sz="1800" dirty="0" smtClean="0"/>
          </a:p>
          <a:p>
            <a:r>
              <a:rPr lang="ko-KR" altLang="en-US" sz="2000" dirty="0" smtClean="0"/>
              <a:t>코드 </a:t>
            </a:r>
            <a:r>
              <a:rPr lang="en-US" altLang="ko-KR" sz="2000" dirty="0" smtClean="0"/>
              <a:t>16-5 </a:t>
            </a:r>
            <a:r>
              <a:rPr lang="ko-KR" altLang="en-US" sz="2000" dirty="0" smtClean="0"/>
              <a:t>참조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단위 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16832"/>
            <a:ext cx="4577762" cy="39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72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SPCR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9" y="1628800"/>
            <a:ext cx="7394286" cy="132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403" y="3504649"/>
            <a:ext cx="5462379" cy="2399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5028" y="3429000"/>
            <a:ext cx="2752058" cy="24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086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sz="2000" dirty="0" smtClean="0"/>
              <a:t>SPI : </a:t>
            </a:r>
            <a:r>
              <a:rPr lang="ko-KR" altLang="en-US" sz="2000" dirty="0" smtClean="0"/>
              <a:t>고속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시리얼 통신 방법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전이중</a:t>
            </a:r>
            <a:r>
              <a:rPr lang="ko-KR" altLang="en-US" sz="2000" dirty="0" smtClean="0"/>
              <a:t> 방식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송신과 수신을 위한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데이터 선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1:n </a:t>
            </a:r>
            <a:r>
              <a:rPr lang="ko-KR" altLang="en-US" sz="2000" dirty="0" smtClean="0"/>
              <a:t>통신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마스터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슬레이브</a:t>
            </a:r>
            <a:r>
              <a:rPr lang="ko-KR" altLang="en-US" sz="2000" dirty="0" smtClean="0"/>
              <a:t> 구조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동기 통신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 동기화를 위한 별도의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선 사용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슬레이브</a:t>
            </a:r>
            <a:r>
              <a:rPr lang="ko-KR" altLang="en-US" sz="2000" dirty="0" smtClean="0"/>
              <a:t> 선택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하드웨어 방식으로 </a:t>
            </a:r>
            <a:r>
              <a:rPr lang="ko-KR" altLang="en-US" sz="2000" dirty="0" err="1" smtClean="0"/>
              <a:t>슬레이브를</a:t>
            </a:r>
            <a:r>
              <a:rPr lang="ko-KR" altLang="en-US" sz="2000" dirty="0" smtClean="0"/>
              <a:t> 선택하기 위한 별도의 선 사용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Serial Peripheral Interface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4293096"/>
            <a:ext cx="4019048" cy="184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44824"/>
            <a:ext cx="8229600" cy="33782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16-6: SPI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409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라이브러리 필요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EEPROM </a:t>
            </a:r>
            <a:r>
              <a:rPr lang="ko-KR" altLang="en-US" sz="2000" dirty="0" smtClean="0"/>
              <a:t>라이브러리 헤더 파일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코드 </a:t>
            </a:r>
            <a:r>
              <a:rPr lang="en-US" altLang="ko-KR" sz="2000" dirty="0" smtClean="0"/>
              <a:t>16-7</a:t>
            </a:r>
          </a:p>
          <a:p>
            <a:pPr lvl="1"/>
            <a:r>
              <a:rPr lang="en-US" altLang="ko-KR" sz="2000" dirty="0" smtClean="0"/>
              <a:t>EEPROM </a:t>
            </a:r>
            <a:r>
              <a:rPr lang="ko-KR" altLang="en-US" sz="2000" dirty="0" smtClean="0"/>
              <a:t>라이브러리 소스 파일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코드 </a:t>
            </a:r>
            <a:r>
              <a:rPr lang="en-US" altLang="ko-KR" sz="2000" dirty="0" smtClean="0"/>
              <a:t>16-8</a:t>
            </a:r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16-9: EEPROM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780928"/>
            <a:ext cx="5980000" cy="373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76" y="4365104"/>
            <a:ext cx="3508463" cy="19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66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36" y="2348880"/>
            <a:ext cx="3921162" cy="1463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348880"/>
            <a:ext cx="392116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21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2765" y="1484784"/>
            <a:ext cx="3059125" cy="4824536"/>
          </a:xfrm>
        </p:spPr>
        <p:txBody>
          <a:bodyPr/>
          <a:lstStyle/>
          <a:p>
            <a:r>
              <a:rPr lang="ko-KR" altLang="en-US" sz="2000" dirty="0" smtClean="0"/>
              <a:t>송신과 수신이 항상 동시에 발생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원격으로 연결된 원형 큐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9983" y="1340768"/>
            <a:ext cx="5097143" cy="1548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5697" y="2948278"/>
            <a:ext cx="5065714" cy="155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8554" y="4564359"/>
            <a:ext cx="5100000" cy="15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9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CPOL : Clock Polarity</a:t>
            </a:r>
          </a:p>
          <a:p>
            <a:pPr lvl="1"/>
            <a:r>
              <a:rPr lang="en-US" altLang="ko-KR" dirty="0" smtClean="0"/>
              <a:t>SPI </a:t>
            </a:r>
            <a:r>
              <a:rPr lang="ko-KR" altLang="en-US" dirty="0" smtClean="0"/>
              <a:t>버스가 유휴 상태일 때의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상태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CPOL = 0 : </a:t>
            </a:r>
            <a:r>
              <a:rPr lang="ko-KR" altLang="en-US" dirty="0" smtClean="0"/>
              <a:t>비활성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상태일 때 </a:t>
            </a:r>
            <a:r>
              <a:rPr lang="en-US" altLang="ko-KR" dirty="0" smtClean="0"/>
              <a:t>SCK = LOW</a:t>
            </a:r>
          </a:p>
          <a:p>
            <a:pPr lvl="1"/>
            <a:r>
              <a:rPr lang="en-US" altLang="ko-KR" dirty="0"/>
              <a:t>CPOL = </a:t>
            </a:r>
            <a:r>
              <a:rPr lang="en-US" altLang="ko-KR" dirty="0" smtClean="0"/>
              <a:t>1 </a:t>
            </a:r>
            <a:r>
              <a:rPr lang="en-US" altLang="ko-KR" dirty="0"/>
              <a:t>: </a:t>
            </a:r>
            <a:r>
              <a:rPr lang="ko-KR" altLang="en-US" dirty="0"/>
              <a:t>비활성</a:t>
            </a:r>
            <a:r>
              <a:rPr lang="en-US" altLang="ko-KR" dirty="0"/>
              <a:t> </a:t>
            </a:r>
            <a:r>
              <a:rPr lang="ko-KR" altLang="en-US" dirty="0"/>
              <a:t>상태일 때 </a:t>
            </a:r>
            <a:r>
              <a:rPr lang="en-US" altLang="ko-KR" dirty="0"/>
              <a:t>SCK = </a:t>
            </a:r>
            <a:r>
              <a:rPr lang="en-US" altLang="ko-KR" dirty="0" smtClean="0"/>
              <a:t>HIGH</a:t>
            </a:r>
            <a:endParaRPr lang="en-US" altLang="ko-KR" dirty="0"/>
          </a:p>
          <a:p>
            <a:r>
              <a:rPr lang="en-US" altLang="ko-KR" dirty="0" smtClean="0"/>
              <a:t>CPHA : Clock Phase</a:t>
            </a:r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샘플링 시점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CPHA = 0 : </a:t>
            </a:r>
            <a:r>
              <a:rPr lang="ko-KR" altLang="en-US" dirty="0" smtClean="0"/>
              <a:t>비활성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anose="05050102010706020507" pitchFamily="18" charset="2"/>
              </a:rPr>
              <a:t> </a:t>
            </a:r>
            <a:r>
              <a:rPr lang="ko-KR" altLang="en-US" dirty="0" smtClean="0">
                <a:sym typeface="Symbol" panose="05050102010706020507" pitchFamily="18" charset="2"/>
              </a:rPr>
              <a:t>활성 </a:t>
            </a:r>
            <a:r>
              <a:rPr lang="ko-KR" altLang="en-US" dirty="0" err="1" smtClean="0">
                <a:sym typeface="Symbol" panose="05050102010706020507" pitchFamily="18" charset="2"/>
              </a:rPr>
              <a:t>에지에서</a:t>
            </a:r>
            <a:r>
              <a:rPr lang="ko-KR" altLang="en-US" dirty="0" smtClean="0">
                <a:sym typeface="Symbol" panose="05050102010706020507" pitchFamily="18" charset="2"/>
              </a:rPr>
              <a:t> 데이터 샘플링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/>
              <a:t>CPHA = </a:t>
            </a:r>
            <a:r>
              <a:rPr lang="en-US" altLang="ko-KR" dirty="0" smtClean="0"/>
              <a:t>1 </a:t>
            </a:r>
            <a:r>
              <a:rPr lang="en-US" altLang="ko-KR" dirty="0"/>
              <a:t>: </a:t>
            </a:r>
            <a:r>
              <a:rPr lang="ko-KR" altLang="en-US" dirty="0" smtClean="0"/>
              <a:t>활성</a:t>
            </a:r>
            <a:r>
              <a:rPr lang="en-US" altLang="ko-KR" dirty="0" smtClean="0"/>
              <a:t> </a:t>
            </a:r>
            <a:r>
              <a:rPr lang="en-US" altLang="ko-KR" dirty="0">
                <a:sym typeface="Symbol" panose="05050102010706020507" pitchFamily="18" charset="2"/>
              </a:rPr>
              <a:t> </a:t>
            </a:r>
            <a:r>
              <a:rPr lang="ko-KR" altLang="en-US" dirty="0"/>
              <a:t>비</a:t>
            </a:r>
            <a:r>
              <a:rPr lang="ko-KR" altLang="en-US" dirty="0" smtClean="0">
                <a:sym typeface="Symbol" panose="05050102010706020507" pitchFamily="18" charset="2"/>
              </a:rPr>
              <a:t>활성 </a:t>
            </a:r>
            <a:r>
              <a:rPr lang="ko-KR" altLang="en-US" dirty="0" err="1">
                <a:sym typeface="Symbol" panose="05050102010706020507" pitchFamily="18" charset="2"/>
              </a:rPr>
              <a:t>에지에서</a:t>
            </a:r>
            <a:r>
              <a:rPr lang="ko-KR" altLang="en-US" dirty="0">
                <a:sym typeface="Symbol" panose="05050102010706020507" pitchFamily="18" charset="2"/>
              </a:rPr>
              <a:t> 데이터 샘플링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클록</a:t>
            </a:r>
            <a:r>
              <a:rPr lang="ko-KR" altLang="en-US" dirty="0" smtClean="0"/>
              <a:t> 극성과 위상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샘플링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86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7855"/>
            <a:ext cx="8229600" cy="436337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CPHA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264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2170"/>
            <a:ext cx="8229600" cy="429474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CPHA =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469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25LC010A</a:t>
            </a:r>
          </a:p>
          <a:p>
            <a:pPr lvl="1"/>
            <a:r>
              <a:rPr lang="en-US" altLang="ko-KR" dirty="0" smtClean="0"/>
              <a:t>SPI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EEPROM</a:t>
            </a:r>
          </a:p>
          <a:p>
            <a:pPr lvl="1"/>
            <a:r>
              <a:rPr lang="en-US" altLang="ko-KR" dirty="0" smtClean="0"/>
              <a:t>1Kbit, 128byte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25LC010A EEPROM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1134"/>
            <a:ext cx="3047850" cy="1844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50" y="2708920"/>
            <a:ext cx="4015238" cy="32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54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916832"/>
            <a:ext cx="6882751" cy="380683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EEPROM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38839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410</Words>
  <Application>Microsoft Office PowerPoint</Application>
  <PresentationFormat>화면 슬라이드 쇼(4:3)</PresentationFormat>
  <Paragraphs>75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기본 디자인</vt:lpstr>
      <vt:lpstr>슬라이드 1</vt:lpstr>
      <vt:lpstr>Serial Peripheral Interface</vt:lpstr>
      <vt:lpstr>SPI 연결</vt:lpstr>
      <vt:lpstr>SPI 통신 – 데이터 전송</vt:lpstr>
      <vt:lpstr>클록 극성과 위상 – 데이터 샘플링 시점</vt:lpstr>
      <vt:lpstr>CPHA = 0</vt:lpstr>
      <vt:lpstr>CPHA = 1</vt:lpstr>
      <vt:lpstr>25LC010A EEPROM</vt:lpstr>
      <vt:lpstr>EEPROM 연결 회로도</vt:lpstr>
      <vt:lpstr>데이터 읽기</vt:lpstr>
      <vt:lpstr>코드 16-1: 데이터 읽기</vt:lpstr>
      <vt:lpstr>코드 16-2: 데이터 읽기 보조 함수</vt:lpstr>
      <vt:lpstr>SPDR 레지스터</vt:lpstr>
      <vt:lpstr>SPSR 레지스터</vt:lpstr>
      <vt:lpstr>데이터 쓰기</vt:lpstr>
      <vt:lpstr>코드 16-3: 데이터 쓰기</vt:lpstr>
      <vt:lpstr>EEPROM의 레지스터</vt:lpstr>
      <vt:lpstr>페이지 단위 쓰기</vt:lpstr>
      <vt:lpstr>SPCR 레지스터</vt:lpstr>
      <vt:lpstr>코드 16-6: SPI 초기화</vt:lpstr>
      <vt:lpstr>코드 16-9: EEPROM 읽기/쓰기</vt:lpstr>
      <vt:lpstr>슬라이드 22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87</cp:revision>
  <dcterms:created xsi:type="dcterms:W3CDTF">2005-10-10T05:21:17Z</dcterms:created>
  <dcterms:modified xsi:type="dcterms:W3CDTF">2018-07-29T02:05:47Z</dcterms:modified>
</cp:coreProperties>
</file>