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312" r:id="rId2"/>
    <p:sldId id="323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25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99" d="100"/>
          <a:sy n="99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C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로 배우는 쉬운 자료구조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판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11" y="432228"/>
            <a:ext cx="3852000" cy="5270149"/>
          </a:xfrm>
          <a:prstGeom prst="rect">
            <a:avLst/>
          </a:prstGeom>
          <a:ln>
            <a:solidFill>
              <a:srgbClr val="993366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isualstudio.com/ko/vs/community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④</a:t>
            </a:r>
            <a:r>
              <a:rPr lang="en-US" altLang="ko-KR" dirty="0"/>
              <a:t> [</a:t>
            </a:r>
            <a:r>
              <a:rPr lang="ko-KR" altLang="en-US" dirty="0"/>
              <a:t>소스 파일</a:t>
            </a:r>
            <a:r>
              <a:rPr lang="en-US" altLang="ko-KR" dirty="0"/>
              <a:t>] </a:t>
            </a:r>
            <a:r>
              <a:rPr lang="ko-KR" altLang="en-US" dirty="0"/>
              <a:t>폴더 아이콘에서 마우스 오른쪽 </a:t>
            </a:r>
            <a:r>
              <a:rPr lang="ko-KR" altLang="en-US" dirty="0" smtClean="0"/>
              <a:t>버튼 누르고 </a:t>
            </a:r>
            <a:r>
              <a:rPr lang="en-US" altLang="ko-KR" dirty="0" smtClean="0"/>
              <a:t>[</a:t>
            </a:r>
            <a:r>
              <a:rPr lang="ko-KR" altLang="en-US" dirty="0"/>
              <a:t>새 항목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→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40667" y="1718810"/>
            <a:ext cx="7920881" cy="4815535"/>
            <a:chOff x="1007465" y="1079507"/>
            <a:chExt cx="7994104" cy="4813962"/>
          </a:xfrm>
        </p:grpSpPr>
        <p:grpSp>
          <p:nvGrpSpPr>
            <p:cNvPr id="5" name="그룹 4"/>
            <p:cNvGrpSpPr/>
            <p:nvPr/>
          </p:nvGrpSpPr>
          <p:grpSpPr>
            <a:xfrm>
              <a:off x="1007465" y="1079507"/>
              <a:ext cx="7994103" cy="4813962"/>
              <a:chOff x="-32126" y="191273"/>
              <a:chExt cx="9829800" cy="5919399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249"/>
              <a:stretch/>
            </p:blipFill>
            <p:spPr bwMode="auto">
              <a:xfrm>
                <a:off x="-32126" y="191273"/>
                <a:ext cx="9829800" cy="5919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3183516" y="2489468"/>
                <a:ext cx="5256584" cy="4943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8101569" y="1137807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00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⑤</a:t>
            </a:r>
            <a:r>
              <a:rPr lang="en-US" altLang="ko-KR" dirty="0"/>
              <a:t> [</a:t>
            </a:r>
            <a:r>
              <a:rPr lang="ko-KR" altLang="en-US" dirty="0"/>
              <a:t>새 항목 추가</a:t>
            </a:r>
            <a:r>
              <a:rPr lang="en-US" altLang="ko-KR" dirty="0"/>
              <a:t>] </a:t>
            </a:r>
            <a:r>
              <a:rPr lang="ko-KR" altLang="en-US" dirty="0"/>
              <a:t>대화상자에서 “</a:t>
            </a:r>
            <a:r>
              <a:rPr lang="en-US" altLang="ko-KR" dirty="0"/>
              <a:t>C++</a:t>
            </a:r>
            <a:r>
              <a:rPr lang="ko-KR" altLang="en-US" dirty="0"/>
              <a:t>파일”을 </a:t>
            </a:r>
            <a:r>
              <a:rPr lang="ko-KR" altLang="en-US" dirty="0" smtClean="0"/>
              <a:t>선택 </a:t>
            </a:r>
            <a:endParaRPr lang="en-US" altLang="ko-KR" dirty="0" smtClean="0"/>
          </a:p>
          <a:p>
            <a:pPr marL="93662" indent="0">
              <a:lnSpc>
                <a:spcPct val="120000"/>
              </a:lnSpc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</a:t>
            </a:r>
            <a:r>
              <a:rPr lang="ko-KR" altLang="en-US" dirty="0"/>
              <a:t>파일 이름 입력 →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31540" y="1597643"/>
            <a:ext cx="7605845" cy="5260357"/>
            <a:chOff x="90488" y="1031701"/>
            <a:chExt cx="8963025" cy="578167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8" y="1031701"/>
              <a:ext cx="8963025" cy="578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159852" y="1572032"/>
              <a:ext cx="4824296" cy="495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6006048"/>
              <a:ext cx="4824296" cy="495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41494" y="6457806"/>
              <a:ext cx="663632" cy="311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60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⑥</a:t>
            </a:r>
            <a:r>
              <a:rPr lang="en-US" altLang="ko-KR" dirty="0"/>
              <a:t> [</a:t>
            </a:r>
            <a:r>
              <a:rPr lang="ko-KR" altLang="en-US" dirty="0"/>
              <a:t>솔루션 탐색기</a:t>
            </a:r>
            <a:r>
              <a:rPr lang="en-US" altLang="ko-KR" dirty="0"/>
              <a:t>] </a:t>
            </a:r>
            <a:r>
              <a:rPr lang="ko-KR" altLang="en-US" dirty="0"/>
              <a:t>창에 생성된 소스 파일 확인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31540" y="1251980"/>
            <a:ext cx="7995546" cy="4713407"/>
            <a:chOff x="41839" y="1145863"/>
            <a:chExt cx="9066665" cy="5235465"/>
          </a:xfrm>
        </p:grpSpPr>
        <p:grpSp>
          <p:nvGrpSpPr>
            <p:cNvPr id="5" name="그룹 4"/>
            <p:cNvGrpSpPr/>
            <p:nvPr/>
          </p:nvGrpSpPr>
          <p:grpSpPr>
            <a:xfrm>
              <a:off x="41839" y="1145863"/>
              <a:ext cx="9066665" cy="5235465"/>
              <a:chOff x="41839" y="1145863"/>
              <a:chExt cx="9066665" cy="5235465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650"/>
              <a:stretch/>
            </p:blipFill>
            <p:spPr bwMode="auto">
              <a:xfrm>
                <a:off x="41839" y="1145863"/>
                <a:ext cx="9066665" cy="5235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6552504" y="3321032"/>
                <a:ext cx="2556000" cy="36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8152644" y="1412776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3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⑦</a:t>
            </a:r>
            <a:r>
              <a:rPr lang="en-US" altLang="ko-KR" dirty="0" smtClean="0"/>
              <a:t> </a:t>
            </a:r>
            <a:r>
              <a:rPr lang="ko-KR" altLang="en-US" dirty="0"/>
              <a:t>편집 창에 소스 코드 입력</a:t>
            </a:r>
          </a:p>
          <a:p>
            <a:pPr marL="93662" indent="0">
              <a:lnSpc>
                <a:spcPct val="120000"/>
              </a:lnSpc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1660" y="1162050"/>
            <a:ext cx="8067675" cy="5695950"/>
            <a:chOff x="1040829" y="1117426"/>
            <a:chExt cx="8067675" cy="56959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829" y="1117426"/>
              <a:ext cx="8067675" cy="569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233344" y="2492896"/>
              <a:ext cx="5256584" cy="2160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152644" y="1412776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393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⑧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디버그</a:t>
            </a:r>
            <a:r>
              <a:rPr lang="en-US" altLang="ko-KR" dirty="0" smtClean="0"/>
              <a:t>]-[</a:t>
            </a:r>
            <a:r>
              <a:rPr lang="ko-KR" altLang="en-US" dirty="0" err="1"/>
              <a:t>디버그하지</a:t>
            </a:r>
            <a:r>
              <a:rPr lang="ko-KR" altLang="en-US" dirty="0"/>
              <a:t> 않고 시작</a:t>
            </a:r>
            <a:r>
              <a:rPr lang="en-US" altLang="ko-KR" dirty="0"/>
              <a:t>]</a:t>
            </a:r>
            <a:r>
              <a:rPr lang="ko-KR" altLang="en-US" dirty="0"/>
              <a:t>을 클릭하여 실행</a:t>
            </a:r>
          </a:p>
          <a:p>
            <a:pPr marL="93662" indent="0">
              <a:lnSpc>
                <a:spcPct val="120000"/>
              </a:lnSpc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62555" y="1313765"/>
            <a:ext cx="7965885" cy="5085565"/>
            <a:chOff x="1043608" y="1124744"/>
            <a:chExt cx="8067675" cy="508022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10"/>
            <a:stretch/>
          </p:blipFill>
          <p:spPr bwMode="auto">
            <a:xfrm>
              <a:off x="1043608" y="1124744"/>
              <a:ext cx="8067675" cy="508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057464" y="2462416"/>
              <a:ext cx="3455816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52644" y="1388614"/>
              <a:ext cx="900000" cy="254520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45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⑨</a:t>
            </a:r>
            <a:r>
              <a:rPr lang="ko-KR" altLang="en-US" dirty="0"/>
              <a:t> 실행창을 확인하고</a:t>
            </a:r>
            <a:r>
              <a:rPr lang="en-US" altLang="ko-KR" dirty="0"/>
              <a:t>, </a:t>
            </a:r>
            <a:r>
              <a:rPr lang="en-US" altLang="ko-KR" dirty="0" smtClean="0"/>
              <a:t>[Enter] </a:t>
            </a:r>
            <a:r>
              <a:rPr lang="ko-KR" altLang="en-US" dirty="0" smtClean="0"/>
              <a:t>키를 눌러 </a:t>
            </a:r>
            <a:r>
              <a:rPr lang="ko-KR" altLang="en-US" dirty="0"/>
              <a:t>실행창 </a:t>
            </a:r>
            <a:r>
              <a:rPr lang="ko-KR" altLang="en-US" dirty="0" smtClean="0"/>
              <a:t>종료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9" t="19792" r="2437" b="2330"/>
          <a:stretch/>
        </p:blipFill>
        <p:spPr bwMode="auto">
          <a:xfrm>
            <a:off x="476545" y="1374793"/>
            <a:ext cx="7778511" cy="5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57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솔루션에 프로젝트 추가하기</a:t>
            </a:r>
            <a:r>
              <a:rPr lang="en-US" altLang="ko-KR" smtClean="0"/>
              <a:t>_</a:t>
            </a:r>
            <a:r>
              <a:rPr lang="ko-KR" altLang="en-US" dirty="0" smtClean="0">
                <a:solidFill>
                  <a:srgbClr val="C00000"/>
                </a:solidFill>
              </a:rPr>
              <a:t>방법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①</a:t>
            </a:r>
            <a:r>
              <a:rPr lang="en-US" altLang="ko-KR" dirty="0" smtClean="0"/>
              <a:t> [</a:t>
            </a:r>
            <a:r>
              <a:rPr lang="ko-KR" altLang="en-US" dirty="0"/>
              <a:t>솔루션 탐색기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솔루션 이름에서 </a:t>
            </a:r>
            <a:r>
              <a:rPr lang="ko-KR" altLang="en-US" dirty="0"/>
              <a:t>마우스 오른쪽 </a:t>
            </a:r>
            <a:r>
              <a:rPr lang="ko-KR" altLang="en-US" dirty="0" smtClean="0"/>
              <a:t>버튼을 누르고 </a:t>
            </a:r>
            <a:r>
              <a:rPr lang="en-US" altLang="ko-KR" dirty="0" smtClean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→ </a:t>
            </a:r>
            <a:r>
              <a:rPr lang="en-US" altLang="ko-KR" dirty="0"/>
              <a:t>[</a:t>
            </a:r>
            <a:r>
              <a:rPr lang="ko-KR" altLang="en-US" dirty="0"/>
              <a:t>새 프로젝트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ko-KR" altLang="en-US" b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40053" y="2026442"/>
            <a:ext cx="8010890" cy="4680520"/>
            <a:chOff x="402654" y="1117427"/>
            <a:chExt cx="8705850" cy="503883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36"/>
            <a:stretch/>
          </p:blipFill>
          <p:spPr bwMode="auto">
            <a:xfrm>
              <a:off x="402654" y="1117427"/>
              <a:ext cx="8705850" cy="503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894622" y="2606416"/>
              <a:ext cx="3168000" cy="25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80917" y="5252169"/>
              <a:ext cx="3168000" cy="25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7990" y="5252169"/>
              <a:ext cx="1511992" cy="25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62622" y="1353830"/>
              <a:ext cx="900000" cy="252000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75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솔루션에 프로젝트 추가하기</a:t>
            </a:r>
            <a:r>
              <a:rPr lang="en-US" altLang="ko-KR" smtClean="0"/>
              <a:t>_</a:t>
            </a:r>
            <a:r>
              <a:rPr lang="ko-KR" altLang="en-US" dirty="0" smtClean="0">
                <a:solidFill>
                  <a:srgbClr val="C00000"/>
                </a:solidFill>
              </a:rPr>
              <a:t>방법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②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새 프로젝트</a:t>
            </a:r>
            <a:r>
              <a:rPr lang="en-US" altLang="ko-KR" dirty="0"/>
              <a:t>]</a:t>
            </a:r>
            <a:r>
              <a:rPr lang="ko-KR" altLang="en-US" dirty="0"/>
              <a:t> 대화상자에서 </a:t>
            </a:r>
            <a:r>
              <a:rPr lang="en-US" altLang="ko-KR" dirty="0"/>
              <a:t>“</a:t>
            </a:r>
            <a:r>
              <a:rPr lang="ko-KR" altLang="en-US" dirty="0"/>
              <a:t>빈 프로젝트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smtClean="0"/>
              <a:t>선택</a:t>
            </a:r>
            <a:r>
              <a:rPr lang="en-US" altLang="ko-KR" dirty="0"/>
              <a:t> → </a:t>
            </a:r>
            <a:r>
              <a:rPr lang="ko-KR" altLang="en-US" dirty="0" smtClean="0"/>
              <a:t>프로젝트 이름 </a:t>
            </a:r>
            <a:r>
              <a:rPr lang="ko-KR" altLang="en-US" dirty="0"/>
              <a:t>입력</a:t>
            </a:r>
          </a:p>
          <a:p>
            <a:endParaRPr lang="ko-KR" altLang="en-US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403775"/>
            <a:ext cx="8081713" cy="521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6" y="1396655"/>
            <a:ext cx="8341956" cy="538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285401" y="2618910"/>
            <a:ext cx="4221814" cy="3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66655" y="5994285"/>
            <a:ext cx="4464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솔루션에 프로젝트 추가하기</a:t>
            </a:r>
            <a:r>
              <a:rPr lang="en-US" altLang="ko-KR" smtClean="0"/>
              <a:t>_</a:t>
            </a:r>
            <a:r>
              <a:rPr lang="ko-KR" altLang="en-US" dirty="0">
                <a:solidFill>
                  <a:srgbClr val="C00000"/>
                </a:solidFill>
              </a:rPr>
              <a:t>방법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en-US" altLang="ko-KR" b="0" dirty="0" smtClean="0"/>
              <a:t>[</a:t>
            </a:r>
            <a:r>
              <a:rPr lang="ko-KR" altLang="en-US" b="0" dirty="0"/>
              <a:t>솔루션 탐색기</a:t>
            </a:r>
            <a:r>
              <a:rPr lang="en-US" altLang="ko-KR" b="0" dirty="0"/>
              <a:t>] </a:t>
            </a:r>
            <a:r>
              <a:rPr lang="ko-KR" altLang="en-US" b="0" dirty="0"/>
              <a:t>창에 두 번째 프로젝트 생성 확인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1645" y="1358770"/>
            <a:ext cx="8705850" cy="5695950"/>
            <a:chOff x="402654" y="1117426"/>
            <a:chExt cx="8705850" cy="569595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54" y="1117426"/>
              <a:ext cx="8705850" cy="569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5940152" y="3991526"/>
              <a:ext cx="3096344" cy="1119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267696" y="2813747"/>
              <a:ext cx="187220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152644" y="1393020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11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솔루션에 프로젝트 추가하기</a:t>
            </a:r>
            <a:r>
              <a:rPr lang="en-US" altLang="ko-KR" smtClean="0"/>
              <a:t>_</a:t>
            </a:r>
            <a:r>
              <a:rPr lang="ko-KR" altLang="en-US" dirty="0" smtClean="0">
                <a:solidFill>
                  <a:srgbClr val="C00000"/>
                </a:solidFill>
              </a:rPr>
              <a:t>방법 </a:t>
            </a:r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①</a:t>
            </a:r>
            <a:r>
              <a:rPr lang="en-US" altLang="ko-KR" dirty="0" smtClean="0"/>
              <a:t> [</a:t>
            </a:r>
            <a:r>
              <a:rPr lang="ko-KR" altLang="en-US" dirty="0"/>
              <a:t>파일</a:t>
            </a:r>
            <a:r>
              <a:rPr lang="en-US" altLang="ko-KR" dirty="0" smtClean="0"/>
              <a:t>]-[</a:t>
            </a:r>
            <a:r>
              <a:rPr lang="ko-KR" altLang="en-US" dirty="0"/>
              <a:t>새로 만들기</a:t>
            </a:r>
            <a:r>
              <a:rPr lang="en-US" altLang="ko-KR" dirty="0" smtClean="0"/>
              <a:t>]-[</a:t>
            </a:r>
            <a:r>
              <a:rPr lang="ko-KR" altLang="en-US" dirty="0"/>
              <a:t>프로젝트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41530" y="1373660"/>
            <a:ext cx="8474882" cy="4710635"/>
            <a:chOff x="402654" y="1117426"/>
            <a:chExt cx="8705850" cy="4904388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97"/>
            <a:stretch/>
          </p:blipFill>
          <p:spPr bwMode="auto">
            <a:xfrm>
              <a:off x="402654" y="1117426"/>
              <a:ext cx="8705850" cy="4904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409023" y="1412776"/>
              <a:ext cx="490569" cy="1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149" y="1618009"/>
              <a:ext cx="6179201" cy="25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52644" y="1412776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32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장별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200" dirty="0" smtClean="0"/>
              <a:t>1~2</a:t>
            </a:r>
            <a:r>
              <a:rPr lang="ko-KR" altLang="en-US" sz="2200" dirty="0"/>
              <a:t>장 </a:t>
            </a:r>
            <a:r>
              <a:rPr lang="en-US" altLang="ko-KR" sz="2200" dirty="0"/>
              <a:t>: </a:t>
            </a:r>
            <a:r>
              <a:rPr lang="ko-KR" altLang="en-US" sz="2200" dirty="0"/>
              <a:t>자료의 표현</a:t>
            </a:r>
            <a:r>
              <a:rPr lang="en-US" altLang="ko-KR" sz="2200" dirty="0"/>
              <a:t>, </a:t>
            </a:r>
            <a:r>
              <a:rPr lang="ko-KR" altLang="en-US" sz="2200" dirty="0"/>
              <a:t>프로그래밍 기법</a:t>
            </a:r>
          </a:p>
          <a:p>
            <a:pPr lvl="1"/>
            <a:r>
              <a:rPr lang="ko-KR" altLang="en-US" sz="1800" dirty="0"/>
              <a:t>자료구조와 알고리즘을 이해하기 위한 기본 지식을 학습한다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컴퓨터에서 </a:t>
            </a:r>
            <a:r>
              <a:rPr lang="ko-KR" altLang="en-US" sz="1800" dirty="0"/>
              <a:t>자료를 표현하는 방법과 </a:t>
            </a:r>
            <a:r>
              <a:rPr lang="ko-KR" altLang="en-US" sz="1800" dirty="0" smtClean="0"/>
              <a:t>알고리즘을 이해하고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프로그램을 작성할 때 필요한 프로그래밍 기법을 익힌다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300" dirty="0"/>
          </a:p>
          <a:p>
            <a:r>
              <a:rPr lang="en-US" altLang="ko-KR" sz="2200" dirty="0"/>
              <a:t>3~4</a:t>
            </a:r>
            <a:r>
              <a:rPr lang="ko-KR" altLang="en-US" sz="2200" dirty="0"/>
              <a:t>장 </a:t>
            </a:r>
            <a:r>
              <a:rPr lang="en-US" altLang="ko-KR" sz="2200" dirty="0"/>
              <a:t>: </a:t>
            </a:r>
            <a:r>
              <a:rPr lang="ko-KR" altLang="en-US" sz="2200" dirty="0"/>
              <a:t>순차 자료구조</a:t>
            </a:r>
            <a:r>
              <a:rPr lang="en-US" altLang="ko-KR" sz="2200" dirty="0"/>
              <a:t>, </a:t>
            </a:r>
            <a:r>
              <a:rPr lang="ko-KR" altLang="en-US" sz="2200" dirty="0"/>
              <a:t>연결 자료구조</a:t>
            </a:r>
          </a:p>
          <a:p>
            <a:pPr lvl="1"/>
            <a:r>
              <a:rPr lang="ko-KR" altLang="en-US" sz="1800" dirty="0"/>
              <a:t>자료의 논리적인 순서와 저장되는 물리적 순서를 일치시키는 순차 자료구조의 표현 방법을 알아본다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물리적인 </a:t>
            </a:r>
            <a:r>
              <a:rPr lang="ko-KR" altLang="en-US" sz="1800" dirty="0"/>
              <a:t>순서를 고려하지 않고 논리적인 순서대로 연결하여 자료를 구성하는 연결 자료구조의 표현 방법도 알아본다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순차 </a:t>
            </a:r>
            <a:r>
              <a:rPr lang="ko-KR" altLang="en-US" sz="1800" dirty="0"/>
              <a:t>자료구조와 연결 자료구조의 차이점을 </a:t>
            </a:r>
            <a:r>
              <a:rPr lang="ko-KR" altLang="en-US" sz="1800" dirty="0" smtClean="0"/>
              <a:t>살펴본다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300" dirty="0"/>
          </a:p>
          <a:p>
            <a:r>
              <a:rPr lang="en-US" altLang="ko-KR" sz="2200" dirty="0"/>
              <a:t>5~8</a:t>
            </a:r>
            <a:r>
              <a:rPr lang="ko-KR" altLang="en-US" sz="2200" dirty="0"/>
              <a:t>장 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스택</a:t>
            </a:r>
            <a:r>
              <a:rPr lang="en-US" altLang="ko-KR" sz="2200" dirty="0"/>
              <a:t>, </a:t>
            </a:r>
            <a:r>
              <a:rPr lang="ko-KR" altLang="en-US" sz="2200" dirty="0"/>
              <a:t>큐</a:t>
            </a:r>
            <a:r>
              <a:rPr lang="en-US" altLang="ko-KR" sz="2200" dirty="0"/>
              <a:t>, </a:t>
            </a:r>
            <a:r>
              <a:rPr lang="ko-KR" altLang="en-US" sz="2200" dirty="0"/>
              <a:t>트리</a:t>
            </a:r>
            <a:r>
              <a:rPr lang="en-US" altLang="ko-KR" sz="2200" dirty="0"/>
              <a:t>, </a:t>
            </a:r>
            <a:r>
              <a:rPr lang="ko-KR" altLang="en-US" sz="2200" dirty="0"/>
              <a:t>그래프</a:t>
            </a:r>
          </a:p>
          <a:p>
            <a:pPr lvl="1"/>
            <a:r>
              <a:rPr lang="ko-KR" altLang="en-US" sz="1800" dirty="0"/>
              <a:t>순서가 있는 자료를 선형으로 구조화한 </a:t>
            </a:r>
            <a:r>
              <a:rPr lang="ko-KR" altLang="en-US" sz="1800" dirty="0" err="1"/>
              <a:t>스택과</a:t>
            </a:r>
            <a:r>
              <a:rPr lang="ko-KR" altLang="en-US" sz="1800" dirty="0"/>
              <a:t> 큐</a:t>
            </a:r>
            <a:r>
              <a:rPr lang="en-US" altLang="ko-KR" sz="1800" dirty="0"/>
              <a:t>, 1: n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계층형으로</a:t>
            </a:r>
            <a:r>
              <a:rPr lang="ko-KR" altLang="en-US" sz="1800" dirty="0"/>
              <a:t> 구조화한 트리</a:t>
            </a:r>
            <a:r>
              <a:rPr lang="en-US" altLang="ko-KR" sz="1800" dirty="0"/>
              <a:t>, m:n </a:t>
            </a:r>
            <a:r>
              <a:rPr lang="ko-KR" altLang="en-US" sz="1800" dirty="0"/>
              <a:t>관계를 구조화한 그래프에 대해 알아보고</a:t>
            </a:r>
            <a:r>
              <a:rPr lang="en-US" altLang="ko-KR" sz="1800" dirty="0"/>
              <a:t>, </a:t>
            </a:r>
            <a:r>
              <a:rPr lang="ko-KR" altLang="en-US" sz="1800" dirty="0"/>
              <a:t>그 특징과 연산 방법까지 살펴본다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스택</a:t>
            </a:r>
            <a:r>
              <a:rPr lang="en-US" altLang="ko-KR" sz="1800" dirty="0"/>
              <a:t>, </a:t>
            </a:r>
            <a:r>
              <a:rPr lang="ko-KR" altLang="en-US" sz="1800" dirty="0"/>
              <a:t>큐</a:t>
            </a:r>
            <a:r>
              <a:rPr lang="en-US" altLang="ko-KR" sz="1800" dirty="0"/>
              <a:t>, </a:t>
            </a:r>
            <a:r>
              <a:rPr lang="ko-KR" altLang="en-US" sz="1800" dirty="0"/>
              <a:t>트리</a:t>
            </a:r>
            <a:r>
              <a:rPr lang="en-US" altLang="ko-KR" sz="1800" dirty="0"/>
              <a:t>, </a:t>
            </a:r>
            <a:r>
              <a:rPr lang="ko-KR" altLang="en-US" sz="1800" dirty="0"/>
              <a:t>그래프를 배열을 이용한 순차 자료구조 표현 방법과 포인터를 이용한 연결 자료구조 표현방법으로 구현하는 방법도 알아본다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300" dirty="0"/>
          </a:p>
          <a:p>
            <a:r>
              <a:rPr lang="en-US" altLang="ko-KR" sz="2200" dirty="0"/>
              <a:t>9~10</a:t>
            </a:r>
            <a:r>
              <a:rPr lang="ko-KR" altLang="en-US" sz="2200" dirty="0"/>
              <a:t>장 </a:t>
            </a:r>
            <a:r>
              <a:rPr lang="en-US" altLang="ko-KR" sz="2200" dirty="0"/>
              <a:t>: </a:t>
            </a:r>
            <a:r>
              <a:rPr lang="ko-KR" altLang="en-US" sz="2200" dirty="0"/>
              <a:t>정렬과 검색</a:t>
            </a:r>
          </a:p>
          <a:p>
            <a:pPr lvl="1"/>
            <a:r>
              <a:rPr lang="ko-KR" altLang="en-US" sz="1800" dirty="0"/>
              <a:t>자료를 응용하는 방법으로 정렬과 검색을 알아본다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선택</a:t>
            </a:r>
            <a:r>
              <a:rPr lang="en-US" altLang="ko-KR" sz="1800" dirty="0"/>
              <a:t>·</a:t>
            </a:r>
            <a:r>
              <a:rPr lang="ko-KR" altLang="en-US" sz="1800" dirty="0"/>
              <a:t>버블</a:t>
            </a:r>
            <a:r>
              <a:rPr lang="en-US" altLang="ko-KR" sz="1800" dirty="0"/>
              <a:t>·</a:t>
            </a:r>
            <a:r>
              <a:rPr lang="ko-KR" altLang="en-US" sz="1800" dirty="0" err="1"/>
              <a:t>퀵</a:t>
            </a:r>
            <a:r>
              <a:rPr lang="en-US" altLang="ko-KR" sz="1800" dirty="0"/>
              <a:t>·</a:t>
            </a:r>
            <a:r>
              <a:rPr lang="ko-KR" altLang="en-US" sz="1800" dirty="0"/>
              <a:t>삽입</a:t>
            </a:r>
            <a:r>
              <a:rPr lang="en-US" altLang="ko-KR" sz="1800" dirty="0"/>
              <a:t>·</a:t>
            </a:r>
            <a:r>
              <a:rPr lang="ko-KR" altLang="en-US" sz="1800" dirty="0" err="1"/>
              <a:t>셸</a:t>
            </a:r>
            <a:r>
              <a:rPr lang="en-US" altLang="ko-KR" sz="1800" dirty="0"/>
              <a:t>·</a:t>
            </a:r>
            <a:r>
              <a:rPr lang="ko-KR" altLang="en-US" sz="1800" dirty="0"/>
              <a:t>병합</a:t>
            </a:r>
            <a:r>
              <a:rPr lang="en-US" altLang="ko-KR" sz="1800" dirty="0"/>
              <a:t>·</a:t>
            </a:r>
            <a:r>
              <a:rPr lang="ko-KR" altLang="en-US" sz="1800" dirty="0"/>
              <a:t>기수</a:t>
            </a:r>
            <a:r>
              <a:rPr lang="en-US" altLang="ko-KR" sz="1800" dirty="0"/>
              <a:t>·</a:t>
            </a:r>
            <a:r>
              <a:rPr lang="ko-KR" altLang="en-US" sz="1800" dirty="0" err="1"/>
              <a:t>히프</a:t>
            </a:r>
            <a:r>
              <a:rPr lang="en-US" altLang="ko-KR" sz="1800" dirty="0"/>
              <a:t>·</a:t>
            </a:r>
            <a:r>
              <a:rPr lang="ko-KR" altLang="en-US" sz="1800" dirty="0"/>
              <a:t>트리 </a:t>
            </a:r>
            <a:r>
              <a:rPr lang="ko-KR" altLang="en-US" sz="1800" dirty="0" smtClean="0"/>
              <a:t>정렬의 </a:t>
            </a:r>
            <a:r>
              <a:rPr lang="ko-KR" altLang="en-US" sz="1800" dirty="0"/>
              <a:t>알고리즘을 살펴보고 프로그램으로 구현하는 방법까지 살펴본다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순차</a:t>
            </a:r>
            <a:r>
              <a:rPr lang="en-US" altLang="ko-KR" sz="1800" dirty="0"/>
              <a:t>·</a:t>
            </a:r>
            <a:r>
              <a:rPr lang="ko-KR" altLang="en-US" sz="1800" dirty="0"/>
              <a:t>이진 검색</a:t>
            </a:r>
            <a:r>
              <a:rPr lang="en-US" altLang="ko-KR" sz="1800" dirty="0"/>
              <a:t>, </a:t>
            </a:r>
            <a:r>
              <a:rPr lang="ko-KR" altLang="en-US" sz="1800" dirty="0"/>
              <a:t>이진 트리 검색과 </a:t>
            </a:r>
            <a:r>
              <a:rPr lang="ko-KR" altLang="en-US" sz="1800" dirty="0" err="1" smtClean="0"/>
              <a:t>해싱</a:t>
            </a:r>
            <a:r>
              <a:rPr lang="ko-KR" altLang="en-US" sz="1800" dirty="0" smtClean="0"/>
              <a:t> 등의 </a:t>
            </a:r>
            <a:r>
              <a:rPr lang="ko-KR" altLang="en-US" sz="1800" dirty="0"/>
              <a:t>방법도 알아본다</a:t>
            </a:r>
            <a:r>
              <a:rPr lang="en-US" altLang="ko-KR" sz="18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64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솔루션에 프로젝트 추가하기</a:t>
            </a:r>
            <a:r>
              <a:rPr lang="en-US" altLang="ko-KR" smtClean="0"/>
              <a:t>_</a:t>
            </a:r>
            <a:r>
              <a:rPr lang="ko-KR" altLang="en-US" dirty="0" smtClean="0">
                <a:solidFill>
                  <a:srgbClr val="C00000"/>
                </a:solidFill>
              </a:rPr>
              <a:t>방법 </a:t>
            </a:r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②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/>
              <a:t>[</a:t>
            </a:r>
            <a:r>
              <a:rPr lang="ko-KR" altLang="en-US" dirty="0"/>
              <a:t>새 프로젝트</a:t>
            </a:r>
            <a:r>
              <a:rPr lang="en-US" altLang="ko-KR" dirty="0"/>
              <a:t>] </a:t>
            </a:r>
            <a:r>
              <a:rPr lang="ko-KR" altLang="en-US" dirty="0"/>
              <a:t>대화상자에서 “빈 프로젝트”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이름 입력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→</a:t>
            </a:r>
            <a:r>
              <a:rPr lang="en-US" altLang="ko-KR" dirty="0"/>
              <a:t> </a:t>
            </a:r>
            <a:r>
              <a:rPr lang="ko-KR" altLang="en-US" dirty="0" smtClean="0"/>
              <a:t>“</a:t>
            </a:r>
            <a:r>
              <a:rPr lang="ko-KR" altLang="en-US" dirty="0"/>
              <a:t>솔루션에 추가” </a:t>
            </a:r>
            <a:r>
              <a:rPr lang="ko-KR" altLang="en-US" dirty="0" smtClean="0"/>
              <a:t>선택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→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1550" y="1535994"/>
            <a:ext cx="7766400" cy="5331625"/>
            <a:chOff x="90488" y="1103709"/>
            <a:chExt cx="8963025" cy="57816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8" y="1103709"/>
              <a:ext cx="8963025" cy="578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267744" y="2433951"/>
              <a:ext cx="4464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05191" y="5419098"/>
              <a:ext cx="446400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05191" y="6237312"/>
              <a:ext cx="446400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267373" y="5877272"/>
              <a:ext cx="25200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413920" y="6547513"/>
              <a:ext cx="779089" cy="3274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428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솔루션에 프로젝트 추가하기</a:t>
            </a:r>
            <a:r>
              <a:rPr lang="en-US" altLang="ko-KR" smtClean="0"/>
              <a:t>_</a:t>
            </a:r>
            <a:r>
              <a:rPr lang="ko-KR" altLang="en-US" dirty="0">
                <a:solidFill>
                  <a:srgbClr val="C00000"/>
                </a:solidFill>
              </a:rPr>
              <a:t>방법 </a:t>
            </a:r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en-US" altLang="ko-KR" dirty="0" smtClean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 </a:t>
            </a:r>
            <a:r>
              <a:rPr lang="ko-KR" altLang="en-US" dirty="0"/>
              <a:t>창에 두 번째 프로젝트 생성 확인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1645" y="1358770"/>
            <a:ext cx="8705850" cy="5695950"/>
            <a:chOff x="402654" y="1117426"/>
            <a:chExt cx="8705850" cy="569595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54" y="1117426"/>
              <a:ext cx="8705850" cy="569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5940152" y="3991526"/>
              <a:ext cx="3096344" cy="1119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267696" y="2813747"/>
              <a:ext cx="187220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152644" y="1393020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943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실행을 </a:t>
            </a:r>
            <a:r>
              <a:rPr lang="ko-KR" altLang="en-US" dirty="0"/>
              <a:t>시작할 프로젝트 </a:t>
            </a:r>
            <a:r>
              <a:rPr lang="ko-KR" altLang="en-US" dirty="0" smtClean="0"/>
              <a:t>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b="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①</a:t>
            </a:r>
            <a:r>
              <a:rPr lang="en-US" altLang="ko-KR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/>
              <a:t>[</a:t>
            </a:r>
            <a:r>
              <a:rPr lang="ko-KR" altLang="en-US" b="0" dirty="0"/>
              <a:t>솔루션 탐색기</a:t>
            </a:r>
            <a:r>
              <a:rPr lang="en-US" altLang="ko-KR" b="0" dirty="0"/>
              <a:t>] </a:t>
            </a:r>
            <a:r>
              <a:rPr lang="ko-KR" altLang="en-US" b="0" dirty="0" smtClean="0"/>
              <a:t>창에서</a:t>
            </a:r>
            <a:r>
              <a:rPr lang="en-US" altLang="ko-KR" b="0" dirty="0" smtClean="0"/>
              <a:t>,</a:t>
            </a:r>
          </a:p>
          <a:p>
            <a:pPr marL="93662" indent="0">
              <a:lnSpc>
                <a:spcPct val="120000"/>
              </a:lnSpc>
              <a:buNone/>
            </a:pPr>
            <a:r>
              <a:rPr lang="ko-KR" altLang="en-US" b="0" dirty="0" smtClean="0"/>
              <a:t>    솔루션 이름 위에서 마우스 오른쪽 버튼을 누르고</a:t>
            </a:r>
            <a:r>
              <a:rPr lang="en-US" altLang="ko-KR" b="0" dirty="0" smtClean="0"/>
              <a:t> [</a:t>
            </a:r>
            <a:r>
              <a:rPr lang="ko-KR" altLang="en-US" b="0" dirty="0" smtClean="0"/>
              <a:t>속성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클릭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89503" y="1763815"/>
            <a:ext cx="7711989" cy="5472607"/>
            <a:chOff x="1212935" y="1340768"/>
            <a:chExt cx="7711989" cy="547260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4"/>
            <a:stretch/>
          </p:blipFill>
          <p:spPr bwMode="auto">
            <a:xfrm>
              <a:off x="1212935" y="1340768"/>
              <a:ext cx="7711989" cy="5472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048188" y="6060477"/>
              <a:ext cx="259228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51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실행할 프로젝트 </a:t>
            </a:r>
            <a:r>
              <a:rPr lang="ko-KR" altLang="en-US" dirty="0" smtClean="0"/>
              <a:t>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②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/>
              <a:t>[</a:t>
            </a:r>
            <a:r>
              <a:rPr lang="ko-KR" altLang="en-US" dirty="0"/>
              <a:t>공용 속성</a:t>
            </a:r>
            <a:r>
              <a:rPr lang="en-US" altLang="ko-KR" dirty="0"/>
              <a:t>]-[</a:t>
            </a:r>
            <a:r>
              <a:rPr lang="ko-KR" altLang="en-US" dirty="0"/>
              <a:t>시작 프로젝트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/>
              <a:t>현재 선택 영역</a:t>
            </a:r>
            <a:r>
              <a:rPr lang="en-US" altLang="ko-KR" dirty="0"/>
              <a:t>” </a:t>
            </a:r>
            <a:r>
              <a:rPr lang="ko-KR" altLang="en-US" dirty="0"/>
              <a:t>클릭 → </a:t>
            </a:r>
            <a:r>
              <a:rPr lang="en-US" altLang="ko-KR" dirty="0"/>
              <a:t>[OK</a:t>
            </a:r>
            <a:r>
              <a:rPr lang="en-US" altLang="ko-KR" dirty="0" smtClean="0"/>
              <a:t>]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574" y="1556792"/>
            <a:ext cx="7800882" cy="4792563"/>
            <a:chOff x="875574" y="1556792"/>
            <a:chExt cx="7800882" cy="479256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4" y="1556792"/>
              <a:ext cx="7800882" cy="479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997726" y="2322754"/>
              <a:ext cx="1800200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77640" y="2322754"/>
              <a:ext cx="180020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32071" y="5994285"/>
              <a:ext cx="825194" cy="270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4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mtClean="0"/>
              <a:t>5. </a:t>
            </a:r>
            <a:r>
              <a:rPr lang="en-US" altLang="ko-KR" sz="2800" dirty="0" err="1" smtClean="0"/>
              <a:t>scanf</a:t>
            </a:r>
            <a:r>
              <a:rPr lang="en-US" altLang="ko-KR" sz="2800" dirty="0"/>
              <a:t>() , </a:t>
            </a:r>
            <a:r>
              <a:rPr lang="en-US" altLang="ko-KR" sz="2800" dirty="0" err="1"/>
              <a:t>strcpy</a:t>
            </a:r>
            <a:r>
              <a:rPr lang="en-US" altLang="ko-KR" sz="2800" dirty="0"/>
              <a:t>() </a:t>
            </a:r>
            <a:r>
              <a:rPr lang="ko-KR" altLang="en-US" sz="2800" dirty="0"/>
              <a:t>에러 </a:t>
            </a:r>
            <a:r>
              <a:rPr lang="ko-KR" altLang="en-US" sz="2800" dirty="0" smtClean="0"/>
              <a:t>해결하기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기본 함수인데</a:t>
            </a:r>
            <a:r>
              <a:rPr lang="en-US" altLang="ko-KR" dirty="0"/>
              <a:t>, C++ </a:t>
            </a:r>
            <a:r>
              <a:rPr lang="ko-KR" altLang="en-US" dirty="0"/>
              <a:t>컴파일러에서는 안전성의 이유로 사용을</a:t>
            </a:r>
            <a:r>
              <a:rPr lang="en-US" altLang="ko-KR" dirty="0"/>
              <a:t> </a:t>
            </a:r>
            <a:r>
              <a:rPr lang="ko-KR" altLang="en-US" dirty="0"/>
              <a:t>지양하고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93662" indent="0">
              <a:lnSpc>
                <a:spcPct val="120000"/>
              </a:lnSpc>
              <a:buNone/>
            </a:pPr>
            <a:r>
              <a:rPr lang="en-US" altLang="ko-KR" sz="800" dirty="0" smtClean="0"/>
              <a:t> </a:t>
            </a:r>
            <a:endParaRPr lang="en-US" altLang="ko-KR" sz="800" dirty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 </a:t>
            </a:r>
            <a:r>
              <a:rPr lang="en-US" altLang="ko-KR" dirty="0" smtClean="0"/>
              <a:t>C</a:t>
            </a:r>
            <a:r>
              <a:rPr lang="en-US" altLang="ko-KR" dirty="0"/>
              <a:t>++ </a:t>
            </a:r>
            <a:r>
              <a:rPr lang="ko-KR" altLang="en-US" dirty="0"/>
              <a:t>컴파일러로 예제를 실행하는 경우에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r>
              <a:rPr lang="ko-KR" altLang="en-US" dirty="0"/>
              <a:t>에 대해서 다음과 같이 에러 처리를 하는 경우가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에러 처리하지 않게 하기 위해서 </a:t>
            </a:r>
            <a:r>
              <a:rPr lang="ko-KR" altLang="en-US" dirty="0" err="1"/>
              <a:t>전처리기</a:t>
            </a:r>
            <a:r>
              <a:rPr lang="ko-KR" altLang="en-US" dirty="0"/>
              <a:t> 정의를 </a:t>
            </a:r>
            <a:r>
              <a:rPr lang="ko-KR" altLang="en-US" dirty="0" smtClean="0"/>
              <a:t>추가해줘야 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11" r="27644"/>
          <a:stretch/>
        </p:blipFill>
        <p:spPr bwMode="auto">
          <a:xfrm>
            <a:off x="476545" y="2798930"/>
            <a:ext cx="8370930" cy="18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2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mtClean="0"/>
              <a:t>5. </a:t>
            </a:r>
            <a:r>
              <a:rPr lang="en-US" altLang="ko-KR" sz="2800" dirty="0" err="1"/>
              <a:t>scanf</a:t>
            </a:r>
            <a:r>
              <a:rPr lang="en-US" altLang="ko-KR" sz="2800" dirty="0"/>
              <a:t>() , </a:t>
            </a:r>
            <a:r>
              <a:rPr lang="en-US" altLang="ko-KR" sz="2800" dirty="0" err="1"/>
              <a:t>strcpy</a:t>
            </a:r>
            <a:r>
              <a:rPr lang="en-US" altLang="ko-KR" sz="2800" dirty="0"/>
              <a:t>() </a:t>
            </a:r>
            <a:r>
              <a:rPr lang="ko-KR" altLang="en-US" sz="2800" dirty="0"/>
              <a:t>에러 해결하기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b="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①</a:t>
            </a:r>
            <a:r>
              <a:rPr lang="en-US" altLang="ko-KR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/>
              <a:t>[</a:t>
            </a:r>
            <a:r>
              <a:rPr lang="ko-KR" altLang="en-US" b="0" dirty="0"/>
              <a:t>솔루션 탐색기</a:t>
            </a:r>
            <a:r>
              <a:rPr lang="en-US" altLang="ko-KR" b="0" dirty="0"/>
              <a:t>] </a:t>
            </a:r>
            <a:r>
              <a:rPr lang="ko-KR" altLang="en-US" b="0" dirty="0" smtClean="0"/>
              <a:t>창에서</a:t>
            </a:r>
            <a:r>
              <a:rPr lang="en-US" altLang="ko-KR" b="0" dirty="0" smtClean="0"/>
              <a:t>,</a:t>
            </a:r>
            <a:br>
              <a:rPr lang="en-US" altLang="ko-KR" b="0" dirty="0" smtClean="0"/>
            </a:br>
            <a:r>
              <a:rPr lang="en-US" altLang="ko-KR" b="0" dirty="0" smtClean="0"/>
              <a:t>  </a:t>
            </a:r>
            <a:r>
              <a:rPr lang="ko-KR" altLang="en-US" b="0" dirty="0" smtClean="0"/>
              <a:t> </a:t>
            </a:r>
            <a:r>
              <a:rPr lang="ko-KR" altLang="en-US" b="0" dirty="0"/>
              <a:t>프로젝트 이름 위에서 마우스 오른쪽 </a:t>
            </a:r>
            <a:r>
              <a:rPr lang="ko-KR" altLang="en-US" b="0" dirty="0" smtClean="0"/>
              <a:t>버튼을 누르고 </a:t>
            </a:r>
            <a:r>
              <a:rPr lang="en-US" altLang="ko-KR" b="0" dirty="0"/>
              <a:t>[</a:t>
            </a:r>
            <a:r>
              <a:rPr lang="ko-KR" altLang="en-US" b="0" dirty="0"/>
              <a:t>속성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클릭</a:t>
            </a:r>
            <a:endParaRPr lang="ko-KR" altLang="en-US" b="0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11560" y="1628800"/>
            <a:ext cx="7605845" cy="5233758"/>
            <a:chOff x="0" y="0"/>
            <a:chExt cx="9829800" cy="719642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9800" cy="715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147148" y="1628800"/>
              <a:ext cx="2537420" cy="270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60558" y="6926396"/>
              <a:ext cx="3024000" cy="270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571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5. </a:t>
            </a:r>
            <a:r>
              <a:rPr lang="en-US" altLang="ko-KR" sz="2400" dirty="0" err="1"/>
              <a:t>scanf</a:t>
            </a:r>
            <a:r>
              <a:rPr lang="en-US" altLang="ko-KR" sz="2400" dirty="0"/>
              <a:t>() , </a:t>
            </a:r>
            <a:r>
              <a:rPr lang="en-US" altLang="ko-KR" sz="2400" dirty="0" err="1"/>
              <a:t>strcpy</a:t>
            </a:r>
            <a:r>
              <a:rPr lang="en-US" altLang="ko-KR" sz="2400" dirty="0"/>
              <a:t>() </a:t>
            </a:r>
            <a:r>
              <a:rPr lang="ko-KR" altLang="en-US" sz="2400" dirty="0"/>
              <a:t>에러 해결하기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②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속성 페이지</a:t>
            </a:r>
            <a:r>
              <a:rPr lang="en-US" altLang="ko-KR" dirty="0"/>
              <a:t>] </a:t>
            </a:r>
            <a:r>
              <a:rPr lang="ko-KR" altLang="en-US" dirty="0"/>
              <a:t>대화상자에서 </a:t>
            </a:r>
            <a:r>
              <a:rPr lang="en-US" altLang="ko-KR" dirty="0"/>
              <a:t>“</a:t>
            </a:r>
            <a:r>
              <a:rPr lang="ko-KR" altLang="en-US" dirty="0" err="1"/>
              <a:t>전처리기</a:t>
            </a:r>
            <a:r>
              <a:rPr lang="ko-KR" altLang="en-US" dirty="0"/>
              <a:t> 정의</a:t>
            </a:r>
            <a:r>
              <a:rPr lang="en-US" altLang="ko-KR" dirty="0"/>
              <a:t>” </a:t>
            </a:r>
            <a:r>
              <a:rPr lang="ko-KR" altLang="en-US" dirty="0"/>
              <a:t>에 </a:t>
            </a:r>
            <a:endParaRPr lang="en-US" altLang="ko-KR" dirty="0"/>
          </a:p>
          <a:p>
            <a:pPr marL="93662" indent="0">
              <a:lnSpc>
                <a:spcPct val="120000"/>
              </a:lnSpc>
              <a:buNone/>
            </a:pPr>
            <a:r>
              <a:rPr lang="en-US" altLang="ko-KR" b="0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; _CRT_SECURE_NO_WARNINGS; </a:t>
            </a:r>
            <a:r>
              <a:rPr lang="ko-KR" altLang="en-US" dirty="0" smtClean="0"/>
              <a:t>입력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/>
              <a:t>[OK]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57225" y="1808819"/>
            <a:ext cx="7470170" cy="5037375"/>
            <a:chOff x="657225" y="1531245"/>
            <a:chExt cx="7829550" cy="531495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" y="1531245"/>
              <a:ext cx="7829550" cy="531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496676" y="2204864"/>
              <a:ext cx="1764000" cy="270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899592" y="3645024"/>
              <a:ext cx="122413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889690" y="2436192"/>
              <a:ext cx="208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081098" y="6498822"/>
              <a:ext cx="849062" cy="3032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039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예제 파일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 실행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열기</a:t>
            </a:r>
            <a:r>
              <a:rPr lang="en-US" altLang="ko-KR" dirty="0"/>
              <a:t>]-[</a:t>
            </a:r>
            <a:r>
              <a:rPr lang="ko-KR" altLang="en-US" dirty="0"/>
              <a:t>프로젝트</a:t>
            </a:r>
            <a:r>
              <a:rPr lang="en-US" altLang="ko-KR" dirty="0"/>
              <a:t>/</a:t>
            </a:r>
            <a:r>
              <a:rPr lang="ko-KR" altLang="en-US" dirty="0"/>
              <a:t>솔루션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8855" y="1493785"/>
            <a:ext cx="7593285" cy="4681300"/>
            <a:chOff x="1515219" y="997950"/>
            <a:chExt cx="7593285" cy="46813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02"/>
            <a:stretch/>
          </p:blipFill>
          <p:spPr bwMode="auto">
            <a:xfrm>
              <a:off x="1515219" y="997950"/>
              <a:ext cx="7593285" cy="46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8152644" y="1209815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80483" y="1588628"/>
              <a:ext cx="2297914" cy="243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7984" y="1588628"/>
              <a:ext cx="2297914" cy="243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15219" y="1209815"/>
              <a:ext cx="464493" cy="214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354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dirty="0"/>
              <a:t>예제 파일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②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다운받아 압축을 푼 예제 파일을 </a:t>
            </a:r>
            <a:r>
              <a:rPr lang="ko-KR" altLang="en-US" dirty="0"/>
              <a:t>푼 폴더에서 </a:t>
            </a:r>
            <a:r>
              <a:rPr lang="ko-KR" altLang="en-US" dirty="0" smtClean="0"/>
              <a:t>솔루션 파일</a:t>
            </a:r>
            <a:r>
              <a:rPr lang="en-US" altLang="ko-KR" dirty="0"/>
              <a:t>( .</a:t>
            </a:r>
            <a:r>
              <a:rPr lang="en-US" altLang="ko-KR" dirty="0" err="1"/>
              <a:t>sln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[Open]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69810" y="1718810"/>
            <a:ext cx="6372225" cy="4505325"/>
            <a:chOff x="1385888" y="1176338"/>
            <a:chExt cx="6372225" cy="45053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88" y="1176338"/>
              <a:ext cx="6372225" cy="450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87824" y="4581128"/>
              <a:ext cx="2297914" cy="243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1504540"/>
              <a:ext cx="2297914" cy="243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48218" y="5271792"/>
              <a:ext cx="900100" cy="3150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6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dirty="0"/>
              <a:t>예제 파일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③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 </a:t>
            </a:r>
            <a:r>
              <a:rPr lang="ko-KR" altLang="en-US" dirty="0"/>
              <a:t>창에 열린 예제 프로젝트 목록 확인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31540" y="1448108"/>
            <a:ext cx="6705745" cy="4995555"/>
            <a:chOff x="557213" y="95250"/>
            <a:chExt cx="8029575" cy="594226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77"/>
            <a:stretch/>
          </p:blipFill>
          <p:spPr bwMode="auto">
            <a:xfrm>
              <a:off x="557213" y="95250"/>
              <a:ext cx="8029575" cy="594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458102" y="1719672"/>
              <a:ext cx="3002330" cy="28614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35525" y="378538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05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비주얼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스튜디오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2015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에서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실습하는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456765" y="1988840"/>
            <a:ext cx="4958549" cy="2790310"/>
          </a:xfrm>
        </p:spPr>
        <p:txBody>
          <a:bodyPr>
            <a:normAutofit fontScale="92500" lnSpcReduction="20000"/>
          </a:bodyPr>
          <a:lstStyle/>
          <a:p>
            <a:pPr marL="550862" indent="-457200">
              <a:buFont typeface="+mj-lt"/>
              <a:buAutoNum type="arabicPeriod"/>
            </a:pPr>
            <a:r>
              <a:rPr lang="ko-KR" altLang="en-US" smtClean="0"/>
              <a:t>비주얼 스튜디오 설치하기</a:t>
            </a:r>
            <a:endParaRPr lang="en-US" altLang="ko-KR" smtClean="0"/>
          </a:p>
          <a:p>
            <a:pPr marL="550862" indent="-457200">
              <a:buFont typeface="+mj-lt"/>
              <a:buAutoNum type="arabicPeriod"/>
            </a:pPr>
            <a:r>
              <a:rPr lang="ko-KR" altLang="en-US" smtClean="0"/>
              <a:t>새 </a:t>
            </a:r>
            <a:r>
              <a:rPr lang="ko-KR" altLang="en-US" dirty="0"/>
              <a:t>프로그램 만들기</a:t>
            </a:r>
          </a:p>
          <a:p>
            <a:pPr marL="550862" indent="-457200">
              <a:buFont typeface="+mj-lt"/>
              <a:buAutoNum type="arabicPeriod"/>
            </a:pPr>
            <a:r>
              <a:rPr lang="ko-KR" altLang="en-US" dirty="0"/>
              <a:t>솔루션에 프로젝트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marL="550862" indent="-457200">
              <a:buFont typeface="+mj-lt"/>
              <a:buAutoNum type="arabicPeriod"/>
            </a:pPr>
            <a:r>
              <a:rPr lang="ko-KR" altLang="en-US" dirty="0" smtClean="0"/>
              <a:t>실행할 프로젝트 지정하기 </a:t>
            </a:r>
            <a:endParaRPr lang="ko-KR" altLang="en-US" dirty="0"/>
          </a:p>
          <a:p>
            <a:pPr marL="550862" indent="-457200">
              <a:buFont typeface="+mj-lt"/>
              <a:buAutoNum type="arabicPeriod"/>
            </a:pPr>
            <a:r>
              <a:rPr lang="en-US" altLang="ko-KR" dirty="0" err="1"/>
              <a:t>scanf</a:t>
            </a:r>
            <a:r>
              <a:rPr lang="en-US" altLang="ko-KR" dirty="0"/>
              <a:t>(),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에러 해결하기</a:t>
            </a:r>
          </a:p>
          <a:p>
            <a:pPr marL="550862" indent="-457200">
              <a:buFont typeface="+mj-lt"/>
              <a:buAutoNum type="arabicPeriod"/>
            </a:pPr>
            <a:r>
              <a:rPr lang="ko-KR" altLang="en-US" dirty="0"/>
              <a:t>예제 파일 사용하기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43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dirty="0"/>
              <a:t>예제 파일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④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 </a:t>
            </a:r>
            <a:r>
              <a:rPr lang="ko-KR" altLang="en-US" dirty="0"/>
              <a:t>창에서 실행할 예제 </a:t>
            </a:r>
            <a:r>
              <a:rPr lang="ko-KR" altLang="en-US" dirty="0" smtClean="0"/>
              <a:t>프로젝트 선택 </a:t>
            </a:r>
            <a:endParaRPr lang="en-US" altLang="ko-KR" dirty="0" smtClean="0"/>
          </a:p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→</a:t>
            </a:r>
            <a:r>
              <a:rPr lang="en-US" altLang="ko-KR" dirty="0" smtClean="0"/>
              <a:t> [</a:t>
            </a:r>
            <a:r>
              <a:rPr lang="ko-KR" altLang="en-US" dirty="0"/>
              <a:t>디버그</a:t>
            </a:r>
            <a:r>
              <a:rPr lang="en-US" altLang="ko-KR" dirty="0"/>
              <a:t>]-[</a:t>
            </a:r>
            <a:r>
              <a:rPr lang="ko-KR" altLang="en-US" dirty="0" err="1"/>
              <a:t>디버그하지</a:t>
            </a:r>
            <a:r>
              <a:rPr lang="ko-KR" altLang="en-US" dirty="0"/>
              <a:t> 않고 시작</a:t>
            </a:r>
            <a:r>
              <a:rPr lang="en-US" altLang="ko-KR" dirty="0"/>
              <a:t>]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[Ctrl]+[F5]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1520" y="1673805"/>
            <a:ext cx="8379931" cy="4932549"/>
            <a:chOff x="0" y="95250"/>
            <a:chExt cx="9553575" cy="5873271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12"/>
            <a:stretch/>
          </p:blipFill>
          <p:spPr bwMode="auto">
            <a:xfrm>
              <a:off x="0" y="95250"/>
              <a:ext cx="9553575" cy="5873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8460432" y="380369"/>
              <a:ext cx="1067057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57243" y="2623849"/>
              <a:ext cx="2297914" cy="243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87824" y="1425839"/>
              <a:ext cx="3240360" cy="243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506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/>
              <a:t>비주얼 스튜디오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① </a:t>
            </a: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://www.visualstudio.com/ko/vs/community</a:t>
            </a:r>
            <a:r>
              <a:rPr lang="en-US" altLang="ko-KR" smtClean="0">
                <a:hlinkClick r:id="rId2"/>
              </a:rPr>
              <a:t>/</a:t>
            </a:r>
            <a:r>
              <a:rPr lang="ko-KR" altLang="en-US" smtClean="0"/>
              <a:t>에 접속</a:t>
            </a:r>
            <a:endParaRPr lang="ko-KR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marL="93662" indent="0"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② </a:t>
            </a:r>
            <a:r>
              <a:rPr lang="en-US" altLang="ko-KR" smtClean="0"/>
              <a:t>Download </a:t>
            </a:r>
            <a:r>
              <a:rPr lang="ko-KR" altLang="ko-KR"/>
              <a:t>링크를 </a:t>
            </a:r>
            <a:r>
              <a:rPr lang="ko-KR" altLang="ko-KR" smtClean="0"/>
              <a:t>클릭</a:t>
            </a:r>
            <a:r>
              <a:rPr lang="ko-KR" altLang="en-US" smtClean="0"/>
              <a:t>하여</a:t>
            </a:r>
            <a:r>
              <a:rPr lang="en-US" altLang="ko-KR" smtClean="0"/>
              <a:t> </a:t>
            </a:r>
            <a:r>
              <a:rPr lang="en-US" altLang="ko-KR"/>
              <a:t>200KB</a:t>
            </a:r>
            <a:r>
              <a:rPr lang="ko-KR" altLang="ko-KR"/>
              <a:t>의 다음 설치 </a:t>
            </a:r>
            <a:r>
              <a:rPr lang="ko-KR" altLang="ko-KR" smtClean="0"/>
              <a:t>파일 다운로드</a:t>
            </a:r>
            <a:endParaRPr lang="en-US" altLang="ko-KR" smtClean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3775"/>
            <a:ext cx="59436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/>
              <a:t>비주얼 스튜디오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③ </a:t>
            </a:r>
            <a:r>
              <a:rPr lang="ko-KR" altLang="ko-KR"/>
              <a:t>사용자 지정 설치를 선택하고</a:t>
            </a:r>
            <a:r>
              <a:rPr lang="en-US" altLang="ko-KR"/>
              <a:t> Visual C++</a:t>
            </a:r>
            <a:r>
              <a:rPr lang="ko-KR" altLang="ko-KR"/>
              <a:t>을 체크한 후 </a:t>
            </a:r>
            <a:r>
              <a:rPr lang="ko-KR" altLang="ko-KR" smtClean="0"/>
              <a:t>설치</a:t>
            </a:r>
            <a:endParaRPr lang="en-US" altLang="ko-KR" smtClean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1268760"/>
            <a:ext cx="3067050" cy="42938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28" y="1268760"/>
            <a:ext cx="3067050" cy="42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54686" y="3203975"/>
            <a:ext cx="1827104" cy="328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1960" y="2438890"/>
            <a:ext cx="1827104" cy="328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9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/>
              <a:t>비주얼 스튜디오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44500" indent="-266700">
              <a:buNone/>
            </a:pP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④ </a:t>
            </a:r>
            <a:r>
              <a:rPr lang="ko-KR" altLang="ko-KR"/>
              <a:t>최초 </a:t>
            </a:r>
            <a:r>
              <a:rPr lang="ko-KR" altLang="ko-KR" smtClean="0"/>
              <a:t>실행</a:t>
            </a:r>
            <a:r>
              <a:rPr lang="en-US" altLang="ko-KR" smtClean="0"/>
              <a:t> </a:t>
            </a:r>
            <a:r>
              <a:rPr lang="ko-KR" altLang="ko-KR" smtClean="0"/>
              <a:t>시 </a:t>
            </a:r>
            <a:r>
              <a:rPr lang="ko-KR" altLang="ko-KR"/>
              <a:t>회원 정보를 </a:t>
            </a:r>
            <a:r>
              <a:rPr lang="ko-KR" altLang="ko-KR" smtClean="0"/>
              <a:t>요구</a:t>
            </a:r>
            <a:r>
              <a:rPr lang="en-US" altLang="ko-KR" smtClean="0"/>
              <a:t>. </a:t>
            </a:r>
            <a:r>
              <a:rPr lang="ko-KR" altLang="ko-KR"/>
              <a:t>윈도우</a:t>
            </a:r>
            <a:r>
              <a:rPr lang="en-US" altLang="ko-KR"/>
              <a:t> Live ID</a:t>
            </a:r>
            <a:r>
              <a:rPr lang="ko-KR" altLang="ko-KR"/>
              <a:t>가 있어야 </a:t>
            </a:r>
            <a:r>
              <a:rPr lang="ko-KR" altLang="en-US" smtClean="0"/>
              <a:t>하므로 없으면</a:t>
            </a:r>
            <a:r>
              <a:rPr lang="ko-KR" altLang="ko-KR" smtClean="0"/>
              <a:t> </a:t>
            </a:r>
            <a:r>
              <a:rPr lang="ko-KR" altLang="ko-KR"/>
              <a:t>만들어 </a:t>
            </a:r>
            <a:r>
              <a:rPr lang="ko-KR" altLang="ko-KR" smtClean="0"/>
              <a:t>로그인</a:t>
            </a:r>
            <a:r>
              <a:rPr lang="en-US" altLang="ko-KR" smtClean="0"/>
              <a:t>. </a:t>
            </a:r>
            <a:r>
              <a:rPr lang="ko-KR" altLang="ko-KR"/>
              <a:t>개발 환경은 비주얼</a:t>
            </a:r>
            <a:r>
              <a:rPr lang="en-US" altLang="ko-KR"/>
              <a:t> C++</a:t>
            </a:r>
            <a:r>
              <a:rPr lang="ko-KR" altLang="ko-KR"/>
              <a:t>로 </a:t>
            </a:r>
            <a:r>
              <a:rPr lang="ko-KR" altLang="ko-KR" smtClean="0"/>
              <a:t>설정</a:t>
            </a:r>
            <a:endParaRPr lang="en-US" altLang="ko-KR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66555" y="1979723"/>
            <a:ext cx="6480111" cy="3809592"/>
            <a:chOff x="566555" y="1979723"/>
            <a:chExt cx="6480111" cy="3809592"/>
          </a:xfrm>
        </p:grpSpPr>
        <p:pic>
          <p:nvPicPr>
            <p:cNvPr id="3075" name="그림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55" y="1988840"/>
              <a:ext cx="3093720" cy="380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946" y="1979723"/>
              <a:ext cx="3093720" cy="380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151620" y="3158970"/>
              <a:ext cx="1125125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89521" y="2708920"/>
              <a:ext cx="1922639" cy="630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32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</a:t>
            </a:r>
            <a:r>
              <a:rPr lang="en-US" altLang="ko-KR" dirty="0" smtClean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새로 만들기</a:t>
            </a:r>
            <a:r>
              <a:rPr lang="en-US" altLang="ko-KR" dirty="0"/>
              <a:t>]-[</a:t>
            </a:r>
            <a:r>
              <a:rPr lang="ko-KR" altLang="en-US" dirty="0"/>
              <a:t>프로젝트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76545" y="1421359"/>
            <a:ext cx="8354144" cy="5022304"/>
            <a:chOff x="683568" y="1340768"/>
            <a:chExt cx="8354144" cy="5022304"/>
          </a:xfrm>
        </p:grpSpPr>
        <p:grpSp>
          <p:nvGrpSpPr>
            <p:cNvPr id="5" name="그룹 4"/>
            <p:cNvGrpSpPr/>
            <p:nvPr/>
          </p:nvGrpSpPr>
          <p:grpSpPr>
            <a:xfrm>
              <a:off x="683568" y="1340768"/>
              <a:ext cx="8354144" cy="5022304"/>
              <a:chOff x="0" y="1"/>
              <a:chExt cx="9829800" cy="5909431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388"/>
              <a:stretch/>
            </p:blipFill>
            <p:spPr bwMode="auto">
              <a:xfrm>
                <a:off x="0" y="1"/>
                <a:ext cx="9829800" cy="5909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0" y="260648"/>
                <a:ext cx="6372200" cy="5040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8100392" y="1562287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9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②</a:t>
            </a:r>
            <a:r>
              <a:rPr lang="en-US" altLang="ko-KR" dirty="0" smtClean="0"/>
              <a:t> [</a:t>
            </a:r>
            <a:r>
              <a:rPr lang="ko-KR" altLang="en-US" dirty="0"/>
              <a:t>새 프로젝트</a:t>
            </a:r>
            <a:r>
              <a:rPr lang="en-US" altLang="ko-KR" dirty="0"/>
              <a:t>] </a:t>
            </a:r>
            <a:r>
              <a:rPr lang="ko-KR" altLang="en-US" dirty="0"/>
              <a:t>대화상자에서 “빈 프로젝트</a:t>
            </a:r>
            <a:r>
              <a:rPr lang="ko-KR" altLang="en-US" dirty="0" smtClean="0"/>
              <a:t>” 선택 </a:t>
            </a:r>
            <a:endParaRPr lang="en-US" altLang="ko-KR" dirty="0" smtClean="0"/>
          </a:p>
          <a:p>
            <a:pPr marL="93662" indent="0">
              <a:lnSpc>
                <a:spcPct val="120000"/>
              </a:lnSpc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/>
              <a:t> → </a:t>
            </a:r>
            <a:r>
              <a:rPr lang="ko-KR" altLang="en-US" dirty="0" smtClean="0"/>
              <a:t>프로젝트 이름과 솔루션 이름을 입력 → </a:t>
            </a:r>
            <a:r>
              <a:rPr lang="en-US" altLang="ko-KR" dirty="0" smtClean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</a:p>
          <a:p>
            <a:pPr marL="93662" indent="0">
              <a:lnSpc>
                <a:spcPct val="120000"/>
              </a:lnSpc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66555" y="1686810"/>
            <a:ext cx="7965885" cy="5171190"/>
            <a:chOff x="90488" y="538163"/>
            <a:chExt cx="8963025" cy="578167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8" y="538163"/>
              <a:ext cx="8963025" cy="578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1043608" y="4797152"/>
              <a:ext cx="525658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95736" y="1808820"/>
              <a:ext cx="5256584" cy="5400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56069" y="6006053"/>
              <a:ext cx="729133" cy="2464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5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새 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20000"/>
              </a:lnSpc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③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</a:t>
            </a:r>
            <a:r>
              <a:rPr lang="ko-KR" altLang="en-US" dirty="0"/>
              <a:t> 창에 생성된 솔루션과 프로젝트 확인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66555" y="1299428"/>
            <a:ext cx="7740860" cy="5544235"/>
            <a:chOff x="1043608" y="980728"/>
            <a:chExt cx="8034160" cy="5829889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8011244" cy="582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6773768" y="1516566"/>
              <a:ext cx="2304000" cy="446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00392" y="1196752"/>
              <a:ext cx="900000" cy="214193"/>
            </a:xfrm>
            <a:prstGeom prst="rect">
              <a:avLst/>
            </a:prstGeom>
            <a:solidFill>
              <a:srgbClr val="CCD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08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815</Words>
  <Application>Microsoft Office PowerPoint</Application>
  <PresentationFormat>화면 슬라이드 쇼(4:3)</PresentationFormat>
  <Paragraphs>98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HY견고딕</vt:lpstr>
      <vt:lpstr>HY견명조</vt:lpstr>
      <vt:lpstr>HY헤드라인M</vt:lpstr>
      <vt:lpstr>굴림</vt:lpstr>
      <vt:lpstr>맑은 고딕</vt:lpstr>
      <vt:lpstr>Arial</vt:lpstr>
      <vt:lpstr>Verdana</vt:lpstr>
      <vt:lpstr>Wingdings</vt:lpstr>
      <vt:lpstr>Office 테마</vt:lpstr>
      <vt:lpstr>PowerPoint 프레젠테이션</vt:lpstr>
      <vt:lpstr>장별 요약</vt:lpstr>
      <vt:lpstr>비주얼 스튜디오 2015에서 실습하는 방법</vt:lpstr>
      <vt:lpstr>1. 비주얼 스튜디오 설치하기</vt:lpstr>
      <vt:lpstr>1. 비주얼 스튜디오 설치하기</vt:lpstr>
      <vt:lpstr>4. 비주얼 스튜디오 설치하기</vt:lpstr>
      <vt:lpstr>2. 새 프로그램 만들기</vt:lpstr>
      <vt:lpstr>2. 새 프로그램 만들기</vt:lpstr>
      <vt:lpstr>2. 새 프로그램 만들기</vt:lpstr>
      <vt:lpstr>2. 새 프로그램 만들기</vt:lpstr>
      <vt:lpstr>2. 새 프로그램 만들기</vt:lpstr>
      <vt:lpstr>2. 새 프로그램 만들기</vt:lpstr>
      <vt:lpstr>2. 새 프로그램 만들기</vt:lpstr>
      <vt:lpstr>2. 새 프로그램 만들기</vt:lpstr>
      <vt:lpstr>2. 새 프로그램 만들기</vt:lpstr>
      <vt:lpstr>3. 솔루션에 프로젝트 추가하기_방법1</vt:lpstr>
      <vt:lpstr>3. 솔루션에 프로젝트 추가하기_방법 1</vt:lpstr>
      <vt:lpstr>3. 솔루션에 프로젝트 추가하기_방법 1</vt:lpstr>
      <vt:lpstr>3. 솔루션에 프로젝트 추가하기_방법 2</vt:lpstr>
      <vt:lpstr>3. 솔루션에 프로젝트 추가하기_방법 2</vt:lpstr>
      <vt:lpstr>3. 솔루션에 프로젝트 추가하기_방법 2</vt:lpstr>
      <vt:lpstr>3. 실행을 시작할 프로젝트 지정하기</vt:lpstr>
      <vt:lpstr>4. 실행할 프로젝트 지정하기</vt:lpstr>
      <vt:lpstr>5. scanf() , strcpy() 에러 해결하기</vt:lpstr>
      <vt:lpstr>5. scanf() , strcpy() 에러 해결하기</vt:lpstr>
      <vt:lpstr>5. scanf() , strcpy() 에러 해결하기</vt:lpstr>
      <vt:lpstr>5. 예제 파일 사용하기</vt:lpstr>
      <vt:lpstr>6. 예제 파일 사용하기</vt:lpstr>
      <vt:lpstr>6. 예제 파일 사용하기</vt:lpstr>
      <vt:lpstr>6. 예제 파일 사용하기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178</cp:revision>
  <dcterms:created xsi:type="dcterms:W3CDTF">2012-07-23T02:34:37Z</dcterms:created>
  <dcterms:modified xsi:type="dcterms:W3CDTF">2021-05-20T06:45:20Z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