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  <p:sldMasterId id="2147484579" r:id="rId2"/>
  </p:sldMasterIdLst>
  <p:notesMasterIdLst>
    <p:notesMasterId r:id="rId66"/>
  </p:notesMasterIdLst>
  <p:handoutMasterIdLst>
    <p:handoutMasterId r:id="rId67"/>
  </p:handoutMasterIdLst>
  <p:sldIdLst>
    <p:sldId id="256" r:id="rId3"/>
    <p:sldId id="631" r:id="rId4"/>
    <p:sldId id="591" r:id="rId5"/>
    <p:sldId id="600" r:id="rId6"/>
    <p:sldId id="601" r:id="rId7"/>
    <p:sldId id="602" r:id="rId8"/>
    <p:sldId id="603" r:id="rId9"/>
    <p:sldId id="611" r:id="rId10"/>
    <p:sldId id="604" r:id="rId11"/>
    <p:sldId id="605" r:id="rId12"/>
    <p:sldId id="612" r:id="rId13"/>
    <p:sldId id="632" r:id="rId14"/>
    <p:sldId id="608" r:id="rId15"/>
    <p:sldId id="610" r:id="rId16"/>
    <p:sldId id="613" r:id="rId17"/>
    <p:sldId id="614" r:id="rId18"/>
    <p:sldId id="615" r:id="rId19"/>
    <p:sldId id="633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34" r:id="rId30"/>
    <p:sldId id="625" r:id="rId31"/>
    <p:sldId id="626" r:id="rId32"/>
    <p:sldId id="627" r:id="rId33"/>
    <p:sldId id="628" r:id="rId34"/>
    <p:sldId id="629" r:id="rId35"/>
    <p:sldId id="635" r:id="rId36"/>
    <p:sldId id="636" r:id="rId37"/>
    <p:sldId id="638" r:id="rId38"/>
    <p:sldId id="639" r:id="rId39"/>
    <p:sldId id="640" r:id="rId40"/>
    <p:sldId id="667" r:id="rId41"/>
    <p:sldId id="641" r:id="rId42"/>
    <p:sldId id="642" r:id="rId43"/>
    <p:sldId id="644" r:id="rId44"/>
    <p:sldId id="645" r:id="rId45"/>
    <p:sldId id="646" r:id="rId46"/>
    <p:sldId id="647" r:id="rId47"/>
    <p:sldId id="648" r:id="rId48"/>
    <p:sldId id="649" r:id="rId49"/>
    <p:sldId id="650" r:id="rId50"/>
    <p:sldId id="651" r:id="rId51"/>
    <p:sldId id="652" r:id="rId52"/>
    <p:sldId id="653" r:id="rId53"/>
    <p:sldId id="654" r:id="rId54"/>
    <p:sldId id="655" r:id="rId55"/>
    <p:sldId id="656" r:id="rId56"/>
    <p:sldId id="662" r:id="rId57"/>
    <p:sldId id="657" r:id="rId58"/>
    <p:sldId id="658" r:id="rId59"/>
    <p:sldId id="663" r:id="rId60"/>
    <p:sldId id="664" r:id="rId61"/>
    <p:sldId id="665" r:id="rId62"/>
    <p:sldId id="661" r:id="rId63"/>
    <p:sldId id="666" r:id="rId64"/>
    <p:sldId id="630" r:id="rId65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CC"/>
    <a:srgbClr val="A41C55"/>
    <a:srgbClr val="FF0000"/>
    <a:srgbClr val="B70039"/>
    <a:srgbClr val="F07B8B"/>
    <a:srgbClr val="EA8892"/>
    <a:srgbClr val="C0504D"/>
    <a:srgbClr val="E87785"/>
    <a:srgbClr val="E87C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4" autoAdjust="0"/>
    <p:restoredTop sz="94731" autoAdjust="0"/>
  </p:normalViewPr>
  <p:slideViewPr>
    <p:cSldViewPr>
      <p:cViewPr varScale="1">
        <p:scale>
          <a:sx n="123" d="100"/>
          <a:sy n="123" d="100"/>
        </p:scale>
        <p:origin x="1704" y="77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68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37E5C3E8-0032-4B7D-B0C5-83864D2ED3EF}" type="datetimeFigureOut">
              <a:rPr lang="ko-KR" altLang="en-US"/>
              <a:pPr>
                <a:defRPr/>
              </a:pPr>
              <a:t>2019-09-05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B38D9440-047E-454E-AC7D-91B27BB8BE1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498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A46A8634-AFF6-478F-9A58-CA1CAE7517FF}" type="datetimeFigureOut">
              <a:rPr lang="ko-KR" altLang="en-US"/>
              <a:pPr>
                <a:defRPr/>
              </a:pPr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CDDBA4-D176-4271-8675-19192E4269A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92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1337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9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F8BA652C-A0FD-4330-9FAC-5C9837AE8C79}" type="slidenum">
              <a:rPr kumimoji="0" lang="ko-KR" altLang="en-US" sz="1200"/>
              <a:pPr/>
              <a:t>3</a:t>
            </a:fld>
            <a:endParaRPr kumimoji="0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6580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F9C905FB-CD65-4C5A-AF15-2FCD5BF8011E}" type="slidenum">
              <a:rPr kumimoji="0" lang="ko-KR" altLang="en-US" sz="1200"/>
              <a:pPr/>
              <a:t>16</a:t>
            </a:fld>
            <a:endParaRPr kumimoji="0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7612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F07B8B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B70039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IT </a:t>
            </a:r>
            <a:r>
              <a:rPr lang="en-US" altLang="ko-KR" sz="1800" b="1" dirty="0" err="1">
                <a:solidFill>
                  <a:schemeClr val="bg1"/>
                </a:solidFill>
                <a:latin typeface="+mj-ea"/>
                <a:ea typeface="+mj-ea"/>
              </a:rPr>
              <a:t>CookBook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, C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로 배우는 쉬운 자료구조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개정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7" b="29954"/>
          <a:stretch/>
        </p:blipFill>
        <p:spPr>
          <a:xfrm>
            <a:off x="4355976" y="133905"/>
            <a:ext cx="4680000" cy="4033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99193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  <a:lvl4pPr marL="1076325" indent="-180975">
              <a:buFont typeface="Arial" pitchFamily="34" charset="0"/>
              <a:buChar char="−"/>
              <a:defRPr sz="1600" b="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5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IT CookBook, C</a:t>
            </a:r>
            <a:r>
              <a:rPr lang="ko-KR" altLang="en-US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로 배우는 쉬운 자료구조</a:t>
            </a:r>
            <a:r>
              <a:rPr lang="en-US" altLang="ko-KR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개정판</a:t>
            </a:r>
            <a:r>
              <a:rPr lang="en-US" altLang="ko-KR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800" b="1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62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85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01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305800" y="6516688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EA8892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76" r:id="rId2"/>
    <p:sldLayoutId id="2147484574" r:id="rId3"/>
    <p:sldLayoutId id="2147484577" r:id="rId4"/>
    <p:sldLayoutId id="2147484578" r:id="rId5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29175-452D-4D98-8D96-25B9978391CF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4E889-5C66-444F-A63E-91A237488B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8305800" y="6516688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22205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A41C55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A41C55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자료구조 소개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진수의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존</a:t>
            </a:r>
            <a:r>
              <a:rPr lang="en-US" altLang="ko-KR" baseline="30000" dirty="0" smtClean="0"/>
              <a:t>Zone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형식의 표현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</a:t>
            </a:r>
            <a:r>
              <a:rPr lang="ko-KR" altLang="en-US" dirty="0" smtClean="0"/>
              <a:t>진수 한 자리를 표현하기 위해서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(8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사용하는 형식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존 영역</a:t>
            </a:r>
            <a:endParaRPr lang="en-US" altLang="ko-KR" dirty="0" smtClean="0"/>
          </a:p>
          <a:p>
            <a:pPr lvl="3" eaLnBrk="1" hangingPunct="1"/>
            <a:r>
              <a:rPr lang="ko-KR" altLang="en-US" dirty="0" smtClean="0"/>
              <a:t>상위 </a:t>
            </a:r>
            <a:r>
              <a:rPr lang="en-US" altLang="ko-KR" dirty="0" smtClean="0"/>
              <a:t>4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3" eaLnBrk="1" hangingPunct="1"/>
            <a:r>
              <a:rPr lang="en-US" altLang="ko-KR" dirty="0" smtClean="0"/>
              <a:t>1111</a:t>
            </a:r>
            <a:r>
              <a:rPr lang="ko-KR" altLang="en-US" dirty="0" smtClean="0"/>
              <a:t>로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수치 영역</a:t>
            </a:r>
            <a:endParaRPr lang="en-US" altLang="ko-KR" dirty="0" smtClean="0"/>
          </a:p>
          <a:p>
            <a:pPr lvl="3" eaLnBrk="1" hangingPunct="1"/>
            <a:r>
              <a:rPr lang="ko-KR" altLang="en-US" dirty="0" smtClean="0"/>
              <a:t>하위 </a:t>
            </a:r>
            <a:r>
              <a:rPr lang="en-US" altLang="ko-KR" dirty="0" smtClean="0"/>
              <a:t>4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3" eaLnBrk="1" hangingPunct="1"/>
            <a:r>
              <a:rPr lang="ko-KR" altLang="en-US" dirty="0" smtClean="0"/>
              <a:t>표현하고자 하는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 한 자리 값에 대한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 값을 표시</a:t>
            </a:r>
            <a:endParaRPr lang="en-US" altLang="ko-KR" dirty="0" smtClean="0"/>
          </a:p>
          <a:p>
            <a:pPr lvl="3" eaLnBrk="1" hangingPunct="1"/>
            <a:endParaRPr lang="en-US" altLang="ko-KR" dirty="0" smtClean="0"/>
          </a:p>
          <a:p>
            <a:pPr lvl="2"/>
            <a:r>
              <a:rPr lang="ko-KR" altLang="en-US" dirty="0" smtClean="0"/>
              <a:t>존 형식의 구조</a:t>
            </a:r>
          </a:p>
        </p:txBody>
      </p:sp>
      <p:sp>
        <p:nvSpPr>
          <p:cNvPr id="143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자료의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797152"/>
            <a:ext cx="3824941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/>
              <a:t>10</a:t>
            </a:r>
            <a:r>
              <a:rPr lang="ko-KR" altLang="en-US" smtClean="0"/>
              <a:t>진수의 표현</a:t>
            </a:r>
            <a:endParaRPr lang="en-US" altLang="ko-KR" smtClean="0"/>
          </a:p>
          <a:p>
            <a:pPr lvl="1"/>
            <a:r>
              <a:rPr lang="ko-KR" altLang="en-US" smtClean="0"/>
              <a:t>수치 영역의 값 표현 </a:t>
            </a:r>
            <a:r>
              <a:rPr lang="en-US" altLang="ko-KR" smtClean="0"/>
              <a:t>: [</a:t>
            </a:r>
            <a:r>
              <a:rPr lang="ko-KR" altLang="en-US" smtClean="0"/>
              <a:t>표 </a:t>
            </a:r>
            <a:r>
              <a:rPr lang="en-US" altLang="ko-KR" smtClean="0"/>
              <a:t>1-1]</a:t>
            </a:r>
          </a:p>
        </p:txBody>
      </p:sp>
      <p:sp>
        <p:nvSpPr>
          <p:cNvPr id="153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자료의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117851"/>
            <a:ext cx="4274418" cy="5343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진수의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자리의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진수를 표현하는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</a:t>
            </a:r>
            <a:r>
              <a:rPr lang="ko-KR" altLang="en-US" dirty="0" smtClean="0"/>
              <a:t>진수의 자릿수만큼 존 형식을 연결하여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마지막 자리의 존 영역에 부호를 표시</a:t>
            </a:r>
            <a:endParaRPr lang="en-US" altLang="ko-KR" dirty="0" smtClean="0"/>
          </a:p>
          <a:p>
            <a:pPr marL="895350" lvl="3" indent="0" eaLnBrk="1" hangingPunct="1">
              <a:buNone/>
            </a:pPr>
            <a:r>
              <a:rPr lang="en-US" altLang="ko-KR" dirty="0"/>
              <a:t>- </a:t>
            </a:r>
            <a:r>
              <a:rPr lang="ko-KR" altLang="en-US" dirty="0" smtClean="0"/>
              <a:t>양수</a:t>
            </a:r>
            <a:r>
              <a:rPr lang="en-US" altLang="ko-KR" dirty="0" smtClean="0"/>
              <a:t>(+) : 1100		- </a:t>
            </a:r>
            <a:r>
              <a:rPr lang="ko-KR" altLang="en-US" dirty="0" smtClean="0"/>
              <a:t>음수</a:t>
            </a:r>
            <a:r>
              <a:rPr lang="en-US" altLang="ko-KR" dirty="0" smtClean="0"/>
              <a:t>(-) : 1101</a:t>
            </a:r>
            <a:endParaRPr lang="ko-KR" altLang="en-US" dirty="0" smtClean="0"/>
          </a:p>
        </p:txBody>
      </p:sp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자료의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8232" r="65714"/>
          <a:stretch/>
        </p:blipFill>
        <p:spPr>
          <a:xfrm>
            <a:off x="782859" y="6198699"/>
            <a:ext cx="2592288" cy="49941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b="56849"/>
          <a:stretch/>
        </p:blipFill>
        <p:spPr>
          <a:xfrm>
            <a:off x="791580" y="2829361"/>
            <a:ext cx="7560840" cy="183126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 t="45813" r="32976" b="33888"/>
          <a:stretch/>
        </p:blipFill>
        <p:spPr>
          <a:xfrm>
            <a:off x="376024" y="4878297"/>
            <a:ext cx="4416056" cy="75069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rcRect t="65997" r="33333" b="11945"/>
          <a:stretch/>
        </p:blipFill>
        <p:spPr>
          <a:xfrm>
            <a:off x="4726293" y="4827051"/>
            <a:ext cx="4392488" cy="81574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3546195" y="5341681"/>
            <a:ext cx="1668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한컴바탕" pitchFamily="18" charset="-127"/>
              </a:rPr>
              <a:t>+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>
          <a:xfrm>
            <a:off x="7908554" y="5329145"/>
            <a:ext cx="1668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한컴바탕" pitchFamily="18" charset="-127"/>
              </a:rPr>
              <a:t>-</a:t>
            </a:r>
            <a:endParaRPr lang="ko-KR" altLang="en-US" sz="16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4824933" y="5071376"/>
            <a:ext cx="1411858" cy="762747"/>
            <a:chOff x="4824933" y="5071376"/>
            <a:chExt cx="1411858" cy="762747"/>
          </a:xfrm>
        </p:grpSpPr>
        <p:sp>
          <p:nvSpPr>
            <p:cNvPr id="40" name="AutoShape 165"/>
            <p:cNvSpPr>
              <a:spLocks noChangeArrowheads="1"/>
            </p:cNvSpPr>
            <p:nvPr/>
          </p:nvSpPr>
          <p:spPr bwMode="auto">
            <a:xfrm>
              <a:off x="4824933" y="5071376"/>
              <a:ext cx="1411858" cy="545077"/>
            </a:xfrm>
            <a:prstGeom prst="roundRect">
              <a:avLst>
                <a:gd name="adj" fmla="val 5123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7" name="Text Box 167"/>
            <p:cNvSpPr txBox="1">
              <a:spLocks noChangeArrowheads="1"/>
            </p:cNvSpPr>
            <p:nvPr/>
          </p:nvSpPr>
          <p:spPr bwMode="auto">
            <a:xfrm>
              <a:off x="5308202" y="5526346"/>
              <a:ext cx="288862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 dirty="0">
                  <a:solidFill>
                    <a:srgbClr val="FF0000"/>
                  </a:solidFill>
                  <a:latin typeface="+mn-lt"/>
                  <a:ea typeface="HY엽서L" panose="02030600000101010101" pitchFamily="18" charset="-127"/>
                </a:rPr>
                <a:t>2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36791" y="5071376"/>
            <a:ext cx="1401423" cy="762747"/>
            <a:chOff x="6236791" y="5071376"/>
            <a:chExt cx="1401423" cy="762747"/>
          </a:xfrm>
        </p:grpSpPr>
        <p:sp>
          <p:nvSpPr>
            <p:cNvPr id="45" name="AutoShape 165"/>
            <p:cNvSpPr>
              <a:spLocks noChangeArrowheads="1"/>
            </p:cNvSpPr>
            <p:nvPr/>
          </p:nvSpPr>
          <p:spPr bwMode="auto">
            <a:xfrm>
              <a:off x="6236791" y="5071376"/>
              <a:ext cx="1401423" cy="545077"/>
            </a:xfrm>
            <a:prstGeom prst="roundRect">
              <a:avLst>
                <a:gd name="adj" fmla="val 5123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8" name="Text Box 167"/>
            <p:cNvSpPr txBox="1">
              <a:spLocks noChangeArrowheads="1"/>
            </p:cNvSpPr>
            <p:nvPr/>
          </p:nvSpPr>
          <p:spPr bwMode="auto">
            <a:xfrm>
              <a:off x="6849027" y="5526346"/>
              <a:ext cx="288862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 b="1">
                  <a:solidFill>
                    <a:srgbClr val="FF0000"/>
                  </a:solidFill>
                  <a:latin typeface="+mn-lt"/>
                  <a:ea typeface="HY엽서L" panose="02030600000101010101" pitchFamily="18" charset="-127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dirty="0"/>
                <a:t>1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646923" y="5062667"/>
            <a:ext cx="1401423" cy="771456"/>
            <a:chOff x="7646923" y="5062667"/>
            <a:chExt cx="1401423" cy="771456"/>
          </a:xfrm>
        </p:grpSpPr>
        <p:sp>
          <p:nvSpPr>
            <p:cNvPr id="46" name="AutoShape 165"/>
            <p:cNvSpPr>
              <a:spLocks noChangeArrowheads="1"/>
            </p:cNvSpPr>
            <p:nvPr/>
          </p:nvSpPr>
          <p:spPr bwMode="auto">
            <a:xfrm>
              <a:off x="7646923" y="5062667"/>
              <a:ext cx="1401423" cy="545077"/>
            </a:xfrm>
            <a:prstGeom prst="roundRect">
              <a:avLst>
                <a:gd name="adj" fmla="val 5123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9" name="Text Box 167"/>
            <p:cNvSpPr txBox="1">
              <a:spLocks noChangeArrowheads="1"/>
            </p:cNvSpPr>
            <p:nvPr/>
          </p:nvSpPr>
          <p:spPr bwMode="auto">
            <a:xfrm>
              <a:off x="8293140" y="5526346"/>
              <a:ext cx="288862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 b="1">
                  <a:solidFill>
                    <a:srgbClr val="FF0000"/>
                  </a:solidFill>
                  <a:latin typeface="+mn-lt"/>
                  <a:ea typeface="HY엽서L" panose="02030600000101010101" pitchFamily="18" charset="-127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dirty="0"/>
                <a:t>3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874432" y="5083912"/>
            <a:ext cx="1401423" cy="762747"/>
            <a:chOff x="1874432" y="5083912"/>
            <a:chExt cx="1401423" cy="762747"/>
          </a:xfrm>
        </p:grpSpPr>
        <p:sp>
          <p:nvSpPr>
            <p:cNvPr id="38" name="AutoShape 165"/>
            <p:cNvSpPr>
              <a:spLocks noChangeArrowheads="1"/>
            </p:cNvSpPr>
            <p:nvPr/>
          </p:nvSpPr>
          <p:spPr bwMode="auto">
            <a:xfrm>
              <a:off x="1874432" y="5083912"/>
              <a:ext cx="1401423" cy="545077"/>
            </a:xfrm>
            <a:prstGeom prst="roundRect">
              <a:avLst>
                <a:gd name="adj" fmla="val 5123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6" name="Text Box 167"/>
            <p:cNvSpPr txBox="1">
              <a:spLocks noChangeArrowheads="1"/>
            </p:cNvSpPr>
            <p:nvPr/>
          </p:nvSpPr>
          <p:spPr bwMode="auto">
            <a:xfrm>
              <a:off x="2486668" y="5538882"/>
              <a:ext cx="288862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 b="1">
                  <a:solidFill>
                    <a:srgbClr val="FF0000"/>
                  </a:solidFill>
                  <a:latin typeface="+mn-lt"/>
                  <a:ea typeface="HY엽서L" panose="02030600000101010101" pitchFamily="18" charset="-127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dirty="0"/>
                <a:t>1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284564" y="5075203"/>
            <a:ext cx="1401423" cy="771456"/>
            <a:chOff x="3284564" y="5075203"/>
            <a:chExt cx="1401423" cy="771456"/>
          </a:xfrm>
        </p:grpSpPr>
        <p:sp>
          <p:nvSpPr>
            <p:cNvPr id="39" name="AutoShape 165"/>
            <p:cNvSpPr>
              <a:spLocks noChangeArrowheads="1"/>
            </p:cNvSpPr>
            <p:nvPr/>
          </p:nvSpPr>
          <p:spPr bwMode="auto">
            <a:xfrm>
              <a:off x="3284564" y="5075203"/>
              <a:ext cx="1401423" cy="545077"/>
            </a:xfrm>
            <a:prstGeom prst="roundRect">
              <a:avLst>
                <a:gd name="adj" fmla="val 5123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8" name="Text Box 167"/>
            <p:cNvSpPr txBox="1">
              <a:spLocks noChangeArrowheads="1"/>
            </p:cNvSpPr>
            <p:nvPr/>
          </p:nvSpPr>
          <p:spPr bwMode="auto">
            <a:xfrm>
              <a:off x="3930781" y="5538882"/>
              <a:ext cx="288862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 b="1">
                  <a:solidFill>
                    <a:srgbClr val="FF0000"/>
                  </a:solidFill>
                  <a:latin typeface="+mn-lt"/>
                  <a:ea typeface="HY엽서L" panose="02030600000101010101" pitchFamily="18" charset="-127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dirty="0"/>
                <a:t>3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62574" y="5083912"/>
            <a:ext cx="1411858" cy="762747"/>
            <a:chOff x="462574" y="5083912"/>
            <a:chExt cx="1411858" cy="762747"/>
          </a:xfrm>
        </p:grpSpPr>
        <p:sp>
          <p:nvSpPr>
            <p:cNvPr id="27" name="AutoShape 165"/>
            <p:cNvSpPr>
              <a:spLocks noChangeArrowheads="1"/>
            </p:cNvSpPr>
            <p:nvPr/>
          </p:nvSpPr>
          <p:spPr bwMode="auto">
            <a:xfrm>
              <a:off x="462574" y="5083912"/>
              <a:ext cx="1411858" cy="545077"/>
            </a:xfrm>
            <a:prstGeom prst="roundRect">
              <a:avLst>
                <a:gd name="adj" fmla="val 5123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9" name="Text Box 167"/>
            <p:cNvSpPr txBox="1">
              <a:spLocks noChangeArrowheads="1"/>
            </p:cNvSpPr>
            <p:nvPr/>
          </p:nvSpPr>
          <p:spPr bwMode="auto">
            <a:xfrm>
              <a:off x="945843" y="5538882"/>
              <a:ext cx="288862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 dirty="0">
                  <a:solidFill>
                    <a:srgbClr val="FF0000"/>
                  </a:solidFill>
                  <a:latin typeface="+mn-lt"/>
                  <a:ea typeface="HY엽서L" panose="02030600000101010101" pitchFamily="18" charset="-127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44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진수의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팩</a:t>
            </a:r>
            <a:r>
              <a:rPr lang="en-US" altLang="ko-KR" baseline="30000" dirty="0" smtClean="0"/>
              <a:t>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형식의 표현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</a:t>
            </a:r>
            <a:r>
              <a:rPr lang="ko-KR" altLang="en-US" dirty="0" smtClean="0"/>
              <a:t>진수 한 자리를 표현하기 위해서 존 영역 없이 </a:t>
            </a:r>
            <a:r>
              <a:rPr lang="en-US" altLang="ko-KR" dirty="0" smtClean="0"/>
              <a:t>4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사용하는 형식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최하위 </a:t>
            </a:r>
            <a:r>
              <a:rPr lang="en-US" altLang="ko-KR" dirty="0" smtClean="0"/>
              <a:t>4</a:t>
            </a:r>
            <a:r>
              <a:rPr lang="ko-KR" altLang="en-US" dirty="0" smtClean="0"/>
              <a:t>비트에 부호를 표시</a:t>
            </a:r>
            <a:endParaRPr lang="en-US" altLang="ko-KR" dirty="0" smtClean="0"/>
          </a:p>
          <a:p>
            <a:pPr marL="895350" lvl="3" indent="0" eaLnBrk="1" hangingPunct="1">
              <a:buNone/>
            </a:pPr>
            <a:r>
              <a:rPr lang="en-US" altLang="ko-KR" dirty="0" smtClean="0"/>
              <a:t>- </a:t>
            </a:r>
            <a:r>
              <a:rPr lang="ko-KR" altLang="en-US" dirty="0"/>
              <a:t>양수</a:t>
            </a:r>
            <a:r>
              <a:rPr lang="en-US" altLang="ko-KR" dirty="0"/>
              <a:t>(+) : 1100		- </a:t>
            </a:r>
            <a:r>
              <a:rPr lang="ko-KR" altLang="en-US" dirty="0"/>
              <a:t>음수</a:t>
            </a:r>
            <a:r>
              <a:rPr lang="en-US" altLang="ko-KR" dirty="0"/>
              <a:t>(-) : 1101</a:t>
            </a:r>
            <a:endParaRPr lang="ko-KR" altLang="en-US" dirty="0"/>
          </a:p>
          <a:p>
            <a:pPr lvl="3" eaLnBrk="1" hangingPunct="1"/>
            <a:endParaRPr lang="ko-KR" altLang="en-US" dirty="0" smtClean="0"/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자료의 표현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27584" y="2996952"/>
            <a:ext cx="7853516" cy="3539455"/>
            <a:chOff x="827584" y="2996952"/>
            <a:chExt cx="7853516" cy="353945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b="16001"/>
            <a:stretch/>
          </p:blipFill>
          <p:spPr>
            <a:xfrm>
              <a:off x="827584" y="2996952"/>
              <a:ext cx="7853516" cy="288032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83999" r="61920"/>
            <a:stretch/>
          </p:blipFill>
          <p:spPr>
            <a:xfrm>
              <a:off x="827584" y="5987727"/>
              <a:ext cx="2990654" cy="5486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</a:t>
            </a:r>
            <a:r>
              <a:rPr lang="ko-KR" altLang="en-US" dirty="0" smtClean="0"/>
              <a:t>진수의 정수 표현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n</a:t>
            </a:r>
            <a:r>
              <a:rPr lang="ko-KR" altLang="en-US" dirty="0" smtClean="0"/>
              <a:t>비트의 부호 절댓값 형식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최상위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부호 표시</a:t>
            </a:r>
            <a:endParaRPr lang="en-US" altLang="ko-KR" dirty="0" smtClean="0"/>
          </a:p>
          <a:p>
            <a:pPr lvl="3" eaLnBrk="1" hangingPunct="1">
              <a:defRPr/>
            </a:pPr>
            <a:r>
              <a:rPr lang="ko-KR" altLang="en-US" dirty="0" smtClean="0"/>
              <a:t>양수</a:t>
            </a:r>
            <a:r>
              <a:rPr lang="en-US" altLang="ko-KR" dirty="0" smtClean="0"/>
              <a:t>(+) : 0</a:t>
            </a:r>
          </a:p>
          <a:p>
            <a:pPr lvl="3" eaLnBrk="1" hangingPunct="1">
              <a:defRPr/>
            </a:pPr>
            <a:r>
              <a:rPr lang="ko-KR" altLang="en-US" dirty="0" smtClean="0"/>
              <a:t>음수</a:t>
            </a:r>
            <a:r>
              <a:rPr lang="en-US" altLang="ko-KR" dirty="0" smtClean="0"/>
              <a:t>(-) : 1</a:t>
            </a:r>
          </a:p>
          <a:p>
            <a:pPr lvl="2">
              <a:defRPr/>
            </a:pPr>
            <a:r>
              <a:rPr lang="ko-KR" altLang="en-US" dirty="0" smtClean="0"/>
              <a:t>나머지 </a:t>
            </a:r>
            <a:r>
              <a:rPr lang="en-US" altLang="ko-KR" dirty="0" smtClean="0"/>
              <a:t>n-1 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이진수 표시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바이트를 사용하는 부호 절댓값 표현 예</a:t>
            </a:r>
            <a:endParaRPr lang="en-US" altLang="ko-KR" dirty="0" smtClean="0"/>
          </a:p>
          <a:p>
            <a:pPr marL="627062" lvl="2" indent="0">
              <a:buFontTx/>
              <a:buNone/>
              <a:defRPr/>
            </a:pPr>
            <a:r>
              <a:rPr lang="en-US" altLang="ko-KR" b="1" dirty="0" smtClean="0"/>
              <a:t>          </a:t>
            </a:r>
            <a:endParaRPr lang="en-US" altLang="ko-KR" b="1" dirty="0"/>
          </a:p>
          <a:p>
            <a:pPr lvl="2">
              <a:defRPr/>
            </a:pPr>
            <a:endParaRPr lang="ko-KR" altLang="en-US" dirty="0"/>
          </a:p>
        </p:txBody>
      </p:sp>
      <p:sp>
        <p:nvSpPr>
          <p:cNvPr id="204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자료의 표현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73016"/>
            <a:ext cx="7783307" cy="1735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ko-KR" altLang="en-US" dirty="0"/>
              <a:t>진수의 정수 표현</a:t>
            </a:r>
            <a:endParaRPr lang="en-US" altLang="ko-KR" dirty="0"/>
          </a:p>
          <a:p>
            <a:pPr lvl="1"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의 보수</a:t>
            </a:r>
            <a:r>
              <a:rPr lang="en-US" altLang="ko-KR" baseline="30000" dirty="0" smtClean="0"/>
              <a:t>1’ Complement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음수 표현에서 부호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사용하는 대신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보수를 사용하는 방법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n</a:t>
            </a:r>
            <a:r>
              <a:rPr lang="ko-KR" altLang="en-US" dirty="0" smtClean="0"/>
              <a:t>비트의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보수로 만드는 방법</a:t>
            </a:r>
            <a:endParaRPr lang="en-US" altLang="ko-KR" dirty="0" smtClean="0"/>
          </a:p>
          <a:p>
            <a:pPr lvl="3" eaLnBrk="1" hangingPunct="1">
              <a:defRPr/>
            </a:pPr>
            <a:r>
              <a:rPr lang="en-US" altLang="ko-KR" dirty="0" smtClean="0"/>
              <a:t>n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모두</a:t>
            </a:r>
            <a:r>
              <a:rPr lang="en-US" altLang="ko-KR" dirty="0" smtClean="0"/>
              <a:t> 1</a:t>
            </a:r>
            <a:r>
              <a:rPr lang="ko-KR" altLang="en-US" dirty="0" smtClean="0"/>
              <a:t>로 만든 이진수에서 변환하고자 하는 이진수를 뺌</a:t>
            </a:r>
            <a:endParaRPr lang="en-US" altLang="ko-KR" dirty="0" smtClean="0"/>
          </a:p>
          <a:p>
            <a:pPr lvl="3" eaLnBrk="1" hangingPunct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보수로 만듦</a:t>
            </a:r>
            <a:r>
              <a:rPr lang="en-US" altLang="ko-KR" dirty="0" smtClean="0"/>
              <a:t>(1</a:t>
            </a:r>
            <a:r>
              <a:rPr lang="ko-KR" altLang="en-US" dirty="0" smtClean="0"/>
              <a:t>바이트 사용</a:t>
            </a:r>
            <a:r>
              <a:rPr lang="en-US" altLang="ko-KR" dirty="0" smtClean="0"/>
              <a:t>)</a:t>
            </a:r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sz="800" dirty="0"/>
          </a:p>
          <a:p>
            <a:pPr lvl="2">
              <a:defRPr/>
            </a:pPr>
            <a:endParaRPr lang="en-US" altLang="ko-KR" sz="400" dirty="0" smtClean="0"/>
          </a:p>
          <a:p>
            <a:pPr lvl="2"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바이트를 사용하는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보수 표현 예</a:t>
            </a:r>
            <a:endParaRPr lang="en-US" altLang="ko-KR" dirty="0" smtClean="0"/>
          </a:p>
          <a:p>
            <a:pPr marL="627062" lvl="2" indent="0">
              <a:buFontTx/>
              <a:buNone/>
              <a:defRPr/>
            </a:pPr>
            <a:r>
              <a:rPr lang="en-US" altLang="ko-KR" b="1" dirty="0" smtClean="0"/>
              <a:t>				</a:t>
            </a:r>
            <a:endParaRPr lang="ko-KR" altLang="en-US" dirty="0"/>
          </a:p>
        </p:txBody>
      </p:sp>
      <p:sp>
        <p:nvSpPr>
          <p:cNvPr id="215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자료의 표현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52" y="3140968"/>
            <a:ext cx="6887096" cy="16222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76056" y="4129326"/>
            <a:ext cx="1224632" cy="21602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5089"/>
          <a:stretch/>
        </p:blipFill>
        <p:spPr>
          <a:xfrm>
            <a:off x="1043608" y="5182166"/>
            <a:ext cx="7200800" cy="1343178"/>
          </a:xfrm>
          <a:prstGeom prst="rect">
            <a:avLst/>
          </a:prstGeom>
        </p:spPr>
      </p:pic>
      <p:sp>
        <p:nvSpPr>
          <p:cNvPr id="11" name="Text Box 202"/>
          <p:cNvSpPr txBox="1">
            <a:spLocks noChangeArrowheads="1"/>
          </p:cNvSpPr>
          <p:nvPr/>
        </p:nvSpPr>
        <p:spPr bwMode="auto">
          <a:xfrm>
            <a:off x="4032250" y="6309955"/>
            <a:ext cx="511175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b="1" dirty="0" smtClean="0">
                <a:solidFill>
                  <a:srgbClr val="0000CC"/>
                </a:solidFill>
                <a:latin typeface="+mj-ea"/>
                <a:ea typeface="+mj-ea"/>
              </a:rPr>
              <a:t>▶ </a:t>
            </a:r>
            <a:r>
              <a:rPr lang="ko-KR" altLang="en-US" sz="1600" b="1" dirty="0" smtClean="0">
                <a:solidFill>
                  <a:srgbClr val="0000CC"/>
                </a:solidFill>
                <a:latin typeface="+mj-ea"/>
                <a:ea typeface="+mj-ea"/>
              </a:rPr>
              <a:t>부호절댓값형식의 </a:t>
            </a:r>
            <a:r>
              <a:rPr lang="ko-KR" altLang="en-US" sz="1600" b="1" dirty="0">
                <a:solidFill>
                  <a:srgbClr val="0000CC"/>
                </a:solidFill>
                <a:latin typeface="+mj-ea"/>
                <a:ea typeface="+mj-ea"/>
              </a:rPr>
              <a:t>양수 표현과 같음</a:t>
            </a:r>
            <a:r>
              <a:rPr lang="en-US" altLang="ko-KR" sz="1600" b="1" dirty="0">
                <a:solidFill>
                  <a:srgbClr val="0000CC"/>
                </a:solidFill>
                <a:latin typeface="+mj-ea"/>
                <a:ea typeface="+mj-ea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진수의 정수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의 보수</a:t>
            </a:r>
            <a:r>
              <a:rPr lang="en-US" altLang="ko-KR" baseline="30000" dirty="0" smtClean="0"/>
              <a:t>2’ Complement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음수의 표현에서 부호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사용하는 대신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보수를 사용하는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</a:t>
            </a:r>
            <a:r>
              <a:rPr lang="ko-KR" altLang="en-US" dirty="0" smtClean="0"/>
              <a:t>비트의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보수로 만드는 방법</a:t>
            </a:r>
            <a:endParaRPr lang="en-US" altLang="ko-KR" dirty="0" smtClean="0"/>
          </a:p>
          <a:p>
            <a:pPr lvl="3" eaLnBrk="1" hangingPunct="1"/>
            <a:r>
              <a:rPr lang="en-US" altLang="ko-KR" dirty="0" smtClean="0"/>
              <a:t>1</a:t>
            </a:r>
            <a:r>
              <a:rPr lang="ko-KR" altLang="en-US" dirty="0" smtClean="0"/>
              <a:t>의 보수에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더함</a:t>
            </a:r>
            <a:endParaRPr lang="en-US" altLang="ko-KR" dirty="0" smtClean="0"/>
          </a:p>
          <a:p>
            <a:pPr lvl="3" eaLnBrk="1" hangingPunct="1"/>
            <a:r>
              <a:rPr lang="ko-KR" altLang="en-US" dirty="0" smtClean="0"/>
              <a:t>예</a:t>
            </a:r>
            <a:r>
              <a:rPr lang="en-US" altLang="ko-KR" dirty="0" smtClean="0"/>
              <a:t>) 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보수로 만들기</a:t>
            </a:r>
            <a:r>
              <a:rPr lang="en-US" altLang="ko-KR" dirty="0" smtClean="0"/>
              <a:t>(1</a:t>
            </a:r>
            <a:r>
              <a:rPr lang="ko-KR" altLang="en-US" dirty="0" smtClean="0"/>
              <a:t>바이트 사용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2253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자료의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212976"/>
            <a:ext cx="7315200" cy="20764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88024" y="4509120"/>
            <a:ext cx="1224632" cy="21602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85184" y="4182698"/>
            <a:ext cx="1527472" cy="216024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ko-KR" altLang="en-US" dirty="0"/>
              <a:t>진수의 정수 표현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ko-KR" altLang="en-US" dirty="0" smtClean="0"/>
              <a:t>보수</a:t>
            </a:r>
            <a:r>
              <a:rPr lang="en-US" altLang="ko-KR" baseline="30000" dirty="0" smtClean="0"/>
              <a:t>2’ Complement </a:t>
            </a:r>
            <a:r>
              <a:rPr lang="ko-KR" altLang="en-US" dirty="0" smtClean="0"/>
              <a:t>형식</a:t>
            </a:r>
            <a:endParaRPr lang="en-US" altLang="ko-KR" dirty="0"/>
          </a:p>
          <a:p>
            <a:pPr lvl="2"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바이트를 사용하는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 보수 형식의 예</a:t>
            </a:r>
            <a:endParaRPr lang="en-US" altLang="ko-KR" dirty="0" smtClean="0"/>
          </a:p>
          <a:p>
            <a:pPr marL="627062" lvl="2" indent="0">
              <a:buFontTx/>
              <a:buNone/>
              <a:defRPr/>
            </a:pPr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</a:p>
          <a:p>
            <a:pPr marL="627062" lvl="2" indent="0">
              <a:buFontTx/>
              <a:buNone/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sz="1050" dirty="0" smtClean="0"/>
          </a:p>
          <a:p>
            <a:pPr lvl="2">
              <a:defRPr/>
            </a:pPr>
            <a:endParaRPr lang="en-US" altLang="ko-KR" sz="1050" dirty="0" smtClean="0"/>
          </a:p>
          <a:p>
            <a:pPr lvl="1">
              <a:defRPr/>
            </a:pPr>
            <a:r>
              <a:rPr lang="en-US" altLang="ko-KR" dirty="0" smtClean="0"/>
              <a:t>2</a:t>
            </a:r>
            <a:r>
              <a:rPr lang="ko-KR" altLang="en-US" dirty="0" smtClean="0"/>
              <a:t>진수 정수의 세 가지 표현 방법에서 </a:t>
            </a:r>
            <a:r>
              <a:rPr lang="ko-KR" altLang="en-US" spc="-100" dirty="0" smtClean="0"/>
              <a:t>양수의 표현은 같고 </a:t>
            </a:r>
            <a:r>
              <a:rPr lang="ko-KR" altLang="en-US" b="1" dirty="0" smtClean="0">
                <a:solidFill>
                  <a:srgbClr val="FF0000"/>
                </a:solidFill>
              </a:rPr>
              <a:t>음수의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표현만 다르다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자료의 표현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96" y="2190596"/>
            <a:ext cx="8136904" cy="1641895"/>
          </a:xfrm>
          <a:prstGeom prst="rect">
            <a:avLst/>
          </a:prstGeom>
        </p:spPr>
      </p:pic>
      <p:sp>
        <p:nvSpPr>
          <p:cNvPr id="7" name="Text Box 202"/>
          <p:cNvSpPr txBox="1">
            <a:spLocks noChangeArrowheads="1"/>
          </p:cNvSpPr>
          <p:nvPr/>
        </p:nvSpPr>
        <p:spPr bwMode="auto">
          <a:xfrm>
            <a:off x="4211960" y="3656807"/>
            <a:ext cx="511175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b="1" dirty="0" smtClean="0">
                <a:solidFill>
                  <a:srgbClr val="0000CC"/>
                </a:solidFill>
                <a:latin typeface="+mj-ea"/>
                <a:ea typeface="+mj-ea"/>
              </a:rPr>
              <a:t>▶ </a:t>
            </a:r>
            <a:r>
              <a:rPr lang="ko-KR" altLang="en-US" sz="1600" b="1" dirty="0" smtClean="0">
                <a:solidFill>
                  <a:srgbClr val="0000CC"/>
                </a:solidFill>
                <a:latin typeface="+mj-ea"/>
                <a:ea typeface="+mj-ea"/>
              </a:rPr>
              <a:t>부호절댓값형식의 </a:t>
            </a:r>
            <a:r>
              <a:rPr lang="ko-KR" altLang="en-US" sz="1600" b="1" dirty="0">
                <a:solidFill>
                  <a:srgbClr val="0000CC"/>
                </a:solidFill>
                <a:latin typeface="+mj-ea"/>
                <a:ea typeface="+mj-ea"/>
              </a:rPr>
              <a:t>양수 표현과 같음</a:t>
            </a:r>
            <a:r>
              <a:rPr lang="en-US" altLang="ko-KR" sz="1600" b="1" dirty="0">
                <a:solidFill>
                  <a:srgbClr val="0000CC"/>
                </a:solidFill>
                <a:latin typeface="+mj-ea"/>
                <a:ea typeface="+mj-ea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자료의 표현 </a:t>
            </a:r>
            <a:r>
              <a:rPr lang="en-US" altLang="ko-KR" dirty="0"/>
              <a:t>: </a:t>
            </a:r>
            <a:r>
              <a:rPr lang="ko-KR" altLang="en-US" dirty="0"/>
              <a:t>수치 자료의 표현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1"/>
            <a:ext cx="855180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85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진수의 실수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고정 소수점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소수점이 항상 최상위 비트의 왼쪽 밖에 고정되어 있는 것으로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취급하는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고정 소수점 표현의 </a:t>
            </a:r>
            <a:r>
              <a:rPr lang="en-US" altLang="ko-KR" sz="2400" b="1" dirty="0" smtClean="0">
                <a:solidFill>
                  <a:srgbClr val="3366FF"/>
                </a:solidFill>
              </a:rPr>
              <a:t>00010101</a:t>
            </a:r>
            <a:r>
              <a:rPr lang="ko-KR" altLang="en-US" dirty="0" smtClean="0"/>
              <a:t>은 </a:t>
            </a:r>
            <a:r>
              <a:rPr lang="en-US" altLang="ko-KR" sz="2400" b="1" dirty="0" smtClean="0">
                <a:solidFill>
                  <a:srgbClr val="3366FF"/>
                </a:solidFill>
              </a:rPr>
              <a:t>0.00010101</a:t>
            </a:r>
            <a:r>
              <a:rPr lang="ko-KR" altLang="en-US" dirty="0" smtClean="0"/>
              <a:t>의 실수 값을 의미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부동 소수점 형식의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고정 소수점 형식에 비해서 표현 가능한 값의 범위가 넓음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실수를 구분하여 표현</a:t>
            </a:r>
            <a:endParaRPr lang="en-US" altLang="ko-KR" dirty="0" smtClean="0"/>
          </a:p>
          <a:p>
            <a:pPr marL="895350" lvl="3" indent="0" eaLnBrk="1" hangingPunct="1">
              <a:buFont typeface="Arial" panose="020B0604020202020204" pitchFamily="34" charset="0"/>
              <a:buNone/>
            </a:pPr>
            <a:endParaRPr lang="ko-KR" altLang="en-US" dirty="0" smtClean="0"/>
          </a:p>
        </p:txBody>
      </p:sp>
      <p:sp>
        <p:nvSpPr>
          <p:cNvPr id="2457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자료의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656138"/>
            <a:ext cx="4991100" cy="199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  <a:p>
            <a:pPr lvl="1"/>
            <a:r>
              <a:rPr lang="ko-KR" altLang="en-US" dirty="0"/>
              <a:t>자료구조의 의미와 중요성을 알아본다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자료구조에서 다루는 내용을 알아본다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컴퓨터 내부의 </a:t>
            </a:r>
            <a:r>
              <a:rPr lang="en-US" altLang="ko-KR" dirty="0"/>
              <a:t>2</a:t>
            </a:r>
            <a:r>
              <a:rPr lang="ko-KR" altLang="en-US" dirty="0"/>
              <a:t>진수 코드 체계를 알아본다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자료 형태에 따른 자료 표현 형식을 알아본다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자료를 추상화하고 구체화하는 개념을 이해한다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알고리즘의 개념을 이해하고 알고리즘의 표현 방법을 알아본다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알고리즘의 성능 분석 방법을 알아본다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내용</a:t>
            </a:r>
          </a:p>
          <a:p>
            <a:pPr lvl="1"/>
            <a:r>
              <a:rPr lang="en-US" altLang="ko-KR" dirty="0"/>
              <a:t>01 </a:t>
            </a:r>
            <a:r>
              <a:rPr lang="ko-KR" altLang="en-US" dirty="0"/>
              <a:t>자료구조의 이해</a:t>
            </a:r>
          </a:p>
          <a:p>
            <a:pPr lvl="1"/>
            <a:r>
              <a:rPr lang="en-US" altLang="ko-KR" dirty="0"/>
              <a:t>02 </a:t>
            </a:r>
            <a:r>
              <a:rPr lang="ko-KR" altLang="en-US" dirty="0"/>
              <a:t>자료의 표현</a:t>
            </a:r>
          </a:p>
          <a:p>
            <a:pPr lvl="1"/>
            <a:r>
              <a:rPr lang="en-US" altLang="ko-KR" dirty="0"/>
              <a:t>03 </a:t>
            </a:r>
            <a:r>
              <a:rPr lang="ko-KR" altLang="en-US" dirty="0"/>
              <a:t>자료의 </a:t>
            </a:r>
            <a:r>
              <a:rPr lang="ko-KR" altLang="en-US" dirty="0" smtClean="0"/>
              <a:t>추상화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91880" y="4941168"/>
            <a:ext cx="4572000" cy="10854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9750" lvl="1" indent="-182563" eaLnBrk="0" hangingPunct="0"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Font typeface="Wingdings" pitchFamily="2" charset="2"/>
              <a:buChar char="§"/>
            </a:pPr>
            <a:r>
              <a:rPr lang="en-US" altLang="ko-KR" sz="1800" dirty="0">
                <a:latin typeface="+mn-ea"/>
                <a:ea typeface="+mn-ea"/>
              </a:rPr>
              <a:t>04 </a:t>
            </a:r>
            <a:r>
              <a:rPr lang="ko-KR" altLang="en-US" sz="1800" dirty="0">
                <a:latin typeface="+mn-ea"/>
                <a:ea typeface="+mn-ea"/>
              </a:rPr>
              <a:t>알고리즘의 이해</a:t>
            </a:r>
          </a:p>
          <a:p>
            <a:pPr marL="539750" lvl="1" indent="-182563" eaLnBrk="0" hangingPunct="0"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Font typeface="Wingdings" pitchFamily="2" charset="2"/>
              <a:buChar char="§"/>
            </a:pPr>
            <a:r>
              <a:rPr lang="en-US" altLang="ko-KR" sz="1800" dirty="0">
                <a:latin typeface="+mn-ea"/>
                <a:ea typeface="+mn-ea"/>
              </a:rPr>
              <a:t>05 </a:t>
            </a:r>
            <a:r>
              <a:rPr lang="ko-KR" altLang="en-US" sz="1800" dirty="0">
                <a:latin typeface="+mn-ea"/>
                <a:ea typeface="+mn-ea"/>
              </a:rPr>
              <a:t>알고리즘의 표현 방법</a:t>
            </a:r>
          </a:p>
          <a:p>
            <a:pPr marL="539750" lvl="1" indent="-182563" eaLnBrk="0" hangingPunct="0"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Font typeface="Wingdings" pitchFamily="2" charset="2"/>
              <a:buChar char="§"/>
            </a:pPr>
            <a:r>
              <a:rPr lang="en-US" altLang="ko-KR" sz="1800" dirty="0">
                <a:latin typeface="+mn-ea"/>
                <a:ea typeface="+mn-ea"/>
              </a:rPr>
              <a:t>06 </a:t>
            </a:r>
            <a:r>
              <a:rPr lang="ko-KR" altLang="en-US" sz="1800" dirty="0">
                <a:latin typeface="+mn-ea"/>
                <a:ea typeface="+mn-ea"/>
              </a:rPr>
              <a:t>알고리즘의 성능 분석</a:t>
            </a:r>
          </a:p>
        </p:txBody>
      </p:sp>
    </p:spTree>
    <p:extLst>
      <p:ext uri="{BB962C8B-B14F-4D97-AF65-F5344CB8AC3E}">
        <p14:creationId xmlns:p14="http://schemas.microsoft.com/office/powerpoint/2010/main" val="1076084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진수의 실수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부동 소수점 형식의 표현</a:t>
            </a:r>
            <a:endParaRPr lang="en-US" altLang="ko-KR" dirty="0" smtClean="0"/>
          </a:p>
          <a:p>
            <a:pPr marL="895350" lvl="3" indent="0" eaLnBrk="1" hangingPunct="1">
              <a:buFont typeface="Arial" panose="020B0604020202020204" pitchFamily="34" charset="0"/>
              <a:buNone/>
            </a:pPr>
            <a:endParaRPr lang="ko-KR" altLang="en-US" dirty="0" smtClean="0"/>
          </a:p>
        </p:txBody>
      </p:sp>
      <p:sp>
        <p:nvSpPr>
          <p:cNvPr id="2560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자료의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5" y="1844824"/>
            <a:ext cx="7861290" cy="32953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749926" y="1566054"/>
            <a:ext cx="3006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ko-KR" sz="1200" dirty="0">
                <a:solidFill>
                  <a:srgbClr val="0000CC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4</a:t>
            </a:r>
            <a:r>
              <a:rPr lang="ko-KR" altLang="en-US" sz="1200" dirty="0">
                <a:solidFill>
                  <a:srgbClr val="0000CC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바이트를 사용하는 부동 소수점 형식</a:t>
            </a:r>
            <a:endParaRPr lang="en-US" altLang="ko-KR" sz="1200" dirty="0">
              <a:solidFill>
                <a:srgbClr val="0000CC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5939" y="3198449"/>
            <a:ext cx="3006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ko-KR" sz="1200" dirty="0" smtClean="0">
                <a:solidFill>
                  <a:srgbClr val="0000CC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8</a:t>
            </a:r>
            <a:r>
              <a:rPr lang="ko-KR" altLang="en-US" sz="1200" dirty="0" smtClean="0">
                <a:solidFill>
                  <a:srgbClr val="0000CC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바이트를 </a:t>
            </a:r>
            <a:r>
              <a:rPr lang="ko-KR" altLang="en-US" sz="1200" dirty="0">
                <a:solidFill>
                  <a:srgbClr val="0000CC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사용하는 부동 소수점 형식</a:t>
            </a:r>
            <a:endParaRPr lang="en-US" altLang="ko-KR" sz="1200" dirty="0">
              <a:solidFill>
                <a:srgbClr val="0000CC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문자 자료의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문자에 대한 이진수 코드를 정의하여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문자에 대한 이진수 </a:t>
            </a:r>
            <a:r>
              <a:rPr lang="ko-KR" altLang="en-US" dirty="0" err="1" smtClean="0"/>
              <a:t>코드표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BCD </a:t>
            </a:r>
            <a:r>
              <a:rPr lang="ko-KR" altLang="en-US" dirty="0" smtClean="0"/>
              <a:t>코드</a:t>
            </a:r>
          </a:p>
          <a:p>
            <a:pPr lvl="2"/>
            <a:r>
              <a:rPr lang="en-US" altLang="ko-KR" dirty="0" smtClean="0"/>
              <a:t>EBCDIC </a:t>
            </a:r>
            <a:r>
              <a:rPr lang="ko-KR" altLang="en-US" dirty="0" smtClean="0"/>
              <a:t>코드 </a:t>
            </a:r>
          </a:p>
          <a:p>
            <a:pPr lvl="2"/>
            <a:r>
              <a:rPr lang="en-US" altLang="ko-KR" dirty="0" smtClean="0"/>
              <a:t>ASCII </a:t>
            </a:r>
            <a:r>
              <a:rPr lang="ko-KR" altLang="en-US" dirty="0" smtClean="0"/>
              <a:t>코드</a:t>
            </a:r>
          </a:p>
        </p:txBody>
      </p:sp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 자료의 표현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/>
              <a:t>BCD </a:t>
            </a:r>
            <a:r>
              <a:rPr lang="ko-KR" altLang="en-US" smtClean="0"/>
              <a:t>코드</a:t>
            </a:r>
            <a:endParaRPr lang="en-US" altLang="ko-KR" smtClean="0"/>
          </a:p>
          <a:p>
            <a:pPr lvl="1"/>
            <a:r>
              <a:rPr lang="en-US" altLang="ko-KR" smtClean="0"/>
              <a:t>6</a:t>
            </a:r>
            <a:r>
              <a:rPr lang="ko-KR" altLang="en-US" smtClean="0"/>
              <a:t>비트를 사용하여 문자 표현</a:t>
            </a:r>
            <a:endParaRPr lang="en-US" altLang="ko-KR" smtClean="0"/>
          </a:p>
          <a:p>
            <a:pPr lvl="2"/>
            <a:r>
              <a:rPr lang="ko-KR" altLang="en-US" smtClean="0"/>
              <a:t>상위 </a:t>
            </a:r>
            <a:r>
              <a:rPr lang="en-US" altLang="ko-KR" smtClean="0"/>
              <a:t>2</a:t>
            </a:r>
            <a:r>
              <a:rPr lang="ko-KR" altLang="en-US" smtClean="0"/>
              <a:t>비트 </a:t>
            </a:r>
            <a:r>
              <a:rPr lang="en-US" altLang="ko-KR" smtClean="0"/>
              <a:t>: </a:t>
            </a:r>
            <a:r>
              <a:rPr lang="ko-KR" altLang="en-US" smtClean="0"/>
              <a:t>존 비트</a:t>
            </a:r>
            <a:endParaRPr lang="en-US" altLang="ko-KR" smtClean="0"/>
          </a:p>
          <a:p>
            <a:pPr lvl="2"/>
            <a:r>
              <a:rPr lang="ko-KR" altLang="en-US" smtClean="0"/>
              <a:t>하위 </a:t>
            </a:r>
            <a:r>
              <a:rPr lang="en-US" altLang="ko-KR" smtClean="0"/>
              <a:t>4</a:t>
            </a:r>
            <a:r>
              <a:rPr lang="ko-KR" altLang="en-US" smtClean="0"/>
              <a:t>비트 </a:t>
            </a:r>
            <a:r>
              <a:rPr lang="en-US" altLang="ko-KR" smtClean="0"/>
              <a:t>: 2</a:t>
            </a:r>
            <a:r>
              <a:rPr lang="ko-KR" altLang="en-US" smtClean="0"/>
              <a:t>진수 비트</a:t>
            </a:r>
            <a:endParaRPr lang="en-US" altLang="ko-KR" smtClean="0"/>
          </a:p>
          <a:p>
            <a:pPr lvl="2"/>
            <a:r>
              <a:rPr lang="ko-KR" altLang="en-US" smtClean="0"/>
              <a:t>존 비트와 </a:t>
            </a:r>
            <a:r>
              <a:rPr lang="en-US" altLang="ko-KR" smtClean="0"/>
              <a:t>2</a:t>
            </a:r>
            <a:r>
              <a:rPr lang="ko-KR" altLang="en-US" smtClean="0"/>
              <a:t>진수 비트를 조합하여 </a:t>
            </a:r>
            <a:r>
              <a:rPr lang="en-US" altLang="ko-KR" smtClean="0"/>
              <a:t>10</a:t>
            </a:r>
            <a:r>
              <a:rPr lang="ko-KR" altLang="en-US" smtClean="0"/>
              <a:t>진수 </a:t>
            </a:r>
            <a:r>
              <a:rPr lang="en-US" altLang="ko-KR" smtClean="0"/>
              <a:t>0~9</a:t>
            </a:r>
            <a:r>
              <a:rPr lang="ko-KR" altLang="en-US" smtClean="0"/>
              <a:t>와 영어 대문자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ko-KR" altLang="en-US" smtClean="0"/>
              <a:t>특수 문자를 표현</a:t>
            </a:r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 자료의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212976"/>
            <a:ext cx="7868801" cy="1455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BCD </a:t>
            </a:r>
            <a:r>
              <a:rPr lang="ko-KR" altLang="en-US" dirty="0"/>
              <a:t>코드</a:t>
            </a: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286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 자료의 표현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36" y="1413099"/>
            <a:ext cx="8743564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/>
              <a:t>EBCDIC </a:t>
            </a:r>
            <a:r>
              <a:rPr lang="ko-KR" altLang="en-US" smtClean="0"/>
              <a:t>코드</a:t>
            </a:r>
            <a:endParaRPr lang="en-US" altLang="ko-KR" smtClean="0"/>
          </a:p>
          <a:p>
            <a:pPr lvl="1"/>
            <a:r>
              <a:rPr lang="en-US" altLang="ko-KR" smtClean="0"/>
              <a:t>8</a:t>
            </a:r>
            <a:r>
              <a:rPr lang="ko-KR" altLang="en-US" smtClean="0"/>
              <a:t>비트를 사용하여 문자 표현</a:t>
            </a:r>
            <a:endParaRPr lang="en-US" altLang="ko-KR" smtClean="0"/>
          </a:p>
          <a:p>
            <a:pPr lvl="2"/>
            <a:r>
              <a:rPr lang="ko-KR" altLang="en-US" smtClean="0"/>
              <a:t>상위 </a:t>
            </a:r>
            <a:r>
              <a:rPr lang="en-US" altLang="ko-KR" smtClean="0"/>
              <a:t>4</a:t>
            </a:r>
            <a:r>
              <a:rPr lang="ko-KR" altLang="en-US" smtClean="0"/>
              <a:t>비트 </a:t>
            </a:r>
            <a:r>
              <a:rPr lang="en-US" altLang="ko-KR" smtClean="0"/>
              <a:t>: </a:t>
            </a:r>
            <a:r>
              <a:rPr lang="ko-KR" altLang="en-US" smtClean="0"/>
              <a:t>존 비트</a:t>
            </a:r>
            <a:endParaRPr lang="en-US" altLang="ko-KR" smtClean="0"/>
          </a:p>
          <a:p>
            <a:pPr lvl="2"/>
            <a:r>
              <a:rPr lang="ko-KR" altLang="en-US" smtClean="0"/>
              <a:t>하위 </a:t>
            </a:r>
            <a:r>
              <a:rPr lang="en-US" altLang="ko-KR" smtClean="0"/>
              <a:t>4</a:t>
            </a:r>
            <a:r>
              <a:rPr lang="ko-KR" altLang="en-US" smtClean="0"/>
              <a:t>비트 </a:t>
            </a:r>
            <a:r>
              <a:rPr lang="en-US" altLang="ko-KR" smtClean="0"/>
              <a:t>: 2</a:t>
            </a:r>
            <a:r>
              <a:rPr lang="ko-KR" altLang="en-US" smtClean="0"/>
              <a:t>진수 비트</a:t>
            </a:r>
            <a:endParaRPr lang="en-US" altLang="ko-KR" smtClean="0"/>
          </a:p>
          <a:p>
            <a:pPr lvl="2"/>
            <a:r>
              <a:rPr lang="ko-KR" altLang="en-US" smtClean="0"/>
              <a:t>존 비트와 </a:t>
            </a:r>
            <a:r>
              <a:rPr lang="en-US" altLang="ko-KR" smtClean="0"/>
              <a:t>2</a:t>
            </a:r>
            <a:r>
              <a:rPr lang="ko-KR" altLang="en-US" smtClean="0"/>
              <a:t>진수 비트를 조합하여 </a:t>
            </a:r>
            <a:r>
              <a:rPr lang="en-US" altLang="ko-KR" smtClean="0"/>
              <a:t>10</a:t>
            </a:r>
            <a:r>
              <a:rPr lang="ko-KR" altLang="en-US" smtClean="0"/>
              <a:t>진수 </a:t>
            </a:r>
            <a:r>
              <a:rPr lang="en-US" altLang="ko-KR" smtClean="0"/>
              <a:t>0~9</a:t>
            </a:r>
            <a:r>
              <a:rPr lang="ko-KR" altLang="en-US" smtClean="0"/>
              <a:t>와 영어 대문자</a:t>
            </a:r>
            <a:r>
              <a:rPr lang="en-US" altLang="ko-KR" smtClean="0"/>
              <a:t>/</a:t>
            </a:r>
            <a:r>
              <a:rPr lang="ko-KR" altLang="en-US" smtClean="0"/>
              <a:t>소문자와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특수문자를 표현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en-US" altLang="ko-KR" smtClean="0"/>
              <a:t>EBCDIC </a:t>
            </a:r>
            <a:r>
              <a:rPr lang="ko-KR" altLang="en-US" smtClean="0"/>
              <a:t>코드의 구성</a:t>
            </a:r>
            <a:endParaRPr lang="en-US" altLang="ko-KR" smtClean="0"/>
          </a:p>
          <a:p>
            <a:pPr lvl="2"/>
            <a:endParaRPr lang="ko-KR" altLang="en-US" smtClean="0"/>
          </a:p>
        </p:txBody>
      </p:sp>
      <p:sp>
        <p:nvSpPr>
          <p:cNvPr id="2969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 자료의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35" y="3933056"/>
            <a:ext cx="7263730" cy="2530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EBCDIC </a:t>
            </a:r>
            <a:r>
              <a:rPr lang="ko-KR" altLang="en-US" dirty="0" smtClean="0"/>
              <a:t>코드</a:t>
            </a:r>
            <a:endParaRPr lang="en-US" altLang="ko-KR" dirty="0"/>
          </a:p>
        </p:txBody>
      </p:sp>
      <p:sp>
        <p:nvSpPr>
          <p:cNvPr id="307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 자료의 표현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849"/>
          <a:stretch/>
        </p:blipFill>
        <p:spPr>
          <a:xfrm>
            <a:off x="2555776" y="940477"/>
            <a:ext cx="5918936" cy="572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/>
              <a:t>ASCII </a:t>
            </a:r>
            <a:r>
              <a:rPr lang="ko-KR" altLang="en-US" smtClean="0"/>
              <a:t>코드</a:t>
            </a:r>
            <a:endParaRPr lang="en-US" altLang="ko-KR" smtClean="0"/>
          </a:p>
          <a:p>
            <a:pPr lvl="1"/>
            <a:r>
              <a:rPr lang="en-US" altLang="ko-KR" smtClean="0"/>
              <a:t>7</a:t>
            </a:r>
            <a:r>
              <a:rPr lang="ko-KR" altLang="en-US" smtClean="0"/>
              <a:t>비트를 사용하여 문자 표현</a:t>
            </a:r>
            <a:endParaRPr lang="en-US" altLang="ko-KR" smtClean="0"/>
          </a:p>
          <a:p>
            <a:pPr lvl="2"/>
            <a:r>
              <a:rPr lang="ko-KR" altLang="en-US" smtClean="0"/>
              <a:t>상위 </a:t>
            </a:r>
            <a:r>
              <a:rPr lang="en-US" altLang="ko-KR" smtClean="0"/>
              <a:t>3</a:t>
            </a:r>
            <a:r>
              <a:rPr lang="ko-KR" altLang="en-US" smtClean="0"/>
              <a:t>비트 </a:t>
            </a:r>
            <a:r>
              <a:rPr lang="en-US" altLang="ko-KR" smtClean="0"/>
              <a:t>: </a:t>
            </a:r>
            <a:r>
              <a:rPr lang="ko-KR" altLang="en-US" smtClean="0"/>
              <a:t>존 비트</a:t>
            </a:r>
            <a:endParaRPr lang="en-US" altLang="ko-KR" smtClean="0"/>
          </a:p>
          <a:p>
            <a:pPr lvl="2"/>
            <a:r>
              <a:rPr lang="ko-KR" altLang="en-US" smtClean="0"/>
              <a:t>하위 </a:t>
            </a:r>
            <a:r>
              <a:rPr lang="en-US" altLang="ko-KR" smtClean="0"/>
              <a:t>4</a:t>
            </a:r>
            <a:r>
              <a:rPr lang="ko-KR" altLang="en-US" smtClean="0"/>
              <a:t>비트 </a:t>
            </a:r>
            <a:r>
              <a:rPr lang="en-US" altLang="ko-KR" smtClean="0"/>
              <a:t>: 2</a:t>
            </a:r>
            <a:r>
              <a:rPr lang="ko-KR" altLang="en-US" smtClean="0"/>
              <a:t>진수 비트</a:t>
            </a:r>
            <a:endParaRPr lang="en-US" altLang="ko-KR" smtClean="0"/>
          </a:p>
          <a:p>
            <a:pPr lvl="2"/>
            <a:r>
              <a:rPr lang="ko-KR" altLang="en-US" smtClean="0"/>
              <a:t>존 비트와 </a:t>
            </a:r>
            <a:r>
              <a:rPr lang="en-US" altLang="ko-KR" smtClean="0"/>
              <a:t>2</a:t>
            </a:r>
            <a:r>
              <a:rPr lang="ko-KR" altLang="en-US" smtClean="0"/>
              <a:t>진수 비트를 조합하여 </a:t>
            </a:r>
            <a:r>
              <a:rPr lang="en-US" altLang="ko-KR" smtClean="0"/>
              <a:t>10</a:t>
            </a:r>
            <a:r>
              <a:rPr lang="ko-KR" altLang="en-US" smtClean="0"/>
              <a:t>진수 </a:t>
            </a:r>
            <a:r>
              <a:rPr lang="en-US" altLang="ko-KR" smtClean="0"/>
              <a:t>0~9</a:t>
            </a:r>
            <a:r>
              <a:rPr lang="ko-KR" altLang="en-US" smtClean="0"/>
              <a:t>와 영어 대문자</a:t>
            </a:r>
            <a:r>
              <a:rPr lang="en-US" altLang="ko-KR" smtClean="0"/>
              <a:t>/</a:t>
            </a:r>
            <a:r>
              <a:rPr lang="ko-KR" altLang="en-US" smtClean="0"/>
              <a:t>소문자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ko-KR" altLang="en-US" smtClean="0"/>
              <a:t>특수문자를 표현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en-US" altLang="ko-KR" smtClean="0"/>
              <a:t>ASCII </a:t>
            </a:r>
            <a:r>
              <a:rPr lang="ko-KR" altLang="en-US" smtClean="0"/>
              <a:t>코드의 구성</a:t>
            </a:r>
            <a:endParaRPr lang="en-US" altLang="ko-KR" smtClean="0"/>
          </a:p>
          <a:p>
            <a:pPr lvl="2"/>
            <a:endParaRPr lang="ko-KR" altLang="en-US" smtClean="0"/>
          </a:p>
        </p:txBody>
      </p:sp>
      <p:sp>
        <p:nvSpPr>
          <p:cNvPr id="317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 자료의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05064"/>
            <a:ext cx="3744416" cy="1471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ASCII </a:t>
            </a:r>
            <a:r>
              <a:rPr lang="ko-KR" altLang="en-US" dirty="0" smtClean="0"/>
              <a:t>코드</a:t>
            </a:r>
            <a:endParaRPr lang="en-US" altLang="ko-KR" dirty="0"/>
          </a:p>
        </p:txBody>
      </p:sp>
      <p:sp>
        <p:nvSpPr>
          <p:cNvPr id="327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 자료의 표현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996651"/>
            <a:ext cx="5544616" cy="5828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유니코드</a:t>
            </a:r>
            <a:endParaRPr lang="en-US" altLang="ko-KR" dirty="0" smtClean="0"/>
          </a:p>
          <a:p>
            <a:pPr lvl="1"/>
            <a:r>
              <a:rPr lang="en-US" altLang="ko-KR" b="0" dirty="0"/>
              <a:t>EBCDIC </a:t>
            </a:r>
            <a:r>
              <a:rPr lang="ko-KR" altLang="en-US" b="0" dirty="0"/>
              <a:t>코드나 </a:t>
            </a:r>
            <a:r>
              <a:rPr lang="en-US" altLang="ko-KR" b="0" dirty="0"/>
              <a:t>ASCII </a:t>
            </a:r>
            <a:r>
              <a:rPr lang="ko-KR" altLang="en-US" b="0" dirty="0"/>
              <a:t>코드는 최대 </a:t>
            </a:r>
            <a:r>
              <a:rPr lang="en-US" altLang="ko-KR" b="0" dirty="0"/>
              <a:t>8</a:t>
            </a:r>
            <a:r>
              <a:rPr lang="ko-KR" altLang="en-US" b="0" dirty="0"/>
              <a:t>비트로 숫자</a:t>
            </a:r>
            <a:r>
              <a:rPr lang="en-US" altLang="ko-KR" b="0" dirty="0"/>
              <a:t>, </a:t>
            </a:r>
            <a:r>
              <a:rPr lang="ko-KR" altLang="en-US" b="0" dirty="0"/>
              <a:t>몇 가지 특수문자</a:t>
            </a:r>
            <a:r>
              <a:rPr lang="en-US" altLang="ko-KR" b="0" dirty="0"/>
              <a:t>, </a:t>
            </a:r>
            <a:r>
              <a:rPr lang="ko-KR" altLang="en-US" b="0" dirty="0" smtClean="0"/>
              <a:t>알파벳 정의하므로</a:t>
            </a:r>
            <a:r>
              <a:rPr lang="en-US" altLang="ko-KR" b="0" dirty="0" smtClean="0"/>
              <a:t> </a:t>
            </a:r>
            <a:r>
              <a:rPr lang="ko-KR" altLang="en-US" b="0" dirty="0"/>
              <a:t>문자 코드 </a:t>
            </a:r>
            <a:r>
              <a:rPr lang="ko-KR" altLang="en-US" b="0" dirty="0" smtClean="0"/>
              <a:t>표에 정의되어 </a:t>
            </a:r>
            <a:r>
              <a:rPr lang="ko-KR" altLang="en-US" b="0" dirty="0"/>
              <a:t>있지 않은 </a:t>
            </a:r>
            <a:r>
              <a:rPr lang="ko-KR" altLang="en-US" b="0" dirty="0" smtClean="0"/>
              <a:t>문자 표현 불가능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이런 문제 해결 </a:t>
            </a:r>
            <a:r>
              <a:rPr lang="ko-KR" altLang="en-US" b="0" dirty="0"/>
              <a:t>위해 세계 여러 나라의 </a:t>
            </a:r>
            <a:r>
              <a:rPr lang="ko-KR" altLang="en-US" b="0" dirty="0" smtClean="0"/>
              <a:t>언어를 통일된 방법으로 </a:t>
            </a:r>
            <a:r>
              <a:rPr lang="ko-KR" altLang="en-US" b="0" dirty="0"/>
              <a:t>표현할 수 있도록 정의한 국제 표준 코드</a:t>
            </a:r>
            <a:r>
              <a:rPr lang="en-US" altLang="ko-KR" b="0" dirty="0"/>
              <a:t>(ISO/IEC 10646</a:t>
            </a:r>
            <a:r>
              <a:rPr lang="en-US" altLang="ko-KR" b="0" dirty="0" smtClean="0"/>
              <a:t>)</a:t>
            </a:r>
          </a:p>
          <a:p>
            <a:pPr lvl="1"/>
            <a:r>
              <a:rPr lang="en-US" altLang="ko-KR" b="0" dirty="0" smtClean="0"/>
              <a:t>2</a:t>
            </a:r>
            <a:r>
              <a:rPr lang="ko-KR" altLang="en-US" b="0" dirty="0" smtClean="0"/>
              <a:t>바이트를 </a:t>
            </a:r>
            <a:r>
              <a:rPr lang="ko-KR" altLang="en-US" b="0" dirty="0"/>
              <a:t>조합하여 하나의 글자를 표현하기 때문에 </a:t>
            </a:r>
            <a:r>
              <a:rPr lang="en-US" altLang="ko-KR" b="0" dirty="0"/>
              <a:t>1</a:t>
            </a:r>
            <a:r>
              <a:rPr lang="ko-KR" altLang="en-US" b="0" dirty="0"/>
              <a:t>바이트 코드로 표현할 수 없었던 다양한 언어를 </a:t>
            </a:r>
            <a:r>
              <a:rPr lang="ko-KR" altLang="en-US" b="0" dirty="0" smtClean="0"/>
              <a:t>표현</a:t>
            </a:r>
            <a:r>
              <a:rPr lang="en-US" altLang="ko-KR" b="0" dirty="0" smtClean="0"/>
              <a:t>. </a:t>
            </a:r>
          </a:p>
          <a:p>
            <a:pPr lvl="1"/>
            <a:r>
              <a:rPr lang="ko-KR" altLang="en-US" b="0" dirty="0" smtClean="0"/>
              <a:t>유니코드 표는 </a:t>
            </a:r>
            <a:r>
              <a:rPr lang="en-US" altLang="ko-KR" b="0" dirty="0" smtClean="0"/>
              <a:t>http</a:t>
            </a:r>
            <a:r>
              <a:rPr lang="en-US" altLang="ko-KR" b="0" dirty="0"/>
              <a:t>://www.unicode.org/</a:t>
            </a:r>
            <a:r>
              <a:rPr lang="ko-KR" altLang="en-US" b="0" dirty="0"/>
              <a:t>에서 </a:t>
            </a:r>
            <a:r>
              <a:rPr lang="ko-KR" altLang="en-US" b="0" dirty="0" smtClean="0"/>
              <a:t>확인 가능</a:t>
            </a:r>
            <a:endParaRPr lang="en-US" altLang="ko-KR" b="0" dirty="0"/>
          </a:p>
          <a:p>
            <a:pPr lvl="1"/>
            <a:r>
              <a:rPr lang="ko-KR" altLang="en-US" b="0" dirty="0"/>
              <a:t>초기 </a:t>
            </a:r>
            <a:r>
              <a:rPr lang="en-US" altLang="ko-KR" b="0" dirty="0"/>
              <a:t>IBM </a:t>
            </a:r>
            <a:r>
              <a:rPr lang="ko-KR" altLang="en-US" b="0" dirty="0"/>
              <a:t>컴퓨터 시스템에서는 </a:t>
            </a:r>
            <a:r>
              <a:rPr lang="en-US" altLang="ko-KR" b="0" dirty="0"/>
              <a:t>BCD </a:t>
            </a:r>
            <a:r>
              <a:rPr lang="ko-KR" altLang="en-US" b="0" dirty="0"/>
              <a:t>코드를 사용하다가 더 많은 문자 코드를 표현할 수 </a:t>
            </a:r>
            <a:r>
              <a:rPr lang="ko-KR" altLang="en-US" b="0" dirty="0" smtClean="0"/>
              <a:t>있는 </a:t>
            </a:r>
            <a:r>
              <a:rPr lang="en-US" altLang="ko-KR" b="0" dirty="0" smtClean="0"/>
              <a:t>EBCDIC</a:t>
            </a:r>
            <a:r>
              <a:rPr lang="ko-KR" altLang="en-US" b="0" dirty="0" smtClean="0"/>
              <a:t>코드로 대체</a:t>
            </a:r>
            <a:r>
              <a:rPr lang="en-US" altLang="ko-KR" b="0" dirty="0" smtClean="0"/>
              <a:t>, </a:t>
            </a:r>
            <a:r>
              <a:rPr lang="ko-KR" altLang="en-US" b="0" dirty="0"/>
              <a:t>그러다 미국 표준 코드인 </a:t>
            </a:r>
            <a:r>
              <a:rPr lang="en-US" altLang="ko-KR" b="0" dirty="0" smtClean="0"/>
              <a:t>ASCII </a:t>
            </a:r>
            <a:r>
              <a:rPr lang="ko-KR" altLang="en-US" b="0" dirty="0" smtClean="0"/>
              <a:t>코드 일반화</a:t>
            </a:r>
            <a:r>
              <a:rPr lang="en-US" altLang="ko-KR" b="0" dirty="0" smtClean="0"/>
              <a:t>, </a:t>
            </a:r>
            <a:r>
              <a:rPr lang="ko-KR" altLang="en-US" b="0" dirty="0"/>
              <a:t>현재는 표현의 한계를 </a:t>
            </a:r>
            <a:r>
              <a:rPr lang="ko-KR" altLang="en-US" b="0" dirty="0" smtClean="0"/>
              <a:t>극복</a:t>
            </a:r>
            <a:r>
              <a:rPr lang="ko-KR" altLang="en-US" b="0" dirty="0"/>
              <a:t>한 유니코드가 </a:t>
            </a:r>
            <a:r>
              <a:rPr lang="ko-KR" altLang="en-US" b="0" dirty="0" smtClean="0"/>
              <a:t>일반화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XML</a:t>
            </a:r>
            <a:r>
              <a:rPr lang="en-US" altLang="ko-KR" b="0" dirty="0"/>
              <a:t>, Java, CORBA 3.0, WML </a:t>
            </a:r>
            <a:r>
              <a:rPr lang="ko-KR" altLang="en-US" b="0" dirty="0"/>
              <a:t>등 인터넷 기반 프로그램과 제품에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자료의 표현 </a:t>
            </a:r>
            <a:r>
              <a:rPr lang="en-US" altLang="ko-KR" dirty="0"/>
              <a:t>: </a:t>
            </a:r>
            <a:r>
              <a:rPr lang="ko-KR" altLang="en-US" dirty="0"/>
              <a:t>논리자료의 표현</a:t>
            </a:r>
          </a:p>
        </p:txBody>
      </p:sp>
    </p:spTree>
    <p:extLst>
      <p:ext uri="{BB962C8B-B14F-4D97-AF65-F5344CB8AC3E}">
        <p14:creationId xmlns:p14="http://schemas.microsoft.com/office/powerpoint/2010/main" val="2081653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논리자료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논리값을 표현하기 위한 자료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논리값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</a:t>
            </a:r>
            <a:r>
              <a:rPr lang="en-US" altLang="ko-KR" dirty="0" smtClean="0"/>
              <a:t>(True)</a:t>
            </a:r>
            <a:r>
              <a:rPr lang="ko-KR" altLang="en-US" dirty="0" smtClean="0"/>
              <a:t>와 거짓</a:t>
            </a:r>
            <a:r>
              <a:rPr lang="en-US" altLang="ko-KR" dirty="0" smtClean="0"/>
              <a:t>(False), 1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0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바이트를 사용하여 논리자료를 표현하는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방법 </a:t>
            </a:r>
            <a:r>
              <a:rPr lang="en-US" altLang="ko-KR" dirty="0" smtClean="0"/>
              <a:t>1)</a:t>
            </a:r>
          </a:p>
          <a:p>
            <a:pPr lvl="3" eaLnBrk="1" hangingPunct="1"/>
            <a:r>
              <a:rPr lang="ko-KR" altLang="en-US" dirty="0" smtClean="0"/>
              <a:t>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최하위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표시 </a:t>
            </a:r>
            <a:r>
              <a:rPr lang="en-US" altLang="ko-KR" dirty="0" smtClean="0"/>
              <a:t> 	</a:t>
            </a:r>
            <a:r>
              <a:rPr lang="en-US" altLang="ko-KR" b="1" dirty="0" smtClean="0"/>
              <a:t>00000001</a:t>
            </a:r>
          </a:p>
          <a:p>
            <a:pPr lvl="3" eaLnBrk="1" hangingPunct="1">
              <a:lnSpc>
                <a:spcPct val="90000"/>
              </a:lnSpc>
            </a:pPr>
            <a:r>
              <a:rPr lang="ko-KR" altLang="en-US" dirty="0" smtClean="0"/>
              <a:t>거짓 </a:t>
            </a:r>
            <a:r>
              <a:rPr lang="en-US" altLang="ko-KR" dirty="0" smtClean="0">
                <a:latin typeface="Times New Roman" panose="02020603050405020304" pitchFamily="18" charset="0"/>
              </a:rPr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표시</a:t>
            </a:r>
            <a:r>
              <a:rPr lang="en-US" altLang="ko-KR" dirty="0" smtClean="0"/>
              <a:t>. 	</a:t>
            </a:r>
            <a:r>
              <a:rPr lang="en-US" altLang="ko-KR" b="1" dirty="0" smtClean="0"/>
              <a:t>00000000</a:t>
            </a:r>
          </a:p>
          <a:p>
            <a:pPr lvl="3" eaLnBrk="1" hangingPunct="1">
              <a:lnSpc>
                <a:spcPct val="90000"/>
              </a:lnSpc>
            </a:pPr>
            <a:endParaRPr lang="en-US" altLang="ko-KR" b="1" dirty="0" smtClean="0"/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/>
              <a:t>방법</a:t>
            </a:r>
            <a:r>
              <a:rPr lang="en-US" altLang="ko-KR" dirty="0" smtClean="0"/>
              <a:t>2)</a:t>
            </a:r>
          </a:p>
          <a:p>
            <a:pPr lvl="3" eaLnBrk="1" hangingPunct="1">
              <a:lnSpc>
                <a:spcPct val="90000"/>
              </a:lnSpc>
            </a:pPr>
            <a:r>
              <a:rPr lang="ko-KR" altLang="en-US" dirty="0" smtClean="0"/>
              <a:t>참 </a:t>
            </a:r>
            <a:r>
              <a:rPr lang="en-US" altLang="ko-KR" dirty="0" smtClean="0">
                <a:latin typeface="Times New Roman" panose="02020603050405020304" pitchFamily="18" charset="0"/>
              </a:rPr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표시</a:t>
            </a:r>
            <a:r>
              <a:rPr lang="en-US" altLang="ko-KR" dirty="0" smtClean="0"/>
              <a:t>. 		</a:t>
            </a:r>
            <a:r>
              <a:rPr lang="en-US" altLang="ko-KR" b="1" dirty="0" smtClean="0"/>
              <a:t>11111111</a:t>
            </a:r>
          </a:p>
          <a:p>
            <a:pPr lvl="3" eaLnBrk="1" hangingPunct="1">
              <a:lnSpc>
                <a:spcPct val="90000"/>
              </a:lnSpc>
            </a:pPr>
            <a:r>
              <a:rPr lang="ko-KR" altLang="en-US" dirty="0" smtClean="0"/>
              <a:t>거짓 </a:t>
            </a:r>
            <a:r>
              <a:rPr lang="en-US" altLang="ko-KR" dirty="0" smtClean="0">
                <a:latin typeface="Times New Roman" panose="02020603050405020304" pitchFamily="18" charset="0"/>
              </a:rPr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표시</a:t>
            </a:r>
            <a:r>
              <a:rPr lang="en-US" altLang="ko-KR" dirty="0" smtClean="0"/>
              <a:t>. 	</a:t>
            </a:r>
            <a:r>
              <a:rPr lang="en-US" altLang="ko-KR" b="1" dirty="0" smtClean="0"/>
              <a:t>00000000</a:t>
            </a:r>
          </a:p>
          <a:p>
            <a:pPr lvl="3" eaLnBrk="1" hangingPunct="1">
              <a:lnSpc>
                <a:spcPct val="90000"/>
              </a:lnSpc>
            </a:pPr>
            <a:endParaRPr lang="en-US" altLang="ko-KR" b="1" dirty="0" smtClean="0"/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/>
              <a:t>방법</a:t>
            </a:r>
            <a:r>
              <a:rPr lang="en-US" altLang="ko-KR" dirty="0" smtClean="0"/>
              <a:t>3)</a:t>
            </a:r>
          </a:p>
          <a:p>
            <a:pPr lvl="3" eaLnBrk="1" hangingPunct="1">
              <a:lnSpc>
                <a:spcPct val="90000"/>
              </a:lnSpc>
            </a:pPr>
            <a:r>
              <a:rPr lang="ko-KR" altLang="en-US" dirty="0" smtClean="0"/>
              <a:t>참 </a:t>
            </a:r>
            <a:r>
              <a:rPr lang="en-US" altLang="ko-KR" dirty="0" smtClean="0">
                <a:latin typeface="Times New Roman" panose="02020603050405020304" pitchFamily="18" charset="0"/>
              </a:rPr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 이상의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표시</a:t>
            </a:r>
            <a:r>
              <a:rPr lang="en-US" altLang="ko-KR" dirty="0" smtClean="0"/>
              <a:t>	</a:t>
            </a:r>
            <a:r>
              <a:rPr lang="en-US" altLang="ko-KR" b="1" dirty="0" smtClean="0"/>
              <a:t>00000001 or 00000100 ……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lvl="3" eaLnBrk="1" hangingPunct="1">
              <a:lnSpc>
                <a:spcPct val="90000"/>
              </a:lnSpc>
            </a:pPr>
            <a:r>
              <a:rPr lang="ko-KR" altLang="en-US" dirty="0" smtClean="0"/>
              <a:t>거짓 </a:t>
            </a:r>
            <a:r>
              <a:rPr lang="en-US" altLang="ko-KR" dirty="0" smtClean="0">
                <a:latin typeface="Times New Roman" panose="02020603050405020304" pitchFamily="18" charset="0"/>
              </a:rPr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표시</a:t>
            </a:r>
            <a:r>
              <a:rPr lang="en-US" altLang="ko-KR" dirty="0" smtClean="0"/>
              <a:t>. 	</a:t>
            </a:r>
            <a:r>
              <a:rPr lang="en-US" altLang="ko-KR" b="1" dirty="0" smtClean="0"/>
              <a:t>00000000</a:t>
            </a:r>
          </a:p>
          <a:p>
            <a:pPr lvl="3" eaLnBrk="1" hangingPunct="1"/>
            <a:endParaRPr lang="ko-KR" altLang="en-US" dirty="0" smtClean="0"/>
          </a:p>
        </p:txBody>
      </p:sp>
      <p:sp>
        <p:nvSpPr>
          <p:cNvPr id="337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논리자료의 표현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자료구조의 개념</a:t>
            </a:r>
            <a:endParaRPr lang="en-US" altLang="ko-KR" dirty="0" smtClean="0"/>
          </a:p>
          <a:p>
            <a:pPr lvl="1"/>
            <a:r>
              <a:rPr lang="ko-KR" altLang="en-US" dirty="0"/>
              <a:t>자료를 효율적으로 표현하고 저장하고 처리할 수 있도록 </a:t>
            </a:r>
            <a:r>
              <a:rPr lang="ko-KR" altLang="en-US" dirty="0" smtClean="0"/>
              <a:t>정리하는 것</a:t>
            </a:r>
            <a:endParaRPr lang="en-US" altLang="ko-KR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자료구조의 이해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7123991" cy="403244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포인터 자료</a:t>
            </a:r>
            <a:endParaRPr lang="en-US" altLang="ko-KR" smtClean="0"/>
          </a:p>
          <a:p>
            <a:pPr lvl="1"/>
            <a:r>
              <a:rPr lang="ko-KR" altLang="en-US" smtClean="0"/>
              <a:t>메모리의 주소를 표현하기 위한 자료 형식</a:t>
            </a:r>
            <a:endParaRPr lang="en-US" altLang="ko-KR" smtClean="0"/>
          </a:p>
          <a:p>
            <a:pPr lvl="1"/>
            <a:r>
              <a:rPr lang="ko-KR" altLang="en-US" smtClean="0"/>
              <a:t>변수의 주소나 메모리의 특정 위치에 대한 주소를 저장하고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주소연산하기 위해 사용</a:t>
            </a:r>
          </a:p>
        </p:txBody>
      </p:sp>
      <p:sp>
        <p:nvSpPr>
          <p:cNvPr id="348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 </a:t>
            </a:r>
            <a:r>
              <a:rPr lang="ko-KR" altLang="en-US" smtClean="0"/>
              <a:t>자료의 표현 </a:t>
            </a:r>
            <a:r>
              <a:rPr lang="en-US" altLang="ko-KR" smtClean="0"/>
              <a:t>: </a:t>
            </a:r>
            <a:r>
              <a:rPr lang="ko-KR" altLang="en-US" smtClean="0"/>
              <a:t>포인터 자료의 표현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문자열</a:t>
            </a:r>
            <a:r>
              <a:rPr lang="en-US" altLang="ko-KR" baseline="30000" dirty="0" smtClean="0"/>
              <a:t>String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여러 문자로 이루어진 문자의 그룹을 하나의 자료로 취급하여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메모리에 연속적으로 저장하는 자료 형식</a:t>
            </a:r>
            <a:endParaRPr lang="en-US" altLang="ko-KR" dirty="0" smtClean="0"/>
          </a:p>
          <a:p>
            <a:pPr lvl="1">
              <a:defRPr/>
            </a:pPr>
            <a:endParaRPr lang="en-US" altLang="ko-KR" sz="1050" dirty="0" smtClean="0"/>
          </a:p>
          <a:p>
            <a:pPr lvl="1">
              <a:defRPr/>
            </a:pPr>
            <a:r>
              <a:rPr lang="ko-KR" altLang="en-US" dirty="0" smtClean="0"/>
              <a:t>하나의 문자열 자료에 포함된 부분문자열을 표현하는 방법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1 : </a:t>
            </a:r>
            <a:r>
              <a:rPr lang="ko-KR" altLang="en-US" dirty="0">
                <a:latin typeface="YDVYMjOStd12"/>
              </a:rPr>
              <a:t>부분 문자열 사이에 </a:t>
            </a:r>
            <a:r>
              <a:rPr lang="ko-KR" altLang="en-US" dirty="0" err="1">
                <a:latin typeface="YDVYMjOStd12"/>
              </a:rPr>
              <a:t>구분자를</a:t>
            </a:r>
            <a:r>
              <a:rPr lang="ko-KR" altLang="en-US" dirty="0">
                <a:latin typeface="YDVYMjOStd12"/>
              </a:rPr>
              <a:t> 사용하여 저장한다</a:t>
            </a:r>
            <a:r>
              <a:rPr lang="en-US" altLang="ko-KR" dirty="0" smtClean="0">
                <a:latin typeface="YDVYMjOStd12"/>
              </a:rPr>
              <a:t>.</a:t>
            </a:r>
          </a:p>
          <a:p>
            <a:pPr lvl="2" eaLnBrk="1" hangingPunct="1">
              <a:defRPr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2 : </a:t>
            </a:r>
            <a:r>
              <a:rPr lang="ko-KR" altLang="en-US" dirty="0">
                <a:latin typeface="YDVYMjOStd12"/>
              </a:rPr>
              <a:t>가장 긴 문자열의 길이에 맞춰 고정 길이로 </a:t>
            </a:r>
            <a:r>
              <a:rPr lang="ko-KR" altLang="en-US" dirty="0" smtClean="0">
                <a:latin typeface="YDVYMjOStd12"/>
              </a:rPr>
              <a:t>저장한다</a:t>
            </a:r>
            <a:r>
              <a:rPr lang="en-US" altLang="ko-KR" dirty="0" smtClean="0">
                <a:latin typeface="YDVYMjOStd12"/>
              </a:rPr>
              <a:t>.</a:t>
            </a:r>
          </a:p>
          <a:p>
            <a:pPr lvl="2" eaLnBrk="1" hangingPunct="1">
              <a:defRPr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3 : </a:t>
            </a:r>
            <a:r>
              <a:rPr lang="ko-KR" altLang="en-US" dirty="0">
                <a:latin typeface="YDVYMjOStd12"/>
              </a:rPr>
              <a:t>부분 문자열을 연속하여 저장하고 각 부분 문자열에 대한 포인터를 </a:t>
            </a:r>
            <a:r>
              <a:rPr lang="ko-KR" altLang="en-US" dirty="0" smtClean="0">
                <a:latin typeface="YDVYMjOStd12"/>
              </a:rPr>
              <a:t>사용한다</a:t>
            </a:r>
            <a:r>
              <a:rPr lang="en-US" altLang="ko-KR" dirty="0" smtClean="0">
                <a:latin typeface="YDVYMjOStd12"/>
              </a:rPr>
              <a:t>.</a:t>
            </a:r>
            <a:endParaRPr lang="ko-KR" altLang="en-US" dirty="0"/>
          </a:p>
        </p:txBody>
      </p:sp>
      <p:sp>
        <p:nvSpPr>
          <p:cNvPr id="358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 </a:t>
            </a:r>
            <a:r>
              <a:rPr lang="ko-KR" altLang="en-US" smtClean="0"/>
              <a:t>자료의 표현 </a:t>
            </a:r>
            <a:r>
              <a:rPr lang="en-US" altLang="ko-KR" smtClean="0"/>
              <a:t>: </a:t>
            </a:r>
            <a:r>
              <a:rPr lang="ko-KR" altLang="en-US" smtClean="0"/>
              <a:t>문자열 자료의 표현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문자열</a:t>
            </a:r>
            <a:r>
              <a:rPr lang="en-US" altLang="ko-KR" baseline="30000" dirty="0"/>
              <a:t>String</a:t>
            </a:r>
            <a:r>
              <a:rPr lang="en-US" altLang="ko-KR" dirty="0"/>
              <a:t> </a:t>
            </a:r>
            <a:r>
              <a:rPr lang="ko-KR" altLang="en-US" dirty="0"/>
              <a:t>자료</a:t>
            </a:r>
            <a:endParaRPr lang="en-US" altLang="ko-KR" dirty="0"/>
          </a:p>
          <a:p>
            <a:pPr lvl="2">
              <a:defRPr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1. </a:t>
            </a:r>
            <a:r>
              <a:rPr lang="ko-KR" altLang="en-US" dirty="0" err="1" smtClean="0"/>
              <a:t>구분자를</a:t>
            </a:r>
            <a:r>
              <a:rPr lang="ko-KR" altLang="en-US" dirty="0" smtClean="0"/>
              <a:t> 사용하는 표현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구분자로</a:t>
            </a:r>
            <a:r>
              <a:rPr lang="ko-KR" altLang="en-US" dirty="0" smtClean="0"/>
              <a:t> 세미콜론</a:t>
            </a:r>
            <a:r>
              <a:rPr lang="en-US" altLang="ko-KR" dirty="0" smtClean="0"/>
              <a:t>(;)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sz="800" dirty="0"/>
          </a:p>
          <a:p>
            <a:pPr lvl="2">
              <a:defRPr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고정길이를 사용하는 표현</a:t>
            </a: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sz="1050" dirty="0"/>
          </a:p>
          <a:p>
            <a:pPr lvl="2">
              <a:defRPr/>
            </a:pPr>
            <a:endParaRPr lang="en-US" altLang="ko-KR" sz="800" dirty="0" smtClean="0"/>
          </a:p>
          <a:p>
            <a:pPr lvl="2">
              <a:defRPr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포인터를 사용하는 표현</a:t>
            </a: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marL="627062" lvl="2" indent="0">
              <a:buFontTx/>
              <a:buNone/>
              <a:defRPr/>
            </a:pPr>
            <a:endParaRPr lang="ko-KR" altLang="en-US" dirty="0"/>
          </a:p>
        </p:txBody>
      </p:sp>
      <p:sp>
        <p:nvSpPr>
          <p:cNvPr id="368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 </a:t>
            </a:r>
            <a:r>
              <a:rPr lang="ko-KR" altLang="en-US" smtClean="0"/>
              <a:t>자료의 표현 </a:t>
            </a:r>
            <a:r>
              <a:rPr lang="en-US" altLang="ko-KR" smtClean="0"/>
              <a:t>: </a:t>
            </a:r>
            <a:r>
              <a:rPr lang="ko-KR" altLang="en-US" smtClean="0"/>
              <a:t>문자열 자료의 표현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60806" y="1772816"/>
            <a:ext cx="8782050" cy="4963838"/>
            <a:chOff x="260806" y="1772816"/>
            <a:chExt cx="8782050" cy="496383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806" y="1772816"/>
              <a:ext cx="8782050" cy="6858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685" y="2989198"/>
              <a:ext cx="7934325" cy="9810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685" y="4500855"/>
              <a:ext cx="8667750" cy="18573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685" y="6358230"/>
              <a:ext cx="8136000" cy="37842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문자열</a:t>
            </a:r>
            <a:r>
              <a:rPr lang="en-US" altLang="ko-KR" baseline="30000" dirty="0"/>
              <a:t>String</a:t>
            </a:r>
            <a:r>
              <a:rPr lang="en-US" altLang="ko-KR" dirty="0"/>
              <a:t> </a:t>
            </a:r>
            <a:r>
              <a:rPr lang="ko-KR" altLang="en-US" dirty="0" smtClean="0"/>
              <a:t>자료</a:t>
            </a:r>
            <a:endParaRPr lang="en-US" altLang="ko-KR" dirty="0"/>
          </a:p>
        </p:txBody>
      </p:sp>
      <p:sp>
        <p:nvSpPr>
          <p:cNvPr id="378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 </a:t>
            </a:r>
            <a:r>
              <a:rPr lang="ko-KR" altLang="en-US" smtClean="0"/>
              <a:t>자료의 표현 </a:t>
            </a:r>
            <a:r>
              <a:rPr lang="en-US" altLang="ko-KR" smtClean="0"/>
              <a:t>: </a:t>
            </a:r>
            <a:r>
              <a:rPr lang="ko-KR" altLang="en-US" smtClean="0"/>
              <a:t>문자열 자료의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84784"/>
            <a:ext cx="8089403" cy="2831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뇌의 추상화 기능</a:t>
            </a:r>
            <a:endParaRPr lang="en-US" altLang="ko-KR" dirty="0"/>
          </a:p>
          <a:p>
            <a:pPr lvl="1"/>
            <a:r>
              <a:rPr lang="ko-KR" altLang="en-US" dirty="0"/>
              <a:t>기억할 대상의 구별되는 특징만을 단순화하여 기억하는 기능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자료의 추상화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16832"/>
            <a:ext cx="5814219" cy="44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18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컴퓨터를 이용한 문재해결에서의 추상화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/>
              <a:t>크고 복잡한 문제를 단순화시켜 쉽게 해결하기 위한 방법</a:t>
            </a:r>
          </a:p>
          <a:p>
            <a:pPr lvl="1" eaLnBrk="1" hangingPunct="1">
              <a:defRPr/>
            </a:pPr>
            <a:r>
              <a:rPr lang="ko-KR" altLang="en-US" dirty="0"/>
              <a:t>자료 추상화</a:t>
            </a:r>
            <a:r>
              <a:rPr lang="en-US" altLang="ko-KR" dirty="0"/>
              <a:t>(Data Abstraction)</a:t>
            </a:r>
          </a:p>
          <a:p>
            <a:pPr lvl="2" eaLnBrk="1" hangingPunct="1">
              <a:defRPr/>
            </a:pPr>
            <a:r>
              <a:rPr lang="ko-KR" altLang="en-US" dirty="0"/>
              <a:t>처리할 자료</a:t>
            </a:r>
            <a:r>
              <a:rPr lang="en-US" altLang="ko-KR" dirty="0"/>
              <a:t>, </a:t>
            </a:r>
            <a:r>
              <a:rPr lang="ko-KR" altLang="en-US" dirty="0"/>
              <a:t>연산</a:t>
            </a:r>
            <a:r>
              <a:rPr lang="en-US" altLang="ko-KR" dirty="0"/>
              <a:t>, </a:t>
            </a:r>
            <a:r>
              <a:rPr lang="ko-KR" altLang="en-US" dirty="0" err="1"/>
              <a:t>자료형에</a:t>
            </a:r>
            <a:r>
              <a:rPr lang="ko-KR" altLang="en-US" dirty="0"/>
              <a:t> 대한 추상화 표현</a:t>
            </a:r>
          </a:p>
          <a:p>
            <a:pPr lvl="2" eaLnBrk="1" hangingPunct="1">
              <a:defRPr/>
            </a:pPr>
            <a:r>
              <a:rPr lang="ko-KR" altLang="en-US" dirty="0" smtClean="0"/>
              <a:t>자료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프로그램의 </a:t>
            </a:r>
            <a:r>
              <a:rPr lang="ko-KR" altLang="en-US" dirty="0"/>
              <a:t>처리 대상이 되는 모든 것을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 eaLnBrk="1" hangingPunct="1">
              <a:defRPr/>
            </a:pPr>
            <a:endParaRPr lang="ko-KR" altLang="en-US" sz="1000" dirty="0"/>
          </a:p>
          <a:p>
            <a:pPr lvl="2" eaLnBrk="1" hangingPunct="1">
              <a:defRPr/>
            </a:pPr>
            <a:r>
              <a:rPr lang="ko-KR" altLang="en-US" dirty="0"/>
              <a:t>연산</a:t>
            </a:r>
          </a:p>
          <a:p>
            <a:pPr lvl="3" eaLnBrk="1" hangingPunct="1">
              <a:defRPr/>
            </a:pPr>
            <a:r>
              <a:rPr lang="ko-KR" altLang="en-US" dirty="0"/>
              <a:t>어떤 일을 처리하는 과정</a:t>
            </a:r>
            <a:r>
              <a:rPr lang="en-US" altLang="ko-KR" dirty="0"/>
              <a:t>. </a:t>
            </a:r>
            <a:r>
              <a:rPr lang="ko-KR" altLang="en-US" dirty="0"/>
              <a:t>연산자에 의해 수행</a:t>
            </a:r>
          </a:p>
          <a:p>
            <a:pPr lvl="3" eaLnBrk="1" hangingPunct="1">
              <a:defRPr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더하기 연산은 </a:t>
            </a:r>
            <a:r>
              <a:rPr lang="en-US" altLang="ko-KR" dirty="0"/>
              <a:t>+</a:t>
            </a:r>
            <a:r>
              <a:rPr lang="ko-KR" altLang="en-US" dirty="0"/>
              <a:t>연산자에 의해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3" eaLnBrk="1" hangingPunct="1">
              <a:defRPr/>
            </a:pPr>
            <a:endParaRPr lang="ko-KR" altLang="en-US" sz="1000" dirty="0"/>
          </a:p>
          <a:p>
            <a:pPr lvl="2" eaLnBrk="1" hangingPunct="1">
              <a:defRPr/>
            </a:pPr>
            <a:r>
              <a:rPr lang="ko-KR" altLang="en-US" dirty="0" err="1"/>
              <a:t>자료형</a:t>
            </a:r>
            <a:endParaRPr lang="ko-KR" altLang="en-US" dirty="0"/>
          </a:p>
          <a:p>
            <a:pPr lvl="3" eaLnBrk="1" hangingPunct="1">
              <a:defRPr/>
            </a:pPr>
            <a:r>
              <a:rPr lang="ko-KR" altLang="en-US" dirty="0"/>
              <a:t>처리할 자료의 집합과 자료에 대해 수행할 연산자의 집합</a:t>
            </a:r>
          </a:p>
          <a:p>
            <a:pPr lvl="3" eaLnBrk="1" hangingPunct="1">
              <a:defRPr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정수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marL="895350" lvl="3" indent="0" eaLnBrk="1" hangingPunct="1">
              <a:buFont typeface="Arial" panose="020B0604020202020204" pitchFamily="34" charset="0"/>
              <a:buNone/>
              <a:defRPr/>
            </a:pPr>
            <a:r>
              <a:rPr lang="en-US" altLang="ko-KR" dirty="0" smtClean="0"/>
              <a:t>       </a:t>
            </a:r>
            <a:r>
              <a:rPr lang="ko-KR" altLang="en-US" dirty="0" smtClean="0"/>
              <a:t>자료 </a:t>
            </a:r>
            <a:r>
              <a:rPr lang="en-US" altLang="ko-KR" dirty="0"/>
              <a:t>: </a:t>
            </a:r>
            <a:r>
              <a:rPr lang="ko-KR" altLang="en-US" dirty="0"/>
              <a:t>정수의 집합</a:t>
            </a:r>
            <a:r>
              <a:rPr lang="en-US" altLang="ko-KR" dirty="0"/>
              <a:t>. {</a:t>
            </a:r>
            <a:r>
              <a:rPr lang="en-US" altLang="ko-KR" dirty="0">
                <a:latin typeface="Times New Roman" pitchFamily="18" charset="0"/>
              </a:rPr>
              <a:t>…</a:t>
            </a:r>
            <a:r>
              <a:rPr lang="en-US" altLang="ko-KR" dirty="0"/>
              <a:t>, -1, 0, 1, </a:t>
            </a:r>
            <a:r>
              <a:rPr lang="en-US" altLang="ko-KR" dirty="0" smtClean="0">
                <a:latin typeface="Times New Roman" pitchFamily="18" charset="0"/>
              </a:rPr>
              <a:t>…</a:t>
            </a:r>
            <a:r>
              <a:rPr lang="en-US" altLang="ko-KR" dirty="0" smtClean="0"/>
              <a:t>}</a:t>
            </a:r>
          </a:p>
          <a:p>
            <a:pPr marL="895350" lvl="3" indent="0" eaLnBrk="1" hangingPunct="1">
              <a:buFont typeface="Arial" panose="020B0604020202020204" pitchFamily="34" charset="0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연산자 </a:t>
            </a:r>
            <a:r>
              <a:rPr lang="en-US" altLang="ko-KR" dirty="0"/>
              <a:t>: </a:t>
            </a:r>
            <a:r>
              <a:rPr lang="ko-KR" altLang="en-US" dirty="0"/>
              <a:t>정수에 대한 연산자 집합</a:t>
            </a:r>
            <a:r>
              <a:rPr lang="en-US" altLang="ko-KR" dirty="0"/>
              <a:t>. {+, -, x, ÷, mod}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945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자료의 추상화</a:t>
            </a:r>
          </a:p>
        </p:txBody>
      </p:sp>
    </p:spTree>
    <p:extLst>
      <p:ext uri="{BB962C8B-B14F-4D97-AF65-F5344CB8AC3E}">
        <p14:creationId xmlns:p14="http://schemas.microsoft.com/office/powerpoint/2010/main" val="20672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추상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(ADT, Abstract Data Type)</a:t>
            </a:r>
          </a:p>
          <a:p>
            <a:pPr lvl="1" eaLnBrk="1" hangingPunct="1"/>
            <a:r>
              <a:rPr lang="ko-KR" altLang="en-US" dirty="0" smtClean="0"/>
              <a:t>자료와 연산자의 특성을 논리적으로 추상화하여 정의한 </a:t>
            </a:r>
            <a:r>
              <a:rPr lang="ko-KR" altLang="en-US" dirty="0" err="1" smtClean="0"/>
              <a:t>자료형</a:t>
            </a:r>
            <a:endParaRPr lang="ko-KR" altLang="en-US" dirty="0" smtClean="0"/>
          </a:p>
          <a:p>
            <a:pPr lvl="1" eaLnBrk="1" hangingPunct="1"/>
            <a:endParaRPr lang="ko-KR" altLang="en-US" dirty="0" smtClean="0"/>
          </a:p>
          <a:p>
            <a:pPr eaLnBrk="1" hangingPunct="1"/>
            <a:r>
              <a:rPr lang="ko-KR" altLang="en-US" dirty="0" smtClean="0"/>
              <a:t>추상화와 구체화</a:t>
            </a:r>
          </a:p>
          <a:p>
            <a:pPr lvl="1" eaLnBrk="1" hangingPunct="1"/>
            <a:r>
              <a:rPr lang="ko-KR" altLang="en-US" dirty="0" smtClean="0"/>
              <a:t>추상화 </a:t>
            </a:r>
            <a:r>
              <a:rPr lang="en-US" altLang="ko-KR" dirty="0" smtClean="0">
                <a:latin typeface="Times New Roman" panose="02020603050405020304" pitchFamily="18" charset="0"/>
              </a:rPr>
              <a:t>–</a:t>
            </a:r>
            <a:r>
              <a:rPr lang="en-US" altLang="ko-KR" dirty="0" smtClean="0"/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“</a:t>
            </a:r>
            <a:r>
              <a:rPr lang="ko-KR" altLang="en-US" dirty="0" smtClean="0"/>
              <a:t>무엇</a:t>
            </a:r>
            <a:r>
              <a:rPr lang="en-US" altLang="ko-KR" dirty="0" smtClean="0"/>
              <a:t>(what)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</a:t>
            </a:r>
            <a:r>
              <a:rPr lang="en-US" altLang="ko-KR" dirty="0" smtClean="0">
                <a:latin typeface="Times New Roman" panose="02020603050405020304" pitchFamily="18" charset="0"/>
              </a:rPr>
              <a:t>”</a:t>
            </a:r>
            <a:r>
              <a:rPr lang="ko-KR" altLang="en-US" dirty="0" smtClean="0"/>
              <a:t>를 논리적으로 정의</a:t>
            </a:r>
          </a:p>
          <a:p>
            <a:pPr lvl="1" eaLnBrk="1" hangingPunct="1"/>
            <a:r>
              <a:rPr lang="ko-KR" altLang="en-US" dirty="0" smtClean="0"/>
              <a:t>구체화 </a:t>
            </a:r>
            <a:r>
              <a:rPr lang="en-US" altLang="ko-KR" dirty="0" smtClean="0">
                <a:latin typeface="Times New Roman" panose="02020603050405020304" pitchFamily="18" charset="0"/>
              </a:rPr>
              <a:t>–</a:t>
            </a:r>
            <a:r>
              <a:rPr lang="en-US" altLang="ko-KR" dirty="0" smtClean="0"/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“</a:t>
            </a:r>
            <a:r>
              <a:rPr lang="ko-KR" altLang="en-US" dirty="0" smtClean="0"/>
              <a:t>어떻게</a:t>
            </a:r>
            <a:r>
              <a:rPr lang="en-US" altLang="ko-KR" dirty="0" smtClean="0"/>
              <a:t>(how) </a:t>
            </a:r>
            <a:r>
              <a:rPr lang="ko-KR" altLang="en-US" dirty="0" smtClean="0"/>
              <a:t>할 것인가</a:t>
            </a:r>
            <a:r>
              <a:rPr lang="en-US" altLang="ko-KR" dirty="0" smtClean="0"/>
              <a:t>?</a:t>
            </a:r>
            <a:r>
              <a:rPr lang="en-US" altLang="ko-KR" dirty="0" smtClean="0">
                <a:latin typeface="Times New Roman" panose="02020603050405020304" pitchFamily="18" charset="0"/>
              </a:rPr>
              <a:t>”</a:t>
            </a:r>
            <a:r>
              <a:rPr lang="ko-KR" altLang="en-US" dirty="0" smtClean="0"/>
              <a:t>를 실제적으로 표현</a:t>
            </a:r>
          </a:p>
          <a:p>
            <a:endParaRPr lang="ko-KR" altLang="en-US" dirty="0" smtClean="0"/>
          </a:p>
        </p:txBody>
      </p:sp>
      <p:sp>
        <p:nvSpPr>
          <p:cNvPr id="204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자료의 추상화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개념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583" y="3619500"/>
            <a:ext cx="7837272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0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추상화와 구체화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자료와 연산에 있어서의 추상화와 구체화의 관계</a:t>
            </a:r>
          </a:p>
        </p:txBody>
      </p:sp>
      <p:sp>
        <p:nvSpPr>
          <p:cNvPr id="215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</a:t>
            </a:r>
            <a:r>
              <a:rPr lang="ko-KR" altLang="en-US" dirty="0"/>
              <a:t>자료의 추상화</a:t>
            </a:r>
            <a:endParaRPr lang="ko-KR" altLang="en-US" dirty="0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844824"/>
            <a:ext cx="4350636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0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알고리즘 </a:t>
            </a:r>
          </a:p>
          <a:p>
            <a:pPr lvl="1" eaLnBrk="1" hangingPunct="1"/>
            <a:r>
              <a:rPr lang="ko-KR" altLang="en-US" dirty="0" smtClean="0"/>
              <a:t>문제해결 방법을 추상화하여 단계적 절차를 논리적으로 기술해 놓은 명세서</a:t>
            </a:r>
            <a:endParaRPr lang="en-US" altLang="ko-KR" dirty="0" smtClean="0"/>
          </a:p>
          <a:p>
            <a:pPr lvl="2" eaLnBrk="1" hangingPunct="1"/>
            <a:endParaRPr lang="ko-KR" altLang="en-US" dirty="0" smtClean="0"/>
          </a:p>
          <a:p>
            <a:pPr eaLnBrk="1" hangingPunct="1"/>
            <a:r>
              <a:rPr lang="ko-KR" altLang="en-US" dirty="0" smtClean="0"/>
              <a:t>알고리즘의 조건</a:t>
            </a:r>
          </a:p>
          <a:p>
            <a:pPr lvl="1" eaLnBrk="1" hangingPunct="1"/>
            <a:r>
              <a:rPr lang="ko-KR" altLang="en-US" dirty="0" smtClean="0"/>
              <a:t>입력</a:t>
            </a:r>
            <a:r>
              <a:rPr lang="en-US" altLang="ko-KR" baseline="30000" dirty="0" smtClean="0"/>
              <a:t>input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알고리즘 수행에 필요한 자료가 외부에서 입력으로 제공될 수 있어야 한다</a:t>
            </a:r>
            <a:r>
              <a:rPr lang="en-US" altLang="ko-KR" dirty="0" smtClean="0"/>
              <a:t>. </a:t>
            </a:r>
          </a:p>
          <a:p>
            <a:pPr lvl="1" eaLnBrk="1" hangingPunct="1"/>
            <a:r>
              <a:rPr lang="ko-KR" altLang="en-US" dirty="0" smtClean="0"/>
              <a:t>출력</a:t>
            </a:r>
            <a:r>
              <a:rPr lang="en-US" altLang="ko-KR" baseline="30000" dirty="0" smtClean="0"/>
              <a:t>output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알고리즘 수행 후 하나 이상의 결과를 출력해야 한다</a:t>
            </a:r>
            <a:r>
              <a:rPr lang="en-US" altLang="ko-KR" dirty="0" smtClean="0"/>
              <a:t>. </a:t>
            </a:r>
          </a:p>
          <a:p>
            <a:pPr lvl="1" eaLnBrk="1" hangingPunct="1"/>
            <a:r>
              <a:rPr lang="ko-KR" altLang="en-US" dirty="0" smtClean="0"/>
              <a:t>명확성</a:t>
            </a:r>
            <a:r>
              <a:rPr lang="en-US" altLang="ko-KR" baseline="30000" dirty="0" smtClean="0"/>
              <a:t>definiteness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수행할 작업의 내용과 순서를 나타내는 알고리즘의 명령어들은 명확하게 </a:t>
            </a:r>
            <a:r>
              <a:rPr lang="ko-KR" altLang="en-US" dirty="0" err="1" smtClean="0"/>
              <a:t>명세되어야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 </a:t>
            </a:r>
          </a:p>
          <a:p>
            <a:pPr lvl="1" eaLnBrk="1" hangingPunct="1"/>
            <a:r>
              <a:rPr lang="ko-KR" altLang="en-US" dirty="0" smtClean="0"/>
              <a:t>유한성</a:t>
            </a:r>
            <a:r>
              <a:rPr lang="en-US" altLang="ko-KR" baseline="30000" dirty="0" smtClean="0"/>
              <a:t>finiteness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알고리즘은 수행 뒤에 반드시 종료되어야 한다</a:t>
            </a:r>
            <a:r>
              <a:rPr lang="en-US" altLang="ko-KR" dirty="0" smtClean="0"/>
              <a:t>. </a:t>
            </a:r>
          </a:p>
          <a:p>
            <a:pPr lvl="1" eaLnBrk="1" hangingPunct="1"/>
            <a:r>
              <a:rPr lang="ko-KR" altLang="en-US" dirty="0" err="1" smtClean="0"/>
              <a:t>효과성</a:t>
            </a:r>
            <a:r>
              <a:rPr lang="en-US" altLang="ko-KR" baseline="30000" dirty="0" smtClean="0"/>
              <a:t>effectiveness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알고리즘의 모든 명령어들은 기본적이며 실행이 가능해야 한다</a:t>
            </a:r>
            <a:r>
              <a:rPr lang="en-US" altLang="ko-KR" dirty="0" smtClean="0"/>
              <a:t>. </a:t>
            </a:r>
          </a:p>
          <a:p>
            <a:endParaRPr lang="ko-KR" altLang="en-US" dirty="0" smtClean="0"/>
          </a:p>
        </p:txBody>
      </p:sp>
      <p:sp>
        <p:nvSpPr>
          <p:cNvPr id="2253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알고리즘의 이해</a:t>
            </a:r>
          </a:p>
        </p:txBody>
      </p:sp>
    </p:spTree>
    <p:extLst>
      <p:ext uri="{BB962C8B-B14F-4D97-AF65-F5344CB8AC3E}">
        <p14:creationId xmlns:p14="http://schemas.microsoft.com/office/powerpoint/2010/main" val="12801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알고리즘의 이해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153" r="1237"/>
          <a:stretch/>
        </p:blipFill>
        <p:spPr>
          <a:xfrm>
            <a:off x="432000" y="1052736"/>
            <a:ext cx="8280000" cy="498702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059519" y="1412776"/>
            <a:ext cx="6624736" cy="1224136"/>
          </a:xfrm>
          <a:prstGeom prst="roundRect">
            <a:avLst>
              <a:gd name="adj" fmla="val 713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1351760" y="1243499"/>
            <a:ext cx="606059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자료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539551" y="3089258"/>
            <a:ext cx="8144703" cy="2475042"/>
            <a:chOff x="539551" y="3089258"/>
            <a:chExt cx="8144703" cy="247504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39551" y="3089259"/>
              <a:ext cx="8144703" cy="2475041"/>
            </a:xfrm>
            <a:prstGeom prst="roundRect">
              <a:avLst>
                <a:gd name="adj" fmla="val 3772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1187624" y="3089258"/>
              <a:ext cx="1008112" cy="33974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ko-KR" altLang="en-US" sz="1600" b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알고리즘</a:t>
              </a:r>
              <a:endParaRPr lang="ko-KR" alt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-81790" y="3510705"/>
            <a:ext cx="740419" cy="1800000"/>
            <a:chOff x="-81790" y="3510705"/>
            <a:chExt cx="740419" cy="1800000"/>
          </a:xfrm>
        </p:grpSpPr>
        <p:sp>
          <p:nvSpPr>
            <p:cNvPr id="9" name="Text Box 43"/>
            <p:cNvSpPr txBox="1">
              <a:spLocks noChangeArrowheads="1"/>
            </p:cNvSpPr>
            <p:nvPr/>
          </p:nvSpPr>
          <p:spPr bwMode="auto">
            <a:xfrm>
              <a:off x="-81790" y="3804166"/>
              <a:ext cx="593595" cy="33974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1600" b="1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defRPr>
              </a:lvl1pPr>
            </a:lstStyle>
            <a:p>
              <a:r>
                <a:rPr lang="ko-KR" altLang="en-US"/>
                <a:t>절차</a:t>
              </a:r>
              <a:endParaRPr lang="ko-KR" altLang="en-US" dirty="0"/>
            </a:p>
          </p:txBody>
        </p:sp>
        <p:sp>
          <p:nvSpPr>
            <p:cNvPr id="30" name="Line 46"/>
            <p:cNvSpPr>
              <a:spLocks noChangeShapeType="1"/>
            </p:cNvSpPr>
            <p:nvPr/>
          </p:nvSpPr>
          <p:spPr bwMode="auto">
            <a:xfrm rot="5400000">
              <a:off x="-241371" y="4410705"/>
              <a:ext cx="1800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13731" y="3636711"/>
            <a:ext cx="7363207" cy="1927589"/>
            <a:chOff x="1013731" y="3636711"/>
            <a:chExt cx="7363207" cy="1927589"/>
          </a:xfrm>
        </p:grpSpPr>
        <p:sp>
          <p:nvSpPr>
            <p:cNvPr id="10" name="Line 46"/>
            <p:cNvSpPr>
              <a:spLocks noChangeShapeType="1"/>
            </p:cNvSpPr>
            <p:nvPr/>
          </p:nvSpPr>
          <p:spPr bwMode="auto">
            <a:xfrm>
              <a:off x="2195736" y="3645024"/>
              <a:ext cx="4318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>
              <a:off x="3563888" y="3636711"/>
              <a:ext cx="4318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46"/>
            <p:cNvSpPr>
              <a:spLocks noChangeShapeType="1"/>
            </p:cNvSpPr>
            <p:nvPr/>
          </p:nvSpPr>
          <p:spPr bwMode="auto">
            <a:xfrm>
              <a:off x="3203848" y="3933056"/>
              <a:ext cx="4318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46"/>
            <p:cNvSpPr>
              <a:spLocks noChangeShapeType="1"/>
            </p:cNvSpPr>
            <p:nvPr/>
          </p:nvSpPr>
          <p:spPr bwMode="auto">
            <a:xfrm>
              <a:off x="1691680" y="3933056"/>
              <a:ext cx="4318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46"/>
            <p:cNvSpPr>
              <a:spLocks noChangeShapeType="1"/>
            </p:cNvSpPr>
            <p:nvPr/>
          </p:nvSpPr>
          <p:spPr bwMode="auto">
            <a:xfrm>
              <a:off x="4211960" y="3942505"/>
              <a:ext cx="4318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46"/>
            <p:cNvSpPr>
              <a:spLocks noChangeShapeType="1"/>
            </p:cNvSpPr>
            <p:nvPr/>
          </p:nvSpPr>
          <p:spPr bwMode="auto">
            <a:xfrm>
              <a:off x="7092280" y="3933056"/>
              <a:ext cx="1080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46"/>
            <p:cNvSpPr>
              <a:spLocks noChangeShapeType="1"/>
            </p:cNvSpPr>
            <p:nvPr/>
          </p:nvSpPr>
          <p:spPr bwMode="auto">
            <a:xfrm>
              <a:off x="2383874" y="4221088"/>
              <a:ext cx="4318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46"/>
            <p:cNvSpPr>
              <a:spLocks noChangeShapeType="1"/>
            </p:cNvSpPr>
            <p:nvPr/>
          </p:nvSpPr>
          <p:spPr bwMode="auto">
            <a:xfrm>
              <a:off x="3148714" y="4525746"/>
              <a:ext cx="900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46"/>
            <p:cNvSpPr>
              <a:spLocks noChangeShapeType="1"/>
            </p:cNvSpPr>
            <p:nvPr/>
          </p:nvSpPr>
          <p:spPr bwMode="auto">
            <a:xfrm>
              <a:off x="4452923" y="4528018"/>
              <a:ext cx="4318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>
              <a:off x="6948264" y="4525746"/>
              <a:ext cx="252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46"/>
            <p:cNvSpPr>
              <a:spLocks noChangeShapeType="1"/>
            </p:cNvSpPr>
            <p:nvPr/>
          </p:nvSpPr>
          <p:spPr bwMode="auto">
            <a:xfrm>
              <a:off x="7945138" y="4531640"/>
              <a:ext cx="4318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46"/>
            <p:cNvSpPr>
              <a:spLocks noChangeShapeType="1"/>
            </p:cNvSpPr>
            <p:nvPr/>
          </p:nvSpPr>
          <p:spPr bwMode="auto">
            <a:xfrm>
              <a:off x="1351760" y="4835908"/>
              <a:ext cx="648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46"/>
            <p:cNvSpPr>
              <a:spLocks noChangeShapeType="1"/>
            </p:cNvSpPr>
            <p:nvPr/>
          </p:nvSpPr>
          <p:spPr bwMode="auto">
            <a:xfrm>
              <a:off x="2619223" y="4822091"/>
              <a:ext cx="648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46"/>
            <p:cNvSpPr>
              <a:spLocks noChangeShapeType="1"/>
            </p:cNvSpPr>
            <p:nvPr/>
          </p:nvSpPr>
          <p:spPr bwMode="auto">
            <a:xfrm>
              <a:off x="5220072" y="4835908"/>
              <a:ext cx="396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>
              <a:off x="7390688" y="4835908"/>
              <a:ext cx="396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1013731" y="5118436"/>
              <a:ext cx="612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46"/>
            <p:cNvSpPr>
              <a:spLocks noChangeShapeType="1"/>
            </p:cNvSpPr>
            <p:nvPr/>
          </p:nvSpPr>
          <p:spPr bwMode="auto">
            <a:xfrm>
              <a:off x="3962257" y="5118436"/>
              <a:ext cx="396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2677414" y="5436911"/>
              <a:ext cx="396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46"/>
            <p:cNvSpPr>
              <a:spLocks noChangeShapeType="1"/>
            </p:cNvSpPr>
            <p:nvPr/>
          </p:nvSpPr>
          <p:spPr bwMode="auto">
            <a:xfrm>
              <a:off x="3365888" y="5428598"/>
              <a:ext cx="396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46"/>
            <p:cNvSpPr>
              <a:spLocks noChangeShapeType="1"/>
            </p:cNvSpPr>
            <p:nvPr/>
          </p:nvSpPr>
          <p:spPr bwMode="auto">
            <a:xfrm>
              <a:off x="5834892" y="5436911"/>
              <a:ext cx="396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Text Box 43"/>
            <p:cNvSpPr txBox="1">
              <a:spLocks noChangeArrowheads="1"/>
            </p:cNvSpPr>
            <p:nvPr/>
          </p:nvSpPr>
          <p:spPr bwMode="auto">
            <a:xfrm>
              <a:off x="6354400" y="5224559"/>
              <a:ext cx="593595" cy="33974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1600" b="1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defRPr>
              </a:lvl1pPr>
            </a:lstStyle>
            <a:p>
              <a:r>
                <a:rPr lang="ko-KR" altLang="en-US" dirty="0" smtClean="0"/>
                <a:t>연산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31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컴퓨터 분야에서 자료구조를 왜 배워야 하는가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컴퓨터가 효율적으로 문제를 처리하기 위해서는 문제를 정의하고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분석하여 그에 대한 최적의 프로그램을 작성해야 한다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자료구조에 대한 개념과 활용 능력 필요</a:t>
            </a:r>
            <a:r>
              <a:rPr lang="en-US" altLang="ko-KR" smtClean="0"/>
              <a:t>!</a:t>
            </a:r>
            <a:endParaRPr lang="ko-KR" altLang="en-US" smtClean="0"/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자료구조의 </a:t>
            </a:r>
            <a:r>
              <a:rPr lang="ko-KR" altLang="en-US" dirty="0" smtClean="0"/>
              <a:t>이해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40" y="2708920"/>
            <a:ext cx="8280920" cy="241347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알고리즘의 이해</a:t>
            </a:r>
          </a:p>
        </p:txBody>
      </p:sp>
      <p:sp>
        <p:nvSpPr>
          <p:cNvPr id="23555" name="Rectangle 38"/>
          <p:cNvSpPr>
            <a:spLocks noChangeArrowheads="1"/>
          </p:cNvSpPr>
          <p:nvPr/>
        </p:nvSpPr>
        <p:spPr bwMode="auto">
          <a:xfrm>
            <a:off x="2886075" y="1135063"/>
            <a:ext cx="5903913" cy="546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[</a:t>
            </a:r>
            <a:r>
              <a:rPr lang="ko-KR" altLang="en-US" sz="1600" b="1" dirty="0">
                <a:latin typeface="+mn-ea"/>
                <a:ea typeface="+mn-ea"/>
              </a:rPr>
              <a:t>요리 재료</a:t>
            </a:r>
            <a:r>
              <a:rPr lang="en-US" altLang="ko-KR" sz="1600" dirty="0">
                <a:latin typeface="+mn-ea"/>
                <a:ea typeface="+mn-ea"/>
              </a:rPr>
              <a:t>]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     </a:t>
            </a:r>
            <a:r>
              <a:rPr lang="ko-KR" altLang="en-US" sz="1600" dirty="0">
                <a:latin typeface="+mn-ea"/>
                <a:ea typeface="+mn-ea"/>
              </a:rPr>
              <a:t>스펀지케이크</a:t>
            </a:r>
            <a:r>
              <a:rPr lang="en-US" altLang="ko-KR" sz="1600" dirty="0">
                <a:latin typeface="+mn-ea"/>
                <a:ea typeface="+mn-ea"/>
              </a:rPr>
              <a:t>(20×20cm) 1</a:t>
            </a:r>
            <a:r>
              <a:rPr lang="ko-KR" altLang="en-US" sz="1600" dirty="0">
                <a:latin typeface="+mn-ea"/>
                <a:ea typeface="+mn-ea"/>
              </a:rPr>
              <a:t>개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크림치즈 </a:t>
            </a:r>
            <a:r>
              <a:rPr lang="en-US" altLang="ko-KR" sz="1600" dirty="0">
                <a:latin typeface="+mn-ea"/>
                <a:ea typeface="+mn-ea"/>
              </a:rPr>
              <a:t>200g, </a:t>
            </a:r>
            <a:r>
              <a:rPr lang="ko-KR" altLang="en-US" sz="1600" dirty="0">
                <a:latin typeface="+mn-ea"/>
                <a:ea typeface="+mn-ea"/>
              </a:rPr>
              <a:t>달걀 푼 물 </a:t>
            </a: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2</a:t>
            </a:r>
            <a:r>
              <a:rPr lang="ko-KR" altLang="en-US" sz="1600" dirty="0">
                <a:latin typeface="+mn-ea"/>
                <a:ea typeface="+mn-ea"/>
              </a:rPr>
              <a:t>개 분량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설탕 </a:t>
            </a:r>
            <a:r>
              <a:rPr lang="en-US" altLang="ko-KR" sz="1600" dirty="0">
                <a:latin typeface="+mn-ea"/>
                <a:ea typeface="+mn-ea"/>
              </a:rPr>
              <a:t>3</a:t>
            </a:r>
            <a:r>
              <a:rPr lang="ko-KR" altLang="en-US" sz="1600" dirty="0" err="1">
                <a:latin typeface="+mn-ea"/>
                <a:ea typeface="+mn-ea"/>
              </a:rPr>
              <a:t>큰술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레몬즙</a:t>
            </a:r>
            <a:r>
              <a:rPr lang="en-US" altLang="ko-KR" sz="1600" dirty="0">
                <a:latin typeface="+mn-ea"/>
                <a:ea typeface="+mn-ea"/>
              </a:rPr>
              <a:t>·</a:t>
            </a:r>
            <a:r>
              <a:rPr lang="ko-KR" altLang="en-US" sz="1600" dirty="0" err="1">
                <a:latin typeface="+mn-ea"/>
                <a:ea typeface="+mn-ea"/>
              </a:rPr>
              <a:t>바닐라에센스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1</a:t>
            </a:r>
            <a:r>
              <a:rPr lang="ko-KR" altLang="en-US" sz="1600" dirty="0" err="1">
                <a:latin typeface="+mn-ea"/>
                <a:ea typeface="+mn-ea"/>
              </a:rPr>
              <a:t>큰술씩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ko-KR" altLang="en-US" sz="1600" dirty="0">
                <a:latin typeface="+mn-ea"/>
                <a:ea typeface="+mn-ea"/>
              </a:rPr>
              <a:t>딸기시럽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딸기 </a:t>
            </a:r>
            <a:r>
              <a:rPr lang="en-US" altLang="ko-KR" sz="1600" dirty="0">
                <a:latin typeface="+mn-ea"/>
                <a:ea typeface="+mn-ea"/>
              </a:rPr>
              <a:t>500g, </a:t>
            </a:r>
            <a:r>
              <a:rPr lang="ko-KR" altLang="en-US" sz="1600" dirty="0">
                <a:latin typeface="+mn-ea"/>
                <a:ea typeface="+mn-ea"/>
              </a:rPr>
              <a:t>설탕 </a:t>
            </a:r>
            <a:r>
              <a:rPr lang="en-US" altLang="ko-KR" sz="1600" dirty="0">
                <a:latin typeface="+mn-ea"/>
                <a:ea typeface="+mn-ea"/>
              </a:rPr>
              <a:t>1½ </a:t>
            </a:r>
            <a:r>
              <a:rPr lang="ko-KR" altLang="en-US" sz="1600" dirty="0">
                <a:latin typeface="+mn-ea"/>
                <a:ea typeface="+mn-ea"/>
              </a:rPr>
              <a:t>컵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레몬즙 </a:t>
            </a:r>
            <a:r>
              <a:rPr lang="en-US" altLang="ko-KR" sz="1600" dirty="0">
                <a:latin typeface="+mn-ea"/>
                <a:ea typeface="+mn-ea"/>
              </a:rPr>
              <a:t>1</a:t>
            </a:r>
            <a:r>
              <a:rPr lang="ko-KR" altLang="en-US" sz="1600" dirty="0" err="1">
                <a:latin typeface="+mn-ea"/>
                <a:ea typeface="+mn-ea"/>
              </a:rPr>
              <a:t>작은술</a:t>
            </a:r>
            <a:r>
              <a:rPr lang="en-US" altLang="ko-KR" sz="1600" dirty="0">
                <a:latin typeface="+mn-ea"/>
                <a:ea typeface="+mn-ea"/>
              </a:rPr>
              <a:t>), </a:t>
            </a:r>
            <a:r>
              <a:rPr lang="ko-KR" altLang="en-US" sz="1600" dirty="0">
                <a:latin typeface="+mn-ea"/>
                <a:ea typeface="+mn-ea"/>
              </a:rPr>
              <a:t>딸기 </a:t>
            </a:r>
            <a:r>
              <a:rPr lang="en-US" altLang="ko-KR" sz="1600" dirty="0">
                <a:latin typeface="+mn-ea"/>
                <a:ea typeface="+mn-ea"/>
              </a:rPr>
              <a:t>1</a:t>
            </a:r>
            <a:r>
              <a:rPr lang="ko-KR" altLang="en-US" sz="1600" dirty="0">
                <a:latin typeface="+mn-ea"/>
                <a:ea typeface="+mn-ea"/>
              </a:rPr>
              <a:t>개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플레인 요구르트 </a:t>
            </a:r>
            <a:r>
              <a:rPr lang="en-US" altLang="ko-KR" sz="1600" dirty="0">
                <a:latin typeface="+mn-ea"/>
                <a:ea typeface="+mn-ea"/>
              </a:rPr>
              <a:t>2</a:t>
            </a:r>
            <a:r>
              <a:rPr lang="ko-KR" altLang="en-US" sz="1600" dirty="0" err="1">
                <a:latin typeface="+mn-ea"/>
                <a:ea typeface="+mn-ea"/>
              </a:rPr>
              <a:t>큰술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br>
              <a:rPr lang="ko-KR" altLang="en-US" sz="1600" dirty="0">
                <a:latin typeface="+mn-ea"/>
                <a:ea typeface="+mn-ea"/>
              </a:rPr>
            </a:br>
            <a:endParaRPr lang="ko-KR" altLang="en-US" sz="1600" dirty="0">
              <a:latin typeface="+mn-ea"/>
              <a:ea typeface="+mn-ea"/>
            </a:endParaRP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[</a:t>
            </a:r>
            <a:r>
              <a:rPr lang="ko-KR" altLang="en-US" sz="1600" b="1" dirty="0">
                <a:latin typeface="+mn-ea"/>
                <a:ea typeface="+mn-ea"/>
              </a:rPr>
              <a:t>요리법</a:t>
            </a:r>
            <a:r>
              <a:rPr lang="en-US" altLang="ko-KR" sz="1600" dirty="0">
                <a:latin typeface="+mn-ea"/>
                <a:ea typeface="+mn-ea"/>
              </a:rPr>
              <a:t>]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① </a:t>
            </a:r>
            <a:r>
              <a:rPr lang="ko-KR" altLang="en-US" sz="1600" dirty="0">
                <a:latin typeface="+mn-ea"/>
                <a:ea typeface="+mn-ea"/>
              </a:rPr>
              <a:t>케이크 틀의 가장자리에 필름을 돌린 다음 스펀지케이크를 놓는다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② </a:t>
            </a:r>
            <a:r>
              <a:rPr lang="ko-KR" altLang="en-US" sz="1600" dirty="0">
                <a:latin typeface="+mn-ea"/>
                <a:ea typeface="+mn-ea"/>
              </a:rPr>
              <a:t>볼에 크림치즈를 넣고 거품기로 젓다가 달걀 푼 물과 설탕 </a:t>
            </a:r>
            <a:r>
              <a:rPr lang="en-US" altLang="ko-KR" sz="1600" dirty="0">
                <a:latin typeface="+mn-ea"/>
                <a:ea typeface="+mn-ea"/>
              </a:rPr>
              <a:t>3</a:t>
            </a:r>
            <a:r>
              <a:rPr lang="ko-KR" altLang="en-US" sz="1600" dirty="0" err="1">
                <a:latin typeface="+mn-ea"/>
                <a:ea typeface="+mn-ea"/>
              </a:rPr>
              <a:t>큰술을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ko-KR" altLang="en-US" sz="1600" dirty="0" err="1">
                <a:latin typeface="+mn-ea"/>
                <a:ea typeface="+mn-ea"/>
              </a:rPr>
              <a:t>세번에</a:t>
            </a:r>
            <a:r>
              <a:rPr lang="ko-KR" altLang="en-US" sz="1600" dirty="0">
                <a:latin typeface="+mn-ea"/>
                <a:ea typeface="+mn-ea"/>
              </a:rPr>
              <a:t> 나누어 넣으면서 크림 상태로 만든다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③ ②</a:t>
            </a:r>
            <a:r>
              <a:rPr lang="ko-KR" altLang="en-US" sz="1600" dirty="0">
                <a:latin typeface="+mn-ea"/>
                <a:ea typeface="+mn-ea"/>
              </a:rPr>
              <a:t>에 레몬즙과 바닐라에센스를 넣고 살짝 저은 다음 ①에 붓는다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이것을 </a:t>
            </a:r>
            <a:r>
              <a:rPr lang="en-US" altLang="ko-KR" sz="1600" dirty="0">
                <a:latin typeface="+mn-ea"/>
                <a:ea typeface="+mn-ea"/>
              </a:rPr>
              <a:t>180℃</a:t>
            </a:r>
            <a:r>
              <a:rPr lang="ko-KR" altLang="en-US" sz="1600" dirty="0">
                <a:latin typeface="+mn-ea"/>
                <a:ea typeface="+mn-ea"/>
              </a:rPr>
              <a:t>의 오븐에 넣고 </a:t>
            </a:r>
            <a:r>
              <a:rPr lang="en-US" altLang="ko-KR" sz="1600" dirty="0">
                <a:latin typeface="+mn-ea"/>
                <a:ea typeface="+mn-ea"/>
              </a:rPr>
              <a:t>20</a:t>
            </a:r>
            <a:r>
              <a:rPr lang="ko-KR" altLang="en-US" sz="1600" dirty="0">
                <a:latin typeface="+mn-ea"/>
                <a:ea typeface="+mn-ea"/>
              </a:rPr>
              <a:t>분 정도 굽는다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④ </a:t>
            </a:r>
            <a:r>
              <a:rPr lang="ko-KR" altLang="en-US" sz="1600" dirty="0">
                <a:latin typeface="+mn-ea"/>
                <a:ea typeface="+mn-ea"/>
              </a:rPr>
              <a:t>냄비에 </a:t>
            </a:r>
            <a:r>
              <a:rPr lang="ko-KR" altLang="en-US" sz="1600" dirty="0" err="1">
                <a:latin typeface="+mn-ea"/>
                <a:ea typeface="+mn-ea"/>
              </a:rPr>
              <a:t>슬라이스한</a:t>
            </a:r>
            <a:r>
              <a:rPr lang="ko-KR" altLang="en-US" sz="1600" dirty="0">
                <a:latin typeface="+mn-ea"/>
                <a:ea typeface="+mn-ea"/>
              </a:rPr>
              <a:t> 딸기와 설탕 </a:t>
            </a:r>
            <a:r>
              <a:rPr lang="en-US" altLang="ko-KR" sz="1600" dirty="0">
                <a:latin typeface="+mn-ea"/>
                <a:ea typeface="+mn-ea"/>
              </a:rPr>
              <a:t>1½ </a:t>
            </a:r>
            <a:r>
              <a:rPr lang="ko-KR" altLang="en-US" sz="1600" dirty="0">
                <a:latin typeface="+mn-ea"/>
                <a:ea typeface="+mn-ea"/>
              </a:rPr>
              <a:t>컵을 넣고 끓이다가 약한 불에서 눌어붙지 않도록 저으면서 거품을 걷어낸다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 err="1">
                <a:latin typeface="+mn-ea"/>
                <a:ea typeface="+mn-ea"/>
              </a:rPr>
              <a:t>되직해지면</a:t>
            </a:r>
            <a:r>
              <a:rPr lang="ko-KR" altLang="en-US" sz="1600" dirty="0">
                <a:latin typeface="+mn-ea"/>
                <a:ea typeface="+mn-ea"/>
              </a:rPr>
              <a:t> 레몬즙을 넣고 차게 식힌다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⑤ </a:t>
            </a:r>
            <a:r>
              <a:rPr lang="ko-KR" altLang="en-US" sz="1600" dirty="0">
                <a:latin typeface="+mn-ea"/>
                <a:ea typeface="+mn-ea"/>
              </a:rPr>
              <a:t>접시에 치즈케이크를 한 조각 담고 ④의 시럽을 뿌린 다음 플레인 요구르트와 딸기를 얹어낸다 </a:t>
            </a:r>
          </a:p>
        </p:txBody>
      </p:sp>
      <p:pic>
        <p:nvPicPr>
          <p:cNvPr id="23556" name="Picture 39" descr="EMB0000038c0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52513"/>
            <a:ext cx="2132012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830513" y="739775"/>
            <a:ext cx="6062662" cy="1814513"/>
            <a:chOff x="1969" y="375"/>
            <a:chExt cx="3714" cy="1143"/>
          </a:xfrm>
        </p:grpSpPr>
        <p:sp>
          <p:nvSpPr>
            <p:cNvPr id="23586" name="AutoShape 42"/>
            <p:cNvSpPr>
              <a:spLocks noChangeArrowheads="1"/>
            </p:cNvSpPr>
            <p:nvPr/>
          </p:nvSpPr>
          <p:spPr bwMode="auto">
            <a:xfrm>
              <a:off x="1969" y="591"/>
              <a:ext cx="3714" cy="927"/>
            </a:xfrm>
            <a:prstGeom prst="roundRect">
              <a:avLst>
                <a:gd name="adj" fmla="val 11653"/>
              </a:avLst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1973" y="375"/>
              <a:ext cx="5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자료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3182938" y="3400425"/>
            <a:ext cx="5629275" cy="3076575"/>
            <a:chOff x="2191" y="2051"/>
            <a:chExt cx="3546" cy="1938"/>
          </a:xfrm>
        </p:grpSpPr>
        <p:grpSp>
          <p:nvGrpSpPr>
            <p:cNvPr id="23565" name="Group 45"/>
            <p:cNvGrpSpPr>
              <a:grpSpLocks/>
            </p:cNvGrpSpPr>
            <p:nvPr/>
          </p:nvGrpSpPr>
          <p:grpSpPr bwMode="auto">
            <a:xfrm>
              <a:off x="2191" y="2051"/>
              <a:ext cx="3546" cy="1718"/>
              <a:chOff x="2191" y="2051"/>
              <a:chExt cx="3546" cy="1718"/>
            </a:xfrm>
          </p:grpSpPr>
          <p:sp>
            <p:nvSpPr>
              <p:cNvPr id="23567" name="Line 46"/>
              <p:cNvSpPr>
                <a:spLocks noChangeShapeType="1"/>
              </p:cNvSpPr>
              <p:nvPr/>
            </p:nvSpPr>
            <p:spPr bwMode="auto">
              <a:xfrm>
                <a:off x="3987" y="2051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68" name="Line 47"/>
              <p:cNvSpPr>
                <a:spLocks noChangeShapeType="1"/>
              </p:cNvSpPr>
              <p:nvPr/>
            </p:nvSpPr>
            <p:spPr bwMode="auto">
              <a:xfrm>
                <a:off x="5465" y="2051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69" name="Line 48"/>
              <p:cNvSpPr>
                <a:spLocks noChangeShapeType="1"/>
              </p:cNvSpPr>
              <p:nvPr/>
            </p:nvSpPr>
            <p:spPr bwMode="auto">
              <a:xfrm>
                <a:off x="2191" y="2205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70" name="Line 49"/>
              <p:cNvSpPr>
                <a:spLocks noChangeShapeType="1"/>
              </p:cNvSpPr>
              <p:nvPr/>
            </p:nvSpPr>
            <p:spPr bwMode="auto">
              <a:xfrm>
                <a:off x="3134" y="2396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71" name="Line 50"/>
              <p:cNvSpPr>
                <a:spLocks noChangeShapeType="1"/>
              </p:cNvSpPr>
              <p:nvPr/>
            </p:nvSpPr>
            <p:spPr bwMode="auto">
              <a:xfrm>
                <a:off x="4014" y="2396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72" name="Line 51"/>
              <p:cNvSpPr>
                <a:spLocks noChangeShapeType="1"/>
              </p:cNvSpPr>
              <p:nvPr/>
            </p:nvSpPr>
            <p:spPr bwMode="auto">
              <a:xfrm>
                <a:off x="2926" y="2568"/>
                <a:ext cx="907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73" name="Line 52"/>
              <p:cNvSpPr>
                <a:spLocks noChangeShapeType="1"/>
              </p:cNvSpPr>
              <p:nvPr/>
            </p:nvSpPr>
            <p:spPr bwMode="auto">
              <a:xfrm>
                <a:off x="4604" y="2569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74" name="Line 53"/>
              <p:cNvSpPr>
                <a:spLocks noChangeShapeType="1"/>
              </p:cNvSpPr>
              <p:nvPr/>
            </p:nvSpPr>
            <p:spPr bwMode="auto">
              <a:xfrm>
                <a:off x="3906" y="2726"/>
                <a:ext cx="924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75" name="Line 54"/>
              <p:cNvSpPr>
                <a:spLocks noChangeShapeType="1"/>
              </p:cNvSpPr>
              <p:nvPr/>
            </p:nvSpPr>
            <p:spPr bwMode="auto">
              <a:xfrm>
                <a:off x="3797" y="2922"/>
                <a:ext cx="244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76" name="Line 55"/>
              <p:cNvSpPr>
                <a:spLocks noChangeShapeType="1"/>
              </p:cNvSpPr>
              <p:nvPr/>
            </p:nvSpPr>
            <p:spPr bwMode="auto">
              <a:xfrm>
                <a:off x="4722" y="2922"/>
                <a:ext cx="381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77" name="Line 56"/>
              <p:cNvSpPr>
                <a:spLocks noChangeShapeType="1"/>
              </p:cNvSpPr>
              <p:nvPr/>
            </p:nvSpPr>
            <p:spPr bwMode="auto">
              <a:xfrm>
                <a:off x="5438" y="2759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78" name="Line 57"/>
              <p:cNvSpPr>
                <a:spLocks noChangeShapeType="1"/>
              </p:cNvSpPr>
              <p:nvPr/>
            </p:nvSpPr>
            <p:spPr bwMode="auto">
              <a:xfrm>
                <a:off x="2571" y="3094"/>
                <a:ext cx="627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79" name="Line 58"/>
              <p:cNvSpPr>
                <a:spLocks noChangeShapeType="1"/>
              </p:cNvSpPr>
              <p:nvPr/>
            </p:nvSpPr>
            <p:spPr bwMode="auto">
              <a:xfrm>
                <a:off x="4802" y="3095"/>
                <a:ext cx="482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80" name="Line 59"/>
              <p:cNvSpPr>
                <a:spLocks noChangeShapeType="1"/>
              </p:cNvSpPr>
              <p:nvPr/>
            </p:nvSpPr>
            <p:spPr bwMode="auto">
              <a:xfrm>
                <a:off x="3625" y="3249"/>
                <a:ext cx="482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81" name="Line 60"/>
              <p:cNvSpPr>
                <a:spLocks noChangeShapeType="1"/>
              </p:cNvSpPr>
              <p:nvPr/>
            </p:nvSpPr>
            <p:spPr bwMode="auto">
              <a:xfrm>
                <a:off x="4622" y="3249"/>
                <a:ext cx="482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82" name="Line 61"/>
              <p:cNvSpPr>
                <a:spLocks noChangeShapeType="1"/>
              </p:cNvSpPr>
              <p:nvPr/>
            </p:nvSpPr>
            <p:spPr bwMode="auto">
              <a:xfrm>
                <a:off x="3487" y="3430"/>
                <a:ext cx="482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83" name="Line 62"/>
              <p:cNvSpPr>
                <a:spLocks noChangeShapeType="1"/>
              </p:cNvSpPr>
              <p:nvPr/>
            </p:nvSpPr>
            <p:spPr bwMode="auto">
              <a:xfrm>
                <a:off x="3623" y="3769"/>
                <a:ext cx="482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84" name="Line 63"/>
              <p:cNvSpPr>
                <a:spLocks noChangeShapeType="1"/>
              </p:cNvSpPr>
              <p:nvPr/>
            </p:nvSpPr>
            <p:spPr bwMode="auto">
              <a:xfrm>
                <a:off x="3869" y="3605"/>
                <a:ext cx="236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85" name="Line 64"/>
              <p:cNvSpPr>
                <a:spLocks noChangeShapeType="1"/>
              </p:cNvSpPr>
              <p:nvPr/>
            </p:nvSpPr>
            <p:spPr bwMode="auto">
              <a:xfrm>
                <a:off x="4912" y="3621"/>
                <a:ext cx="236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" name="Text Box 65"/>
            <p:cNvSpPr txBox="1">
              <a:spLocks noChangeArrowheads="1"/>
            </p:cNvSpPr>
            <p:nvPr/>
          </p:nvSpPr>
          <p:spPr bwMode="auto">
            <a:xfrm>
              <a:off x="4014" y="3739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ko-KR" altLang="en-US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연산</a:t>
              </a: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2260600" y="3300413"/>
            <a:ext cx="792163" cy="2447925"/>
            <a:chOff x="1610" y="1988"/>
            <a:chExt cx="499" cy="1542"/>
          </a:xfrm>
        </p:grpSpPr>
        <p:sp>
          <p:nvSpPr>
            <p:cNvPr id="23563" name="Line 67"/>
            <p:cNvSpPr>
              <a:spLocks noChangeShapeType="1"/>
            </p:cNvSpPr>
            <p:nvPr/>
          </p:nvSpPr>
          <p:spPr bwMode="auto">
            <a:xfrm>
              <a:off x="2046" y="1988"/>
              <a:ext cx="0" cy="154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Text Box 68"/>
            <p:cNvSpPr txBox="1">
              <a:spLocks noChangeArrowheads="1"/>
            </p:cNvSpPr>
            <p:nvPr/>
          </p:nvSpPr>
          <p:spPr bwMode="auto">
            <a:xfrm>
              <a:off x="1610" y="3113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ko-KR" altLang="en-US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절차</a:t>
              </a: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2778125" y="2717800"/>
            <a:ext cx="6042025" cy="3768725"/>
            <a:chOff x="1936" y="1612"/>
            <a:chExt cx="3806" cy="2408"/>
          </a:xfrm>
        </p:grpSpPr>
        <p:sp>
          <p:nvSpPr>
            <p:cNvPr id="23561" name="AutoShape 70"/>
            <p:cNvSpPr>
              <a:spLocks noChangeArrowheads="1"/>
            </p:cNvSpPr>
            <p:nvPr/>
          </p:nvSpPr>
          <p:spPr bwMode="auto">
            <a:xfrm>
              <a:off x="1936" y="1661"/>
              <a:ext cx="3806" cy="2359"/>
            </a:xfrm>
            <a:prstGeom prst="roundRect">
              <a:avLst>
                <a:gd name="adj" fmla="val 3093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6" name="Text Box 71"/>
            <p:cNvSpPr txBox="1">
              <a:spLocks noChangeArrowheads="1"/>
            </p:cNvSpPr>
            <p:nvPr/>
          </p:nvSpPr>
          <p:spPr bwMode="auto">
            <a:xfrm>
              <a:off x="2463" y="1612"/>
              <a:ext cx="1225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&gt;&gt;  </a:t>
              </a:r>
              <a:r>
                <a:rPr lang="ko-KR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알고리즘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93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알고리즘의 표현 방법의 종류</a:t>
            </a:r>
          </a:p>
          <a:p>
            <a:pPr lvl="1" eaLnBrk="1" hangingPunct="1"/>
            <a:r>
              <a:rPr lang="ko-KR" altLang="en-US" dirty="0" smtClean="0"/>
              <a:t>자연어를 이용한 서술적 표현 방법</a:t>
            </a:r>
          </a:p>
          <a:p>
            <a:pPr lvl="1" eaLnBrk="1" hangingPunct="1"/>
            <a:r>
              <a:rPr lang="ko-KR" altLang="en-US" dirty="0" smtClean="0"/>
              <a:t>순서도</a:t>
            </a:r>
            <a:r>
              <a:rPr lang="en-US" altLang="ko-KR" baseline="30000" dirty="0" smtClean="0"/>
              <a:t>Flow chart</a:t>
            </a:r>
            <a:r>
              <a:rPr lang="ko-KR" altLang="en-US" dirty="0" smtClean="0"/>
              <a:t>를 이용한 도식화 표현 방법</a:t>
            </a:r>
          </a:p>
          <a:p>
            <a:pPr lvl="1" eaLnBrk="1" hangingPunct="1"/>
            <a:r>
              <a:rPr lang="ko-KR" altLang="en-US" dirty="0" smtClean="0"/>
              <a:t>프로그래밍 언어를 이용한 구체화 방법</a:t>
            </a:r>
          </a:p>
          <a:p>
            <a:pPr lvl="1" eaLnBrk="1" hangingPunct="1"/>
            <a:r>
              <a:rPr lang="ko-KR" altLang="en-US" dirty="0" smtClean="0"/>
              <a:t>가상코드</a:t>
            </a:r>
            <a:r>
              <a:rPr lang="en-US" altLang="ko-KR" baseline="30000" dirty="0" smtClean="0"/>
              <a:t>Pseudo-code</a:t>
            </a:r>
            <a:r>
              <a:rPr lang="ko-KR" altLang="en-US" dirty="0" smtClean="0"/>
              <a:t>를 이용한 추상화 방법</a:t>
            </a:r>
          </a:p>
          <a:p>
            <a:endParaRPr lang="ko-KR" altLang="en-US" dirty="0" smtClean="0"/>
          </a:p>
        </p:txBody>
      </p:sp>
      <p:sp>
        <p:nvSpPr>
          <p:cNvPr id="2457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5. </a:t>
            </a:r>
            <a:r>
              <a:rPr lang="ko-KR" altLang="en-US" dirty="0" smtClean="0"/>
              <a:t>알고리즘의 표현 방법</a:t>
            </a:r>
          </a:p>
        </p:txBody>
      </p:sp>
    </p:spTree>
    <p:extLst>
      <p:ext uri="{BB962C8B-B14F-4D97-AF65-F5344CB8AC3E}">
        <p14:creationId xmlns:p14="http://schemas.microsoft.com/office/powerpoint/2010/main" val="5188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순서도를 이용한 도식화</a:t>
            </a:r>
          </a:p>
          <a:p>
            <a:pPr lvl="1"/>
            <a:r>
              <a:rPr lang="ko-KR" altLang="en-US" dirty="0" smtClean="0"/>
              <a:t>순서도의 예</a:t>
            </a:r>
            <a:r>
              <a:rPr lang="en-US" altLang="ko-KR" dirty="0" smtClean="0"/>
              <a:t>)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5</a:t>
            </a:r>
            <a:r>
              <a:rPr lang="ko-KR" altLang="en-US" dirty="0" smtClean="0"/>
              <a:t>까지의 합을 구하는 알고리즘</a:t>
            </a:r>
          </a:p>
          <a:p>
            <a:pPr lvl="1"/>
            <a:endParaRPr lang="ko-KR" altLang="en-US" dirty="0" smtClean="0"/>
          </a:p>
        </p:txBody>
      </p:sp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알고리즘의 표현 방법</a:t>
            </a:r>
            <a:endParaRPr lang="ko-KR" altLang="en-US" dirty="0" smtClean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2927" y="1731268"/>
            <a:ext cx="4976214" cy="479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9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가상코드를 이용한 추상화</a:t>
            </a:r>
          </a:p>
          <a:p>
            <a:pPr lvl="1" eaLnBrk="1" hangingPunct="1"/>
            <a:r>
              <a:rPr lang="ko-KR" altLang="en-US" dirty="0" smtClean="0"/>
              <a:t>가상코드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알고리즘 기술언어</a:t>
            </a:r>
            <a:r>
              <a:rPr lang="en-US" altLang="ko-KR" baseline="30000" dirty="0" smtClean="0"/>
              <a:t>ADL, Algorithm Description Language</a:t>
            </a:r>
            <a:r>
              <a:rPr lang="ko-KR" altLang="en-US" dirty="0" smtClean="0"/>
              <a:t>를 사용하여 프로그래밍 언어의 일반적인 형태와 유사하게 알고리즘을 표현</a:t>
            </a:r>
            <a:endParaRPr lang="en-US" altLang="ko-KR" dirty="0" smtClean="0"/>
          </a:p>
          <a:p>
            <a:pPr lvl="1" eaLnBrk="1" hangingPunct="1"/>
            <a:endParaRPr lang="ko-KR" altLang="en-US" dirty="0" smtClean="0"/>
          </a:p>
          <a:p>
            <a:pPr lvl="1" eaLnBrk="1" hangingPunct="1"/>
            <a:r>
              <a:rPr lang="ko-KR" altLang="en-US" dirty="0" smtClean="0"/>
              <a:t>특정 프로그래밍 언어가 아니므로 직접 실행은 불가능</a:t>
            </a:r>
            <a:endParaRPr lang="en-US" altLang="ko-KR" dirty="0" smtClean="0"/>
          </a:p>
          <a:p>
            <a:pPr lvl="1" eaLnBrk="1" hangingPunct="1"/>
            <a:endParaRPr lang="ko-KR" altLang="en-US" dirty="0" smtClean="0"/>
          </a:p>
          <a:p>
            <a:pPr lvl="1" eaLnBrk="1" hangingPunct="1"/>
            <a:r>
              <a:rPr lang="ko-KR" altLang="en-US" dirty="0" smtClean="0"/>
              <a:t>일반적인 프로그래밍 언어의 형태이므로 원하는 특정 프로그래밍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언어로의 변환 용이</a:t>
            </a:r>
          </a:p>
          <a:p>
            <a:endParaRPr lang="ko-KR" altLang="en-US" dirty="0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알고리즘의 표현 방법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5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가상코드의 형식</a:t>
            </a:r>
          </a:p>
          <a:p>
            <a:pPr lvl="1" eaLnBrk="1" hangingPunct="1">
              <a:defRPr/>
            </a:pPr>
            <a:r>
              <a:rPr lang="ko-KR" altLang="en-US" dirty="0" smtClean="0"/>
              <a:t>기본 요소</a:t>
            </a:r>
          </a:p>
          <a:p>
            <a:pPr lvl="2" eaLnBrk="1" hangingPunct="1">
              <a:defRPr/>
            </a:pPr>
            <a:r>
              <a:rPr lang="ko-KR" altLang="en-US" dirty="0" smtClean="0"/>
              <a:t>기호 </a:t>
            </a:r>
          </a:p>
          <a:p>
            <a:pPr lvl="3" eaLnBrk="1" hangingPunct="1">
              <a:defRPr/>
            </a:pP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레코드 필드 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문장의 레이블 등을 나타냄</a:t>
            </a:r>
          </a:p>
          <a:p>
            <a:pPr lvl="3" eaLnBrk="1" hangingPunct="1">
              <a:defRPr/>
            </a:pPr>
            <a:r>
              <a:rPr lang="ko-KR" altLang="en-US" dirty="0" smtClean="0"/>
              <a:t>문자나 숫자의 조합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첫 문자는 반드시 영문자 사용</a:t>
            </a:r>
            <a:r>
              <a:rPr lang="en-US" altLang="ko-KR" dirty="0" smtClean="0"/>
              <a:t>.</a:t>
            </a:r>
          </a:p>
          <a:p>
            <a:pPr lvl="2" eaLnBrk="1" hangingPunct="1">
              <a:defRPr/>
            </a:pPr>
            <a:r>
              <a:rPr lang="ko-KR" altLang="en-US" dirty="0" err="1" smtClean="0"/>
              <a:t>자료형</a:t>
            </a:r>
            <a:endParaRPr lang="ko-KR" altLang="en-US" dirty="0" smtClean="0"/>
          </a:p>
          <a:p>
            <a:pPr lvl="3" eaLnBrk="1" hangingPunct="1">
              <a:defRPr/>
            </a:pPr>
            <a:r>
              <a:rPr lang="ko-KR" altLang="en-US" dirty="0" smtClean="0"/>
              <a:t>정수형과 </a:t>
            </a:r>
            <a:r>
              <a:rPr lang="ko-KR" altLang="en-US" dirty="0" err="1" smtClean="0"/>
              <a:t>실수형의</a:t>
            </a:r>
            <a:r>
              <a:rPr lang="ko-KR" altLang="en-US" dirty="0" smtClean="0"/>
              <a:t> 수치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등의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모든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사용</a:t>
            </a:r>
          </a:p>
          <a:p>
            <a:pPr lvl="2" eaLnBrk="1" hangingPunct="1">
              <a:defRPr/>
            </a:pPr>
            <a:r>
              <a:rPr lang="ko-KR" altLang="en-US" dirty="0" smtClean="0"/>
              <a:t>연산자</a:t>
            </a:r>
          </a:p>
          <a:p>
            <a:pPr lvl="3" eaLnBrk="1" hangingPunct="1">
              <a:defRPr/>
            </a:pPr>
            <a:r>
              <a:rPr lang="ko-KR" altLang="en-US" dirty="0" smtClean="0"/>
              <a:t>산술연산자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논리연산자</a:t>
            </a:r>
            <a:endParaRPr lang="en-US" altLang="ko-KR" dirty="0" smtClean="0"/>
          </a:p>
          <a:p>
            <a:pPr lvl="3" eaLnBrk="1" hangingPunct="1">
              <a:defRPr/>
            </a:pPr>
            <a:endParaRPr lang="ko-KR" altLang="en-US" dirty="0" smtClean="0"/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 smtClean="0"/>
              <a:t>지정문 형식과 예 </a:t>
            </a:r>
          </a:p>
        </p:txBody>
      </p:sp>
      <p:sp>
        <p:nvSpPr>
          <p:cNvPr id="286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알고리즘의 표현 방법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2" y="5036724"/>
            <a:ext cx="4392488" cy="182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조건문</a:t>
            </a:r>
            <a:endParaRPr lang="ko-KR" altLang="en-US" dirty="0" smtClean="0"/>
          </a:p>
          <a:p>
            <a:pPr lvl="1" eaLnBrk="1" hangingPunct="1"/>
            <a:r>
              <a:rPr lang="ko-KR" altLang="en-US" dirty="0" smtClean="0"/>
              <a:t>조건에 따라 실행할 명령문이 결정되는 선택적 제어구조를 만든다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en-US" altLang="ko-KR" dirty="0" smtClean="0"/>
              <a:t>if </a:t>
            </a:r>
            <a:r>
              <a:rPr lang="ko-KR" altLang="en-US" dirty="0" smtClean="0"/>
              <a:t>문의 형식과 제어흐름</a:t>
            </a:r>
          </a:p>
          <a:p>
            <a:endParaRPr lang="ko-KR" altLang="en-US" dirty="0" smtClean="0"/>
          </a:p>
        </p:txBody>
      </p:sp>
      <p:sp>
        <p:nvSpPr>
          <p:cNvPr id="2969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5. </a:t>
            </a:r>
            <a:r>
              <a:rPr lang="ko-KR" altLang="en-US" dirty="0" smtClean="0"/>
              <a:t>알고리즘의 표현 방식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4864"/>
            <a:ext cx="724859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0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다단계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중첩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문의 형식과 제어 흐름</a:t>
            </a:r>
          </a:p>
        </p:txBody>
      </p:sp>
      <p:sp>
        <p:nvSpPr>
          <p:cNvPr id="307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알고리즘의 표현 방식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738444"/>
            <a:ext cx="6336705" cy="493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중첩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사용 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평균 점수에 따른 등급 계산하기</a:t>
            </a:r>
          </a:p>
          <a:p>
            <a:pPr lvl="2"/>
            <a:endParaRPr lang="ko-KR" altLang="en-US" dirty="0" smtClean="0"/>
          </a:p>
        </p:txBody>
      </p:sp>
      <p:sp>
        <p:nvSpPr>
          <p:cNvPr id="317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알고리즘의 표현 방식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6444952" cy="548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en-US" altLang="ko-KR" dirty="0" smtClean="0"/>
              <a:t>case </a:t>
            </a:r>
            <a:r>
              <a:rPr lang="ko-KR" altLang="en-US" dirty="0" smtClean="0"/>
              <a:t>문</a:t>
            </a:r>
          </a:p>
          <a:p>
            <a:pPr lvl="2" eaLnBrk="1" hangingPunct="1"/>
            <a:r>
              <a:rPr lang="ko-KR" altLang="en-US" dirty="0" smtClean="0"/>
              <a:t>여러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중에서 해당 조건을 찾아서 그에 대한 명령문을 수행</a:t>
            </a:r>
          </a:p>
          <a:p>
            <a:pPr lvl="2" eaLnBrk="1" hangingPunct="1"/>
            <a:r>
              <a:rPr lang="ko-KR" altLang="en-US" dirty="0" smtClean="0"/>
              <a:t>중첩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문으로 표현 가능</a:t>
            </a:r>
          </a:p>
          <a:p>
            <a:pPr lvl="2" eaLnBrk="1" hangingPunct="1"/>
            <a:r>
              <a:rPr lang="ko-KR" altLang="en-US" dirty="0" smtClean="0"/>
              <a:t>형식과 제어흐름 </a:t>
            </a:r>
            <a:endParaRPr lang="en-US" altLang="ko-KR" dirty="0" smtClean="0"/>
          </a:p>
          <a:p>
            <a:pPr lvl="3" eaLnBrk="1" hangingPunct="1"/>
            <a:endParaRPr lang="en-US" altLang="ko-KR" dirty="0" smtClean="0"/>
          </a:p>
          <a:p>
            <a:pPr lvl="3" eaLnBrk="1" hangingPunct="1"/>
            <a:endParaRPr lang="en-US" altLang="ko-KR" dirty="0" smtClean="0"/>
          </a:p>
          <a:p>
            <a:pPr lvl="3" eaLnBrk="1" hangingPunct="1"/>
            <a:endParaRPr lang="en-US" altLang="ko-KR" dirty="0" smtClean="0"/>
          </a:p>
          <a:p>
            <a:pPr lvl="3" eaLnBrk="1" hangingPunct="1"/>
            <a:endParaRPr lang="en-US" altLang="ko-KR" dirty="0" smtClean="0"/>
          </a:p>
          <a:p>
            <a:pPr lvl="3" eaLnBrk="1" hangingPunct="1"/>
            <a:endParaRPr lang="en-US" altLang="ko-KR" dirty="0" smtClean="0"/>
          </a:p>
          <a:p>
            <a:pPr lvl="3" eaLnBrk="1" hangingPunct="1"/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327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알고리즘의 표현 방식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10863"/>
            <a:ext cx="6768751" cy="411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0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en-US" altLang="ko-KR" dirty="0" smtClean="0"/>
              <a:t>case </a:t>
            </a:r>
            <a:r>
              <a:rPr lang="ko-KR" altLang="en-US" dirty="0" smtClean="0"/>
              <a:t>문 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평균 점수에 따른 등급 계산하기</a:t>
            </a:r>
          </a:p>
          <a:p>
            <a:pPr lvl="2" eaLnBrk="1" hangingPunct="1"/>
            <a:endParaRPr lang="ko-KR" altLang="en-US" dirty="0" smtClean="0"/>
          </a:p>
          <a:p>
            <a:pPr lvl="1"/>
            <a:endParaRPr lang="ko-KR" altLang="en-US" dirty="0" smtClean="0"/>
          </a:p>
        </p:txBody>
      </p:sp>
      <p:sp>
        <p:nvSpPr>
          <p:cNvPr id="337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알고리즘의 표현 방식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34356"/>
            <a:ext cx="8331464" cy="480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자료의 형태에 따른 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등의 기본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2"/>
            <a:endParaRPr lang="en-US" altLang="ko-KR" sz="900" dirty="0" smtClean="0"/>
          </a:p>
          <a:p>
            <a:pPr lvl="1"/>
            <a:r>
              <a:rPr lang="ko-KR" altLang="en-US" dirty="0" smtClean="0"/>
              <a:t>선형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자료들 사이의 관계가 </a:t>
            </a:r>
            <a:r>
              <a:rPr lang="en-US" altLang="ko-KR" dirty="0" smtClean="0"/>
              <a:t>1:1</a:t>
            </a:r>
            <a:r>
              <a:rPr lang="ko-KR" altLang="en-US" dirty="0" smtClean="0"/>
              <a:t> 관계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순차 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 리스트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데크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pPr lvl="2"/>
            <a:endParaRPr lang="en-US" altLang="ko-KR" sz="900" dirty="0" smtClean="0"/>
          </a:p>
          <a:p>
            <a:pPr lvl="1"/>
            <a:r>
              <a:rPr lang="ko-KR" altLang="en-US" dirty="0" smtClean="0"/>
              <a:t>비선형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자료들 사이의 관계가 </a:t>
            </a:r>
            <a:r>
              <a:rPr lang="en-US" altLang="ko-KR" dirty="0" smtClean="0"/>
              <a:t>1:</a:t>
            </a:r>
            <a:r>
              <a:rPr lang="ko-KR" altLang="en-US" dirty="0" smtClean="0"/>
              <a:t>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다</a:t>
            </a:r>
            <a:r>
              <a:rPr lang="en-US" altLang="ko-KR" dirty="0" smtClean="0"/>
              <a:t>:</a:t>
            </a:r>
            <a:r>
              <a:rPr lang="ko-KR" altLang="en-US" dirty="0" smtClean="0"/>
              <a:t>다 관계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트리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그래프 등</a:t>
            </a:r>
            <a:endParaRPr lang="en-US" altLang="ko-KR" dirty="0" smtClean="0"/>
          </a:p>
          <a:p>
            <a:pPr lvl="2"/>
            <a:endParaRPr lang="en-US" altLang="ko-KR" sz="900" dirty="0" smtClean="0"/>
          </a:p>
          <a:p>
            <a:pPr lvl="1"/>
            <a:r>
              <a:rPr lang="ko-KR" altLang="en-US" dirty="0" smtClean="0"/>
              <a:t>파일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서로 관련 있는 필드로 구성된 레코드의 집합인 파일에 대한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순차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색인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파일 등</a:t>
            </a:r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자료구조의 이해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분류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일정한 명령을 반복 수행하는 루프</a:t>
            </a:r>
            <a:r>
              <a:rPr lang="en-US" altLang="ko-KR" dirty="0" smtClean="0"/>
              <a:t>(loop) </a:t>
            </a:r>
            <a:r>
              <a:rPr lang="ko-KR" altLang="en-US" dirty="0" smtClean="0"/>
              <a:t>형태의 제어구조</a:t>
            </a:r>
          </a:p>
          <a:p>
            <a:pPr lvl="1" eaLnBrk="1" hangingPunct="1"/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형식과 제어흐름</a:t>
            </a:r>
          </a:p>
          <a:p>
            <a:pPr lvl="2"/>
            <a:endParaRPr lang="ko-KR" altLang="en-US" dirty="0" smtClean="0"/>
          </a:p>
        </p:txBody>
      </p:sp>
      <p:sp>
        <p:nvSpPr>
          <p:cNvPr id="348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알고리즘의 표현 방식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64904"/>
            <a:ext cx="6411813" cy="39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while – do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형식과 제어흐름</a:t>
            </a:r>
            <a:endParaRPr lang="en-US" altLang="ko-KR" dirty="0" smtClean="0"/>
          </a:p>
          <a:p>
            <a:pPr lvl="3" eaLnBrk="1" hangingPunct="1"/>
            <a:endParaRPr lang="ko-KR" altLang="en-US" dirty="0" smtClean="0"/>
          </a:p>
        </p:txBody>
      </p:sp>
      <p:sp>
        <p:nvSpPr>
          <p:cNvPr id="358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알고리즘의 표현 방식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7878076" cy="329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do-while </a:t>
            </a:r>
            <a:r>
              <a:rPr lang="ko-KR" altLang="en-US" dirty="0" smtClean="0"/>
              <a:t>문</a:t>
            </a:r>
            <a:endParaRPr lang="en-US" altLang="ko-KR" dirty="0"/>
          </a:p>
          <a:p>
            <a:pPr lvl="2"/>
            <a:r>
              <a:rPr lang="ko-KR" altLang="en-US" dirty="0" smtClean="0"/>
              <a:t>형식과 제어흐름</a:t>
            </a:r>
          </a:p>
          <a:p>
            <a:pPr lvl="1"/>
            <a:endParaRPr lang="ko-KR" altLang="en-US" dirty="0" smtClean="0"/>
          </a:p>
        </p:txBody>
      </p:sp>
      <p:sp>
        <p:nvSpPr>
          <p:cNvPr id="368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알고리즘의 표현 방식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9" y="1947862"/>
            <a:ext cx="7643565" cy="326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함수문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처리작업 별로 모듈화하여 만든 </a:t>
            </a:r>
            <a:r>
              <a:rPr lang="ko-KR" altLang="en-US" dirty="0" err="1" smtClean="0"/>
              <a:t>부프로그램</a:t>
            </a:r>
            <a:endParaRPr lang="ko-KR" altLang="en-US" dirty="0" smtClean="0"/>
          </a:p>
          <a:p>
            <a:pPr lvl="1" eaLnBrk="1" hangingPunct="1"/>
            <a:r>
              <a:rPr lang="ko-KR" altLang="en-US" dirty="0" smtClean="0"/>
              <a:t>형식과 예</a:t>
            </a:r>
            <a:r>
              <a:rPr lang="en-US" altLang="ko-KR" dirty="0" smtClean="0"/>
              <a:t> </a:t>
            </a:r>
          </a:p>
          <a:p>
            <a:pPr lvl="2" eaLnBrk="1" hangingPunct="1"/>
            <a:endParaRPr lang="en-US" altLang="ko-KR" dirty="0" smtClean="0"/>
          </a:p>
          <a:p>
            <a:pPr lvl="2" eaLnBrk="1" hangingPunct="1"/>
            <a:endParaRPr lang="en-US" altLang="ko-KR" dirty="0" smtClean="0"/>
          </a:p>
          <a:p>
            <a:pPr lvl="2" eaLnBrk="1" hangingPunct="1"/>
            <a:endParaRPr lang="en-US" altLang="ko-KR" dirty="0" smtClean="0"/>
          </a:p>
        </p:txBody>
      </p:sp>
      <p:sp>
        <p:nvSpPr>
          <p:cNvPr id="378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알고리즘의 표현 방식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4" y="2348880"/>
            <a:ext cx="7743205" cy="399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1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알고리즘 성능 분석 기준</a:t>
            </a:r>
          </a:p>
          <a:p>
            <a:pPr lvl="1"/>
            <a:r>
              <a:rPr lang="ko-KR" altLang="en-US" b="0" dirty="0" smtClean="0"/>
              <a:t>기준에는 </a:t>
            </a:r>
            <a:r>
              <a:rPr lang="ko-KR" altLang="en-US" b="0" dirty="0"/>
              <a:t>정확성</a:t>
            </a:r>
            <a:r>
              <a:rPr lang="en-US" altLang="ko-KR" b="0" dirty="0"/>
              <a:t>, </a:t>
            </a:r>
            <a:r>
              <a:rPr lang="ko-KR" altLang="en-US" b="0" dirty="0"/>
              <a:t>명확성</a:t>
            </a:r>
            <a:r>
              <a:rPr lang="en-US" altLang="ko-KR" b="0" dirty="0"/>
              <a:t>, </a:t>
            </a:r>
            <a:r>
              <a:rPr lang="ko-KR" altLang="en-US" b="0" dirty="0" err="1"/>
              <a:t>수행량</a:t>
            </a:r>
            <a:r>
              <a:rPr lang="en-US" altLang="ko-KR" b="0" dirty="0"/>
              <a:t>, </a:t>
            </a:r>
            <a:r>
              <a:rPr lang="ko-KR" altLang="en-US" b="0" dirty="0"/>
              <a:t>메모리 사용량</a:t>
            </a:r>
            <a:r>
              <a:rPr lang="en-US" altLang="ko-KR" b="0" dirty="0"/>
              <a:t>, </a:t>
            </a:r>
            <a:r>
              <a:rPr lang="ko-KR" altLang="en-US" b="0" dirty="0" err="1"/>
              <a:t>최적성</a:t>
            </a:r>
            <a:r>
              <a:rPr lang="ko-KR" altLang="en-US" b="0" dirty="0"/>
              <a:t> </a:t>
            </a:r>
            <a:r>
              <a:rPr lang="ko-KR" altLang="en-US" b="0" dirty="0" smtClean="0"/>
              <a:t>등 있음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정확성 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 </a:t>
            </a:r>
            <a:r>
              <a:rPr lang="ko-KR" altLang="en-US" b="0" dirty="0"/>
              <a:t>올바른 </a:t>
            </a:r>
            <a:r>
              <a:rPr lang="ko-KR" altLang="en-US" b="0" dirty="0" smtClean="0"/>
              <a:t>자료 입력 시 </a:t>
            </a:r>
            <a:r>
              <a:rPr lang="ko-KR" altLang="en-US" b="0" dirty="0"/>
              <a:t>유한한 시간 내에 올바른 </a:t>
            </a:r>
            <a:r>
              <a:rPr lang="ko-KR" altLang="en-US" b="0" dirty="0" smtClean="0"/>
              <a:t>결과 출력 여부</a:t>
            </a:r>
            <a:endParaRPr lang="ko-KR" altLang="en-US" b="0" dirty="0"/>
          </a:p>
          <a:p>
            <a:pPr lvl="2"/>
            <a:r>
              <a:rPr lang="ko-KR" altLang="en-US" b="0" dirty="0" smtClean="0"/>
              <a:t>명확성 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 </a:t>
            </a:r>
            <a:r>
              <a:rPr lang="ko-KR" altLang="en-US" b="0" dirty="0"/>
              <a:t>알고리즘이 얼마나 이해하기 쉽고 명확하게 </a:t>
            </a:r>
            <a:r>
              <a:rPr lang="ko-KR" altLang="en-US" b="0" dirty="0" smtClean="0"/>
              <a:t>작성되었는가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수행량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b="0" dirty="0" smtClean="0"/>
              <a:t>일반적인 연산 제외</a:t>
            </a:r>
            <a:r>
              <a:rPr lang="en-US" altLang="ko-KR" b="0" dirty="0" smtClean="0"/>
              <a:t>,</a:t>
            </a:r>
            <a:r>
              <a:rPr lang="ko-KR" altLang="en-US" b="0" dirty="0" smtClean="0"/>
              <a:t> 알고리즘 특성 </a:t>
            </a:r>
            <a:r>
              <a:rPr lang="ko-KR" altLang="en-US" b="0" dirty="0"/>
              <a:t>나타내는 중요 </a:t>
            </a:r>
            <a:r>
              <a:rPr lang="ko-KR" altLang="en-US" b="0" dirty="0" smtClean="0"/>
              <a:t>연산 </a:t>
            </a:r>
            <a:r>
              <a:rPr lang="ko-KR" altLang="en-US" b="0" dirty="0"/>
              <a:t>모두 </a:t>
            </a:r>
            <a:r>
              <a:rPr lang="ko-KR" altLang="en-US" b="0" dirty="0" smtClean="0"/>
              <a:t>분석</a:t>
            </a:r>
            <a:endParaRPr lang="ko-KR" altLang="en-US" b="0" dirty="0"/>
          </a:p>
          <a:p>
            <a:pPr lvl="2"/>
            <a:r>
              <a:rPr lang="ko-KR" altLang="en-US" b="0" dirty="0" smtClean="0"/>
              <a:t>메모리 사용량 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최적성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가장 중요</a:t>
            </a:r>
            <a:endParaRPr lang="ko-KR" altLang="en-US" dirty="0" smtClean="0"/>
          </a:p>
        </p:txBody>
      </p:sp>
      <p:sp>
        <p:nvSpPr>
          <p:cNvPr id="389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6. </a:t>
            </a:r>
            <a:r>
              <a:rPr lang="ko-KR" altLang="en-US" dirty="0" smtClean="0"/>
              <a:t>알고리즘의 성능분석</a:t>
            </a:r>
          </a:p>
        </p:txBody>
      </p:sp>
    </p:spTree>
    <p:extLst>
      <p:ext uri="{BB962C8B-B14F-4D97-AF65-F5344CB8AC3E}">
        <p14:creationId xmlns:p14="http://schemas.microsoft.com/office/powerpoint/2010/main" val="24612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알고리즘 성능 분석 방법</a:t>
            </a:r>
          </a:p>
          <a:p>
            <a:pPr lvl="1" eaLnBrk="1" hangingPunct="1">
              <a:defRPr/>
            </a:pPr>
            <a:r>
              <a:rPr lang="ko-KR" altLang="en-US" dirty="0" smtClean="0"/>
              <a:t>공간 복잡도</a:t>
            </a:r>
          </a:p>
          <a:p>
            <a:pPr lvl="2" eaLnBrk="1" hangingPunct="1">
              <a:defRPr/>
            </a:pPr>
            <a:r>
              <a:rPr lang="ko-KR" altLang="en-US" dirty="0" smtClean="0"/>
              <a:t>알고리즘을 프로그램으로 실행하여 </a:t>
            </a:r>
            <a:r>
              <a:rPr lang="ko-KR" altLang="en-US" spc="-100" dirty="0" smtClean="0"/>
              <a:t>완료하기까지 필요한 총 저장 공간의 </a:t>
            </a:r>
            <a:r>
              <a:rPr lang="ko-KR" altLang="en-US" dirty="0" smtClean="0"/>
              <a:t>양</a:t>
            </a:r>
          </a:p>
          <a:p>
            <a:pPr lvl="2" eaLnBrk="1" hangingPunct="1">
              <a:defRPr/>
            </a:pPr>
            <a:r>
              <a:rPr lang="ko-KR" altLang="en-US" dirty="0" smtClean="0"/>
              <a:t>공간 복잡도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고정 공간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가변 공간 </a:t>
            </a:r>
            <a:endParaRPr lang="en-US" altLang="ko-KR" dirty="0" smtClean="0"/>
          </a:p>
          <a:p>
            <a:pPr lvl="2" eaLnBrk="1" hangingPunct="1">
              <a:defRPr/>
            </a:pPr>
            <a:endParaRPr lang="ko-KR" altLang="en-US" dirty="0" smtClean="0"/>
          </a:p>
          <a:p>
            <a:pPr lvl="1" eaLnBrk="1" hangingPunct="1">
              <a:defRPr/>
            </a:pPr>
            <a:r>
              <a:rPr lang="ko-KR" altLang="en-US" dirty="0" smtClean="0"/>
              <a:t>시간 복잡도</a:t>
            </a:r>
          </a:p>
          <a:p>
            <a:pPr lvl="2" eaLnBrk="1" hangingPunct="1">
              <a:defRPr/>
            </a:pPr>
            <a:r>
              <a:rPr lang="ko-KR" altLang="en-US" dirty="0" smtClean="0"/>
              <a:t>알고리즘을 프로그램으로 실행하여 완료하기까지의 총 소요시간 </a:t>
            </a:r>
          </a:p>
          <a:p>
            <a:pPr lvl="2" eaLnBrk="1" hangingPunct="1">
              <a:defRPr/>
            </a:pPr>
            <a:r>
              <a:rPr lang="ko-KR" altLang="en-US" dirty="0" smtClean="0"/>
              <a:t>시간 복잡도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컴파일 시간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실행 시간</a:t>
            </a:r>
          </a:p>
          <a:p>
            <a:pPr lvl="3" eaLnBrk="1" hangingPunct="1">
              <a:defRPr/>
            </a:pPr>
            <a:r>
              <a:rPr lang="ko-KR" altLang="en-US" dirty="0" smtClean="0"/>
              <a:t>컴파일 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프로그램마다 거의 고정적인 시간 소요</a:t>
            </a:r>
          </a:p>
          <a:p>
            <a:pPr lvl="3" eaLnBrk="1" hangingPunct="1">
              <a:defRPr/>
            </a:pPr>
            <a:r>
              <a:rPr lang="ko-KR" altLang="en-US" dirty="0" smtClean="0"/>
              <a:t>실행 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컴퓨터의 성능에 따라 달라질 수 있으므로 실제 실행시간 보다는 명령문의 실행 빈도수에 따라 계산</a:t>
            </a:r>
          </a:p>
          <a:p>
            <a:pPr lvl="2" eaLnBrk="1" hangingPunct="1">
              <a:defRPr/>
            </a:pPr>
            <a:r>
              <a:rPr lang="ko-KR" altLang="en-US" dirty="0" smtClean="0"/>
              <a:t>실행 빈도수의 계산</a:t>
            </a:r>
          </a:p>
          <a:p>
            <a:pPr lvl="3" eaLnBrk="1" hangingPunct="1">
              <a:defRPr/>
            </a:pPr>
            <a:r>
              <a:rPr lang="ko-KR" altLang="en-US" dirty="0" smtClean="0"/>
              <a:t>지정문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내의 제어문과 </a:t>
            </a:r>
            <a:r>
              <a:rPr lang="ko-KR" altLang="en-US" dirty="0" err="1" smtClean="0"/>
              <a:t>반환문은</a:t>
            </a:r>
            <a:r>
              <a:rPr lang="ko-KR" altLang="en-US" dirty="0" smtClean="0"/>
              <a:t> 실행시간 차이가 거의 없으므로 하나의 단위시간을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갖는 기본 명령문으로 취급</a:t>
            </a:r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389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6. </a:t>
            </a:r>
            <a:r>
              <a:rPr lang="ko-KR" altLang="en-US" dirty="0" smtClean="0"/>
              <a:t>알고리즘의 성능분석</a:t>
            </a:r>
          </a:p>
        </p:txBody>
      </p:sp>
    </p:spTree>
    <p:extLst>
      <p:ext uri="{BB962C8B-B14F-4D97-AF65-F5344CB8AC3E}">
        <p14:creationId xmlns:p14="http://schemas.microsoft.com/office/powerpoint/2010/main" val="23158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시간 복잡도 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피보나치 수열 알고리즘의 빈도수 구하기</a:t>
            </a:r>
          </a:p>
          <a:p>
            <a:pPr lvl="2"/>
            <a:endParaRPr lang="ko-KR" altLang="en-US" dirty="0" smtClean="0"/>
          </a:p>
        </p:txBody>
      </p:sp>
      <p:sp>
        <p:nvSpPr>
          <p:cNvPr id="399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6. </a:t>
            </a:r>
            <a:r>
              <a:rPr lang="ko-KR" altLang="en-US" dirty="0"/>
              <a:t>알고리즘의 성능분석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8136904" cy="434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시간 복잡도 </a:t>
            </a:r>
            <a:r>
              <a:rPr lang="en-US" altLang="ko-KR" dirty="0" smtClean="0"/>
              <a:t>n&lt;0, n=0, n=1</a:t>
            </a:r>
            <a:r>
              <a:rPr lang="ko-KR" altLang="en-US" dirty="0" smtClean="0"/>
              <a:t>의 경우에 대한 실행 빈도수</a:t>
            </a:r>
          </a:p>
        </p:txBody>
      </p:sp>
      <p:sp>
        <p:nvSpPr>
          <p:cNvPr id="409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6. </a:t>
            </a:r>
            <a:r>
              <a:rPr lang="ko-KR" altLang="en-US" dirty="0"/>
              <a:t>알고리즘의 성능분석</a:t>
            </a:r>
            <a:endParaRPr lang="ko-KR" altLang="en-US" dirty="0" smtClean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1556792"/>
            <a:ext cx="587740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8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알고리즘 성능 분석 표기법</a:t>
            </a:r>
            <a:endParaRPr lang="en-US" altLang="ko-KR" dirty="0" smtClean="0"/>
          </a:p>
          <a:p>
            <a:pPr lvl="1"/>
            <a:r>
              <a:rPr lang="ko-KR" altLang="en-US" b="0" dirty="0" err="1"/>
              <a:t>빅</a:t>
            </a:r>
            <a:r>
              <a:rPr lang="en-US" altLang="ko-KR" b="0" dirty="0"/>
              <a:t>-</a:t>
            </a:r>
            <a:r>
              <a:rPr lang="ko-KR" altLang="en-US" b="0" dirty="0"/>
              <a:t>오 </a:t>
            </a:r>
            <a:r>
              <a:rPr lang="ko-KR" altLang="en-US" b="0" dirty="0" smtClean="0"/>
              <a:t>표기법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O(f(n))</a:t>
            </a:r>
            <a:r>
              <a:rPr lang="ko-KR" altLang="en-US" b="0" dirty="0"/>
              <a:t>과 같이 </a:t>
            </a:r>
            <a:r>
              <a:rPr lang="ko-KR" altLang="en-US" b="0" dirty="0" smtClean="0"/>
              <a:t>표기</a:t>
            </a:r>
            <a:r>
              <a:rPr lang="en-US" altLang="ko-KR" b="0" dirty="0" smtClean="0"/>
              <a:t>, </a:t>
            </a:r>
            <a:r>
              <a:rPr lang="en-US" altLang="ko-KR" b="0" dirty="0"/>
              <a:t>“Big Oh of f (n)”</a:t>
            </a:r>
            <a:r>
              <a:rPr lang="ko-KR" altLang="en-US" b="0" dirty="0"/>
              <a:t>으로 </a:t>
            </a:r>
            <a:r>
              <a:rPr lang="ko-KR" altLang="en-US" b="0" dirty="0" smtClean="0"/>
              <a:t>읽음</a:t>
            </a:r>
            <a:endParaRPr lang="en-US" altLang="ko-KR" b="0" dirty="0" smtClean="0"/>
          </a:p>
          <a:p>
            <a:pPr lvl="2"/>
            <a:endParaRPr lang="en-US" altLang="ko-KR" sz="600" b="0" dirty="0" smtClean="0"/>
          </a:p>
          <a:p>
            <a:pPr lvl="2"/>
            <a:r>
              <a:rPr lang="ko-KR" altLang="en-US" b="0" dirty="0" smtClean="0"/>
              <a:t>수학적 정의 </a:t>
            </a:r>
            <a:r>
              <a:rPr lang="en-US" altLang="ko-KR" b="0" dirty="0" smtClean="0"/>
              <a:t> </a:t>
            </a:r>
          </a:p>
          <a:p>
            <a:pPr lvl="3"/>
            <a:r>
              <a:rPr lang="ko-KR" altLang="en-US" b="0" dirty="0" smtClean="0"/>
              <a:t>함수 </a:t>
            </a:r>
            <a:r>
              <a:rPr lang="en-US" altLang="ko-KR" b="0" dirty="0"/>
              <a:t>f(n)</a:t>
            </a:r>
            <a:r>
              <a:rPr lang="ko-KR" altLang="en-US" b="0" dirty="0"/>
              <a:t>과 </a:t>
            </a:r>
            <a:r>
              <a:rPr lang="en-US" altLang="ko-KR" b="0" dirty="0"/>
              <a:t>g(n)</a:t>
            </a:r>
            <a:r>
              <a:rPr lang="ko-KR" altLang="en-US" b="0" dirty="0"/>
              <a:t>이 주어졌을 때</a:t>
            </a:r>
            <a:r>
              <a:rPr lang="en-US" altLang="ko-KR" b="0" dirty="0"/>
              <a:t>, </a:t>
            </a:r>
            <a:r>
              <a:rPr lang="ko-KR" altLang="en-US" b="0" dirty="0"/>
              <a:t>모든 </a:t>
            </a:r>
            <a:r>
              <a:rPr lang="en-US" altLang="ko-KR" b="0" dirty="0"/>
              <a:t>n</a:t>
            </a:r>
            <a:r>
              <a:rPr lang="ko-KR" altLang="en-US" b="0" dirty="0"/>
              <a:t>≥</a:t>
            </a:r>
            <a:r>
              <a:rPr lang="en-US" altLang="ko-KR" b="0" dirty="0"/>
              <a:t>n0</a:t>
            </a:r>
            <a:r>
              <a:rPr lang="ko-KR" altLang="en-US" b="0" dirty="0"/>
              <a:t>에 대하여 </a:t>
            </a:r>
            <a:r>
              <a:rPr lang="en-US" altLang="ko-KR" b="0" dirty="0"/>
              <a:t>|f(n)| </a:t>
            </a:r>
            <a:r>
              <a:rPr lang="ko-KR" altLang="en-US" b="0" dirty="0"/>
              <a:t>≤ </a:t>
            </a:r>
            <a:r>
              <a:rPr lang="en-US" altLang="ko-KR" b="0" dirty="0"/>
              <a:t>c |g(n)|</a:t>
            </a:r>
            <a:r>
              <a:rPr lang="ko-KR" altLang="en-US" b="0" dirty="0"/>
              <a:t>을 만족하는 상수 </a:t>
            </a:r>
            <a:r>
              <a:rPr lang="en-US" altLang="ko-KR" b="0" dirty="0"/>
              <a:t>c</a:t>
            </a:r>
            <a:r>
              <a:rPr lang="ko-KR" altLang="en-US" b="0" dirty="0"/>
              <a:t>와 </a:t>
            </a:r>
            <a:r>
              <a:rPr lang="en-US" altLang="ko-KR" b="0" dirty="0"/>
              <a:t>n0</a:t>
            </a:r>
            <a:r>
              <a:rPr lang="ko-KR" altLang="en-US" b="0" dirty="0" smtClean="0"/>
              <a:t>이 존재하면</a:t>
            </a:r>
            <a:r>
              <a:rPr lang="en-US" altLang="ko-KR" b="0" dirty="0"/>
              <a:t>, f(n) = O(g(n))</a:t>
            </a:r>
            <a:r>
              <a:rPr lang="ko-KR" altLang="en-US" b="0" dirty="0"/>
              <a:t>이다</a:t>
            </a:r>
            <a:r>
              <a:rPr lang="en-US" altLang="ko-KR" b="0" dirty="0" smtClean="0"/>
              <a:t>.</a:t>
            </a:r>
          </a:p>
          <a:p>
            <a:pPr lvl="3"/>
            <a:endParaRPr lang="en-US" altLang="ko-KR" sz="600" b="0" dirty="0"/>
          </a:p>
          <a:p>
            <a:pPr lvl="2"/>
            <a:r>
              <a:rPr lang="ko-KR" altLang="en-US" b="0" dirty="0" smtClean="0"/>
              <a:t>함수의 </a:t>
            </a:r>
            <a:r>
              <a:rPr lang="ko-KR" altLang="en-US" b="0" dirty="0"/>
              <a:t>상한을 나타내기 위한 </a:t>
            </a:r>
            <a:r>
              <a:rPr lang="ko-KR" altLang="en-US" b="0" dirty="0" smtClean="0"/>
              <a:t>표기법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최악의 </a:t>
            </a:r>
            <a:r>
              <a:rPr lang="ko-KR" altLang="en-US" b="0" dirty="0"/>
              <a:t>경우에도 </a:t>
            </a:r>
            <a:r>
              <a:rPr lang="en-US" altLang="ko-KR" b="0" dirty="0"/>
              <a:t>g(n)</a:t>
            </a:r>
            <a:r>
              <a:rPr lang="ko-KR" altLang="en-US" b="0" dirty="0"/>
              <a:t>의 수행 </a:t>
            </a:r>
            <a:r>
              <a:rPr lang="ko-KR" altLang="en-US" b="0" dirty="0" smtClean="0"/>
              <a:t>시간 </a:t>
            </a:r>
            <a:r>
              <a:rPr lang="ko-KR" altLang="en-US" b="0" dirty="0"/>
              <a:t>안에는 알고리즘 </a:t>
            </a:r>
            <a:r>
              <a:rPr lang="ko-KR" altLang="en-US" b="0" dirty="0" smtClean="0"/>
              <a:t>수행 완료 보장</a:t>
            </a:r>
            <a:endParaRPr lang="en-US" altLang="ko-KR" b="0" dirty="0" smtClean="0"/>
          </a:p>
          <a:p>
            <a:pPr lvl="3"/>
            <a:endParaRPr lang="en-US" altLang="ko-KR" sz="600" b="0" dirty="0" smtClean="0"/>
          </a:p>
          <a:p>
            <a:pPr lvl="2"/>
            <a:r>
              <a:rPr lang="ko-KR" altLang="en-US" b="0" dirty="0" smtClean="0"/>
              <a:t>먼저 실행 빈도수를 </a:t>
            </a:r>
            <a:r>
              <a:rPr lang="ko-KR" altLang="en-US" b="0" dirty="0"/>
              <a:t>구하여 실행 시간 함수를 찾고</a:t>
            </a:r>
            <a:r>
              <a:rPr lang="en-US" altLang="ko-KR" b="0" dirty="0"/>
              <a:t>, </a:t>
            </a:r>
            <a:r>
              <a:rPr lang="ko-KR" altLang="en-US" b="0" dirty="0"/>
              <a:t>이 </a:t>
            </a:r>
            <a:r>
              <a:rPr lang="ko-KR" altLang="en-US" b="0" dirty="0" err="1"/>
              <a:t>함수값에</a:t>
            </a:r>
            <a:r>
              <a:rPr lang="ko-KR" altLang="en-US" b="0" dirty="0"/>
              <a:t> 가장 큰 영향을 주는 </a:t>
            </a:r>
            <a:r>
              <a:rPr lang="en-US" altLang="ko-KR" b="0" dirty="0"/>
              <a:t>n</a:t>
            </a:r>
            <a:r>
              <a:rPr lang="ko-KR" altLang="en-US" b="0" dirty="0"/>
              <a:t>에 대한 항을 한 개 </a:t>
            </a:r>
            <a:r>
              <a:rPr lang="ko-KR" altLang="en-US" b="0" dirty="0" smtClean="0"/>
              <a:t>선택하여 </a:t>
            </a:r>
            <a:r>
              <a:rPr lang="ko-KR" altLang="en-US" b="0" dirty="0"/>
              <a:t>계수는 생략하고 </a:t>
            </a:r>
            <a:r>
              <a:rPr lang="en-US" altLang="ko-KR" b="0" dirty="0"/>
              <a:t>O</a:t>
            </a:r>
            <a:r>
              <a:rPr lang="ko-KR" altLang="en-US" b="0" dirty="0"/>
              <a:t>의 오른쪽 괄호 안에 </a:t>
            </a:r>
            <a:r>
              <a:rPr lang="ko-KR" altLang="en-US" b="0" dirty="0" smtClean="0"/>
              <a:t>표시</a:t>
            </a:r>
            <a:endParaRPr lang="en-US" altLang="ko-KR" b="0" dirty="0" smtClean="0"/>
          </a:p>
          <a:p>
            <a:pPr lvl="2"/>
            <a:endParaRPr lang="en-US" altLang="ko-KR" sz="600" b="0" dirty="0" smtClean="0"/>
          </a:p>
          <a:p>
            <a:pPr lvl="2"/>
            <a:r>
              <a:rPr lang="en-US" altLang="ko-KR" b="0" dirty="0" smtClean="0"/>
              <a:t>[</a:t>
            </a:r>
            <a:r>
              <a:rPr lang="ko-KR" altLang="en-US" b="0" dirty="0"/>
              <a:t>알고리즘 </a:t>
            </a:r>
            <a:r>
              <a:rPr lang="en-US" altLang="ko-KR" b="0" dirty="0"/>
              <a:t>1-1]</a:t>
            </a:r>
            <a:r>
              <a:rPr lang="ko-KR" altLang="en-US" b="0" dirty="0"/>
              <a:t>의 피보나치 수열에서 실행 </a:t>
            </a:r>
            <a:r>
              <a:rPr lang="ko-KR" altLang="en-US" b="0" dirty="0" smtClean="0"/>
              <a:t>시간 함수는 </a:t>
            </a:r>
            <a:r>
              <a:rPr lang="en-US" altLang="ko-KR" b="0" dirty="0"/>
              <a:t>4n+2</a:t>
            </a:r>
            <a:r>
              <a:rPr lang="ko-KR" altLang="en-US" b="0" dirty="0"/>
              <a:t>이고</a:t>
            </a:r>
            <a:r>
              <a:rPr lang="en-US" altLang="ko-KR" b="0" dirty="0"/>
              <a:t>, </a:t>
            </a:r>
            <a:r>
              <a:rPr lang="ko-KR" altLang="en-US" b="0" dirty="0"/>
              <a:t>가장 영향이 큰 항은 </a:t>
            </a:r>
            <a:r>
              <a:rPr lang="en-US" altLang="ko-KR" b="0" dirty="0"/>
              <a:t>4n</a:t>
            </a:r>
            <a:r>
              <a:rPr lang="ko-KR" altLang="en-US" b="0" dirty="0"/>
              <a:t>인데 여기에서 계수 </a:t>
            </a:r>
            <a:r>
              <a:rPr lang="en-US" altLang="ko-KR" b="0" dirty="0"/>
              <a:t>4</a:t>
            </a:r>
            <a:r>
              <a:rPr lang="ko-KR" altLang="en-US" b="0" dirty="0"/>
              <a:t>를 생략하여 </a:t>
            </a:r>
            <a:r>
              <a:rPr lang="en-US" altLang="ko-KR" b="0" dirty="0"/>
              <a:t>O(n)</a:t>
            </a:r>
            <a:r>
              <a:rPr lang="ko-KR" altLang="en-US" b="0" dirty="0"/>
              <a:t>으로 표기</a:t>
            </a:r>
            <a:r>
              <a:rPr lang="ko-KR" altLang="en-US" dirty="0" smtClean="0"/>
              <a:t> </a:t>
            </a:r>
          </a:p>
        </p:txBody>
      </p:sp>
      <p:sp>
        <p:nvSpPr>
          <p:cNvPr id="409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6. </a:t>
            </a:r>
            <a:r>
              <a:rPr lang="ko-KR" altLang="en-US" dirty="0"/>
              <a:t>알고리즘의 성능분석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52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/>
              <a:t>빅</a:t>
            </a:r>
            <a:r>
              <a:rPr lang="en-US" altLang="ko-KR" b="0" dirty="0"/>
              <a:t>-</a:t>
            </a:r>
            <a:r>
              <a:rPr lang="ko-KR" altLang="en-US" b="0" dirty="0"/>
              <a:t>오메가 표기법</a:t>
            </a:r>
          </a:p>
          <a:p>
            <a:pPr lvl="2"/>
            <a:r>
              <a:rPr lang="en-US" altLang="ko-KR" b="0" dirty="0" smtClean="0"/>
              <a:t>Ω(f(n))</a:t>
            </a:r>
            <a:r>
              <a:rPr lang="ko-KR" altLang="en-US" b="0" dirty="0"/>
              <a:t>과 같이 </a:t>
            </a:r>
            <a:r>
              <a:rPr lang="ko-KR" altLang="en-US" b="0" dirty="0" smtClean="0"/>
              <a:t>표기</a:t>
            </a:r>
            <a:r>
              <a:rPr lang="en-US" altLang="ko-KR" b="0" dirty="0" smtClean="0"/>
              <a:t>, </a:t>
            </a:r>
            <a:r>
              <a:rPr lang="en-US" altLang="ko-KR" b="0" dirty="0"/>
              <a:t>“Big Omega of f (n)”</a:t>
            </a:r>
            <a:r>
              <a:rPr lang="ko-KR" altLang="en-US" b="0" dirty="0"/>
              <a:t>으로 </a:t>
            </a:r>
            <a:r>
              <a:rPr lang="ko-KR" altLang="en-US" b="0" dirty="0" smtClean="0"/>
              <a:t>읽음</a:t>
            </a:r>
            <a:endParaRPr lang="en-US" altLang="ko-KR" b="0" dirty="0" smtClean="0"/>
          </a:p>
          <a:p>
            <a:pPr lvl="2"/>
            <a:endParaRPr lang="en-US" altLang="ko-KR" sz="600" b="0" dirty="0"/>
          </a:p>
          <a:p>
            <a:pPr lvl="2"/>
            <a:r>
              <a:rPr lang="ko-KR" altLang="en-US" b="0" dirty="0" smtClean="0"/>
              <a:t>수학적 정의</a:t>
            </a:r>
            <a:endParaRPr lang="en-US" altLang="ko-KR" b="0" dirty="0"/>
          </a:p>
          <a:p>
            <a:pPr lvl="3"/>
            <a:r>
              <a:rPr lang="ko-KR" altLang="en-US" b="0" dirty="0"/>
              <a:t>함수 </a:t>
            </a:r>
            <a:r>
              <a:rPr lang="en-US" altLang="ko-KR" b="0" dirty="0"/>
              <a:t>f(n)</a:t>
            </a:r>
            <a:r>
              <a:rPr lang="ko-KR" altLang="en-US" b="0" dirty="0"/>
              <a:t>과 </a:t>
            </a:r>
            <a:r>
              <a:rPr lang="en-US" altLang="ko-KR" b="0" dirty="0"/>
              <a:t>g(n)</a:t>
            </a:r>
            <a:r>
              <a:rPr lang="ko-KR" altLang="en-US" b="0" dirty="0"/>
              <a:t>이 주어졌을 때</a:t>
            </a:r>
            <a:r>
              <a:rPr lang="en-US" altLang="ko-KR" b="0" dirty="0"/>
              <a:t>, </a:t>
            </a:r>
            <a:r>
              <a:rPr lang="ko-KR" altLang="en-US" b="0" dirty="0"/>
              <a:t>모든 </a:t>
            </a:r>
            <a:r>
              <a:rPr lang="en-US" altLang="ko-KR" b="0" dirty="0"/>
              <a:t>n</a:t>
            </a:r>
            <a:r>
              <a:rPr lang="ko-KR" altLang="en-US" b="0" dirty="0"/>
              <a:t>≥</a:t>
            </a:r>
            <a:r>
              <a:rPr lang="en-US" altLang="ko-KR" b="0" dirty="0"/>
              <a:t>n0</a:t>
            </a:r>
            <a:r>
              <a:rPr lang="ko-KR" altLang="en-US" b="0" dirty="0"/>
              <a:t>에 대하여 </a:t>
            </a:r>
            <a:r>
              <a:rPr lang="en-US" altLang="ko-KR" b="0" dirty="0"/>
              <a:t>|f(n)| </a:t>
            </a:r>
            <a:r>
              <a:rPr lang="ko-KR" altLang="en-US" b="0" dirty="0"/>
              <a:t>≥ </a:t>
            </a:r>
            <a:r>
              <a:rPr lang="en-US" altLang="ko-KR" b="0" dirty="0"/>
              <a:t>c |g(n)|</a:t>
            </a:r>
            <a:r>
              <a:rPr lang="ko-KR" altLang="en-US" b="0" dirty="0"/>
              <a:t>을 만족하는 상수 </a:t>
            </a:r>
            <a:r>
              <a:rPr lang="en-US" altLang="ko-KR" b="0" dirty="0"/>
              <a:t>c</a:t>
            </a:r>
            <a:r>
              <a:rPr lang="ko-KR" altLang="en-US" b="0" dirty="0"/>
              <a:t>와 </a:t>
            </a:r>
            <a:r>
              <a:rPr lang="en-US" altLang="ko-KR" b="0" dirty="0"/>
              <a:t>n0</a:t>
            </a:r>
            <a:r>
              <a:rPr lang="ko-KR" altLang="en-US" b="0" dirty="0" smtClean="0"/>
              <a:t>이 존재하면</a:t>
            </a:r>
            <a:r>
              <a:rPr lang="en-US" altLang="ko-KR" b="0" dirty="0"/>
              <a:t>, f(n) = </a:t>
            </a:r>
            <a:r>
              <a:rPr lang="el-GR" altLang="ko-KR" b="0" dirty="0"/>
              <a:t>Ω(</a:t>
            </a:r>
            <a:r>
              <a:rPr lang="en-US" altLang="ko-KR" b="0" dirty="0"/>
              <a:t>g(n))</a:t>
            </a:r>
            <a:r>
              <a:rPr lang="ko-KR" altLang="en-US" b="0" dirty="0"/>
              <a:t>이다</a:t>
            </a:r>
            <a:r>
              <a:rPr lang="en-US" altLang="ko-KR" b="0" dirty="0" smtClean="0"/>
              <a:t>.</a:t>
            </a:r>
          </a:p>
          <a:p>
            <a:pPr lvl="3"/>
            <a:endParaRPr lang="en-US" altLang="ko-KR" sz="600" b="0" dirty="0"/>
          </a:p>
          <a:p>
            <a:pPr lvl="2"/>
            <a:r>
              <a:rPr lang="ko-KR" altLang="en-US" b="0" dirty="0" smtClean="0"/>
              <a:t>함수의 </a:t>
            </a:r>
            <a:r>
              <a:rPr lang="ko-KR" altLang="en-US" b="0" dirty="0"/>
              <a:t>하한을 나타내기 위한 </a:t>
            </a:r>
            <a:r>
              <a:rPr lang="ko-KR" altLang="en-US" b="0" dirty="0" smtClean="0"/>
              <a:t>표기법</a:t>
            </a:r>
            <a:endParaRPr lang="en-US" altLang="ko-KR" b="0" dirty="0" smtClean="0"/>
          </a:p>
          <a:p>
            <a:pPr lvl="2"/>
            <a:endParaRPr lang="en-US" altLang="ko-KR" sz="600" b="0" dirty="0" smtClean="0"/>
          </a:p>
          <a:p>
            <a:pPr lvl="2"/>
            <a:r>
              <a:rPr lang="ko-KR" altLang="en-US" b="0" dirty="0" smtClean="0"/>
              <a:t>어떤 </a:t>
            </a:r>
            <a:r>
              <a:rPr lang="ko-KR" altLang="en-US" b="0" dirty="0"/>
              <a:t>알고리즘의 시간 </a:t>
            </a:r>
            <a:r>
              <a:rPr lang="ko-KR" altLang="en-US" b="0" dirty="0" smtClean="0"/>
              <a:t>복잡도가 </a:t>
            </a:r>
            <a:r>
              <a:rPr lang="en-US" altLang="ko-KR" b="0" dirty="0" smtClean="0"/>
              <a:t>Ω(g(n</a:t>
            </a:r>
            <a:r>
              <a:rPr lang="en-US" altLang="ko-KR" b="0" dirty="0"/>
              <a:t>) )</a:t>
            </a:r>
            <a:r>
              <a:rPr lang="ko-KR" altLang="en-US" b="0" dirty="0"/>
              <a:t>으로 분석되었다면</a:t>
            </a:r>
            <a:r>
              <a:rPr lang="en-US" altLang="ko-KR" b="0" dirty="0"/>
              <a:t>, </a:t>
            </a:r>
            <a:r>
              <a:rPr lang="ko-KR" altLang="en-US" b="0" dirty="0"/>
              <a:t>이 알고리즘 수행에는 적어도 </a:t>
            </a:r>
            <a:r>
              <a:rPr lang="en-US" altLang="ko-KR" b="0" dirty="0"/>
              <a:t>g(n)</a:t>
            </a:r>
            <a:r>
              <a:rPr lang="ko-KR" altLang="en-US" b="0" dirty="0"/>
              <a:t>의 수행 시간이 필요함을 </a:t>
            </a:r>
            <a:r>
              <a:rPr lang="ko-KR" altLang="en-US" b="0" dirty="0" smtClean="0"/>
              <a:t>의미</a:t>
            </a:r>
            <a:endParaRPr lang="ko-KR" altLang="en-US" dirty="0" smtClean="0"/>
          </a:p>
        </p:txBody>
      </p:sp>
      <p:sp>
        <p:nvSpPr>
          <p:cNvPr id="409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6. </a:t>
            </a:r>
            <a:r>
              <a:rPr lang="ko-KR" altLang="en-US" dirty="0"/>
              <a:t>알고리즘의 성능분석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08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자료의 형태에 따른 분류와 이 책에서 다루는 세부 주제</a:t>
            </a:r>
            <a:endParaRPr lang="en-US" altLang="ko-KR" dirty="0" smtClean="0"/>
          </a:p>
        </p:txBody>
      </p:sp>
      <p:sp>
        <p:nvSpPr>
          <p:cNvPr id="102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자료구조의 이해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5782"/>
            <a:ext cx="4968552" cy="5331913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/>
              <a:t>빅</a:t>
            </a:r>
            <a:r>
              <a:rPr lang="en-US" altLang="ko-KR" b="0" dirty="0"/>
              <a:t>-</a:t>
            </a:r>
            <a:r>
              <a:rPr lang="ko-KR" altLang="en-US" b="0" dirty="0" err="1"/>
              <a:t>세타</a:t>
            </a:r>
            <a:r>
              <a:rPr lang="ko-KR" altLang="en-US" b="0" dirty="0"/>
              <a:t> 표기법</a:t>
            </a:r>
          </a:p>
          <a:p>
            <a:pPr lvl="2"/>
            <a:r>
              <a:rPr lang="en-US" altLang="ko-KR" b="0" dirty="0" smtClean="0"/>
              <a:t>θ(f(n))</a:t>
            </a:r>
            <a:r>
              <a:rPr lang="ko-KR" altLang="en-US" b="0" dirty="0"/>
              <a:t>과 같이 </a:t>
            </a:r>
            <a:r>
              <a:rPr lang="ko-KR" altLang="en-US" b="0" dirty="0" smtClean="0"/>
              <a:t>표기</a:t>
            </a:r>
            <a:r>
              <a:rPr lang="en-US" altLang="ko-KR" b="0" dirty="0" smtClean="0"/>
              <a:t>, </a:t>
            </a:r>
            <a:r>
              <a:rPr lang="en-US" altLang="ko-KR" b="0" dirty="0"/>
              <a:t>“Big Theta of f (n)”</a:t>
            </a:r>
            <a:r>
              <a:rPr lang="ko-KR" altLang="en-US" b="0" dirty="0"/>
              <a:t>으로 </a:t>
            </a:r>
            <a:r>
              <a:rPr lang="ko-KR" altLang="en-US" b="0" dirty="0" smtClean="0"/>
              <a:t>읽음</a:t>
            </a:r>
            <a:endParaRPr lang="en-US" altLang="ko-KR" b="0" dirty="0" smtClean="0"/>
          </a:p>
          <a:p>
            <a:pPr lvl="2"/>
            <a:endParaRPr lang="en-US" altLang="ko-KR" sz="600" b="0" dirty="0"/>
          </a:p>
          <a:p>
            <a:pPr lvl="2"/>
            <a:r>
              <a:rPr lang="ko-KR" altLang="en-US" dirty="0"/>
              <a:t>수학적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f(n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g(n)</a:t>
            </a:r>
            <a:r>
              <a:rPr lang="ko-KR" altLang="en-US" dirty="0"/>
              <a:t>이 주어졌을 때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n</a:t>
            </a:r>
            <a:r>
              <a:rPr lang="ko-KR" altLang="en-US" dirty="0"/>
              <a:t>≥</a:t>
            </a:r>
            <a:r>
              <a:rPr lang="en-US" altLang="ko-KR" dirty="0"/>
              <a:t>n</a:t>
            </a:r>
            <a:r>
              <a:rPr lang="en-US" altLang="ko-KR" sz="100" dirty="0"/>
              <a:t>0</a:t>
            </a:r>
            <a:r>
              <a:rPr lang="ko-KR" altLang="en-US" dirty="0"/>
              <a:t>에 대하여 </a:t>
            </a:r>
            <a:r>
              <a:rPr lang="en-US" altLang="ko-KR" dirty="0"/>
              <a:t>c</a:t>
            </a:r>
            <a:r>
              <a:rPr lang="en-US" altLang="ko-KR" sz="100" dirty="0"/>
              <a:t>1 </a:t>
            </a:r>
            <a:r>
              <a:rPr lang="en-US" altLang="ko-KR" dirty="0"/>
              <a:t>|g(n)| </a:t>
            </a:r>
            <a:r>
              <a:rPr lang="ko-KR" altLang="en-US" dirty="0"/>
              <a:t>≤ </a:t>
            </a:r>
            <a:r>
              <a:rPr lang="en-US" altLang="ko-KR" dirty="0"/>
              <a:t>f(n) ≤ c</a:t>
            </a:r>
            <a:r>
              <a:rPr lang="en-US" altLang="ko-KR" sz="100" dirty="0"/>
              <a:t>2 </a:t>
            </a:r>
            <a:r>
              <a:rPr lang="en-US" altLang="ko-KR" dirty="0"/>
              <a:t>|g(n)</a:t>
            </a:r>
            <a:r>
              <a:rPr lang="ko-KR" altLang="en-US" dirty="0"/>
              <a:t>을 만족하는 상수 </a:t>
            </a:r>
            <a:r>
              <a:rPr lang="en-US" altLang="ko-KR" sz="1800" dirty="0"/>
              <a:t>c</a:t>
            </a:r>
            <a:r>
              <a:rPr lang="en-US" altLang="ko-KR" sz="500" dirty="0"/>
              <a:t>1</a:t>
            </a:r>
            <a:r>
              <a:rPr lang="en-US" altLang="ko-KR" dirty="0"/>
              <a:t>, </a:t>
            </a:r>
            <a:r>
              <a:rPr lang="en-US" altLang="ko-KR" sz="1800" dirty="0"/>
              <a:t>c</a:t>
            </a:r>
            <a:r>
              <a:rPr lang="en-US" altLang="ko-KR" sz="500" dirty="0"/>
              <a:t>2</a:t>
            </a:r>
            <a:r>
              <a:rPr lang="ko-KR" altLang="en-US" dirty="0"/>
              <a:t>와 </a:t>
            </a:r>
            <a:r>
              <a:rPr lang="en-US" altLang="ko-KR" sz="1800" dirty="0"/>
              <a:t>n</a:t>
            </a:r>
            <a:r>
              <a:rPr lang="en-US" altLang="ko-KR" sz="500" dirty="0"/>
              <a:t>0</a:t>
            </a:r>
            <a:r>
              <a:rPr lang="ko-KR" altLang="en-US" dirty="0"/>
              <a:t>이 존재하면</a:t>
            </a:r>
            <a:r>
              <a:rPr lang="en-US" altLang="ko-KR" dirty="0"/>
              <a:t>, </a:t>
            </a:r>
            <a:r>
              <a:rPr lang="en-US" altLang="ko-KR" sz="1800" dirty="0"/>
              <a:t>f</a:t>
            </a:r>
            <a:r>
              <a:rPr lang="en-US" altLang="ko-KR" dirty="0"/>
              <a:t>(</a:t>
            </a:r>
            <a:r>
              <a:rPr lang="en-US" altLang="ko-KR" sz="1800" dirty="0"/>
              <a:t>n</a:t>
            </a:r>
            <a:r>
              <a:rPr lang="en-US" altLang="ko-KR" dirty="0"/>
              <a:t>) = </a:t>
            </a:r>
            <a:r>
              <a:rPr lang="el-GR" altLang="ko-KR" sz="1800" dirty="0"/>
              <a:t>θ</a:t>
            </a:r>
            <a:r>
              <a:rPr lang="el-GR" altLang="ko-KR" dirty="0"/>
              <a:t>(</a:t>
            </a:r>
            <a:r>
              <a:rPr lang="en-US" altLang="ko-KR" sz="1800" dirty="0"/>
              <a:t>g</a:t>
            </a:r>
            <a:r>
              <a:rPr lang="en-US" altLang="ko-KR" dirty="0"/>
              <a:t>(</a:t>
            </a:r>
            <a:r>
              <a:rPr lang="en-US" altLang="ko-KR" sz="1800" dirty="0"/>
              <a:t>n</a:t>
            </a:r>
            <a:r>
              <a:rPr lang="en-US" altLang="ko-KR" dirty="0"/>
              <a:t>))</a:t>
            </a:r>
            <a:r>
              <a:rPr lang="ko-KR" altLang="en-US" dirty="0" smtClean="0"/>
              <a:t>이다</a:t>
            </a:r>
            <a:endParaRPr lang="en-US" altLang="ko-KR" dirty="0" smtClean="0"/>
          </a:p>
          <a:p>
            <a:pPr lvl="3"/>
            <a:endParaRPr lang="en-US" altLang="ko-KR" sz="600" b="0" dirty="0" smtClean="0"/>
          </a:p>
          <a:p>
            <a:pPr lvl="2"/>
            <a:r>
              <a:rPr lang="ko-KR" altLang="en-US" dirty="0"/>
              <a:t>상한과 하한이 같은 정확한 차수를 표현하기 위한 표기법</a:t>
            </a:r>
            <a:endParaRPr lang="en-US" altLang="ko-KR" dirty="0"/>
          </a:p>
          <a:p>
            <a:pPr lvl="3"/>
            <a:r>
              <a:rPr lang="en-US" altLang="ko-KR" dirty="0"/>
              <a:t>f (n)= θ (g(n) )</a:t>
            </a:r>
            <a:r>
              <a:rPr lang="ko-KR" altLang="en-US" dirty="0"/>
              <a:t>이 되려면 </a:t>
            </a:r>
            <a:r>
              <a:rPr lang="en-US" altLang="ko-KR" dirty="0"/>
              <a:t>f (n)= O(g(n) )</a:t>
            </a:r>
            <a:r>
              <a:rPr lang="ko-KR" altLang="en-US" dirty="0"/>
              <a:t>이면서 </a:t>
            </a:r>
            <a:r>
              <a:rPr lang="en-US" altLang="ko-KR" dirty="0"/>
              <a:t>f (n)= </a:t>
            </a:r>
            <a:r>
              <a:rPr lang="el-GR" altLang="ko-KR" dirty="0"/>
              <a:t>Ω(</a:t>
            </a:r>
            <a:r>
              <a:rPr lang="en-US" altLang="ko-KR" dirty="0"/>
              <a:t>g(n) )</a:t>
            </a:r>
            <a:r>
              <a:rPr lang="ko-KR" altLang="en-US" dirty="0"/>
              <a:t>이어야 함</a:t>
            </a:r>
          </a:p>
          <a:p>
            <a:pPr lvl="3"/>
            <a:endParaRPr lang="ko-KR" altLang="en-US" dirty="0" smtClean="0"/>
          </a:p>
        </p:txBody>
      </p:sp>
      <p:sp>
        <p:nvSpPr>
          <p:cNvPr id="409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6. </a:t>
            </a:r>
            <a:r>
              <a:rPr lang="ko-KR" altLang="en-US" dirty="0"/>
              <a:t>알고리즘의 성능분석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16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각 실행 시간 함수에서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값의 변화에 따른 실행 빈도수 비교</a:t>
            </a:r>
          </a:p>
          <a:p>
            <a:pPr lvl="1"/>
            <a:endParaRPr lang="ko-KR" altLang="en-US" dirty="0" smtClean="0"/>
          </a:p>
        </p:txBody>
      </p:sp>
      <p:sp>
        <p:nvSpPr>
          <p:cNvPr id="440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6. </a:t>
            </a:r>
            <a:r>
              <a:rPr lang="ko-KR" altLang="en-US" dirty="0"/>
              <a:t>알고리즘의 성능분석</a:t>
            </a:r>
            <a:endParaRPr lang="ko-KR" altLang="en-US" dirty="0" smtClean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412775"/>
            <a:ext cx="6480720" cy="507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45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시간 복잡도에 따른 알고리즘 수행 시간 비교</a:t>
            </a:r>
          </a:p>
        </p:txBody>
      </p:sp>
      <p:sp>
        <p:nvSpPr>
          <p:cNvPr id="440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6. </a:t>
            </a:r>
            <a:r>
              <a:rPr lang="ko-KR" altLang="en-US" dirty="0"/>
              <a:t>알고리즘의 성능분석</a:t>
            </a:r>
            <a:endParaRPr lang="ko-KR" altLang="en-US" dirty="0" smtClean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484784"/>
            <a:ext cx="697692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6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42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컴퓨터에서의 자료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기호 등 모든 형식의 자료를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 코드로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표현하여 저장 및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진수 코드란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0, 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Off, </a:t>
            </a:r>
            <a:r>
              <a:rPr lang="ko-KR" altLang="en-US" dirty="0" smtClean="0"/>
              <a:t>참</a:t>
            </a:r>
            <a:r>
              <a:rPr lang="en-US" altLang="ko-KR" baseline="30000" dirty="0" smtClean="0"/>
              <a:t>True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거짓</a:t>
            </a:r>
            <a:r>
              <a:rPr lang="en-US" altLang="ko-KR" baseline="30000" dirty="0" smtClean="0"/>
              <a:t>False</a:t>
            </a:r>
            <a:r>
              <a:rPr lang="ko-KR" altLang="en-US" dirty="0" smtClean="0"/>
              <a:t>의 조합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진수 코드의 단위</a:t>
            </a:r>
          </a:p>
        </p:txBody>
      </p:sp>
      <p:sp>
        <p:nvSpPr>
          <p:cNvPr id="112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 </a:t>
            </a:r>
            <a:r>
              <a:rPr lang="ko-KR" altLang="en-US" smtClean="0"/>
              <a:t>자료의 표현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1600" y="3341308"/>
            <a:ext cx="4299633" cy="3328181"/>
            <a:chOff x="1784535" y="3284460"/>
            <a:chExt cx="4299633" cy="332818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t="73129" r="55195"/>
            <a:stretch/>
          </p:blipFill>
          <p:spPr>
            <a:xfrm>
              <a:off x="1835696" y="6242221"/>
              <a:ext cx="4032448" cy="37042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16398" t="5573" r="58799" b="31744"/>
            <a:stretch/>
          </p:blipFill>
          <p:spPr>
            <a:xfrm>
              <a:off x="1835696" y="4293096"/>
              <a:ext cx="2232248" cy="86409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r="92992" b="31067"/>
            <a:stretch/>
          </p:blipFill>
          <p:spPr>
            <a:xfrm>
              <a:off x="1784535" y="3284460"/>
              <a:ext cx="630704" cy="95026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l="52005" t="2584" r="790" b="29509"/>
            <a:stretch/>
          </p:blipFill>
          <p:spPr>
            <a:xfrm>
              <a:off x="1835696" y="5271895"/>
              <a:ext cx="4248472" cy="936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디지털 시스템에서의 자료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개의 비트로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n</a:t>
            </a:r>
            <a:r>
              <a:rPr lang="ko-KR" altLang="en-US" dirty="0" smtClean="0"/>
              <a:t>개의 상태 표현</a:t>
            </a:r>
            <a:endParaRPr lang="en-US" altLang="ko-KR" dirty="0" smtClean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 </a:t>
            </a:r>
            <a:r>
              <a:rPr lang="ko-KR" altLang="en-US" smtClean="0"/>
              <a:t>자료의 표현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06521" y="1916832"/>
            <a:ext cx="6774162" cy="4936084"/>
            <a:chOff x="806521" y="1916832"/>
            <a:chExt cx="6774162" cy="493608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521" y="1916832"/>
              <a:ext cx="1639207" cy="144016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2872" y="1931169"/>
              <a:ext cx="3417811" cy="434201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t="53064"/>
            <a:stretch/>
          </p:blipFill>
          <p:spPr>
            <a:xfrm>
              <a:off x="827584" y="6597351"/>
              <a:ext cx="4900533" cy="25556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/>
            <a:srcRect t="4132" r="54449" b="47101"/>
            <a:stretch/>
          </p:blipFill>
          <p:spPr>
            <a:xfrm>
              <a:off x="827583" y="6339762"/>
              <a:ext cx="2232249" cy="26553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l="55837" t="-1375" b="47102"/>
            <a:stretch/>
          </p:blipFill>
          <p:spPr>
            <a:xfrm>
              <a:off x="4162872" y="6285545"/>
              <a:ext cx="2164229" cy="29552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컴퓨터 내부에서 표현할 수 있는 자료의 종류</a:t>
            </a:r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 </a:t>
            </a:r>
            <a:r>
              <a:rPr lang="ko-KR" altLang="en-US" smtClean="0"/>
              <a:t>자료의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50784"/>
            <a:ext cx="4680000" cy="5307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548</TotalTime>
  <Words>2260</Words>
  <Application>Microsoft Office PowerPoint</Application>
  <PresentationFormat>화면 슬라이드 쇼(4:3)</PresentationFormat>
  <Paragraphs>423</Paragraphs>
  <Slides>63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63</vt:i4>
      </vt:variant>
    </vt:vector>
  </HeadingPairs>
  <TitlesOfParts>
    <vt:vector size="80" baseType="lpstr">
      <vt:lpstr>HY강M</vt:lpstr>
      <vt:lpstr>HY견고딕</vt:lpstr>
      <vt:lpstr>HY견명조</vt:lpstr>
      <vt:lpstr>HY엽서L</vt:lpstr>
      <vt:lpstr>HY헤드라인M</vt:lpstr>
      <vt:lpstr>YDVYMjOStd12</vt:lpstr>
      <vt:lpstr>굴림</vt:lpstr>
      <vt:lpstr>돋움</vt:lpstr>
      <vt:lpstr>맑은 고딕</vt:lpstr>
      <vt:lpstr>한컴바탕</vt:lpstr>
      <vt:lpstr>휴먼둥근헤드라인</vt:lpstr>
      <vt:lpstr>Arial</vt:lpstr>
      <vt:lpstr>Times New Roman</vt:lpstr>
      <vt:lpstr>Verdana</vt:lpstr>
      <vt:lpstr>Wingdings</vt:lpstr>
      <vt:lpstr>마스터</vt:lpstr>
      <vt:lpstr>디자인 사용자 지정</vt:lpstr>
      <vt:lpstr>자료구조 소개</vt:lpstr>
      <vt:lpstr>PowerPoint 프레젠테이션</vt:lpstr>
      <vt:lpstr>1. 자료구조의 이해 : 개념</vt:lpstr>
      <vt:lpstr>1. 자료구조의 이해 : 개념</vt:lpstr>
      <vt:lpstr>1. 자료구조의 이해 : 분류</vt:lpstr>
      <vt:lpstr>1. 자료구조의 이해 : 분류</vt:lpstr>
      <vt:lpstr>2. 자료의 표현</vt:lpstr>
      <vt:lpstr>2. 자료의 표현</vt:lpstr>
      <vt:lpstr>2. 자료의 표현</vt:lpstr>
      <vt:lpstr>2. 자료의 표현 : 수치 자료의 표현</vt:lpstr>
      <vt:lpstr>2. 자료의 표현 : 수치 자료의 표현</vt:lpstr>
      <vt:lpstr>2. 자료의 표현 : 수치 자료의 표현</vt:lpstr>
      <vt:lpstr>2. 자료의 표현 : 수치 자료의 표현</vt:lpstr>
      <vt:lpstr>2. 자료의 표현 : 수치 자료의 표현</vt:lpstr>
      <vt:lpstr>2. 자료의 표현 : 수치 자료의 표현</vt:lpstr>
      <vt:lpstr>2. 자료의 표현 : 수치 자료의 표현</vt:lpstr>
      <vt:lpstr>2. 자료의 표현 : 수치 자료의 표현</vt:lpstr>
      <vt:lpstr>2. 자료의 표현 : 수치 자료의 표현</vt:lpstr>
      <vt:lpstr>2. 자료의 표현 : 수치 자료의 표현</vt:lpstr>
      <vt:lpstr>2. 자료의 표현 : 수치 자료의 표현</vt:lpstr>
      <vt:lpstr>2. 자료의 표현 : 문자 자료의 표현</vt:lpstr>
      <vt:lpstr>2. 자료의 표현 : 문자 자료의 표현</vt:lpstr>
      <vt:lpstr>2. 자료의 표현 : 문자 자료의 표현</vt:lpstr>
      <vt:lpstr>2. 자료의 표현 : 문자 자료의 표현</vt:lpstr>
      <vt:lpstr>2. 자료의 표현 : 문자 자료의 표현</vt:lpstr>
      <vt:lpstr>2. 자료의 표현 : 문자 자료의 표현</vt:lpstr>
      <vt:lpstr>2. 자료의 표현 : 문자 자료의 표현</vt:lpstr>
      <vt:lpstr>2. 자료의 표현 : 논리자료의 표현</vt:lpstr>
      <vt:lpstr>2. 자료의 표현 : 논리자료의 표현</vt:lpstr>
      <vt:lpstr>2. 자료의 표현 : 포인터 자료의 표현</vt:lpstr>
      <vt:lpstr>2. 자료의 표현 : 문자열 자료의 표현</vt:lpstr>
      <vt:lpstr>2. 자료의 표현 : 문자열 자료의 표현</vt:lpstr>
      <vt:lpstr>2. 자료의 표현 : 문자열 자료의 표현</vt:lpstr>
      <vt:lpstr>3. 자료의 추상화</vt:lpstr>
      <vt:lpstr>3. 자료의 추상화</vt:lpstr>
      <vt:lpstr>3. 자료의 추상화 : 개념</vt:lpstr>
      <vt:lpstr>3. 자료의 추상화</vt:lpstr>
      <vt:lpstr>4. 알고리즘의 이해</vt:lpstr>
      <vt:lpstr>4. 알고리즘의 이해</vt:lpstr>
      <vt:lpstr>4. 알고리즘의 이해</vt:lpstr>
      <vt:lpstr>5. 알고리즘의 표현 방법</vt:lpstr>
      <vt:lpstr>5. 알고리즘의 표현 방법</vt:lpstr>
      <vt:lpstr>5. 알고리즘의 표현 방법</vt:lpstr>
      <vt:lpstr>5. 알고리즘의 표현 방법</vt:lpstr>
      <vt:lpstr>5. 알고리즘의 표현 방식</vt:lpstr>
      <vt:lpstr>5. 알고리즘의 표현 방식</vt:lpstr>
      <vt:lpstr>5. 알고리즘의 표현 방식</vt:lpstr>
      <vt:lpstr>5. 알고리즘의 표현 방식</vt:lpstr>
      <vt:lpstr>5. 알고리즘의 표현 방식</vt:lpstr>
      <vt:lpstr>5. 알고리즘의 표현 방식</vt:lpstr>
      <vt:lpstr>5. 알고리즘의 표현 방식</vt:lpstr>
      <vt:lpstr>5. 알고리즘의 표현 방식</vt:lpstr>
      <vt:lpstr>5. 알고리즘의 표현 방식</vt:lpstr>
      <vt:lpstr>6. 알고리즘의 성능분석</vt:lpstr>
      <vt:lpstr>6. 알고리즘의 성능분석</vt:lpstr>
      <vt:lpstr>6. 알고리즘의 성능분석</vt:lpstr>
      <vt:lpstr>6. 알고리즘의 성능분석</vt:lpstr>
      <vt:lpstr>6. 알고리즘의 성능분석</vt:lpstr>
      <vt:lpstr>6. 알고리즘의 성능분석</vt:lpstr>
      <vt:lpstr>6. 알고리즘의 성능분석</vt:lpstr>
      <vt:lpstr>6. 알고리즘의 성능분석</vt:lpstr>
      <vt:lpstr>6. 알고리즘의 성능분석</vt:lpstr>
      <vt:lpstr>PowerPoint 프레젠테이션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91</cp:revision>
  <dcterms:created xsi:type="dcterms:W3CDTF">2011-01-05T15:14:06Z</dcterms:created>
  <dcterms:modified xsi:type="dcterms:W3CDTF">2019-09-05T01:52:39Z</dcterms:modified>
</cp:coreProperties>
</file>