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44"/>
  </p:notesMasterIdLst>
  <p:handoutMasterIdLst>
    <p:handoutMasterId r:id="rId45"/>
  </p:handoutMasterIdLst>
  <p:sldIdLst>
    <p:sldId id="256" r:id="rId2"/>
    <p:sldId id="631" r:id="rId3"/>
    <p:sldId id="711" r:id="rId4"/>
    <p:sldId id="667" r:id="rId5"/>
    <p:sldId id="668" r:id="rId6"/>
    <p:sldId id="712" r:id="rId7"/>
    <p:sldId id="713" r:id="rId8"/>
    <p:sldId id="672" r:id="rId9"/>
    <p:sldId id="673" r:id="rId10"/>
    <p:sldId id="674" r:id="rId11"/>
    <p:sldId id="675" r:id="rId12"/>
    <p:sldId id="676" r:id="rId13"/>
    <p:sldId id="677" r:id="rId14"/>
    <p:sldId id="678" r:id="rId15"/>
    <p:sldId id="679" r:id="rId16"/>
    <p:sldId id="680" r:id="rId17"/>
    <p:sldId id="734" r:id="rId18"/>
    <p:sldId id="682" r:id="rId19"/>
    <p:sldId id="683" r:id="rId20"/>
    <p:sldId id="714" r:id="rId21"/>
    <p:sldId id="685" r:id="rId22"/>
    <p:sldId id="735" r:id="rId23"/>
    <p:sldId id="687" r:id="rId24"/>
    <p:sldId id="689" r:id="rId25"/>
    <p:sldId id="715" r:id="rId26"/>
    <p:sldId id="691" r:id="rId27"/>
    <p:sldId id="736" r:id="rId28"/>
    <p:sldId id="693" r:id="rId29"/>
    <p:sldId id="716" r:id="rId30"/>
    <p:sldId id="694" r:id="rId31"/>
    <p:sldId id="696" r:id="rId32"/>
    <p:sldId id="720" r:id="rId33"/>
    <p:sldId id="721" r:id="rId34"/>
    <p:sldId id="737" r:id="rId35"/>
    <p:sldId id="703" r:id="rId36"/>
    <p:sldId id="726" r:id="rId37"/>
    <p:sldId id="727" r:id="rId38"/>
    <p:sldId id="739" r:id="rId39"/>
    <p:sldId id="738" r:id="rId40"/>
    <p:sldId id="728" r:id="rId41"/>
    <p:sldId id="731" r:id="rId42"/>
    <p:sldId id="630" r:id="rId4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41C55"/>
    <a:srgbClr val="FF0000"/>
    <a:srgbClr val="B70039"/>
    <a:srgbClr val="F07B8B"/>
    <a:srgbClr val="EA8892"/>
    <a:srgbClr val="C0504D"/>
    <a:srgbClr val="E87785"/>
    <a:srgbClr val="E87C87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2" autoAdjust="0"/>
    <p:restoredTop sz="94731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68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37E5C3E8-0032-4B7D-B0C5-83864D2ED3EF}" type="datetimeFigureOut">
              <a:rPr lang="ko-KR" altLang="en-US"/>
              <a:pPr>
                <a:defRPr/>
              </a:pPr>
              <a:t>2016-08-25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B38D9440-047E-454E-AC7D-91B27BB8BE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98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A46A8634-AFF6-478F-9A58-CA1CAE7517FF}" type="datetimeFigureOut">
              <a:rPr lang="ko-KR" altLang="en-US"/>
              <a:pPr>
                <a:defRPr/>
              </a:pPr>
              <a:t>2016-08-25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CDDBA4-D176-4271-8675-19192E4269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1337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F07B8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B70039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IT </a:t>
            </a:r>
            <a:r>
              <a:rPr lang="en-US" altLang="ko-KR" sz="1800" b="1" dirty="0" err="1">
                <a:solidFill>
                  <a:schemeClr val="bg1"/>
                </a:solidFill>
                <a:latin typeface="+mj-ea"/>
                <a:ea typeface="+mj-ea"/>
              </a:rPr>
              <a:t>CookBook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, C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로 배우는 쉬운 자료구조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29954"/>
          <a:stretch/>
        </p:blipFill>
        <p:spPr>
          <a:xfrm>
            <a:off x="4355976" y="133905"/>
            <a:ext cx="4680000" cy="4033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991936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IT CookBook, C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 배우는 쉬운 자료구조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b="1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6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85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42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EA8892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4" r:id="rId3"/>
    <p:sldLayoutId id="2147484577" r:id="rId4"/>
    <p:sldLayoutId id="2147484578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2238400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41C5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41C5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835696" y="4267200"/>
            <a:ext cx="7308304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순차 자료구조와 선형 리스트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삽입할 </a:t>
            </a:r>
            <a:r>
              <a:rPr lang="ko-KR" altLang="en-US" dirty="0"/>
              <a:t>자리를 만들기 </a:t>
            </a:r>
            <a:r>
              <a:rPr lang="ko-KR" altLang="en-US"/>
              <a:t>위한 </a:t>
            </a:r>
            <a:r>
              <a:rPr lang="ko-KR" altLang="en-US" smtClean="0"/>
              <a:t>자리 이동 </a:t>
            </a:r>
            <a:r>
              <a:rPr lang="ko-KR" altLang="en-US" dirty="0"/>
              <a:t>횟수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ko-KR" sz="1800" dirty="0"/>
              <a:t>(n+1)</a:t>
            </a:r>
            <a:r>
              <a:rPr lang="ko-KR" altLang="en-US" sz="1800" dirty="0"/>
              <a:t>개의 원소로 이루어진 선형 리스트에서 </a:t>
            </a:r>
            <a:r>
              <a:rPr lang="en-US" altLang="ko-KR" sz="1800" dirty="0"/>
              <a:t>k</a:t>
            </a:r>
            <a:r>
              <a:rPr lang="ko-KR" altLang="en-US" sz="1800" dirty="0"/>
              <a:t>번 자리에 원소를 삽입하는 경우 </a:t>
            </a:r>
            <a:r>
              <a:rPr lang="en-US" altLang="ko-KR" sz="1800" dirty="0"/>
              <a:t>: k</a:t>
            </a:r>
            <a:r>
              <a:rPr lang="ko-KR" altLang="en-US" sz="1800" dirty="0"/>
              <a:t>번 원소부터 마지막 </a:t>
            </a:r>
            <a:r>
              <a:rPr lang="ko-KR" altLang="en-US" sz="1800" dirty="0" smtClean="0"/>
              <a:t>인덱스</a:t>
            </a:r>
            <a:r>
              <a:rPr lang="en-US" altLang="ko-KR" sz="1800" dirty="0" smtClean="0"/>
              <a:t> n</a:t>
            </a:r>
            <a:r>
              <a:rPr lang="ko-KR" altLang="en-US" sz="1800" dirty="0"/>
              <a:t>번 원소까지 </a:t>
            </a:r>
            <a:r>
              <a:rPr lang="en-US" altLang="ko-KR" sz="1800" dirty="0"/>
              <a:t>(n-k+1)</a:t>
            </a:r>
            <a:r>
              <a:rPr lang="ko-KR" altLang="en-US" sz="1800" dirty="0"/>
              <a:t>개의 원소를 이동</a:t>
            </a:r>
          </a:p>
          <a:p>
            <a:pPr lvl="3" eaLnBrk="1" hangingPunct="1">
              <a:lnSpc>
                <a:spcPct val="150000"/>
              </a:lnSpc>
              <a:defRPr/>
            </a:pPr>
            <a:r>
              <a:rPr lang="ko-KR" altLang="en-US" b="1" dirty="0"/>
              <a:t>이동횟수 </a:t>
            </a:r>
            <a:r>
              <a:rPr lang="en-US" altLang="ko-KR" b="1" dirty="0"/>
              <a:t>= n-k+1 = </a:t>
            </a: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마지막 원소의 인덱스 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삽입할 자리의 인덱스 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+1</a:t>
            </a:r>
          </a:p>
          <a:p>
            <a:pPr lvl="1">
              <a:lnSpc>
                <a:spcPct val="150000"/>
              </a:lnSpc>
              <a:defRPr/>
            </a:pPr>
            <a:endParaRPr lang="ko-KR" altLang="en-US" dirty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0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선형 리스트에서 원소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  <a:p>
            <a:pPr marL="838200" lvl="1" indent="-381000" eaLnBrk="1" hangingPunct="1">
              <a:defRPr/>
            </a:pPr>
            <a:r>
              <a:rPr lang="ko-KR" altLang="en-US" dirty="0" smtClean="0"/>
              <a:t>선형리스트 </a:t>
            </a:r>
            <a:r>
              <a:rPr lang="ko-KR" altLang="en-US" dirty="0"/>
              <a:t>중간에서 원소가 삭제되면</a:t>
            </a:r>
            <a:r>
              <a:rPr lang="en-US" altLang="ko-KR" dirty="0"/>
              <a:t>, </a:t>
            </a:r>
            <a:r>
              <a:rPr lang="ko-KR" altLang="en-US" u="sng" dirty="0"/>
              <a:t>그 이후의 </a:t>
            </a:r>
            <a:r>
              <a:rPr lang="ko-KR" altLang="en-US" u="sng"/>
              <a:t>원소들은 </a:t>
            </a:r>
            <a:r>
              <a:rPr lang="ko-KR" altLang="en-US" u="sng" smtClean="0"/>
              <a:t>한 자리씩 </a:t>
            </a:r>
            <a:r>
              <a:rPr lang="ko-KR" altLang="en-US" u="sng" dirty="0"/>
              <a:t>자리를 앞으로</a:t>
            </a:r>
            <a:r>
              <a:rPr lang="ko-KR" altLang="en-US" dirty="0"/>
              <a:t> </a:t>
            </a:r>
            <a:r>
              <a:rPr lang="ko-KR" altLang="en-US" spc="-100" dirty="0"/>
              <a:t>이동하여 물리적 순서를 논리적 순서와 </a:t>
            </a:r>
            <a:r>
              <a:rPr lang="ko-KR" altLang="en-US" spc="-100" dirty="0" smtClean="0"/>
              <a:t>일치시킴</a:t>
            </a:r>
            <a:endParaRPr lang="en-US" altLang="ko-KR" spc="-1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4" y="2276872"/>
            <a:ext cx="8100391" cy="302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7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원소 삭제 방법</a:t>
            </a:r>
          </a:p>
          <a:p>
            <a:pPr lvl="2" eaLnBrk="1" hangingPunct="1">
              <a:buFontTx/>
              <a:buAutoNum type="circleNumDbPlain"/>
            </a:pPr>
            <a:r>
              <a:rPr lang="ko-KR" altLang="en-US" sz="1800" smtClean="0"/>
              <a:t> 원소 </a:t>
            </a:r>
            <a:r>
              <a:rPr lang="ko-KR" altLang="en-US" sz="1800" u="sng" smtClean="0"/>
              <a:t>삭제하기 </a:t>
            </a:r>
          </a:p>
          <a:p>
            <a:pPr lvl="2" eaLnBrk="1" hangingPunct="1">
              <a:lnSpc>
                <a:spcPct val="150000"/>
              </a:lnSpc>
              <a:buFontTx/>
              <a:buAutoNum type="circleNumDbPlain"/>
            </a:pPr>
            <a:r>
              <a:rPr lang="ko-KR" altLang="en-US" sz="1800" smtClean="0"/>
              <a:t> 삭제한 </a:t>
            </a:r>
            <a:r>
              <a:rPr lang="ko-KR" altLang="en-US" sz="1800" u="sng" smtClean="0"/>
              <a:t>빈 자리 채우기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ko-KR" altLang="en-US" smtClean="0"/>
              <a:t>☞ 삭제한 자리 이후의 원소들을 </a:t>
            </a:r>
            <a:r>
              <a:rPr lang="ko-KR" altLang="en-US" u="sng" smtClean="0"/>
              <a:t>한자리씩 앞으로 자리 이동 </a:t>
            </a:r>
          </a:p>
          <a:p>
            <a:pPr lvl="1" eaLnBrk="1" hangingPunct="1"/>
            <a:endParaRPr lang="ko-KR" altLang="en-US" smtClean="0"/>
          </a:p>
          <a:p>
            <a:pPr lvl="1"/>
            <a:endParaRPr lang="ko-KR" altLang="en-US" smtClean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97867"/>
            <a:ext cx="6983761" cy="404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6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삭제 후</a:t>
            </a:r>
            <a:r>
              <a:rPr lang="en-US" altLang="ko-KR" dirty="0"/>
              <a:t>, </a:t>
            </a:r>
            <a:r>
              <a:rPr lang="ko-KR" altLang="en-US" dirty="0"/>
              <a:t>빈 자리를 채우기 위한 자리이동 횟수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ko-KR" sz="1800" dirty="0"/>
              <a:t>(n+1)</a:t>
            </a:r>
            <a:r>
              <a:rPr lang="ko-KR" altLang="en-US" sz="1800" dirty="0"/>
              <a:t>개의 원소로 이루어진 선형 리스트에서 </a:t>
            </a:r>
            <a:r>
              <a:rPr lang="en-US" altLang="ko-KR" sz="1800" dirty="0"/>
              <a:t>k</a:t>
            </a:r>
            <a:r>
              <a:rPr lang="ko-KR" altLang="en-US" sz="1800" dirty="0"/>
              <a:t>번 자리의 원소를 삭제한 경우 </a:t>
            </a:r>
            <a:r>
              <a:rPr lang="en-US" altLang="ko-KR" sz="1800" dirty="0"/>
              <a:t>: (k+1)</a:t>
            </a:r>
            <a:r>
              <a:rPr lang="ko-KR" altLang="en-US" sz="1800" dirty="0"/>
              <a:t>번 원소부터 마지막 </a:t>
            </a:r>
            <a:r>
              <a:rPr lang="en-US" altLang="ko-KR" sz="1800" dirty="0"/>
              <a:t>n</a:t>
            </a:r>
            <a:r>
              <a:rPr lang="ko-KR" altLang="en-US" sz="1800" dirty="0"/>
              <a:t>번 원소까지 </a:t>
            </a:r>
            <a:r>
              <a:rPr lang="en-US" altLang="ko-KR" sz="1800" dirty="0"/>
              <a:t>(n-(k+1)+1)</a:t>
            </a:r>
            <a:r>
              <a:rPr lang="ko-KR" altLang="en-US" sz="1800" dirty="0"/>
              <a:t>개의 원소를 이동</a:t>
            </a:r>
          </a:p>
          <a:p>
            <a:pPr lvl="3" eaLnBrk="1" hangingPunct="1">
              <a:lnSpc>
                <a:spcPct val="150000"/>
              </a:lnSpc>
              <a:defRPr/>
            </a:pPr>
            <a:r>
              <a:rPr lang="ko-KR" altLang="en-US" b="1" dirty="0"/>
              <a:t>이동횟수 </a:t>
            </a:r>
            <a:r>
              <a:rPr lang="en-US" altLang="ko-KR" b="1" dirty="0"/>
              <a:t>= n-(k+1)+1 = n-k = </a:t>
            </a: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마지막 원소의 인덱스</a:t>
            </a:r>
            <a:r>
              <a:rPr lang="en-US" altLang="ko-KR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ko-KR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삭제한 자리의 인덱스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3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선형 리스트의 구현</a:t>
            </a:r>
          </a:p>
          <a:p>
            <a:pPr lvl="1" eaLnBrk="1" hangingPunct="1"/>
            <a:r>
              <a:rPr lang="ko-KR" altLang="en-US" smtClean="0"/>
              <a:t>순차 구조의 배열을 사용</a:t>
            </a:r>
          </a:p>
          <a:p>
            <a:pPr lvl="2" eaLnBrk="1" hangingPunct="1"/>
            <a:r>
              <a:rPr lang="ko-KR" altLang="en-US" sz="1800" smtClean="0"/>
              <a:t>배열  </a:t>
            </a:r>
            <a:r>
              <a:rPr lang="en-US" altLang="ko-KR" sz="1800" smtClean="0"/>
              <a:t>: &lt;</a:t>
            </a:r>
            <a:r>
              <a:rPr lang="ko-KR" altLang="en-US" sz="1800" smtClean="0"/>
              <a:t>인덱스</a:t>
            </a:r>
            <a:r>
              <a:rPr lang="en-US" altLang="ko-KR" sz="1800" smtClean="0"/>
              <a:t>, </a:t>
            </a:r>
            <a:r>
              <a:rPr lang="ko-KR" altLang="en-US" sz="1800" smtClean="0"/>
              <a:t>원소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의 순서쌍의 집합</a:t>
            </a:r>
          </a:p>
          <a:p>
            <a:pPr lvl="2" eaLnBrk="1" hangingPunct="1"/>
            <a:r>
              <a:rPr lang="ko-KR" altLang="en-US" sz="1800" smtClean="0"/>
              <a:t>배열의 인덱스 </a:t>
            </a:r>
            <a:r>
              <a:rPr lang="en-US" altLang="ko-KR" sz="1800" smtClean="0"/>
              <a:t>: </a:t>
            </a:r>
            <a:r>
              <a:rPr lang="ko-KR" altLang="en-US" sz="1800" smtClean="0"/>
              <a:t>배열 원소의 순서 표현</a:t>
            </a:r>
          </a:p>
          <a:p>
            <a:endParaRPr lang="ko-KR" altLang="en-US" smtClean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리스트의 구현</a:t>
            </a:r>
          </a:p>
        </p:txBody>
      </p:sp>
    </p:spTree>
    <p:extLst>
      <p:ext uri="{BB962C8B-B14F-4D97-AF65-F5344CB8AC3E}">
        <p14:creationId xmlns:p14="http://schemas.microsoft.com/office/powerpoint/2010/main" val="4057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50698"/>
            <a:ext cx="7829500" cy="31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차원 배열을 이용한 </a:t>
            </a:r>
            <a:r>
              <a:rPr lang="ko-KR" altLang="en-US" smtClean="0"/>
              <a:t>선형 </a:t>
            </a:r>
            <a:r>
              <a:rPr lang="ko-KR" altLang="en-US" smtClean="0"/>
              <a:t>리스트 </a:t>
            </a:r>
            <a:r>
              <a:rPr lang="ko-KR" altLang="en-US" dirty="0" smtClean="0"/>
              <a:t>구현</a:t>
            </a:r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3" eaLnBrk="1" hangingPunct="1"/>
            <a:endParaRPr lang="en-US" altLang="ko-KR" smtClean="0"/>
          </a:p>
          <a:p>
            <a:pPr lvl="3" eaLnBrk="1" hangingPunct="1"/>
            <a:endParaRPr lang="en-US" altLang="ko-KR" sz="1800" smtClean="0"/>
          </a:p>
          <a:p>
            <a:pPr lvl="3" eaLnBrk="1" hangingPunct="1"/>
            <a:endParaRPr lang="ko-KR" altLang="en-US" sz="1800" dirty="0" smtClean="0"/>
          </a:p>
          <a:p>
            <a:pPr lvl="1"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차원 배열을 이용한 구현</a:t>
            </a:r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21" y="1556792"/>
            <a:ext cx="603039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2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원소의 논리적</a:t>
            </a:r>
            <a:r>
              <a:rPr lang="en-US" altLang="ko-KR" dirty="0"/>
              <a:t>·</a:t>
            </a:r>
            <a:r>
              <a:rPr lang="ko-KR" altLang="en-US" dirty="0"/>
              <a:t>물리적 </a:t>
            </a:r>
            <a:r>
              <a:rPr lang="ko-KR" altLang="en-US"/>
              <a:t>순서 </a:t>
            </a:r>
            <a:r>
              <a:rPr lang="ko-KR" altLang="en-US" smtClean="0"/>
              <a:t>확인하기 프로그램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129p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292955" cy="319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실행 결과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실행 결과 확인</a:t>
            </a:r>
            <a:endParaRPr lang="en-US" altLang="ko-KR" smtClean="0"/>
          </a:p>
          <a:p>
            <a:pPr lvl="2"/>
            <a:r>
              <a:rPr lang="ko-KR" altLang="en-US"/>
              <a:t>배열 </a:t>
            </a:r>
            <a:r>
              <a:rPr lang="en-US" altLang="ko-KR"/>
              <a:t>sale</a:t>
            </a:r>
            <a:r>
              <a:rPr lang="ko-KR" altLang="en-US"/>
              <a:t>의 시작 주소 </a:t>
            </a:r>
            <a:r>
              <a:rPr lang="en-US" altLang="ko-KR"/>
              <a:t>: </a:t>
            </a:r>
            <a:r>
              <a:rPr lang="en-US" altLang="ko-KR" smtClean="0"/>
              <a:t>5241668</a:t>
            </a:r>
            <a:endParaRPr lang="en-US" altLang="ko-KR"/>
          </a:p>
          <a:p>
            <a:pPr lvl="2"/>
            <a:r>
              <a:rPr lang="en-US" altLang="ko-KR"/>
              <a:t>sale[2]=251</a:t>
            </a:r>
            <a:r>
              <a:rPr lang="ko-KR" altLang="en-US"/>
              <a:t>의 위치  </a:t>
            </a:r>
            <a:r>
              <a:rPr lang="en-US" altLang="ko-KR"/>
              <a:t>= </a:t>
            </a:r>
            <a:r>
              <a:rPr lang="ko-KR" altLang="en-US" smtClean="0"/>
              <a:t>시작 주소 </a:t>
            </a:r>
            <a:r>
              <a:rPr lang="en-US" altLang="ko-KR"/>
              <a:t>+ (</a:t>
            </a:r>
            <a:r>
              <a:rPr lang="ko-KR" altLang="en-US"/>
              <a:t>인덱스</a:t>
            </a:r>
            <a:r>
              <a:rPr lang="en-US" altLang="ko-KR"/>
              <a:t>ⅹ4</a:t>
            </a:r>
            <a:r>
              <a:rPr lang="ko-KR" altLang="en-US"/>
              <a:t>바이트</a:t>
            </a:r>
            <a:r>
              <a:rPr lang="en-US" altLang="ko-KR"/>
              <a:t>) </a:t>
            </a:r>
          </a:p>
          <a:p>
            <a:pPr marL="627062" lvl="2" indent="0">
              <a:buNone/>
            </a:pPr>
            <a:r>
              <a:rPr lang="en-US" altLang="ko-KR"/>
              <a:t>			</a:t>
            </a: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 smtClean="0"/>
              <a:t>5241668  </a:t>
            </a:r>
            <a:r>
              <a:rPr lang="en-US" altLang="ko-KR"/>
              <a:t>+ (2ⅹ4</a:t>
            </a:r>
            <a:r>
              <a:rPr lang="ko-KR" altLang="en-US"/>
              <a:t>바이트</a:t>
            </a:r>
            <a:r>
              <a:rPr lang="en-US" altLang="ko-KR"/>
              <a:t>) </a:t>
            </a:r>
          </a:p>
          <a:p>
            <a:pPr marL="627062" lvl="2" indent="0">
              <a:buNone/>
            </a:pPr>
            <a:r>
              <a:rPr lang="en-US" altLang="ko-KR"/>
              <a:t>			</a:t>
            </a: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 smtClean="0"/>
              <a:t>5241676 </a:t>
            </a:r>
            <a:endParaRPr lang="en-US" altLang="ko-KR"/>
          </a:p>
          <a:p>
            <a:pPr lvl="2"/>
            <a:r>
              <a:rPr lang="ko-KR" altLang="en-US"/>
              <a:t>논리적인 순서대로 메모리에 연속하여 </a:t>
            </a:r>
            <a:r>
              <a:rPr lang="ko-KR" altLang="en-US"/>
              <a:t>저장된 </a:t>
            </a:r>
            <a:r>
              <a:rPr lang="ko-KR" altLang="en-US" smtClean="0"/>
              <a:t>순차 구조임을 </a:t>
            </a:r>
            <a:r>
              <a:rPr lang="ko-KR" altLang="en-US"/>
              <a:t>확인</a:t>
            </a:r>
            <a:r>
              <a:rPr lang="en-US" altLang="ko-KR"/>
              <a:t>!</a:t>
            </a:r>
          </a:p>
          <a:p>
            <a:pPr lvl="1"/>
            <a:endParaRPr lang="ko-KR" altLang="en-US" smtClean="0"/>
          </a:p>
          <a:p>
            <a:pPr lvl="1"/>
            <a:endParaRPr lang="ko-KR" altLang="en-US" dirty="0" smtClean="0"/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5410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8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차원 배열을 이용한 선형 리스트의 구현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3" eaLnBrk="1" hangingPunct="1"/>
            <a:endParaRPr lang="ko-KR" altLang="en-US" dirty="0" smtClean="0"/>
          </a:p>
          <a:p>
            <a:pPr lvl="3" eaLnBrk="1" hangingPunct="1"/>
            <a:endParaRPr lang="ko-KR" altLang="en-US" dirty="0" smtClean="0"/>
          </a:p>
          <a:p>
            <a:pPr lvl="1" eaLnBrk="1" hangingPunct="1">
              <a:lnSpc>
                <a:spcPct val="100000"/>
              </a:lnSpc>
            </a:pPr>
            <a:endParaRPr lang="en-US" altLang="ko-KR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차원 배열을 이용한 구현</a:t>
            </a:r>
          </a:p>
          <a:p>
            <a:endParaRPr lang="ko-KR" altLang="en-US" dirty="0" smtClean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261278" cy="177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40" y="4149080"/>
            <a:ext cx="8055668" cy="12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2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배열의 물리적 저장 방법</a:t>
            </a:r>
          </a:p>
          <a:p>
            <a:pPr lvl="2" eaLnBrk="1" hangingPunct="1">
              <a:defRPr/>
            </a:pPr>
            <a:r>
              <a:rPr lang="en-US" altLang="ko-KR" sz="1800" dirty="0"/>
              <a:t>2</a:t>
            </a:r>
            <a:r>
              <a:rPr lang="ko-KR" altLang="en-US" sz="1800" dirty="0"/>
              <a:t>차원의 논리적 순서를 </a:t>
            </a:r>
            <a:r>
              <a:rPr lang="en-US" altLang="ko-KR" sz="1800" dirty="0"/>
              <a:t>1</a:t>
            </a:r>
            <a:r>
              <a:rPr lang="ko-KR" altLang="en-US" sz="1800" dirty="0"/>
              <a:t>차원의 물리적 순서로 변환하는 </a:t>
            </a:r>
            <a:r>
              <a:rPr lang="ko-KR" altLang="en-US" sz="1800" dirty="0" smtClean="0"/>
              <a:t>방법 </a:t>
            </a:r>
            <a:r>
              <a:rPr lang="ko-KR" altLang="en-US" sz="1800" dirty="0"/>
              <a:t>사용</a:t>
            </a:r>
          </a:p>
          <a:p>
            <a:pPr lvl="2" eaLnBrk="1" hangingPunct="1">
              <a:defRPr/>
            </a:pPr>
            <a:r>
              <a:rPr lang="ko-KR" altLang="en-US" sz="1800" dirty="0"/>
              <a:t>행 우선 </a:t>
            </a:r>
            <a:r>
              <a:rPr lang="ko-KR" altLang="en-US" sz="1800"/>
              <a:t>순서 </a:t>
            </a:r>
            <a:r>
              <a:rPr lang="ko-KR" altLang="en-US" sz="1800" smtClean="0"/>
              <a:t>방법</a:t>
            </a:r>
            <a:r>
              <a:rPr lang="en-US" altLang="ko-KR" sz="1800" baseline="30000" smtClean="0"/>
              <a:t>row </a:t>
            </a:r>
            <a:r>
              <a:rPr lang="en-US" altLang="ko-KR" sz="1800" baseline="30000"/>
              <a:t>major </a:t>
            </a:r>
            <a:r>
              <a:rPr lang="en-US" altLang="ko-KR" sz="1800" baseline="30000" smtClean="0"/>
              <a:t>order</a:t>
            </a:r>
            <a:endParaRPr lang="en-US" altLang="ko-KR" sz="1800" dirty="0"/>
          </a:p>
          <a:p>
            <a:pPr lvl="3" eaLnBrk="1" hangingPunct="1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배열의 첫 번째 인덱스인 행 번호를 기준으로 사용하는 방법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en-US" altLang="ko-KR" dirty="0"/>
              <a:t>sale[</a:t>
            </a:r>
            <a:r>
              <a:rPr lang="en-US" altLang="ko-KR" b="1" dirty="0"/>
              <a:t>0</a:t>
            </a:r>
            <a:r>
              <a:rPr lang="en-US" altLang="ko-KR" dirty="0"/>
              <a:t>][0]=63, sale[</a:t>
            </a:r>
            <a:r>
              <a:rPr lang="en-US" altLang="ko-KR" b="1" dirty="0"/>
              <a:t>0</a:t>
            </a:r>
            <a:r>
              <a:rPr lang="en-US" altLang="ko-KR" dirty="0"/>
              <a:t>][1]=84, sale[</a:t>
            </a:r>
            <a:r>
              <a:rPr lang="en-US" altLang="ko-KR" b="1" dirty="0"/>
              <a:t>0</a:t>
            </a:r>
            <a:r>
              <a:rPr lang="en-US" altLang="ko-KR" dirty="0"/>
              <a:t>][2]=140, sale[</a:t>
            </a:r>
            <a:r>
              <a:rPr lang="en-US" altLang="ko-KR" b="1" dirty="0"/>
              <a:t>0</a:t>
            </a:r>
            <a:r>
              <a:rPr lang="en-US" altLang="ko-KR" dirty="0"/>
              <a:t>][3]=130, sale[</a:t>
            </a:r>
            <a:r>
              <a:rPr lang="en-US" altLang="ko-KR" b="1" dirty="0"/>
              <a:t>1</a:t>
            </a:r>
            <a:r>
              <a:rPr lang="en-US" altLang="ko-KR" dirty="0"/>
              <a:t>][0]=157, sale[</a:t>
            </a:r>
            <a:r>
              <a:rPr lang="en-US" altLang="ko-KR" b="1" dirty="0"/>
              <a:t>1</a:t>
            </a:r>
            <a:r>
              <a:rPr lang="en-US" altLang="ko-KR" dirty="0"/>
              <a:t>][1]=209, sale[</a:t>
            </a:r>
            <a:r>
              <a:rPr lang="en-US" altLang="ko-KR" b="1" dirty="0"/>
              <a:t>1</a:t>
            </a:r>
            <a:r>
              <a:rPr lang="en-US" altLang="ko-KR" dirty="0"/>
              <a:t>][2]=251, sale[</a:t>
            </a:r>
            <a:r>
              <a:rPr lang="en-US" altLang="ko-KR" b="1" dirty="0"/>
              <a:t>1</a:t>
            </a:r>
            <a:r>
              <a:rPr lang="en-US" altLang="ko-KR" dirty="0"/>
              <a:t>][3]=312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ko-KR" altLang="en-US" dirty="0"/>
              <a:t>원소의 위치 계산 방법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CC"/>
                </a:solidFill>
              </a:rPr>
              <a:t>α + (</a:t>
            </a:r>
            <a:r>
              <a:rPr lang="en-US" altLang="ko-KR" b="1" dirty="0" err="1">
                <a:solidFill>
                  <a:srgbClr val="0000CC"/>
                </a:solidFill>
              </a:rPr>
              <a:t>iⅹn</a:t>
            </a:r>
            <a:r>
              <a:rPr lang="en-US" altLang="ko-KR" b="1" baseline="-25000" dirty="0" err="1">
                <a:solidFill>
                  <a:srgbClr val="0000CC"/>
                </a:solidFill>
              </a:rPr>
              <a:t>j</a:t>
            </a:r>
            <a:r>
              <a:rPr lang="en-US" altLang="ko-KR" b="1" baseline="-25000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+ j)ⅹℓ</a:t>
            </a:r>
            <a:r>
              <a:rPr lang="en-US" altLang="ko-KR" dirty="0">
                <a:solidFill>
                  <a:srgbClr val="000066"/>
                </a:solidFill>
              </a:rPr>
              <a:t> </a:t>
            </a:r>
          </a:p>
          <a:p>
            <a:pPr marL="1116000" lvl="3" indent="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ko-KR" altLang="en-US" dirty="0" smtClean="0"/>
              <a:t>행의 개수가 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i</a:t>
            </a:r>
            <a:r>
              <a:rPr lang="ko-KR" altLang="en-US" dirty="0" smtClean="0"/>
              <a:t>이고 열의 개수가 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j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시작주소가 </a:t>
            </a:r>
            <a:r>
              <a:rPr lang="en-US" altLang="ko-KR" dirty="0" smtClean="0"/>
              <a:t>α</a:t>
            </a:r>
            <a:r>
              <a:rPr lang="ko-KR" altLang="en-US" dirty="0" smtClean="0"/>
              <a:t>이고</a:t>
            </a:r>
            <a:endParaRPr lang="en-US" altLang="ko-KR" dirty="0" smtClean="0"/>
          </a:p>
          <a:p>
            <a:pPr marL="1116000" lvl="3" indent="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ko-KR" altLang="en-US" dirty="0" smtClean="0"/>
              <a:t>원소의 길이가 </a:t>
            </a:r>
            <a:r>
              <a:rPr lang="en-US" altLang="ko-KR" dirty="0" smtClean="0"/>
              <a:t>ℓ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i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열 원소 즉</a:t>
            </a:r>
            <a:r>
              <a:rPr lang="en-US" altLang="ko-KR" dirty="0" smtClean="0"/>
              <a:t>, A[i][j]</a:t>
            </a:r>
            <a:r>
              <a:rPr lang="ko-KR" altLang="en-US" dirty="0" smtClean="0"/>
              <a:t>의 위치 </a:t>
            </a:r>
            <a:endParaRPr lang="en-US" altLang="ko-KR" dirty="0" smtClean="0"/>
          </a:p>
          <a:p>
            <a:pPr marL="1116000" lvl="3" indent="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ko-KR" altLang="en-US" dirty="0" smtClean="0"/>
          </a:p>
          <a:p>
            <a:pPr lvl="2" eaLnBrk="1" hangingPunct="1">
              <a:lnSpc>
                <a:spcPct val="140000"/>
              </a:lnSpc>
              <a:defRPr/>
            </a:pPr>
            <a:r>
              <a:rPr lang="ko-KR" altLang="en-US" sz="1800" dirty="0"/>
              <a:t>열 우선 </a:t>
            </a:r>
            <a:r>
              <a:rPr lang="ko-KR" altLang="en-US" sz="1800"/>
              <a:t>순서 </a:t>
            </a:r>
            <a:r>
              <a:rPr lang="ko-KR" altLang="en-US" sz="1800" smtClean="0"/>
              <a:t>방법</a:t>
            </a:r>
            <a:r>
              <a:rPr lang="en-US" altLang="ko-KR" baseline="30000" smtClean="0"/>
              <a:t>column </a:t>
            </a:r>
            <a:r>
              <a:rPr lang="en-US" altLang="ko-KR" baseline="30000"/>
              <a:t>major </a:t>
            </a:r>
            <a:r>
              <a:rPr lang="en-US" altLang="ko-KR" baseline="30000" smtClean="0"/>
              <a:t>order</a:t>
            </a:r>
            <a:endParaRPr lang="en-US" altLang="ko-KR" sz="1800" dirty="0"/>
          </a:p>
          <a:p>
            <a:pPr lvl="3" eaLnBrk="1" hangingPunct="1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배열의 마지막 인덱스인 열 번호를 기준으로 사용하는 방법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en-US" altLang="ko-KR" dirty="0"/>
              <a:t>sale[0][</a:t>
            </a:r>
            <a:r>
              <a:rPr lang="en-US" altLang="ko-KR" b="1" dirty="0"/>
              <a:t>0</a:t>
            </a:r>
            <a:r>
              <a:rPr lang="en-US" altLang="ko-KR" dirty="0"/>
              <a:t>]=63, sale[1][</a:t>
            </a:r>
            <a:r>
              <a:rPr lang="en-US" altLang="ko-KR" b="1" dirty="0"/>
              <a:t>0</a:t>
            </a:r>
            <a:r>
              <a:rPr lang="en-US" altLang="ko-KR" dirty="0"/>
              <a:t>]=157, sale[0][</a:t>
            </a:r>
            <a:r>
              <a:rPr lang="en-US" altLang="ko-KR" b="1" dirty="0"/>
              <a:t>1</a:t>
            </a:r>
            <a:r>
              <a:rPr lang="en-US" altLang="ko-KR" dirty="0"/>
              <a:t>]=84, sale[1][</a:t>
            </a:r>
            <a:r>
              <a:rPr lang="en-US" altLang="ko-KR" b="1" dirty="0"/>
              <a:t>1</a:t>
            </a:r>
            <a:r>
              <a:rPr lang="en-US" altLang="ko-KR" dirty="0"/>
              <a:t>]=209, sale[0][</a:t>
            </a:r>
            <a:r>
              <a:rPr lang="en-US" altLang="ko-KR" b="1" dirty="0"/>
              <a:t>2</a:t>
            </a:r>
            <a:r>
              <a:rPr lang="en-US" altLang="ko-KR" dirty="0"/>
              <a:t>]=140, sale[1][</a:t>
            </a:r>
            <a:r>
              <a:rPr lang="en-US" altLang="ko-KR" b="1" dirty="0"/>
              <a:t>2</a:t>
            </a:r>
            <a:r>
              <a:rPr lang="en-US" altLang="ko-KR" dirty="0"/>
              <a:t>]=251, sale[0][</a:t>
            </a:r>
            <a:r>
              <a:rPr lang="en-US" altLang="ko-KR" b="1" dirty="0"/>
              <a:t>3</a:t>
            </a:r>
            <a:r>
              <a:rPr lang="en-US" altLang="ko-KR" dirty="0"/>
              <a:t>]=130, sale[1][</a:t>
            </a:r>
            <a:r>
              <a:rPr lang="en-US" altLang="ko-KR" b="1" dirty="0"/>
              <a:t>3</a:t>
            </a:r>
            <a:r>
              <a:rPr lang="en-US" altLang="ko-KR" dirty="0"/>
              <a:t>]=312 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ko-KR" altLang="en-US" dirty="0"/>
              <a:t>원소의 위치 계산 방법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CC"/>
                </a:solidFill>
              </a:rPr>
              <a:t>α + (</a:t>
            </a:r>
            <a:r>
              <a:rPr lang="en-US" altLang="ko-KR" b="1" dirty="0" err="1">
                <a:solidFill>
                  <a:srgbClr val="0000CC"/>
                </a:solidFill>
              </a:rPr>
              <a:t>jⅹn</a:t>
            </a:r>
            <a:r>
              <a:rPr lang="en-US" altLang="ko-KR" b="1" baseline="-25000" dirty="0" err="1">
                <a:solidFill>
                  <a:srgbClr val="0000CC"/>
                </a:solidFill>
              </a:rPr>
              <a:t>i</a:t>
            </a:r>
            <a:r>
              <a:rPr lang="en-US" altLang="ko-KR" b="1" baseline="-25000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+ i)ⅹℓ</a:t>
            </a:r>
            <a:r>
              <a:rPr lang="en-US" altLang="ko-KR" dirty="0"/>
              <a:t> 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2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  <a:p>
            <a:pPr lvl="1"/>
            <a:r>
              <a:rPr lang="ko-KR" altLang="en-US" dirty="0"/>
              <a:t>순차 자료구조의 개념과 특징을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선형 </a:t>
            </a:r>
            <a:r>
              <a:rPr lang="ko-KR" altLang="en-US" dirty="0"/>
              <a:t>리스트의 개념과 연산을 알아본다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/>
              <a:t>언어를 이용해 선형 리스트의 순차 자료구조를 구현한다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선형 </a:t>
            </a:r>
            <a:r>
              <a:rPr lang="ko-KR" altLang="en-US" dirty="0"/>
              <a:t>리스트의 응용과 순차 자료구조 구현 방법을 알아본다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smtClean="0"/>
              <a:t>내용</a:t>
            </a:r>
            <a:endParaRPr lang="ko-KR" altLang="en-US" dirty="0"/>
          </a:p>
          <a:p>
            <a:pPr lvl="1"/>
            <a:r>
              <a:rPr lang="en-US" altLang="ko-KR" dirty="0" smtClean="0"/>
              <a:t>01 </a:t>
            </a:r>
            <a:r>
              <a:rPr lang="ko-KR" altLang="en-US" dirty="0"/>
              <a:t>순차 자료구조와 선형 리스트의 이해</a:t>
            </a:r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선형 리스트의 구현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선형 리스트의 응용 및 구현</a:t>
            </a:r>
          </a:p>
        </p:txBody>
      </p:sp>
    </p:spTree>
    <p:extLst>
      <p:ext uri="{BB962C8B-B14F-4D97-AF65-F5344CB8AC3E}">
        <p14:creationId xmlns:p14="http://schemas.microsoft.com/office/powerpoint/2010/main" val="107608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4" y="1384240"/>
            <a:ext cx="7001470" cy="513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논리 순서를 </a:t>
            </a:r>
            <a:r>
              <a:rPr lang="en-US" altLang="ko-KR" dirty="0"/>
              <a:t>1</a:t>
            </a:r>
            <a:r>
              <a:rPr lang="ko-KR" altLang="en-US" dirty="0"/>
              <a:t>차원 물리 순서로 </a:t>
            </a:r>
            <a:r>
              <a:rPr lang="ko-KR" altLang="en-US" dirty="0" smtClean="0"/>
              <a:t>변환</a:t>
            </a:r>
            <a:endParaRPr lang="en-US" altLang="ko-KR" dirty="0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1475656" y="1672523"/>
            <a:ext cx="4680520" cy="2628750"/>
            <a:chOff x="1475656" y="1672523"/>
            <a:chExt cx="4680520" cy="2628750"/>
          </a:xfrm>
        </p:grpSpPr>
        <p:grpSp>
          <p:nvGrpSpPr>
            <p:cNvPr id="3" name="그룹 2"/>
            <p:cNvGrpSpPr/>
            <p:nvPr/>
          </p:nvGrpSpPr>
          <p:grpSpPr>
            <a:xfrm>
              <a:off x="1894756" y="1672523"/>
              <a:ext cx="4261420" cy="1396285"/>
              <a:chOff x="1894756" y="1672523"/>
              <a:chExt cx="4261420" cy="1396285"/>
            </a:xfrm>
          </p:grpSpPr>
          <p:sp>
            <p:nvSpPr>
              <p:cNvPr id="5" name="Freeform 9"/>
              <p:cNvSpPr>
                <a:spLocks/>
              </p:cNvSpPr>
              <p:nvPr/>
            </p:nvSpPr>
            <p:spPr bwMode="auto">
              <a:xfrm>
                <a:off x="1894756" y="1700808"/>
                <a:ext cx="1021060" cy="1368000"/>
              </a:xfrm>
              <a:custGeom>
                <a:avLst/>
                <a:gdLst>
                  <a:gd name="T0" fmla="*/ 454 w 454"/>
                  <a:gd name="T1" fmla="*/ 23 h 975"/>
                  <a:gd name="T2" fmla="*/ 272 w 454"/>
                  <a:gd name="T3" fmla="*/ 159 h 975"/>
                  <a:gd name="T4" fmla="*/ 0 w 454"/>
                  <a:gd name="T5" fmla="*/ 975 h 975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975"/>
                  <a:gd name="T11" fmla="*/ 454 w 454"/>
                  <a:gd name="T12" fmla="*/ 975 h 9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975">
                    <a:moveTo>
                      <a:pt x="454" y="23"/>
                    </a:moveTo>
                    <a:cubicBezTo>
                      <a:pt x="401" y="11"/>
                      <a:pt x="348" y="0"/>
                      <a:pt x="272" y="159"/>
                    </a:cubicBezTo>
                    <a:cubicBezTo>
                      <a:pt x="196" y="318"/>
                      <a:pt x="98" y="646"/>
                      <a:pt x="0" y="975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917553" y="1672523"/>
                <a:ext cx="3238623" cy="172301"/>
              </a:xfrm>
              <a:prstGeom prst="rect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1475656" y="3077273"/>
              <a:ext cx="1224136" cy="1224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54398" y="1995433"/>
            <a:ext cx="5201778" cy="3550984"/>
            <a:chOff x="954398" y="1995433"/>
            <a:chExt cx="5201778" cy="3550984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473510" y="4343092"/>
              <a:ext cx="1226282" cy="1203325"/>
            </a:xfrm>
            <a:prstGeom prst="rect">
              <a:avLst/>
            </a:prstGeom>
            <a:noFill/>
            <a:ln w="28575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54398" y="1995433"/>
              <a:ext cx="5201778" cy="2427035"/>
              <a:chOff x="954398" y="1995433"/>
              <a:chExt cx="5201778" cy="2427035"/>
            </a:xfrm>
          </p:grpSpPr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954398" y="2060848"/>
                <a:ext cx="1928166" cy="2361620"/>
              </a:xfrm>
              <a:custGeom>
                <a:avLst/>
                <a:gdLst>
                  <a:gd name="T0" fmla="*/ 1044 w 1044"/>
                  <a:gd name="T1" fmla="*/ 0 h 1633"/>
                  <a:gd name="T2" fmla="*/ 273 w 1044"/>
                  <a:gd name="T3" fmla="*/ 454 h 1633"/>
                  <a:gd name="T4" fmla="*/ 0 w 1044"/>
                  <a:gd name="T5" fmla="*/ 1134 h 1633"/>
                  <a:gd name="T6" fmla="*/ 273 w 1044"/>
                  <a:gd name="T7" fmla="*/ 1633 h 16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4"/>
                  <a:gd name="T13" fmla="*/ 0 h 1633"/>
                  <a:gd name="T14" fmla="*/ 1044 w 1044"/>
                  <a:gd name="T15" fmla="*/ 1633 h 16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4" h="1633">
                    <a:moveTo>
                      <a:pt x="1044" y="0"/>
                    </a:moveTo>
                    <a:cubicBezTo>
                      <a:pt x="745" y="132"/>
                      <a:pt x="447" y="265"/>
                      <a:pt x="273" y="454"/>
                    </a:cubicBezTo>
                    <a:cubicBezTo>
                      <a:pt x="99" y="643"/>
                      <a:pt x="0" y="938"/>
                      <a:pt x="0" y="1134"/>
                    </a:cubicBezTo>
                    <a:cubicBezTo>
                      <a:pt x="0" y="1330"/>
                      <a:pt x="136" y="1481"/>
                      <a:pt x="273" y="1633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2898120" y="1995433"/>
                <a:ext cx="3258056" cy="165960"/>
              </a:xfrm>
              <a:prstGeom prst="rect">
                <a:avLst/>
              </a:prstGeom>
              <a:noFill/>
              <a:ln w="28575" algn="ctr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115214" y="1588319"/>
            <a:ext cx="3400425" cy="2128838"/>
            <a:chOff x="2438" y="572"/>
            <a:chExt cx="2142" cy="1341"/>
          </a:xfrm>
        </p:grpSpPr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438" y="572"/>
              <a:ext cx="243" cy="409"/>
            </a:xfrm>
            <a:prstGeom prst="rect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2470" y="990"/>
              <a:ext cx="1330" cy="730"/>
            </a:xfrm>
            <a:custGeom>
              <a:avLst/>
              <a:gdLst>
                <a:gd name="T0" fmla="*/ 128 w 1172"/>
                <a:gd name="T1" fmla="*/ 0 h 725"/>
                <a:gd name="T2" fmla="*/ 174 w 1172"/>
                <a:gd name="T3" fmla="*/ 226 h 725"/>
                <a:gd name="T4" fmla="*/ 1172 w 1172"/>
                <a:gd name="T5" fmla="*/ 725 h 725"/>
                <a:gd name="T6" fmla="*/ 0 60000 65536"/>
                <a:gd name="T7" fmla="*/ 0 60000 65536"/>
                <a:gd name="T8" fmla="*/ 0 60000 65536"/>
                <a:gd name="T9" fmla="*/ 0 w 1172"/>
                <a:gd name="T10" fmla="*/ 0 h 725"/>
                <a:gd name="T11" fmla="*/ 1172 w 1172"/>
                <a:gd name="T12" fmla="*/ 725 h 7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2" h="725">
                  <a:moveTo>
                    <a:pt x="128" y="0"/>
                  </a:moveTo>
                  <a:cubicBezTo>
                    <a:pt x="64" y="52"/>
                    <a:pt x="0" y="105"/>
                    <a:pt x="174" y="226"/>
                  </a:cubicBezTo>
                  <a:cubicBezTo>
                    <a:pt x="348" y="347"/>
                    <a:pt x="760" y="536"/>
                    <a:pt x="1172" y="725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3800" y="1521"/>
              <a:ext cx="780" cy="392"/>
            </a:xfrm>
            <a:prstGeom prst="rect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3939251" y="1612926"/>
            <a:ext cx="2576513" cy="2684463"/>
            <a:chOff x="2889" y="572"/>
            <a:chExt cx="1623" cy="1691"/>
          </a:xfrm>
        </p:grpSpPr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732" y="1902"/>
              <a:ext cx="780" cy="361"/>
            </a:xfrm>
            <a:prstGeom prst="rect">
              <a:avLst/>
            </a:prstGeom>
            <a:noFill/>
            <a:ln w="381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2889" y="572"/>
              <a:ext cx="243" cy="409"/>
            </a:xfrm>
            <a:prstGeom prst="rect">
              <a:avLst/>
            </a:prstGeom>
            <a:noFill/>
            <a:ln w="381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3016" y="981"/>
              <a:ext cx="716" cy="975"/>
            </a:xfrm>
            <a:custGeom>
              <a:avLst/>
              <a:gdLst>
                <a:gd name="T0" fmla="*/ 0 w 680"/>
                <a:gd name="T1" fmla="*/ 0 h 1179"/>
                <a:gd name="T2" fmla="*/ 136 w 680"/>
                <a:gd name="T3" fmla="*/ 952 h 1179"/>
                <a:gd name="T4" fmla="*/ 680 w 680"/>
                <a:gd name="T5" fmla="*/ 1179 h 1179"/>
                <a:gd name="T6" fmla="*/ 0 60000 65536"/>
                <a:gd name="T7" fmla="*/ 0 60000 65536"/>
                <a:gd name="T8" fmla="*/ 0 60000 65536"/>
                <a:gd name="T9" fmla="*/ 0 w 680"/>
                <a:gd name="T10" fmla="*/ 0 h 1179"/>
                <a:gd name="T11" fmla="*/ 680 w 680"/>
                <a:gd name="T12" fmla="*/ 1179 h 1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0" h="1179">
                  <a:moveTo>
                    <a:pt x="0" y="0"/>
                  </a:moveTo>
                  <a:cubicBezTo>
                    <a:pt x="11" y="377"/>
                    <a:pt x="23" y="755"/>
                    <a:pt x="136" y="952"/>
                  </a:cubicBezTo>
                  <a:cubicBezTo>
                    <a:pt x="249" y="1149"/>
                    <a:pt x="464" y="1164"/>
                    <a:pt x="680" y="1179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4572786" y="1588320"/>
            <a:ext cx="1943100" cy="3341914"/>
            <a:chOff x="3263" y="746"/>
            <a:chExt cx="1224" cy="2090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3400" y="746"/>
              <a:ext cx="243" cy="409"/>
            </a:xfrm>
            <a:prstGeom prst="rect">
              <a:avLst/>
            </a:prstGeom>
            <a:noFill/>
            <a:ln w="38100" algn="ctr">
              <a:solidFill>
                <a:srgbClr val="99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3263" y="1172"/>
              <a:ext cx="408" cy="1351"/>
            </a:xfrm>
            <a:custGeom>
              <a:avLst/>
              <a:gdLst>
                <a:gd name="T0" fmla="*/ 295 w 386"/>
                <a:gd name="T1" fmla="*/ 0 h 1859"/>
                <a:gd name="T2" fmla="*/ 26 w 386"/>
                <a:gd name="T3" fmla="*/ 829 h 1859"/>
                <a:gd name="T4" fmla="*/ 456 w 386"/>
                <a:gd name="T5" fmla="*/ 1061 h 1859"/>
                <a:gd name="T6" fmla="*/ 0 60000 65536"/>
                <a:gd name="T7" fmla="*/ 0 60000 65536"/>
                <a:gd name="T8" fmla="*/ 0 60000 65536"/>
                <a:gd name="T9" fmla="*/ 0 w 386"/>
                <a:gd name="T10" fmla="*/ 0 h 1859"/>
                <a:gd name="T11" fmla="*/ 386 w 386"/>
                <a:gd name="T12" fmla="*/ 1859 h 18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6" h="1859">
                  <a:moveTo>
                    <a:pt x="250" y="0"/>
                  </a:moveTo>
                  <a:cubicBezTo>
                    <a:pt x="125" y="570"/>
                    <a:pt x="0" y="1141"/>
                    <a:pt x="23" y="1451"/>
                  </a:cubicBezTo>
                  <a:cubicBezTo>
                    <a:pt x="46" y="1761"/>
                    <a:pt x="216" y="1810"/>
                    <a:pt x="386" y="1859"/>
                  </a:cubicBezTo>
                </a:path>
              </a:pathLst>
            </a:custGeom>
            <a:noFill/>
            <a:ln w="28575">
              <a:solidFill>
                <a:srgbClr val="9900CC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96" y="2464"/>
              <a:ext cx="791" cy="372"/>
            </a:xfrm>
            <a:prstGeom prst="rect">
              <a:avLst/>
            </a:prstGeom>
            <a:noFill/>
            <a:ln w="38100" algn="ctr">
              <a:solidFill>
                <a:srgbClr val="99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3" name="Group 36"/>
          <p:cNvGrpSpPr>
            <a:grpSpLocks/>
          </p:cNvGrpSpPr>
          <p:nvPr/>
        </p:nvGrpSpPr>
        <p:grpSpPr bwMode="auto">
          <a:xfrm>
            <a:off x="4572040" y="1612926"/>
            <a:ext cx="1943101" cy="3933825"/>
            <a:chOff x="3146" y="572"/>
            <a:chExt cx="1224" cy="2478"/>
          </a:xfrm>
        </p:grpSpPr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3814" y="572"/>
              <a:ext cx="243" cy="409"/>
            </a:xfrm>
            <a:prstGeom prst="rect">
              <a:avLst/>
            </a:prstGeom>
            <a:noFill/>
            <a:ln w="38100" algn="ctr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146" y="981"/>
              <a:ext cx="667" cy="1778"/>
            </a:xfrm>
            <a:custGeom>
              <a:avLst/>
              <a:gdLst>
                <a:gd name="T0" fmla="*/ 816 w 816"/>
                <a:gd name="T1" fmla="*/ 0 h 2177"/>
                <a:gd name="T2" fmla="*/ 45 w 816"/>
                <a:gd name="T3" fmla="*/ 1076 h 2177"/>
                <a:gd name="T4" fmla="*/ 544 w 816"/>
                <a:gd name="T5" fmla="*/ 1565 h 2177"/>
                <a:gd name="T6" fmla="*/ 0 60000 65536"/>
                <a:gd name="T7" fmla="*/ 0 60000 65536"/>
                <a:gd name="T8" fmla="*/ 0 60000 65536"/>
                <a:gd name="T9" fmla="*/ 0 w 816"/>
                <a:gd name="T10" fmla="*/ 0 h 2177"/>
                <a:gd name="T11" fmla="*/ 816 w 816"/>
                <a:gd name="T12" fmla="*/ 2177 h 2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177">
                  <a:moveTo>
                    <a:pt x="816" y="0"/>
                  </a:moveTo>
                  <a:cubicBezTo>
                    <a:pt x="453" y="567"/>
                    <a:pt x="90" y="1134"/>
                    <a:pt x="45" y="1497"/>
                  </a:cubicBezTo>
                  <a:cubicBezTo>
                    <a:pt x="0" y="1860"/>
                    <a:pt x="272" y="2018"/>
                    <a:pt x="544" y="2177"/>
                  </a:cubicBezTo>
                </a:path>
              </a:pathLst>
            </a:custGeom>
            <a:noFill/>
            <a:ln w="28575">
              <a:solidFill>
                <a:srgbClr val="00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3574" y="2689"/>
              <a:ext cx="796" cy="361"/>
            </a:xfrm>
            <a:prstGeom prst="rect">
              <a:avLst/>
            </a:prstGeom>
            <a:noFill/>
            <a:ln w="38100" algn="ctr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3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배열의 논리적</a:t>
            </a:r>
            <a:r>
              <a:rPr lang="en-US" altLang="ko-KR" dirty="0"/>
              <a:t>·</a:t>
            </a:r>
            <a:r>
              <a:rPr lang="ko-KR" altLang="en-US" dirty="0"/>
              <a:t>물리적 </a:t>
            </a:r>
            <a:r>
              <a:rPr lang="ko-KR" altLang="en-US"/>
              <a:t>순서 </a:t>
            </a:r>
            <a:r>
              <a:rPr lang="ko-KR" altLang="en-US" smtClean="0"/>
              <a:t>확인하기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131p</a:t>
            </a:r>
            <a:endParaRPr lang="ko-KR" altLang="en-US">
              <a:solidFill>
                <a:srgbClr val="0070C0"/>
              </a:solidFill>
            </a:endParaRPr>
          </a:p>
          <a:p>
            <a:pPr lvl="1"/>
            <a:endParaRPr lang="ko-KR" altLang="en-US" dirty="0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851920" y="4365104"/>
            <a:ext cx="4608512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55576" y="1484785"/>
            <a:ext cx="7928313" cy="4201625"/>
            <a:chOff x="755576" y="1484785"/>
            <a:chExt cx="7928313" cy="42016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467"/>
            <a:stretch/>
          </p:blipFill>
          <p:spPr>
            <a:xfrm>
              <a:off x="755576" y="1484785"/>
              <a:ext cx="7920000" cy="4176464"/>
            </a:xfrm>
            <a:prstGeom prst="rect">
              <a:avLst/>
            </a:prstGeom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90" t="67449"/>
            <a:stretch/>
          </p:blipFill>
          <p:spPr bwMode="auto">
            <a:xfrm>
              <a:off x="3471461" y="4481372"/>
              <a:ext cx="5212428" cy="120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54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실행 결과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z="1400" smtClean="0"/>
          </a:p>
          <a:p>
            <a:pPr lvl="1"/>
            <a:r>
              <a:rPr lang="ko-KR" altLang="en-US" smtClean="0"/>
              <a:t>실행 결과 확인</a:t>
            </a:r>
            <a:endParaRPr lang="en-US" altLang="ko-KR" smtClean="0"/>
          </a:p>
          <a:p>
            <a:pPr lvl="2"/>
            <a:r>
              <a:rPr lang="ko-KR" altLang="en-US" smtClean="0"/>
              <a:t>시작 주소 </a:t>
            </a:r>
            <a:r>
              <a:rPr lang="en-US" altLang="ko-KR" smtClean="0"/>
              <a:t>α=13474812, </a:t>
            </a:r>
            <a:r>
              <a:rPr lang="en-US" altLang="ko-KR"/>
              <a:t>n</a:t>
            </a:r>
            <a:r>
              <a:rPr lang="en-US" altLang="ko-KR" baseline="-25000"/>
              <a:t>i</a:t>
            </a:r>
            <a:r>
              <a:rPr lang="en-US" altLang="ko-KR"/>
              <a:t>=2, n</a:t>
            </a:r>
            <a:r>
              <a:rPr lang="en-US" altLang="ko-KR" baseline="-25000"/>
              <a:t>j</a:t>
            </a:r>
            <a:r>
              <a:rPr lang="en-US" altLang="ko-KR"/>
              <a:t>=4, i=1, j=1, ℓ=4</a:t>
            </a:r>
          </a:p>
          <a:p>
            <a:pPr lvl="2"/>
            <a:r>
              <a:rPr lang="en-US" altLang="ko-KR"/>
              <a:t>sale[1</a:t>
            </a:r>
            <a:r>
              <a:rPr lang="en-US" altLang="ko-KR" smtClean="0"/>
              <a:t>][2]=251</a:t>
            </a:r>
            <a:r>
              <a:rPr lang="ko-KR" altLang="en-US" smtClean="0"/>
              <a:t>의 </a:t>
            </a:r>
            <a:r>
              <a:rPr lang="ko-KR" altLang="en-US"/>
              <a:t>위치 </a:t>
            </a:r>
            <a:r>
              <a:rPr lang="en-US" altLang="ko-KR"/>
              <a:t>= α+ (iⅹn</a:t>
            </a:r>
            <a:r>
              <a:rPr lang="en-US" altLang="ko-KR" baseline="-25000"/>
              <a:t>j</a:t>
            </a:r>
            <a:r>
              <a:rPr lang="en-US" altLang="ko-KR"/>
              <a:t>+j)ⅹℓ</a:t>
            </a:r>
          </a:p>
          <a:p>
            <a:pPr marL="627062" lvl="2" indent="0">
              <a:buNone/>
            </a:pPr>
            <a:r>
              <a:rPr lang="en-US" altLang="ko-KR"/>
              <a:t>		 	</a:t>
            </a:r>
            <a:r>
              <a:rPr lang="en-US" altLang="ko-KR"/>
              <a:t>    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/>
              <a:t>13474812</a:t>
            </a:r>
            <a:r>
              <a:rPr lang="en-US" altLang="ko-KR" smtClean="0"/>
              <a:t> </a:t>
            </a:r>
            <a:r>
              <a:rPr lang="en-US" altLang="ko-KR"/>
              <a:t>+ </a:t>
            </a:r>
            <a:r>
              <a:rPr lang="en-US" altLang="ko-KR"/>
              <a:t>(</a:t>
            </a:r>
            <a:r>
              <a:rPr lang="en-US" altLang="ko-KR" smtClean="0"/>
              <a:t>1ⅹ4+2)ⅹ4 </a:t>
            </a:r>
            <a:endParaRPr lang="en-US" altLang="ko-KR"/>
          </a:p>
          <a:p>
            <a:pPr marL="627062" lvl="2" indent="0">
              <a:buNone/>
            </a:pPr>
            <a:r>
              <a:rPr lang="en-US" altLang="ko-KR"/>
              <a:t>			</a:t>
            </a:r>
            <a:r>
              <a:rPr lang="en-US" altLang="ko-KR"/>
              <a:t>    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/>
              <a:t>13474812</a:t>
            </a:r>
            <a:r>
              <a:rPr lang="en-US" altLang="ko-KR" smtClean="0"/>
              <a:t> </a:t>
            </a:r>
            <a:r>
              <a:rPr lang="en-US" altLang="ko-KR"/>
              <a:t>+ </a:t>
            </a:r>
            <a:r>
              <a:rPr lang="en-US" altLang="ko-KR" smtClean="0"/>
              <a:t>24 </a:t>
            </a:r>
            <a:endParaRPr lang="en-US" altLang="ko-KR"/>
          </a:p>
          <a:p>
            <a:pPr marL="627062" lvl="2" indent="0">
              <a:buNone/>
            </a:pPr>
            <a:r>
              <a:rPr lang="en-US" altLang="ko-KR"/>
              <a:t>			</a:t>
            </a:r>
            <a:r>
              <a:rPr lang="en-US" altLang="ko-KR"/>
              <a:t>    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 smtClean="0"/>
              <a:t>13474836 </a:t>
            </a:r>
            <a:endParaRPr lang="en-US" altLang="ko-KR"/>
          </a:p>
          <a:p>
            <a:pPr lvl="2"/>
            <a:r>
              <a:rPr lang="en-US" altLang="ko-KR"/>
              <a:t>C </a:t>
            </a:r>
            <a:r>
              <a:rPr lang="ko-KR" altLang="en-US"/>
              <a:t>컴파일러가 </a:t>
            </a:r>
            <a:r>
              <a:rPr lang="ko-KR" altLang="en-US" u="sng"/>
              <a:t>행 우선 순서 </a:t>
            </a:r>
            <a:r>
              <a:rPr lang="ko-KR" altLang="en-US"/>
              <a:t>방법으로 </a:t>
            </a:r>
            <a:r>
              <a:rPr lang="en-US" altLang="ko-KR"/>
              <a:t>2</a:t>
            </a:r>
            <a:r>
              <a:rPr lang="ko-KR" altLang="en-US"/>
              <a:t>차원 배열을 저장함을 확인</a:t>
            </a:r>
            <a:r>
              <a:rPr lang="en-US" altLang="ko-KR"/>
              <a:t>!</a:t>
            </a:r>
          </a:p>
          <a:p>
            <a:pPr lvl="1"/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리스트의 </a:t>
            </a:r>
            <a:r>
              <a:rPr lang="ko-KR" altLang="en-US" smtClean="0"/>
              <a:t>구현 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8" t="58669" b="-964"/>
          <a:stretch/>
        </p:blipFill>
        <p:spPr bwMode="auto">
          <a:xfrm>
            <a:off x="827584" y="1340768"/>
            <a:ext cx="447781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7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</a:t>
            </a:r>
            <a:r>
              <a:rPr lang="ko-KR" altLang="en-US" dirty="0" smtClean="0"/>
              <a:t>차원 배열을 이용한 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en-US" altLang="ko-KR" smtClean="0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z="3600"/>
          </a:p>
          <a:p>
            <a:pPr lvl="1"/>
            <a:r>
              <a:rPr lang="en-US" altLang="ko-KR" smtClean="0"/>
              <a:t>3</a:t>
            </a:r>
            <a:r>
              <a:rPr lang="ko-KR" altLang="en-US" smtClean="0"/>
              <a:t>차원 </a:t>
            </a:r>
            <a:r>
              <a:rPr lang="ko-KR" altLang="en-US"/>
              <a:t>배열을 이용한 구현</a:t>
            </a:r>
          </a:p>
          <a:p>
            <a:pPr lvl="1"/>
            <a:endParaRPr lang="ko-KR" altLang="en-US"/>
          </a:p>
          <a:p>
            <a:pPr eaLnBrk="1" hangingPunct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040560" cy="208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00" y="4293096"/>
            <a:ext cx="8172400" cy="21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0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ko-KR" dirty="0"/>
              <a:t>3</a:t>
            </a:r>
            <a:r>
              <a:rPr lang="ko-KR" altLang="en-US" dirty="0"/>
              <a:t>차원 배열의 물리적 저장 방법</a:t>
            </a:r>
          </a:p>
          <a:p>
            <a:pPr lvl="2" eaLnBrk="1" hangingPunct="1">
              <a:defRPr/>
            </a:pPr>
            <a:r>
              <a:rPr lang="en-US" altLang="ko-KR" sz="1800" dirty="0"/>
              <a:t>3</a:t>
            </a:r>
            <a:r>
              <a:rPr lang="ko-KR" altLang="en-US" sz="1800" dirty="0"/>
              <a:t>차원의 논리적 순서를 </a:t>
            </a:r>
            <a:r>
              <a:rPr lang="en-US" altLang="ko-KR" sz="1800" dirty="0"/>
              <a:t>1</a:t>
            </a:r>
            <a:r>
              <a:rPr lang="ko-KR" altLang="en-US" sz="1800" dirty="0"/>
              <a:t>차원의 물리적 순서로 변환하는 </a:t>
            </a:r>
            <a:r>
              <a:rPr lang="ko-KR" altLang="en-US" sz="1800" dirty="0" smtClean="0"/>
              <a:t>방법 </a:t>
            </a:r>
            <a:r>
              <a:rPr lang="ko-KR" altLang="en-US" sz="1800" dirty="0"/>
              <a:t>사용</a:t>
            </a:r>
          </a:p>
          <a:p>
            <a:pPr lvl="2" eaLnBrk="1" hangingPunct="1">
              <a:defRPr/>
            </a:pPr>
            <a:r>
              <a:rPr lang="ko-KR" altLang="en-US" sz="1800" dirty="0"/>
              <a:t>면 우선 순서 방법</a:t>
            </a:r>
          </a:p>
          <a:p>
            <a:pPr lvl="3" eaLnBrk="1" hangingPunct="1">
              <a:defRPr/>
            </a:pPr>
            <a:r>
              <a:rPr lang="en-US" altLang="ko-KR" dirty="0"/>
              <a:t>3</a:t>
            </a:r>
            <a:r>
              <a:rPr lang="ko-KR" altLang="en-US" dirty="0"/>
              <a:t>차원 배열의 첫 번째 인덱스인 면 번호를 기준으로 사용하는 방법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ko-KR" altLang="en-US" dirty="0"/>
              <a:t>원소의 위치 계산 방법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CC"/>
                </a:solidFill>
              </a:rPr>
              <a:t>α + {(</a:t>
            </a:r>
            <a:r>
              <a:rPr lang="en-US" altLang="ko-KR" b="1" dirty="0" err="1">
                <a:solidFill>
                  <a:srgbClr val="0000CC"/>
                </a:solidFill>
              </a:rPr>
              <a:t>iⅹn</a:t>
            </a:r>
            <a:r>
              <a:rPr lang="en-US" altLang="ko-KR" b="1" baseline="-25000" dirty="0" err="1">
                <a:solidFill>
                  <a:srgbClr val="0000CC"/>
                </a:solidFill>
              </a:rPr>
              <a:t>j</a:t>
            </a:r>
            <a:r>
              <a:rPr lang="en-US" altLang="ko-KR" b="1" dirty="0" err="1">
                <a:solidFill>
                  <a:srgbClr val="0000CC"/>
                </a:solidFill>
              </a:rPr>
              <a:t>ⅹn</a:t>
            </a:r>
            <a:r>
              <a:rPr lang="en-US" altLang="ko-KR" b="1" baseline="-25000" dirty="0" err="1">
                <a:solidFill>
                  <a:srgbClr val="0000CC"/>
                </a:solidFill>
              </a:rPr>
              <a:t>k</a:t>
            </a:r>
            <a:r>
              <a:rPr lang="en-US" altLang="ko-KR" b="1" dirty="0">
                <a:solidFill>
                  <a:srgbClr val="0000CC"/>
                </a:solidFill>
              </a:rPr>
              <a:t>) + (</a:t>
            </a:r>
            <a:r>
              <a:rPr lang="en-US" altLang="ko-KR" b="1" dirty="0" err="1">
                <a:solidFill>
                  <a:srgbClr val="0000CC"/>
                </a:solidFill>
              </a:rPr>
              <a:t>jⅹn</a:t>
            </a:r>
            <a:r>
              <a:rPr lang="en-US" altLang="ko-KR" b="1" baseline="-25000" dirty="0" err="1">
                <a:solidFill>
                  <a:srgbClr val="0000CC"/>
                </a:solidFill>
              </a:rPr>
              <a:t>k</a:t>
            </a:r>
            <a:r>
              <a:rPr lang="en-US" altLang="ko-KR" b="1" dirty="0">
                <a:solidFill>
                  <a:srgbClr val="0000CC"/>
                </a:solidFill>
              </a:rPr>
              <a:t>) + k}ⅹℓ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</a:p>
          <a:p>
            <a:pPr marL="1116000" lvl="3" indent="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ko-KR" altLang="en-US" dirty="0" smtClean="0"/>
              <a:t>면의 개수가 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i</a:t>
            </a:r>
            <a:r>
              <a:rPr lang="ko-KR" altLang="en-US" dirty="0" smtClean="0"/>
              <a:t>이고 행의 개수가 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j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열의 개수가 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k</a:t>
            </a:r>
            <a:r>
              <a:rPr lang="en-US" altLang="ko-KR" baseline="-25000" dirty="0" smtClean="0"/>
              <a:t>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A[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n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],</a:t>
            </a:r>
          </a:p>
          <a:p>
            <a:pPr marL="1116000" lvl="3" indent="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ko-KR" altLang="en-US" dirty="0" smtClean="0"/>
              <a:t>시작주소가 </a:t>
            </a:r>
            <a:r>
              <a:rPr lang="en-US" altLang="ko-KR" dirty="0" smtClean="0"/>
              <a:t>α</a:t>
            </a:r>
            <a:r>
              <a:rPr lang="ko-KR" altLang="en-US" dirty="0" smtClean="0"/>
              <a:t>이고 원소의 길이가 </a:t>
            </a:r>
            <a:r>
              <a:rPr lang="en-US" altLang="ko-KR" dirty="0" smtClean="0"/>
              <a:t>ℓ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i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j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열 원소 즉</a:t>
            </a:r>
            <a:r>
              <a:rPr lang="en-US" altLang="ko-KR" dirty="0" smtClean="0"/>
              <a:t>, A[i][j][k]</a:t>
            </a:r>
            <a:r>
              <a:rPr lang="ko-KR" altLang="en-US" dirty="0" smtClean="0"/>
              <a:t>의 위치 </a:t>
            </a:r>
            <a:endParaRPr lang="en-US" altLang="ko-KR" dirty="0" smtClean="0"/>
          </a:p>
          <a:p>
            <a:pPr lvl="3" eaLnBrk="1" hangingPunct="1">
              <a:lnSpc>
                <a:spcPct val="120000"/>
              </a:lnSpc>
              <a:defRPr/>
            </a:pPr>
            <a:endParaRPr lang="ko-KR" altLang="en-US" sz="1400" dirty="0" smtClean="0"/>
          </a:p>
          <a:p>
            <a:pPr lvl="2" eaLnBrk="1" hangingPunct="1">
              <a:lnSpc>
                <a:spcPct val="140000"/>
              </a:lnSpc>
              <a:defRPr/>
            </a:pPr>
            <a:r>
              <a:rPr lang="ko-KR" altLang="en-US" sz="1800" dirty="0"/>
              <a:t>열 우선 순서 방법</a:t>
            </a:r>
          </a:p>
          <a:p>
            <a:pPr lvl="3" eaLnBrk="1" hangingPunct="1">
              <a:defRPr/>
            </a:pPr>
            <a:r>
              <a:rPr lang="en-US" altLang="ko-KR" dirty="0"/>
              <a:t>3</a:t>
            </a:r>
            <a:r>
              <a:rPr lang="ko-KR" altLang="en-US" dirty="0"/>
              <a:t>차원 배열의 마지막 인덱스인 열 번호를 기준으로 사용하는 방법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ko-KR" altLang="en-US" dirty="0"/>
              <a:t>원소의 위치 계산 방법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CC"/>
                </a:solidFill>
              </a:rPr>
              <a:t>α + {(</a:t>
            </a:r>
            <a:r>
              <a:rPr lang="en-US" altLang="ko-KR" b="1" dirty="0" err="1">
                <a:solidFill>
                  <a:srgbClr val="0000CC"/>
                </a:solidFill>
              </a:rPr>
              <a:t>kⅹn</a:t>
            </a:r>
            <a:r>
              <a:rPr lang="en-US" altLang="ko-KR" b="1" baseline="-25000" dirty="0" err="1">
                <a:solidFill>
                  <a:srgbClr val="0000CC"/>
                </a:solidFill>
              </a:rPr>
              <a:t>j</a:t>
            </a:r>
            <a:r>
              <a:rPr lang="en-US" altLang="ko-KR" b="1" dirty="0" err="1">
                <a:solidFill>
                  <a:srgbClr val="0000CC"/>
                </a:solidFill>
              </a:rPr>
              <a:t>ⅹn</a:t>
            </a:r>
            <a:r>
              <a:rPr lang="en-US" altLang="ko-KR" b="1" baseline="-25000" dirty="0" err="1">
                <a:solidFill>
                  <a:srgbClr val="0000CC"/>
                </a:solidFill>
              </a:rPr>
              <a:t>i</a:t>
            </a:r>
            <a:r>
              <a:rPr lang="en-US" altLang="ko-KR" b="1" dirty="0">
                <a:solidFill>
                  <a:srgbClr val="0000CC"/>
                </a:solidFill>
              </a:rPr>
              <a:t>) + (</a:t>
            </a:r>
            <a:r>
              <a:rPr lang="en-US" altLang="ko-KR" b="1" dirty="0" err="1">
                <a:solidFill>
                  <a:srgbClr val="0000CC"/>
                </a:solidFill>
              </a:rPr>
              <a:t>jⅹn</a:t>
            </a:r>
            <a:r>
              <a:rPr lang="en-US" altLang="ko-KR" b="1" baseline="-25000" dirty="0" err="1">
                <a:solidFill>
                  <a:srgbClr val="0000CC"/>
                </a:solidFill>
              </a:rPr>
              <a:t>i</a:t>
            </a:r>
            <a:r>
              <a:rPr lang="en-US" altLang="ko-KR" b="1" dirty="0">
                <a:solidFill>
                  <a:srgbClr val="0000CC"/>
                </a:solidFill>
              </a:rPr>
              <a:t>) + i}ⅹℓ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ko-KR" dirty="0"/>
              <a:t>3</a:t>
            </a:r>
            <a:r>
              <a:rPr lang="ko-KR" altLang="en-US" dirty="0"/>
              <a:t>차원의 논리 순서에 대한 </a:t>
            </a:r>
            <a:r>
              <a:rPr lang="en-US" altLang="ko-KR" dirty="0"/>
              <a:t>1</a:t>
            </a:r>
            <a:r>
              <a:rPr lang="ko-KR" altLang="en-US" dirty="0"/>
              <a:t>차원의 물리 순서 변환</a:t>
            </a:r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59434"/>
            <a:ext cx="5760000" cy="54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3</a:t>
            </a:r>
            <a:r>
              <a:rPr lang="ko-KR" altLang="en-US" dirty="0"/>
              <a:t>차원 배열의 논리적</a:t>
            </a:r>
            <a:r>
              <a:rPr lang="en-US" altLang="ko-KR" dirty="0"/>
              <a:t>·</a:t>
            </a:r>
            <a:r>
              <a:rPr lang="ko-KR" altLang="en-US" dirty="0"/>
              <a:t>물리적 </a:t>
            </a:r>
            <a:r>
              <a:rPr lang="ko-KR" altLang="en-US"/>
              <a:t>순서 </a:t>
            </a:r>
            <a:r>
              <a:rPr lang="ko-KR" altLang="en-US" smtClean="0"/>
              <a:t>확인하기 프로그램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134p</a:t>
            </a:r>
            <a:endParaRPr lang="ko-KR" altLang="en-US">
              <a:solidFill>
                <a:srgbClr val="0070C0"/>
              </a:solidFill>
            </a:endParaRPr>
          </a:p>
          <a:p>
            <a:pPr lvl="1"/>
            <a:endParaRPr lang="ko-KR" altLang="en-US" dirty="0" smtClean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827584" y="1412759"/>
            <a:ext cx="6876000" cy="4320497"/>
            <a:chOff x="827584" y="1412759"/>
            <a:chExt cx="6876000" cy="4320497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412759"/>
              <a:ext cx="6876000" cy="416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732843" y="4509120"/>
              <a:ext cx="3888432" cy="1224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" t="95048" r="59280" b="-1819"/>
            <a:stretch/>
          </p:blipFill>
          <p:spPr bwMode="auto">
            <a:xfrm>
              <a:off x="3491880" y="5373216"/>
              <a:ext cx="2655912" cy="281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" t="95048" r="59280" b="-1819"/>
            <a:stretch/>
          </p:blipFill>
          <p:spPr bwMode="auto">
            <a:xfrm>
              <a:off x="5012432" y="5374287"/>
              <a:ext cx="2655912" cy="281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19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실행 결과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실행 결과 확인</a:t>
            </a:r>
            <a:endParaRPr lang="en-US" altLang="ko-KR" smtClean="0"/>
          </a:p>
          <a:p>
            <a:pPr lvl="2"/>
            <a:r>
              <a:rPr lang="ko-KR" altLang="en-US" smtClean="0"/>
              <a:t>시작 주소 </a:t>
            </a:r>
            <a:r>
              <a:rPr lang="en-US" altLang="ko-KR" smtClean="0"/>
              <a:t>α=1374524, </a:t>
            </a:r>
            <a:r>
              <a:rPr lang="en-US" altLang="ko-KR"/>
              <a:t>n</a:t>
            </a:r>
            <a:r>
              <a:rPr lang="en-US" altLang="ko-KR" baseline="-25000"/>
              <a:t>i</a:t>
            </a:r>
            <a:r>
              <a:rPr lang="en-US" altLang="ko-KR"/>
              <a:t>=2, n</a:t>
            </a:r>
            <a:r>
              <a:rPr lang="en-US" altLang="ko-KR" baseline="-25000"/>
              <a:t>j</a:t>
            </a:r>
            <a:r>
              <a:rPr lang="en-US" altLang="ko-KR"/>
              <a:t>=2, n</a:t>
            </a:r>
            <a:r>
              <a:rPr lang="en-US" altLang="ko-KR" baseline="-25000"/>
              <a:t>k</a:t>
            </a:r>
            <a:r>
              <a:rPr lang="en-US" altLang="ko-KR"/>
              <a:t>=4, i=1, j=1, k=2, </a:t>
            </a:r>
            <a:r>
              <a:rPr lang="en-US" altLang="ko-KR"/>
              <a:t>ℓ=4 </a:t>
            </a:r>
            <a:endParaRPr lang="en-US" altLang="ko-KR"/>
          </a:p>
          <a:p>
            <a:pPr lvl="2"/>
            <a:r>
              <a:rPr lang="en-US" altLang="ko-KR"/>
              <a:t>sale[1][1][2]=239</a:t>
            </a:r>
            <a:r>
              <a:rPr lang="ko-KR" altLang="en-US"/>
              <a:t>의 위치 </a:t>
            </a:r>
            <a:r>
              <a:rPr lang="en-US" altLang="ko-KR"/>
              <a:t>= α+{(iⅹn</a:t>
            </a:r>
            <a:r>
              <a:rPr lang="en-US" altLang="ko-KR" baseline="-25000"/>
              <a:t>j</a:t>
            </a:r>
            <a:r>
              <a:rPr lang="en-US" altLang="ko-KR"/>
              <a:t>ⅹn</a:t>
            </a:r>
            <a:r>
              <a:rPr lang="en-US" altLang="ko-KR" baseline="-25000"/>
              <a:t>k</a:t>
            </a:r>
            <a:r>
              <a:rPr lang="en-US" altLang="ko-KR"/>
              <a:t>)+(jⅹn</a:t>
            </a:r>
            <a:r>
              <a:rPr lang="en-US" altLang="ko-KR" baseline="-25000"/>
              <a:t>k</a:t>
            </a:r>
            <a:r>
              <a:rPr lang="en-US" altLang="ko-KR"/>
              <a:t>)+k}ⅹℓ   </a:t>
            </a:r>
          </a:p>
          <a:p>
            <a:pPr marL="627062" lvl="2" indent="0">
              <a:buNone/>
            </a:pPr>
            <a:r>
              <a:rPr lang="en-US" altLang="ko-KR"/>
              <a:t>	    		</a:t>
            </a:r>
            <a:r>
              <a:rPr lang="en-US" altLang="ko-KR"/>
              <a:t>        </a:t>
            </a:r>
            <a:r>
              <a:rPr lang="en-US" altLang="ko-KR" smtClean="0"/>
              <a:t>= </a:t>
            </a:r>
            <a:r>
              <a:rPr lang="en-US" altLang="ko-KR"/>
              <a:t>1374524</a:t>
            </a:r>
            <a:r>
              <a:rPr lang="en-US" altLang="ko-KR" smtClean="0"/>
              <a:t> </a:t>
            </a:r>
            <a:r>
              <a:rPr lang="en-US" altLang="ko-KR"/>
              <a:t>+ {(1ⅹ2ⅹ4)+(1ⅹ4)+2}ⅹ4 </a:t>
            </a:r>
          </a:p>
          <a:p>
            <a:pPr marL="627062" lvl="2" indent="0">
              <a:buNone/>
            </a:pPr>
            <a:r>
              <a:rPr lang="en-US" altLang="ko-KR"/>
              <a:t>			</a:t>
            </a:r>
            <a:r>
              <a:rPr lang="en-US" altLang="ko-KR"/>
              <a:t>        </a:t>
            </a:r>
            <a:r>
              <a:rPr lang="en-US" altLang="ko-KR" smtClean="0"/>
              <a:t>= </a:t>
            </a:r>
            <a:r>
              <a:rPr lang="en-US" altLang="ko-KR"/>
              <a:t>1374524</a:t>
            </a:r>
            <a:r>
              <a:rPr lang="en-US" altLang="ko-KR" smtClean="0"/>
              <a:t> </a:t>
            </a:r>
            <a:r>
              <a:rPr lang="en-US" altLang="ko-KR"/>
              <a:t>+ </a:t>
            </a:r>
            <a:r>
              <a:rPr lang="en-US" altLang="ko-KR" smtClean="0"/>
              <a:t>56 </a:t>
            </a:r>
            <a:endParaRPr lang="en-US" altLang="ko-KR"/>
          </a:p>
          <a:p>
            <a:pPr marL="627062" lvl="2" indent="0">
              <a:buNone/>
            </a:pPr>
            <a:r>
              <a:rPr lang="en-US" altLang="ko-KR"/>
              <a:t>			</a:t>
            </a:r>
            <a:r>
              <a:rPr lang="en-US" altLang="ko-KR"/>
              <a:t>        </a:t>
            </a:r>
            <a:r>
              <a:rPr lang="en-US" altLang="ko-KR" smtClean="0"/>
              <a:t>= 1374580 </a:t>
            </a:r>
            <a:endParaRPr lang="en-US" altLang="ko-KR"/>
          </a:p>
          <a:p>
            <a:pPr lvl="2"/>
            <a:r>
              <a:rPr lang="en-US" altLang="ko-KR"/>
              <a:t>C </a:t>
            </a:r>
            <a:r>
              <a:rPr lang="ko-KR" altLang="en-US"/>
              <a:t>컴파일러가 면 우선 순서 방법으로 </a:t>
            </a:r>
            <a:r>
              <a:rPr lang="en-US" altLang="ko-KR"/>
              <a:t>3</a:t>
            </a:r>
            <a:r>
              <a:rPr lang="ko-KR" altLang="en-US"/>
              <a:t>차원 배열을 저장함을 확인</a:t>
            </a:r>
            <a:r>
              <a:rPr lang="en-US" altLang="ko-KR"/>
              <a:t>!</a:t>
            </a:r>
          </a:p>
          <a:p>
            <a:pPr lvl="1"/>
            <a:endParaRPr lang="ko-KR" altLang="en-US" smtClean="0"/>
          </a:p>
          <a:p>
            <a:pPr lvl="1"/>
            <a:endParaRPr lang="ko-KR" altLang="en-US" dirty="0" smtClean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선형 </a:t>
            </a:r>
            <a:r>
              <a:rPr lang="ko-KR" altLang="en-US" smtClean="0"/>
              <a:t>리스트의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938995"/>
            <a:ext cx="3600000" cy="31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선형 리스트 표현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다항식의 개념</a:t>
            </a:r>
            <a:endParaRPr lang="ko-KR" altLang="en-US" smtClean="0"/>
          </a:p>
          <a:p>
            <a:pPr lvl="2" eaLnBrk="1" hangingPunct="1"/>
            <a:r>
              <a:rPr lang="en-US" altLang="ko-KR" i="1" smtClean="0"/>
              <a:t>a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i="1" baseline="30000" smtClean="0"/>
              <a:t>e</a:t>
            </a:r>
            <a:r>
              <a:rPr lang="en-US" altLang="ko-KR" smtClean="0"/>
              <a:t> </a:t>
            </a:r>
            <a:r>
              <a:rPr lang="ko-KR" altLang="en-US" smtClean="0"/>
              <a:t>형식의 항들의 합으로 구성된 식</a:t>
            </a:r>
          </a:p>
          <a:p>
            <a:pPr lvl="3" eaLnBrk="1" hangingPunct="1"/>
            <a:r>
              <a:rPr lang="en-US" altLang="ko-KR" sz="1600" i="1" smtClean="0"/>
              <a:t>a</a:t>
            </a:r>
            <a:r>
              <a:rPr lang="en-US" altLang="ko-KR" sz="1600" smtClean="0"/>
              <a:t> : </a:t>
            </a:r>
            <a:r>
              <a:rPr lang="ko-KR" altLang="en-US" sz="1600" smtClean="0"/>
              <a:t>계수</a:t>
            </a:r>
            <a:r>
              <a:rPr lang="en-US" altLang="ko-KR" sz="1600" smtClean="0"/>
              <a:t>(coefficient)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z="1600" smtClean="0"/>
              <a:t>X : </a:t>
            </a:r>
            <a:r>
              <a:rPr lang="ko-KR" altLang="en-US" sz="1600" smtClean="0"/>
              <a:t>변수</a:t>
            </a:r>
            <a:r>
              <a:rPr lang="en-US" altLang="ko-KR" sz="1600" smtClean="0"/>
              <a:t>(variable)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z="1600" i="1" smtClean="0"/>
              <a:t>e</a:t>
            </a:r>
            <a:r>
              <a:rPr lang="en-US" altLang="ko-KR" sz="1600" smtClean="0"/>
              <a:t> : </a:t>
            </a:r>
            <a:r>
              <a:rPr lang="ko-KR" altLang="en-US" sz="1600" smtClean="0"/>
              <a:t>지수</a:t>
            </a:r>
            <a:r>
              <a:rPr lang="en-US" altLang="ko-KR" sz="1600" smtClean="0"/>
              <a:t>(exponent)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1800" smtClean="0"/>
          </a:p>
          <a:p>
            <a:pPr lvl="1" eaLnBrk="1" hangingPunct="1"/>
            <a:r>
              <a:rPr lang="ko-KR" altLang="en-US" smtClean="0"/>
              <a:t>다항식의 특징</a:t>
            </a:r>
            <a:endParaRPr lang="en-US" altLang="ko-KR" smtClean="0"/>
          </a:p>
          <a:p>
            <a:pPr lvl="2" eaLnBrk="1" hangingPunct="1"/>
            <a:r>
              <a:rPr lang="ko-KR" altLang="en-US" sz="1800" smtClean="0"/>
              <a:t>지수에 따라 내림차순으로 항을 나열</a:t>
            </a:r>
          </a:p>
          <a:p>
            <a:pPr lvl="2" eaLnBrk="1" hangingPunct="1"/>
            <a:r>
              <a:rPr lang="ko-KR" altLang="en-US" sz="1800" smtClean="0"/>
              <a:t>다항식의 차수 </a:t>
            </a:r>
            <a:r>
              <a:rPr lang="en-US" altLang="ko-KR" sz="1800" smtClean="0"/>
              <a:t>: </a:t>
            </a:r>
            <a:r>
              <a:rPr lang="ko-KR" altLang="en-US" sz="1800" smtClean="0"/>
              <a:t>가장 큰 지수</a:t>
            </a:r>
          </a:p>
          <a:p>
            <a:pPr lvl="2" eaLnBrk="1" hangingPunct="1"/>
            <a:r>
              <a:rPr lang="ko-KR" altLang="en-US" sz="1800" smtClean="0"/>
              <a:t>다항식 항의 최대 개수 </a:t>
            </a:r>
            <a:r>
              <a:rPr lang="en-US" altLang="ko-KR" sz="1800" smtClean="0"/>
              <a:t>= (</a:t>
            </a:r>
            <a:r>
              <a:rPr lang="ko-KR" altLang="en-US" sz="1800" smtClean="0"/>
              <a:t>차수 </a:t>
            </a:r>
            <a:r>
              <a:rPr lang="en-US" altLang="ko-KR" sz="1800" smtClean="0"/>
              <a:t>+1)</a:t>
            </a:r>
            <a:r>
              <a:rPr lang="ko-KR" altLang="en-US" sz="1800" smtClean="0"/>
              <a:t>개</a:t>
            </a:r>
          </a:p>
          <a:p>
            <a:endParaRPr lang="ko-KR" altLang="en-US" smtClean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선형 리스트의 응용 </a:t>
            </a:r>
            <a:r>
              <a:rPr lang="ko-KR" altLang="en-US" smtClean="0"/>
              <a:t>및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2"/>
            <a:ext cx="4248473" cy="111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4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다항식의 추상 자료형</a:t>
            </a:r>
            <a:r>
              <a:rPr lang="en-US" altLang="ko-KR" smtClean="0"/>
              <a:t>(1/2)</a:t>
            </a:r>
            <a:endParaRPr lang="ko-KR" altLang="en-US" smtClean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선형 리스트의 응용 </a:t>
            </a:r>
            <a:r>
              <a:rPr lang="ko-KR" altLang="en-US"/>
              <a:t>및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7560000" cy="50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순차 자료구조의 </a:t>
            </a:r>
            <a:r>
              <a:rPr lang="ko-KR" altLang="en-US" dirty="0" smtClean="0"/>
              <a:t>개념</a:t>
            </a:r>
            <a:endParaRPr lang="ko-KR" altLang="en-US" dirty="0"/>
          </a:p>
          <a:p>
            <a:pPr lvl="1"/>
            <a:r>
              <a:rPr lang="ko-KR" altLang="en-US" b="0" dirty="0" smtClean="0"/>
              <a:t>구현할 </a:t>
            </a:r>
            <a:r>
              <a:rPr lang="ko-KR" altLang="en-US" b="0" dirty="0"/>
              <a:t>자료들을 </a:t>
            </a:r>
            <a:r>
              <a:rPr lang="ko-KR" altLang="en-US" b="0" dirty="0" smtClean="0"/>
              <a:t>논리적 순서로 </a:t>
            </a:r>
            <a:r>
              <a:rPr lang="ko-KR" altLang="en-US" b="0" dirty="0"/>
              <a:t>메모리에 </a:t>
            </a:r>
            <a:r>
              <a:rPr lang="ko-KR" altLang="en-US" b="0" dirty="0" smtClean="0"/>
              <a:t>연속 </a:t>
            </a:r>
            <a:r>
              <a:rPr lang="ko-KR" altLang="en-US" b="0" dirty="0"/>
              <a:t>저장하는 구현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논리적인 </a:t>
            </a:r>
            <a:r>
              <a:rPr lang="ko-KR" altLang="en-US" b="0" dirty="0"/>
              <a:t>순서와 물리적인 순서가 항상 일치해야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C </a:t>
            </a:r>
            <a:r>
              <a:rPr lang="ko-KR" altLang="en-US" b="0" dirty="0"/>
              <a:t>프로그래밍에서 순차 자료구조의 </a:t>
            </a:r>
            <a:r>
              <a:rPr lang="ko-KR" altLang="en-US" b="0" dirty="0" smtClean="0"/>
              <a:t>구현 </a:t>
            </a:r>
            <a:r>
              <a:rPr lang="ko-KR" altLang="en-US" b="0" smtClean="0"/>
              <a:t>방식 </a:t>
            </a:r>
            <a:r>
              <a:rPr lang="ko-KR" altLang="en-US" b="0" smtClean="0"/>
              <a:t>제공하는 </a:t>
            </a:r>
            <a:r>
              <a:rPr lang="ko-KR" altLang="en-US" b="0"/>
              <a:t>프로그램 </a:t>
            </a:r>
            <a:r>
              <a:rPr lang="ko-KR" altLang="en-US" b="0" smtClean="0"/>
              <a:t>기법은 배열</a:t>
            </a:r>
            <a:endParaRPr lang="en-US" altLang="ko-KR" b="0" dirty="0" smtClean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8244408" cy="272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6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다항식의 추상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(2/2)</a:t>
            </a:r>
            <a:endParaRPr lang="ko-KR" altLang="en-US" dirty="0" smtClean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선형 리스트의 응용 </a:t>
            </a:r>
            <a:r>
              <a:rPr lang="ko-KR" altLang="en-US"/>
              <a:t>및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0" y="1518073"/>
            <a:ext cx="7560000" cy="45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 smtClean="0"/>
          </a:p>
        </p:txBody>
      </p:sp>
      <p:sp>
        <p:nvSpPr>
          <p:cNvPr id="102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다항식의 순차 </a:t>
            </a:r>
            <a:r>
              <a:rPr lang="ko-KR" altLang="en-US" smtClean="0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86"/>
          <a:stretch/>
        </p:blipFill>
        <p:spPr bwMode="auto">
          <a:xfrm>
            <a:off x="683567" y="1052736"/>
            <a:ext cx="552921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1" y="3599384"/>
            <a:ext cx="828840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96997" y="5091450"/>
            <a:ext cx="4495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1" hangingPunct="1"/>
            <a:r>
              <a:rPr lang="ko-KR" altLang="en-US" sz="1600"/>
              <a:t>차수가 </a:t>
            </a:r>
            <a:r>
              <a:rPr lang="en-US" altLang="ko-KR" sz="1600"/>
              <a:t>1000</a:t>
            </a:r>
            <a:r>
              <a:rPr lang="ko-KR" altLang="en-US" sz="1600"/>
              <a:t>이므로 크기가 </a:t>
            </a:r>
            <a:r>
              <a:rPr lang="en-US" altLang="ko-KR" sz="1600"/>
              <a:t>1001</a:t>
            </a:r>
            <a:r>
              <a:rPr lang="ko-KR" altLang="en-US" sz="1600"/>
              <a:t>인 배열을 사용하는데</a:t>
            </a:r>
            <a:r>
              <a:rPr lang="en-US" altLang="ko-KR" sz="1600"/>
              <a:t>, </a:t>
            </a:r>
            <a:r>
              <a:rPr lang="ko-KR" altLang="en-US" sz="1600" smtClean="0"/>
              <a:t>항이 </a:t>
            </a:r>
            <a:r>
              <a:rPr lang="en-US" altLang="ko-KR" sz="1600"/>
              <a:t>3</a:t>
            </a:r>
            <a:r>
              <a:rPr lang="ko-KR" altLang="en-US" sz="1600"/>
              <a:t>개 뿐이므로 배열의 원소 중에서 </a:t>
            </a:r>
            <a:r>
              <a:rPr lang="en-US" altLang="ko-KR" sz="1600"/>
              <a:t>3</a:t>
            </a:r>
            <a:r>
              <a:rPr lang="ko-KR" altLang="en-US" sz="1600"/>
              <a:t>개만 사용</a:t>
            </a:r>
          </a:p>
          <a:p>
            <a:pPr marL="0" lvl="2" eaLnBrk="1" hangingPunct="1">
              <a:buNone/>
            </a:pPr>
            <a:r>
              <a:rPr lang="ko-KR" altLang="en-US" sz="1600" smtClean="0"/>
              <a:t>☞ </a:t>
            </a:r>
            <a:r>
              <a:rPr lang="en-US" altLang="ko-KR" sz="1600"/>
              <a:t>998</a:t>
            </a:r>
            <a:r>
              <a:rPr lang="ko-KR" altLang="en-US" sz="1600"/>
              <a:t>개의 배열 원소에 대한 메모리 </a:t>
            </a:r>
            <a:r>
              <a:rPr lang="ko-KR" altLang="en-US" sz="1600"/>
              <a:t>공간 </a:t>
            </a:r>
            <a:r>
              <a:rPr lang="ko-KR" altLang="en-US" sz="1600" smtClean="0"/>
              <a:t>낭비</a:t>
            </a:r>
            <a:endParaRPr lang="en-US" altLang="ko-KR" sz="16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98"/>
          <a:stretch/>
        </p:blipFill>
        <p:spPr bwMode="auto">
          <a:xfrm>
            <a:off x="683567" y="2276872"/>
            <a:ext cx="5529215" cy="11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619672" y="1916832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A(x</a:t>
            </a:r>
            <a:r>
              <a:rPr lang="en-US" altLang="ko-KR" smtClean="0"/>
              <a:t>) = 4x</a:t>
            </a:r>
            <a:r>
              <a:rPr lang="en-US" altLang="ko-KR" baseline="30000" smtClean="0">
                <a:solidFill>
                  <a:srgbClr val="0000CC"/>
                </a:solidFill>
              </a:rPr>
              <a:t>3 </a:t>
            </a:r>
            <a:r>
              <a:rPr lang="en-US" altLang="ko-KR" smtClean="0"/>
              <a:t>+ 3x</a:t>
            </a:r>
            <a:r>
              <a:rPr lang="en-US" altLang="ko-KR" baseline="30000" smtClean="0">
                <a:solidFill>
                  <a:srgbClr val="0000CC"/>
                </a:solidFill>
              </a:rPr>
              <a:t>2 </a:t>
            </a:r>
            <a:r>
              <a:rPr lang="en-US" altLang="ko-KR" smtClean="0"/>
              <a:t>+ 2</a:t>
            </a:r>
            <a:endParaRPr lang="ko-KR" alt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371179" y="1998290"/>
            <a:ext cx="328613" cy="782638"/>
            <a:chOff x="1204" y="584"/>
            <a:chExt cx="207" cy="493"/>
          </a:xfrm>
        </p:grpSpPr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1275" y="584"/>
              <a:ext cx="136" cy="18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204" y="760"/>
              <a:ext cx="136" cy="317"/>
            </a:xfrm>
            <a:custGeom>
              <a:avLst/>
              <a:gdLst>
                <a:gd name="T0" fmla="*/ 136 w 136"/>
                <a:gd name="T1" fmla="*/ 0 h 317"/>
                <a:gd name="T2" fmla="*/ 0 w 136"/>
                <a:gd name="T3" fmla="*/ 317 h 317"/>
                <a:gd name="T4" fmla="*/ 0 60000 65536"/>
                <a:gd name="T5" fmla="*/ 0 60000 65536"/>
                <a:gd name="T6" fmla="*/ 0 w 136"/>
                <a:gd name="T7" fmla="*/ 0 h 317"/>
                <a:gd name="T8" fmla="*/ 136 w 136"/>
                <a:gd name="T9" fmla="*/ 317 h 3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" h="317">
                  <a:moveTo>
                    <a:pt x="136" y="0"/>
                  </a:moveTo>
                  <a:cubicBezTo>
                    <a:pt x="136" y="0"/>
                    <a:pt x="68" y="158"/>
                    <a:pt x="0" y="31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3115132" y="1974862"/>
            <a:ext cx="215900" cy="755650"/>
            <a:chOff x="1598" y="584"/>
            <a:chExt cx="136" cy="476"/>
          </a:xfrm>
        </p:grpSpPr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1598" y="584"/>
              <a:ext cx="136" cy="18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1609" y="765"/>
              <a:ext cx="46" cy="295"/>
            </a:xfrm>
            <a:custGeom>
              <a:avLst/>
              <a:gdLst>
                <a:gd name="T0" fmla="*/ 5 w 136"/>
                <a:gd name="T1" fmla="*/ 0 h 317"/>
                <a:gd name="T2" fmla="*/ 0 w 136"/>
                <a:gd name="T3" fmla="*/ 476 h 317"/>
                <a:gd name="T4" fmla="*/ 0 60000 65536"/>
                <a:gd name="T5" fmla="*/ 0 60000 65536"/>
                <a:gd name="T6" fmla="*/ 0 w 136"/>
                <a:gd name="T7" fmla="*/ 0 h 317"/>
                <a:gd name="T8" fmla="*/ 136 w 136"/>
                <a:gd name="T9" fmla="*/ 317 h 3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" h="317">
                  <a:moveTo>
                    <a:pt x="136" y="0"/>
                  </a:moveTo>
                  <a:cubicBezTo>
                    <a:pt x="136" y="0"/>
                    <a:pt x="68" y="158"/>
                    <a:pt x="0" y="31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803259" y="1990846"/>
            <a:ext cx="1128713" cy="774700"/>
            <a:chOff x="1916" y="584"/>
            <a:chExt cx="711" cy="488"/>
          </a:xfrm>
        </p:grpSpPr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1916" y="584"/>
              <a:ext cx="136" cy="18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 flipH="1">
              <a:off x="2042" y="736"/>
              <a:ext cx="585" cy="336"/>
            </a:xfrm>
            <a:custGeom>
              <a:avLst/>
              <a:gdLst>
                <a:gd name="T0" fmla="*/ 18706 w 136"/>
                <a:gd name="T1" fmla="*/ 0 h 317"/>
                <a:gd name="T2" fmla="*/ 0 w 136"/>
                <a:gd name="T3" fmla="*/ 374 h 317"/>
                <a:gd name="T4" fmla="*/ 0 60000 65536"/>
                <a:gd name="T5" fmla="*/ 0 60000 65536"/>
                <a:gd name="T6" fmla="*/ 0 w 136"/>
                <a:gd name="T7" fmla="*/ 0 h 317"/>
                <a:gd name="T8" fmla="*/ 136 w 136"/>
                <a:gd name="T9" fmla="*/ 317 h 3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" h="317">
                  <a:moveTo>
                    <a:pt x="136" y="0"/>
                  </a:moveTo>
                  <a:cubicBezTo>
                    <a:pt x="136" y="0"/>
                    <a:pt x="68" y="158"/>
                    <a:pt x="0" y="31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다항식의 덧셈 연산</a:t>
            </a:r>
            <a:endParaRPr lang="en-US" altLang="ko-KR" dirty="0" smtClean="0"/>
          </a:p>
        </p:txBody>
      </p:sp>
      <p:sp>
        <p:nvSpPr>
          <p:cNvPr id="102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233419" cy="5762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다항식의 순차 </a:t>
            </a:r>
            <a:r>
              <a:rPr lang="ko-KR" altLang="en-US" smtClean="0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412776"/>
            <a:ext cx="8136904" cy="174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8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다항식의 덧셈 연산 알고리즘</a:t>
            </a:r>
            <a:endParaRPr lang="en-US" altLang="ko-KR" sz="1400" dirty="0" smtClean="0"/>
          </a:p>
        </p:txBody>
      </p:sp>
      <p:sp>
        <p:nvSpPr>
          <p:cNvPr id="102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233419" cy="5762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다항식의 순차 </a:t>
            </a:r>
            <a:r>
              <a:rPr lang="ko-KR" altLang="en-US" smtClean="0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755577" y="1412776"/>
            <a:ext cx="6192687" cy="5267113"/>
            <a:chOff x="755577" y="1412776"/>
            <a:chExt cx="6192687" cy="5267113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1412776"/>
              <a:ext cx="6192687" cy="395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5368105"/>
              <a:ext cx="6192687" cy="131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41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다항식의 덧셈 연산 프로그램 </a:t>
            </a:r>
            <a:r>
              <a:rPr lang="en-US" altLang="ko-KR" smtClean="0"/>
              <a:t>: [</a:t>
            </a:r>
            <a:r>
              <a:rPr lang="ko-KR" altLang="en-US" smtClean="0"/>
              <a:t>알고리즘 </a:t>
            </a:r>
            <a:r>
              <a:rPr lang="en-US" altLang="ko-KR" smtClean="0"/>
              <a:t>3-1]</a:t>
            </a:r>
            <a:r>
              <a:rPr lang="ko-KR" altLang="en-US" smtClean="0"/>
              <a:t>의 구체화</a:t>
            </a:r>
            <a:endParaRPr lang="en-US" altLang="ko-KR" smtClean="0"/>
          </a:p>
          <a:p>
            <a:pPr lvl="2" eaLnBrk="1" hangingPunct="1"/>
            <a:r>
              <a:rPr lang="ko-KR" altLang="en-US" smtClean="0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140p </a:t>
            </a:r>
            <a:r>
              <a:rPr lang="ko-KR" altLang="en-US" smtClean="0">
                <a:solidFill>
                  <a:srgbClr val="0070C0"/>
                </a:solidFill>
              </a:rPr>
              <a:t>예제 </a:t>
            </a:r>
            <a:r>
              <a:rPr lang="en-US" altLang="ko-KR" smtClean="0">
                <a:solidFill>
                  <a:srgbClr val="0070C0"/>
                </a:solidFill>
              </a:rPr>
              <a:t>3-4</a:t>
            </a:r>
          </a:p>
          <a:p>
            <a:pPr lvl="2" eaLnBrk="1" hangingPunct="1"/>
            <a:r>
              <a:rPr lang="ko-KR" altLang="en-US" smtClean="0"/>
              <a:t>실행 결과</a:t>
            </a:r>
            <a:endParaRPr lang="en-US" altLang="ko-KR" smtClean="0"/>
          </a:p>
        </p:txBody>
      </p:sp>
      <p:sp>
        <p:nvSpPr>
          <p:cNvPr id="102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233419" cy="5762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다항식의 순차 </a:t>
            </a:r>
            <a:r>
              <a:rPr lang="ko-KR" altLang="en-US" smtClean="0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82262"/>
            <a:ext cx="5019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행렬의 선형 리스트 표현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행렬</a:t>
            </a:r>
            <a:r>
              <a:rPr lang="en-US" altLang="ko-KR" baseline="30000" smtClean="0"/>
              <a:t>matrix</a:t>
            </a:r>
            <a:r>
              <a:rPr lang="ko-KR" altLang="en-US" smtClean="0"/>
              <a:t>의 개념</a:t>
            </a:r>
            <a:endParaRPr lang="en-US" altLang="ko-KR"/>
          </a:p>
          <a:p>
            <a:pPr lvl="2"/>
            <a:r>
              <a:rPr lang="ko-KR" altLang="en-US" b="0" smtClean="0"/>
              <a:t>행과 </a:t>
            </a:r>
            <a:r>
              <a:rPr lang="ko-KR" altLang="en-US" b="0" dirty="0"/>
              <a:t>열로 </a:t>
            </a:r>
            <a:r>
              <a:rPr lang="ko-KR" altLang="en-US" b="0"/>
              <a:t>구성된 </a:t>
            </a:r>
            <a:r>
              <a:rPr lang="ko-KR" altLang="en-US" b="0" smtClean="0"/>
              <a:t>자료구조</a:t>
            </a:r>
            <a:endParaRPr lang="ko-KR" altLang="en-US" b="0" dirty="0"/>
          </a:p>
          <a:p>
            <a:pPr lvl="2"/>
            <a:r>
              <a:rPr lang="en-US" altLang="ko-KR" b="0" dirty="0" err="1" smtClean="0"/>
              <a:t>m×n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행렬 </a:t>
            </a:r>
            <a:r>
              <a:rPr lang="en-US" altLang="ko-KR" b="0" dirty="0" smtClean="0"/>
              <a:t>: </a:t>
            </a:r>
            <a:r>
              <a:rPr lang="ko-KR" altLang="en-US" dirty="0"/>
              <a:t>행 개수가 </a:t>
            </a:r>
            <a:r>
              <a:rPr lang="en-US" altLang="ko-KR" dirty="0"/>
              <a:t>m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열 개수가 </a:t>
            </a:r>
            <a:r>
              <a:rPr lang="en-US" altLang="ko-KR" dirty="0"/>
              <a:t>n</a:t>
            </a:r>
            <a:r>
              <a:rPr lang="ko-KR" altLang="en-US" dirty="0" smtClean="0"/>
              <a:t>개인 행렬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정방행렬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행렬 </a:t>
            </a:r>
            <a:r>
              <a:rPr lang="ko-KR" altLang="en-US" b="0" dirty="0"/>
              <a:t>중에서 </a:t>
            </a:r>
            <a:r>
              <a:rPr lang="en-US" altLang="ko-KR" b="0" dirty="0"/>
              <a:t>m</a:t>
            </a:r>
            <a:r>
              <a:rPr lang="ko-KR" altLang="en-US" b="0" dirty="0"/>
              <a:t>과 </a:t>
            </a:r>
            <a:r>
              <a:rPr lang="en-US" altLang="ko-KR" b="0" dirty="0"/>
              <a:t>n</a:t>
            </a:r>
            <a:r>
              <a:rPr lang="ko-KR" altLang="en-US" b="0" dirty="0" smtClean="0"/>
              <a:t>이 같은 행렬</a:t>
            </a:r>
            <a:endParaRPr lang="en-US" altLang="ko-KR" b="0" dirty="0"/>
          </a:p>
          <a:p>
            <a:pPr lvl="2"/>
            <a:r>
              <a:rPr lang="ko-KR" altLang="en-US" dirty="0" smtClean="0"/>
              <a:t>전치행렬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행렬의 </a:t>
            </a:r>
            <a:r>
              <a:rPr lang="ko-KR" altLang="en-US" b="0" dirty="0"/>
              <a:t>행과 열을 서로 바꿔 구성한 </a:t>
            </a:r>
            <a:r>
              <a:rPr lang="ko-KR" altLang="en-US" b="0" dirty="0" smtClean="0"/>
              <a:t>행렬</a:t>
            </a:r>
            <a:endParaRPr lang="ko-KR" altLang="en-US" dirty="0" smtClean="0"/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다항식의 순차 </a:t>
            </a:r>
            <a:r>
              <a:rPr lang="ko-KR" altLang="en-US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/>
          <a:stretch/>
        </p:blipFill>
        <p:spPr bwMode="auto">
          <a:xfrm>
            <a:off x="755576" y="3284984"/>
            <a:ext cx="583264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endParaRPr lang="en-US" altLang="ko-KR" dirty="0" smtClean="0"/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다항식의 순차 </a:t>
            </a:r>
            <a:r>
              <a:rPr lang="ko-KR" altLang="en-US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5"/>
            <a:ext cx="699566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endParaRPr lang="en-US" altLang="ko-KR" dirty="0" smtClean="0"/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다항식의 순차 </a:t>
            </a:r>
            <a:r>
              <a:rPr lang="ko-KR" altLang="en-US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87624" y="4810211"/>
            <a:ext cx="532859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FF0000"/>
                </a:solidFill>
              </a:rPr>
              <a:t>희소행렬</a:t>
            </a:r>
            <a:r>
              <a:rPr lang="en-US" altLang="ko-KR" sz="1600" baseline="30000" dirty="0">
                <a:solidFill>
                  <a:srgbClr val="FF0000"/>
                </a:solidFill>
              </a:rPr>
              <a:t>Sparse Matrix</a:t>
            </a:r>
            <a:r>
              <a:rPr lang="ko-KR" altLang="en-US" sz="1600" dirty="0">
                <a:solidFill>
                  <a:srgbClr val="FF0000"/>
                </a:solidFill>
              </a:rPr>
              <a:t>은 실제로 사용하지 않는 공간이 많아 기억 공간의 활용도가 </a:t>
            </a:r>
            <a:r>
              <a:rPr lang="ko-KR" altLang="en-US" sz="1600" dirty="0" smtClean="0">
                <a:solidFill>
                  <a:srgbClr val="FF0000"/>
                </a:solidFill>
              </a:rPr>
              <a:t>떨어짐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2482"/>
            <a:ext cx="7272808" cy="318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0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희소 행렬에 대한 </a:t>
            </a:r>
            <a:r>
              <a:rPr lang="en-US" altLang="ko-KR"/>
              <a:t>2</a:t>
            </a:r>
            <a:r>
              <a:rPr lang="ko-KR" altLang="en-US"/>
              <a:t>차원 배열 표현</a:t>
            </a:r>
          </a:p>
          <a:p>
            <a:pPr lvl="2"/>
            <a:r>
              <a:rPr lang="ko-KR" altLang="en-US" smtClean="0"/>
              <a:t>희소 </a:t>
            </a:r>
            <a:r>
              <a:rPr lang="ko-KR" altLang="en-US"/>
              <a:t>행렬 </a:t>
            </a:r>
            <a:r>
              <a:rPr lang="en-US" altLang="ko-KR"/>
              <a:t>B</a:t>
            </a:r>
            <a:r>
              <a:rPr lang="ko-KR" altLang="en-US"/>
              <a:t>는 배열의 원소 </a:t>
            </a:r>
            <a:r>
              <a:rPr lang="en-US" altLang="ko-KR"/>
              <a:t>56</a:t>
            </a:r>
            <a:r>
              <a:rPr lang="ko-KR" altLang="en-US"/>
              <a:t>개 </a:t>
            </a:r>
            <a:r>
              <a:rPr lang="ko-KR" altLang="en-US" smtClean="0"/>
              <a:t>중 </a:t>
            </a:r>
            <a:r>
              <a:rPr lang="ko-KR" altLang="en-US"/>
              <a:t>실제 사용하는 것은 </a:t>
            </a:r>
            <a:r>
              <a:rPr lang="en-US" altLang="ko-KR"/>
              <a:t>0</a:t>
            </a:r>
            <a:r>
              <a:rPr lang="ko-KR" altLang="en-US"/>
              <a:t>이 아닌 원소를 저장하는 </a:t>
            </a:r>
            <a:r>
              <a:rPr lang="en-US" altLang="ko-KR"/>
              <a:t>10</a:t>
            </a:r>
            <a:r>
              <a:rPr lang="ko-KR" altLang="en-US" smtClean="0"/>
              <a:t>개뿐이므로 </a:t>
            </a:r>
            <a:r>
              <a:rPr lang="en-US" altLang="ko-KR"/>
              <a:t>46</a:t>
            </a:r>
            <a:r>
              <a:rPr lang="ko-KR" altLang="en-US" smtClean="0"/>
              <a:t>개의 메모리 공간 낭비</a:t>
            </a:r>
            <a:endParaRPr lang="ko-KR" altLang="en-US"/>
          </a:p>
          <a:p>
            <a:pPr marL="1163638" lvl="3" indent="-268288">
              <a:buClr>
                <a:srgbClr val="006C31"/>
              </a:buClr>
              <a:buFont typeface="+mj-ea"/>
              <a:buAutoNum type="circleNumDbPlain"/>
            </a:pPr>
            <a:r>
              <a:rPr lang="en-US" altLang="ko-KR" smtClean="0"/>
              <a:t>0</a:t>
            </a:r>
            <a:r>
              <a:rPr lang="ko-KR" altLang="en-US"/>
              <a:t>이 아닌 원소만 추출하여 </a:t>
            </a:r>
            <a:r>
              <a:rPr lang="en-US" altLang="ko-KR"/>
              <a:t>&lt;</a:t>
            </a:r>
            <a:r>
              <a:rPr lang="ko-KR" altLang="en-US"/>
              <a:t>행번호</a:t>
            </a:r>
            <a:r>
              <a:rPr lang="en-US" altLang="ko-KR"/>
              <a:t>, </a:t>
            </a:r>
            <a:r>
              <a:rPr lang="ko-KR" altLang="en-US"/>
              <a:t>열번호</a:t>
            </a:r>
            <a:r>
              <a:rPr lang="en-US" altLang="ko-KR"/>
              <a:t>, </a:t>
            </a:r>
            <a:r>
              <a:rPr lang="ko-KR" altLang="en-US"/>
              <a:t>원소</a:t>
            </a:r>
            <a:r>
              <a:rPr lang="en-US" altLang="ko-KR" smtClean="0"/>
              <a:t>&gt; </a:t>
            </a:r>
            <a:r>
              <a:rPr lang="ko-KR" altLang="en-US" smtClean="0"/>
              <a:t>쌍으로 </a:t>
            </a:r>
            <a:r>
              <a:rPr lang="ko-KR" altLang="en-US"/>
              <a:t>배열에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marL="1163638" lvl="3" indent="-268288" eaLnBrk="1" hangingPunct="1">
              <a:buClr>
                <a:srgbClr val="006C31"/>
              </a:buClr>
              <a:buFont typeface="+mj-ea"/>
              <a:buAutoNum type="circleNumDbPlain"/>
            </a:pPr>
            <a:r>
              <a:rPr lang="ko-KR" altLang="en-US"/>
              <a:t>추출한 순서쌍을 </a:t>
            </a:r>
            <a:r>
              <a:rPr lang="en-US" altLang="ko-KR"/>
              <a:t>2</a:t>
            </a:r>
            <a:r>
              <a:rPr lang="ko-KR" altLang="en-US"/>
              <a:t>차원 </a:t>
            </a:r>
            <a:r>
              <a:rPr lang="ko-KR" altLang="en-US" smtClean="0"/>
              <a:t>배열에 행으로 저장</a:t>
            </a:r>
            <a:endParaRPr lang="en-US" altLang="ko-KR" smtClean="0"/>
          </a:p>
          <a:p>
            <a:pPr marL="1163638" lvl="3" indent="-268288" eaLnBrk="1" hangingPunct="1">
              <a:buClr>
                <a:srgbClr val="006C31"/>
              </a:buClr>
              <a:buFont typeface="+mj-ea"/>
              <a:buAutoNum type="circleNumDbPlain"/>
            </a:pPr>
            <a:r>
              <a:rPr lang="ko-KR" altLang="en-US" smtClean="0"/>
              <a:t>원래의 </a:t>
            </a:r>
            <a:r>
              <a:rPr lang="ko-KR" altLang="en-US"/>
              <a:t>행렬에 대한 정보를 순서쌍으로 작성하여 </a:t>
            </a:r>
            <a:r>
              <a:rPr lang="en-US" altLang="ko-KR"/>
              <a:t>0</a:t>
            </a:r>
            <a:r>
              <a:rPr lang="ko-KR" altLang="en-US"/>
              <a:t>번 행에 저장</a:t>
            </a:r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7" b="6944"/>
          <a:stretch/>
        </p:blipFill>
        <p:spPr bwMode="auto">
          <a:xfrm>
            <a:off x="5506229" y="2852936"/>
            <a:ext cx="2810187" cy="386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다항식의 순차 자료구조 구현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2244" y="3337891"/>
            <a:ext cx="8483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B[8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][7]</a:t>
            </a:r>
          </a:p>
        </p:txBody>
      </p:sp>
      <p:graphicFrame>
        <p:nvGraphicFramePr>
          <p:cNvPr id="5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84792"/>
              </p:ext>
            </p:extLst>
          </p:nvPr>
        </p:nvGraphicFramePr>
        <p:xfrm>
          <a:off x="734725" y="3680803"/>
          <a:ext cx="3222625" cy="2857500"/>
        </p:xfrm>
        <a:graphic>
          <a:graphicData uri="http://schemas.openxmlformats.org/drawingml/2006/table">
            <a:tbl>
              <a:tblPr/>
              <a:tblGrid>
                <a:gridCol w="403225"/>
                <a:gridCol w="403225"/>
                <a:gridCol w="401638"/>
                <a:gridCol w="403225"/>
                <a:gridCol w="403225"/>
                <a:gridCol w="403225"/>
                <a:gridCol w="403225"/>
                <a:gridCol w="401637"/>
              </a:tblGrid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</a:t>
                      </a:r>
                    </a:p>
                  </a:txBody>
                  <a:tcPr marL="90000" marR="90000" marT="46800" marB="3600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</a:t>
                      </a:r>
                    </a:p>
                  </a:txBody>
                  <a:tcPr marL="90000" marR="90000" marT="46800" marB="3600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</a:t>
                      </a:r>
                    </a:p>
                  </a:txBody>
                  <a:tcPr marL="90000" marR="90000" marT="46800" marB="3600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</a:t>
                      </a:r>
                    </a:p>
                  </a:txBody>
                  <a:tcPr marL="90000" marR="90000" marT="46800" marB="3600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[4]</a:t>
                      </a:r>
                    </a:p>
                  </a:txBody>
                  <a:tcPr marL="90000" marR="90000" marT="46800" marB="3600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[5]</a:t>
                      </a:r>
                    </a:p>
                  </a:txBody>
                  <a:tcPr marL="90000" marR="90000" marT="46800" marB="3600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[6]</a:t>
                      </a:r>
                    </a:p>
                  </a:txBody>
                  <a:tcPr marL="90000" marR="90000" marT="46800" marB="3600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</a:t>
                      </a:r>
                    </a:p>
                  </a:txBody>
                  <a:tcPr marL="90000" marR="54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</a:t>
                      </a:r>
                    </a:p>
                  </a:txBody>
                  <a:tcPr marL="90000" marR="54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</a:t>
                      </a:r>
                    </a:p>
                  </a:txBody>
                  <a:tcPr marL="90000" marR="54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</a:t>
                      </a:r>
                    </a:p>
                  </a:txBody>
                  <a:tcPr marL="90000" marR="54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[4]</a:t>
                      </a:r>
                    </a:p>
                  </a:txBody>
                  <a:tcPr marL="90000" marR="54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[5]</a:t>
                      </a:r>
                    </a:p>
                  </a:txBody>
                  <a:tcPr marL="90000" marR="54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[6]</a:t>
                      </a:r>
                    </a:p>
                  </a:txBody>
                  <a:tcPr marL="90000" marR="54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[7]</a:t>
                      </a:r>
                    </a:p>
                  </a:txBody>
                  <a:tcPr marL="90000" marR="54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B1AE6B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DB9AD"/>
                        </a:buClr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61626"/>
              </p:ext>
            </p:extLst>
          </p:nvPr>
        </p:nvGraphicFramePr>
        <p:xfrm>
          <a:off x="4871750" y="3722078"/>
          <a:ext cx="1081088" cy="3048000"/>
        </p:xfrm>
        <a:graphic>
          <a:graphicData uri="http://schemas.openxmlformats.org/drawingml/2006/table">
            <a:tbl>
              <a:tblPr/>
              <a:tblGrid>
                <a:gridCol w="1081088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&lt;0, 2,  2&gt;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&lt;0, 6, 12&gt;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&lt;1, 4,  7&gt;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&lt;2, 0, 23&gt;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&lt;3, 3, 31&gt;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&lt;4, 1, 14&gt;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&lt;4, 5, 25&gt;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&lt;5, 6,  6&gt;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&lt;6, 0, 52&gt;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&lt;7, 4, 11&gt;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150"/>
          <p:cNvGrpSpPr>
            <a:grpSpLocks/>
          </p:cNvGrpSpPr>
          <p:nvPr/>
        </p:nvGrpSpPr>
        <p:grpSpPr bwMode="auto">
          <a:xfrm>
            <a:off x="2014250" y="3777641"/>
            <a:ext cx="3068638" cy="490537"/>
            <a:chOff x="1310" y="194"/>
            <a:chExt cx="1933" cy="309"/>
          </a:xfrm>
        </p:grpSpPr>
        <p:sp>
          <p:nvSpPr>
            <p:cNvPr id="8" name="Oval 151"/>
            <p:cNvSpPr>
              <a:spLocks noChangeArrowheads="1"/>
            </p:cNvSpPr>
            <p:nvPr/>
          </p:nvSpPr>
          <p:spPr bwMode="auto">
            <a:xfrm>
              <a:off x="1310" y="355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9" name="Freeform 152"/>
            <p:cNvSpPr>
              <a:spLocks/>
            </p:cNvSpPr>
            <p:nvPr/>
          </p:nvSpPr>
          <p:spPr bwMode="auto">
            <a:xfrm>
              <a:off x="1429" y="194"/>
              <a:ext cx="1814" cy="197"/>
            </a:xfrm>
            <a:custGeom>
              <a:avLst/>
              <a:gdLst>
                <a:gd name="T0" fmla="*/ 0 w 1814"/>
                <a:gd name="T1" fmla="*/ 197 h 197"/>
                <a:gd name="T2" fmla="*/ 1360 w 1814"/>
                <a:gd name="T3" fmla="*/ 15 h 197"/>
                <a:gd name="T4" fmla="*/ 1814 w 1814"/>
                <a:gd name="T5" fmla="*/ 106 h 197"/>
                <a:gd name="T6" fmla="*/ 0 60000 65536"/>
                <a:gd name="T7" fmla="*/ 0 60000 65536"/>
                <a:gd name="T8" fmla="*/ 0 60000 65536"/>
                <a:gd name="T9" fmla="*/ 0 w 1814"/>
                <a:gd name="T10" fmla="*/ 0 h 197"/>
                <a:gd name="T11" fmla="*/ 1814 w 1814"/>
                <a:gd name="T12" fmla="*/ 197 h 1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4" h="197">
                  <a:moveTo>
                    <a:pt x="0" y="197"/>
                  </a:moveTo>
                  <a:cubicBezTo>
                    <a:pt x="529" y="113"/>
                    <a:pt x="1058" y="30"/>
                    <a:pt x="1360" y="15"/>
                  </a:cubicBezTo>
                  <a:cubicBezTo>
                    <a:pt x="1662" y="0"/>
                    <a:pt x="1731" y="91"/>
                    <a:pt x="1814" y="10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</p:grpSp>
      <p:grpSp>
        <p:nvGrpSpPr>
          <p:cNvPr id="10" name="Group 153"/>
          <p:cNvGrpSpPr>
            <a:grpSpLocks/>
          </p:cNvGrpSpPr>
          <p:nvPr/>
        </p:nvGrpSpPr>
        <p:grpSpPr bwMode="auto">
          <a:xfrm rot="-265746">
            <a:off x="3647788" y="3987191"/>
            <a:ext cx="1366837" cy="236537"/>
            <a:chOff x="2246" y="346"/>
            <a:chExt cx="997" cy="148"/>
          </a:xfrm>
        </p:grpSpPr>
        <p:sp>
          <p:nvSpPr>
            <p:cNvPr id="11" name="Oval 154"/>
            <p:cNvSpPr>
              <a:spLocks noChangeArrowheads="1"/>
            </p:cNvSpPr>
            <p:nvPr/>
          </p:nvSpPr>
          <p:spPr bwMode="auto">
            <a:xfrm>
              <a:off x="2246" y="346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12" name="Freeform 155"/>
            <p:cNvSpPr>
              <a:spLocks/>
            </p:cNvSpPr>
            <p:nvPr/>
          </p:nvSpPr>
          <p:spPr bwMode="auto">
            <a:xfrm>
              <a:off x="2381" y="400"/>
              <a:ext cx="862" cy="82"/>
            </a:xfrm>
            <a:custGeom>
              <a:avLst/>
              <a:gdLst>
                <a:gd name="T0" fmla="*/ 0 w 862"/>
                <a:gd name="T1" fmla="*/ 7 h 197"/>
                <a:gd name="T2" fmla="*/ 590 w 862"/>
                <a:gd name="T3" fmla="*/ 1 h 197"/>
                <a:gd name="T4" fmla="*/ 862 w 862"/>
                <a:gd name="T5" fmla="*/ 14 h 197"/>
                <a:gd name="T6" fmla="*/ 0 60000 65536"/>
                <a:gd name="T7" fmla="*/ 0 60000 65536"/>
                <a:gd name="T8" fmla="*/ 0 60000 65536"/>
                <a:gd name="T9" fmla="*/ 0 w 862"/>
                <a:gd name="T10" fmla="*/ 0 h 197"/>
                <a:gd name="T11" fmla="*/ 862 w 862"/>
                <a:gd name="T12" fmla="*/ 197 h 1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2" h="197">
                  <a:moveTo>
                    <a:pt x="0" y="106"/>
                  </a:moveTo>
                  <a:cubicBezTo>
                    <a:pt x="223" y="53"/>
                    <a:pt x="446" y="0"/>
                    <a:pt x="590" y="15"/>
                  </a:cubicBezTo>
                  <a:cubicBezTo>
                    <a:pt x="734" y="30"/>
                    <a:pt x="798" y="113"/>
                    <a:pt x="862" y="19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</p:grpSp>
      <p:grpSp>
        <p:nvGrpSpPr>
          <p:cNvPr id="13" name="Group 156"/>
          <p:cNvGrpSpPr>
            <a:grpSpLocks/>
          </p:cNvGrpSpPr>
          <p:nvPr/>
        </p:nvGrpSpPr>
        <p:grpSpPr bwMode="auto">
          <a:xfrm>
            <a:off x="2820700" y="4361841"/>
            <a:ext cx="2257425" cy="211137"/>
            <a:chOff x="1773" y="545"/>
            <a:chExt cx="1470" cy="148"/>
          </a:xfrm>
        </p:grpSpPr>
        <p:sp>
          <p:nvSpPr>
            <p:cNvPr id="14" name="Oval 157"/>
            <p:cNvSpPr>
              <a:spLocks noChangeArrowheads="1"/>
            </p:cNvSpPr>
            <p:nvPr/>
          </p:nvSpPr>
          <p:spPr bwMode="auto">
            <a:xfrm>
              <a:off x="1773" y="545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15" name="Freeform 158"/>
            <p:cNvSpPr>
              <a:spLocks/>
            </p:cNvSpPr>
            <p:nvPr/>
          </p:nvSpPr>
          <p:spPr bwMode="auto">
            <a:xfrm>
              <a:off x="1882" y="572"/>
              <a:ext cx="1361" cy="91"/>
            </a:xfrm>
            <a:custGeom>
              <a:avLst/>
              <a:gdLst>
                <a:gd name="T0" fmla="*/ 0 w 1316"/>
                <a:gd name="T1" fmla="*/ 0 h 91"/>
                <a:gd name="T2" fmla="*/ 1456 w 1316"/>
                <a:gd name="T3" fmla="*/ 91 h 91"/>
                <a:gd name="T4" fmla="*/ 0 60000 65536"/>
                <a:gd name="T5" fmla="*/ 0 60000 65536"/>
                <a:gd name="T6" fmla="*/ 0 w 1316"/>
                <a:gd name="T7" fmla="*/ 0 h 91"/>
                <a:gd name="T8" fmla="*/ 1316 w 1316"/>
                <a:gd name="T9" fmla="*/ 91 h 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6" h="91">
                  <a:moveTo>
                    <a:pt x="0" y="0"/>
                  </a:moveTo>
                  <a:cubicBezTo>
                    <a:pt x="0" y="0"/>
                    <a:pt x="658" y="45"/>
                    <a:pt x="1316" y="9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</p:grpSp>
      <p:grpSp>
        <p:nvGrpSpPr>
          <p:cNvPr id="16" name="Group 159"/>
          <p:cNvGrpSpPr>
            <a:grpSpLocks/>
          </p:cNvGrpSpPr>
          <p:nvPr/>
        </p:nvGrpSpPr>
        <p:grpSpPr bwMode="auto">
          <a:xfrm>
            <a:off x="1214150" y="4639653"/>
            <a:ext cx="3816350" cy="287338"/>
            <a:chOff x="848" y="754"/>
            <a:chExt cx="2350" cy="148"/>
          </a:xfrm>
        </p:grpSpPr>
        <p:sp>
          <p:nvSpPr>
            <p:cNvPr id="17" name="Oval 160"/>
            <p:cNvSpPr>
              <a:spLocks noChangeArrowheads="1"/>
            </p:cNvSpPr>
            <p:nvPr/>
          </p:nvSpPr>
          <p:spPr bwMode="auto">
            <a:xfrm>
              <a:off x="848" y="754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18" name="Freeform 161"/>
            <p:cNvSpPr>
              <a:spLocks/>
            </p:cNvSpPr>
            <p:nvPr/>
          </p:nvSpPr>
          <p:spPr bwMode="auto">
            <a:xfrm>
              <a:off x="975" y="799"/>
              <a:ext cx="2223" cy="46"/>
            </a:xfrm>
            <a:custGeom>
              <a:avLst/>
              <a:gdLst>
                <a:gd name="T0" fmla="*/ 0 w 2223"/>
                <a:gd name="T1" fmla="*/ 0 h 46"/>
                <a:gd name="T2" fmla="*/ 2223 w 2223"/>
                <a:gd name="T3" fmla="*/ 46 h 46"/>
                <a:gd name="T4" fmla="*/ 0 60000 65536"/>
                <a:gd name="T5" fmla="*/ 0 60000 65536"/>
                <a:gd name="T6" fmla="*/ 0 w 2223"/>
                <a:gd name="T7" fmla="*/ 0 h 46"/>
                <a:gd name="T8" fmla="*/ 2223 w 2223"/>
                <a:gd name="T9" fmla="*/ 46 h 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3" h="46">
                  <a:moveTo>
                    <a:pt x="0" y="0"/>
                  </a:moveTo>
                  <a:cubicBezTo>
                    <a:pt x="0" y="0"/>
                    <a:pt x="1111" y="23"/>
                    <a:pt x="2223" y="4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</p:grpSp>
      <p:grpSp>
        <p:nvGrpSpPr>
          <p:cNvPr id="19" name="Group 162"/>
          <p:cNvGrpSpPr>
            <a:grpSpLocks/>
          </p:cNvGrpSpPr>
          <p:nvPr/>
        </p:nvGrpSpPr>
        <p:grpSpPr bwMode="auto">
          <a:xfrm>
            <a:off x="2442875" y="4984141"/>
            <a:ext cx="2635250" cy="234950"/>
            <a:chOff x="1538" y="954"/>
            <a:chExt cx="1660" cy="148"/>
          </a:xfrm>
        </p:grpSpPr>
        <p:sp>
          <p:nvSpPr>
            <p:cNvPr id="20" name="Oval 163"/>
            <p:cNvSpPr>
              <a:spLocks noChangeArrowheads="1"/>
            </p:cNvSpPr>
            <p:nvPr/>
          </p:nvSpPr>
          <p:spPr bwMode="auto">
            <a:xfrm>
              <a:off x="1538" y="954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21" name="Line 164"/>
            <p:cNvSpPr>
              <a:spLocks noChangeShapeType="1"/>
            </p:cNvSpPr>
            <p:nvPr/>
          </p:nvSpPr>
          <p:spPr bwMode="auto">
            <a:xfrm>
              <a:off x="1646" y="963"/>
              <a:ext cx="1552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2" name="Group 165"/>
          <p:cNvGrpSpPr>
            <a:grpSpLocks/>
          </p:cNvGrpSpPr>
          <p:nvPr/>
        </p:nvGrpSpPr>
        <p:grpSpPr bwMode="auto">
          <a:xfrm>
            <a:off x="1617375" y="5244491"/>
            <a:ext cx="3425825" cy="303212"/>
            <a:chOff x="1085" y="1101"/>
            <a:chExt cx="2158" cy="191"/>
          </a:xfrm>
        </p:grpSpPr>
        <p:sp>
          <p:nvSpPr>
            <p:cNvPr id="23" name="Oval 166"/>
            <p:cNvSpPr>
              <a:spLocks noChangeArrowheads="1"/>
            </p:cNvSpPr>
            <p:nvPr/>
          </p:nvSpPr>
          <p:spPr bwMode="auto">
            <a:xfrm>
              <a:off x="1085" y="1144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24" name="Freeform 167"/>
            <p:cNvSpPr>
              <a:spLocks/>
            </p:cNvSpPr>
            <p:nvPr/>
          </p:nvSpPr>
          <p:spPr bwMode="auto">
            <a:xfrm>
              <a:off x="1202" y="1101"/>
              <a:ext cx="2041" cy="97"/>
            </a:xfrm>
            <a:custGeom>
              <a:avLst/>
              <a:gdLst>
                <a:gd name="T0" fmla="*/ 0 w 2041"/>
                <a:gd name="T1" fmla="*/ 52 h 97"/>
                <a:gd name="T2" fmla="*/ 1134 w 2041"/>
                <a:gd name="T3" fmla="*/ 7 h 97"/>
                <a:gd name="T4" fmla="*/ 2041 w 2041"/>
                <a:gd name="T5" fmla="*/ 97 h 97"/>
                <a:gd name="T6" fmla="*/ 0 60000 65536"/>
                <a:gd name="T7" fmla="*/ 0 60000 65536"/>
                <a:gd name="T8" fmla="*/ 0 60000 65536"/>
                <a:gd name="T9" fmla="*/ 0 w 2041"/>
                <a:gd name="T10" fmla="*/ 0 h 97"/>
                <a:gd name="T11" fmla="*/ 2041 w 2041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1" h="97">
                  <a:moveTo>
                    <a:pt x="0" y="52"/>
                  </a:moveTo>
                  <a:cubicBezTo>
                    <a:pt x="397" y="26"/>
                    <a:pt x="794" y="0"/>
                    <a:pt x="1134" y="7"/>
                  </a:cubicBezTo>
                  <a:cubicBezTo>
                    <a:pt x="1474" y="14"/>
                    <a:pt x="1757" y="55"/>
                    <a:pt x="2041" y="9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</p:grpSp>
      <p:grpSp>
        <p:nvGrpSpPr>
          <p:cNvPr id="25" name="Group 168"/>
          <p:cNvGrpSpPr>
            <a:grpSpLocks/>
          </p:cNvGrpSpPr>
          <p:nvPr/>
        </p:nvGrpSpPr>
        <p:grpSpPr bwMode="auto">
          <a:xfrm>
            <a:off x="3230275" y="5312753"/>
            <a:ext cx="1847850" cy="360363"/>
            <a:chOff x="2001" y="1144"/>
            <a:chExt cx="1260" cy="227"/>
          </a:xfrm>
        </p:grpSpPr>
        <p:sp>
          <p:nvSpPr>
            <p:cNvPr id="26" name="Oval 169"/>
            <p:cNvSpPr>
              <a:spLocks noChangeArrowheads="1"/>
            </p:cNvSpPr>
            <p:nvPr/>
          </p:nvSpPr>
          <p:spPr bwMode="auto">
            <a:xfrm>
              <a:off x="2001" y="1144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27" name="Freeform 170"/>
            <p:cNvSpPr>
              <a:spLocks/>
            </p:cNvSpPr>
            <p:nvPr/>
          </p:nvSpPr>
          <p:spPr bwMode="auto">
            <a:xfrm>
              <a:off x="2127" y="1189"/>
              <a:ext cx="1134" cy="182"/>
            </a:xfrm>
            <a:custGeom>
              <a:avLst/>
              <a:gdLst>
                <a:gd name="T0" fmla="*/ 0 w 1134"/>
                <a:gd name="T1" fmla="*/ 0 h 182"/>
                <a:gd name="T2" fmla="*/ 680 w 1134"/>
                <a:gd name="T3" fmla="*/ 46 h 182"/>
                <a:gd name="T4" fmla="*/ 1134 w 1134"/>
                <a:gd name="T5" fmla="*/ 182 h 182"/>
                <a:gd name="T6" fmla="*/ 0 60000 65536"/>
                <a:gd name="T7" fmla="*/ 0 60000 65536"/>
                <a:gd name="T8" fmla="*/ 0 60000 65536"/>
                <a:gd name="T9" fmla="*/ 0 w 1134"/>
                <a:gd name="T10" fmla="*/ 0 h 182"/>
                <a:gd name="T11" fmla="*/ 1134 w 1134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4" h="182">
                  <a:moveTo>
                    <a:pt x="0" y="0"/>
                  </a:moveTo>
                  <a:cubicBezTo>
                    <a:pt x="245" y="8"/>
                    <a:pt x="491" y="16"/>
                    <a:pt x="680" y="46"/>
                  </a:cubicBezTo>
                  <a:cubicBezTo>
                    <a:pt x="869" y="76"/>
                    <a:pt x="1001" y="129"/>
                    <a:pt x="1134" y="18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</p:grpSp>
      <p:grpSp>
        <p:nvGrpSpPr>
          <p:cNvPr id="28" name="Group 171"/>
          <p:cNvGrpSpPr>
            <a:grpSpLocks/>
          </p:cNvGrpSpPr>
          <p:nvPr/>
        </p:nvGrpSpPr>
        <p:grpSpPr bwMode="auto">
          <a:xfrm rot="249029">
            <a:off x="3631913" y="5681053"/>
            <a:ext cx="1522412" cy="228600"/>
            <a:chOff x="2236" y="1353"/>
            <a:chExt cx="1007" cy="172"/>
          </a:xfrm>
        </p:grpSpPr>
        <p:sp>
          <p:nvSpPr>
            <p:cNvPr id="29" name="Oval 172"/>
            <p:cNvSpPr>
              <a:spLocks noChangeArrowheads="1"/>
            </p:cNvSpPr>
            <p:nvPr/>
          </p:nvSpPr>
          <p:spPr bwMode="auto">
            <a:xfrm>
              <a:off x="2236" y="1353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30" name="Freeform 173"/>
            <p:cNvSpPr>
              <a:spLocks/>
            </p:cNvSpPr>
            <p:nvPr/>
          </p:nvSpPr>
          <p:spPr bwMode="auto">
            <a:xfrm>
              <a:off x="2381" y="1419"/>
              <a:ext cx="862" cy="106"/>
            </a:xfrm>
            <a:custGeom>
              <a:avLst/>
              <a:gdLst>
                <a:gd name="T0" fmla="*/ 0 w 862"/>
                <a:gd name="T1" fmla="*/ 15 h 106"/>
                <a:gd name="T2" fmla="*/ 408 w 862"/>
                <a:gd name="T3" fmla="*/ 15 h 106"/>
                <a:gd name="T4" fmla="*/ 862 w 862"/>
                <a:gd name="T5" fmla="*/ 106 h 106"/>
                <a:gd name="T6" fmla="*/ 0 60000 65536"/>
                <a:gd name="T7" fmla="*/ 0 60000 65536"/>
                <a:gd name="T8" fmla="*/ 0 60000 65536"/>
                <a:gd name="T9" fmla="*/ 0 w 862"/>
                <a:gd name="T10" fmla="*/ 0 h 106"/>
                <a:gd name="T11" fmla="*/ 862 w 862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2" h="106">
                  <a:moveTo>
                    <a:pt x="0" y="15"/>
                  </a:moveTo>
                  <a:cubicBezTo>
                    <a:pt x="132" y="7"/>
                    <a:pt x="264" y="0"/>
                    <a:pt x="408" y="15"/>
                  </a:cubicBezTo>
                  <a:cubicBezTo>
                    <a:pt x="552" y="30"/>
                    <a:pt x="707" y="68"/>
                    <a:pt x="862" y="10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</p:grpSp>
      <p:grpSp>
        <p:nvGrpSpPr>
          <p:cNvPr id="31" name="Group 174"/>
          <p:cNvGrpSpPr>
            <a:grpSpLocks/>
          </p:cNvGrpSpPr>
          <p:nvPr/>
        </p:nvGrpSpPr>
        <p:grpSpPr bwMode="auto">
          <a:xfrm>
            <a:off x="1214150" y="5946166"/>
            <a:ext cx="3863975" cy="366712"/>
            <a:chOff x="848" y="1543"/>
            <a:chExt cx="2350" cy="163"/>
          </a:xfrm>
        </p:grpSpPr>
        <p:sp>
          <p:nvSpPr>
            <p:cNvPr id="32" name="Oval 175"/>
            <p:cNvSpPr>
              <a:spLocks noChangeArrowheads="1"/>
            </p:cNvSpPr>
            <p:nvPr/>
          </p:nvSpPr>
          <p:spPr bwMode="auto">
            <a:xfrm>
              <a:off x="848" y="1543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33" name="Freeform 176"/>
            <p:cNvSpPr>
              <a:spLocks/>
            </p:cNvSpPr>
            <p:nvPr/>
          </p:nvSpPr>
          <p:spPr bwMode="auto">
            <a:xfrm>
              <a:off x="975" y="1555"/>
              <a:ext cx="2223" cy="151"/>
            </a:xfrm>
            <a:custGeom>
              <a:avLst/>
              <a:gdLst>
                <a:gd name="T0" fmla="*/ 0 w 2223"/>
                <a:gd name="T1" fmla="*/ 61 h 151"/>
                <a:gd name="T2" fmla="*/ 1406 w 2223"/>
                <a:gd name="T3" fmla="*/ 15 h 151"/>
                <a:gd name="T4" fmla="*/ 2223 w 2223"/>
                <a:gd name="T5" fmla="*/ 151 h 151"/>
                <a:gd name="T6" fmla="*/ 0 60000 65536"/>
                <a:gd name="T7" fmla="*/ 0 60000 65536"/>
                <a:gd name="T8" fmla="*/ 0 60000 65536"/>
                <a:gd name="T9" fmla="*/ 0 w 2223"/>
                <a:gd name="T10" fmla="*/ 0 h 151"/>
                <a:gd name="T11" fmla="*/ 2223 w 2223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3" h="151">
                  <a:moveTo>
                    <a:pt x="0" y="61"/>
                  </a:moveTo>
                  <a:cubicBezTo>
                    <a:pt x="517" y="30"/>
                    <a:pt x="1035" y="0"/>
                    <a:pt x="1406" y="15"/>
                  </a:cubicBezTo>
                  <a:cubicBezTo>
                    <a:pt x="1777" y="30"/>
                    <a:pt x="2000" y="90"/>
                    <a:pt x="2223" y="15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</p:grpSp>
      <p:grpSp>
        <p:nvGrpSpPr>
          <p:cNvPr id="34" name="Group 177"/>
          <p:cNvGrpSpPr>
            <a:grpSpLocks/>
          </p:cNvGrpSpPr>
          <p:nvPr/>
        </p:nvGrpSpPr>
        <p:grpSpPr bwMode="auto">
          <a:xfrm rot="230538">
            <a:off x="2825463" y="6325578"/>
            <a:ext cx="2262187" cy="234950"/>
            <a:chOff x="1773" y="1740"/>
            <a:chExt cx="1425" cy="148"/>
          </a:xfrm>
        </p:grpSpPr>
        <p:sp>
          <p:nvSpPr>
            <p:cNvPr id="35" name="Oval 178"/>
            <p:cNvSpPr>
              <a:spLocks noChangeArrowheads="1"/>
            </p:cNvSpPr>
            <p:nvPr/>
          </p:nvSpPr>
          <p:spPr bwMode="auto">
            <a:xfrm>
              <a:off x="1773" y="1740"/>
              <a:ext cx="153" cy="1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  <p:sp>
          <p:nvSpPr>
            <p:cNvPr id="36" name="Freeform 179"/>
            <p:cNvSpPr>
              <a:spLocks/>
            </p:cNvSpPr>
            <p:nvPr/>
          </p:nvSpPr>
          <p:spPr bwMode="auto">
            <a:xfrm>
              <a:off x="1927" y="1797"/>
              <a:ext cx="1271" cy="91"/>
            </a:xfrm>
            <a:custGeom>
              <a:avLst/>
              <a:gdLst>
                <a:gd name="T0" fmla="*/ 0 w 1225"/>
                <a:gd name="T1" fmla="*/ 0 h 91"/>
                <a:gd name="T2" fmla="*/ 913 w 1225"/>
                <a:gd name="T3" fmla="*/ 45 h 91"/>
                <a:gd name="T4" fmla="*/ 1369 w 1225"/>
                <a:gd name="T5" fmla="*/ 91 h 91"/>
                <a:gd name="T6" fmla="*/ 0 60000 65536"/>
                <a:gd name="T7" fmla="*/ 0 60000 65536"/>
                <a:gd name="T8" fmla="*/ 0 60000 65536"/>
                <a:gd name="T9" fmla="*/ 0 w 1225"/>
                <a:gd name="T10" fmla="*/ 0 h 91"/>
                <a:gd name="T11" fmla="*/ 1225 w 1225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5" h="91">
                  <a:moveTo>
                    <a:pt x="0" y="0"/>
                  </a:moveTo>
                  <a:cubicBezTo>
                    <a:pt x="306" y="15"/>
                    <a:pt x="613" y="30"/>
                    <a:pt x="817" y="45"/>
                  </a:cubicBezTo>
                  <a:cubicBezTo>
                    <a:pt x="1021" y="60"/>
                    <a:pt x="1123" y="75"/>
                    <a:pt x="1225" y="9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 sz="2800"/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t="26891"/>
          <a:stretch/>
        </p:blipFill>
        <p:spPr>
          <a:xfrm>
            <a:off x="3454657" y="3175358"/>
            <a:ext cx="2124075" cy="50138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3860233" y="3093899"/>
            <a:ext cx="377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eaLnBrk="1" hangingPunct="1"/>
            <a:r>
              <a:rPr lang="ko-KR" altLang="en-US" sz="1400" b="1">
                <a:solidFill>
                  <a:srgbClr val="0070C0"/>
                </a:solidFill>
              </a:rPr>
              <a:t>①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71733" y="5073976"/>
            <a:ext cx="377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eaLnBrk="1" hangingPunct="1"/>
            <a:r>
              <a:rPr lang="ko-KR" altLang="en-US" sz="1400" b="1" smtClean="0">
                <a:solidFill>
                  <a:srgbClr val="0070C0"/>
                </a:solidFill>
              </a:rPr>
              <a:t>②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23679" y="2813117"/>
            <a:ext cx="377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eaLnBrk="1" hangingPunct="1"/>
            <a:r>
              <a:rPr lang="ko-KR" altLang="en-US" sz="1400" b="1" smtClean="0">
                <a:solidFill>
                  <a:srgbClr val="0070C0"/>
                </a:solidFill>
              </a:rPr>
              <a:t>③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grpSp>
        <p:nvGrpSpPr>
          <p:cNvPr id="42" name="그룹 8"/>
          <p:cNvGrpSpPr>
            <a:grpSpLocks/>
          </p:cNvGrpSpPr>
          <p:nvPr/>
        </p:nvGrpSpPr>
        <p:grpSpPr bwMode="auto">
          <a:xfrm>
            <a:off x="6311629" y="3031556"/>
            <a:ext cx="1860770" cy="829492"/>
            <a:chOff x="3541059" y="1954306"/>
            <a:chExt cx="1861025" cy="829394"/>
          </a:xfrm>
        </p:grpSpPr>
        <p:sp>
          <p:nvSpPr>
            <p:cNvPr id="43" name="직사각형 42"/>
            <p:cNvSpPr/>
            <p:nvPr/>
          </p:nvSpPr>
          <p:spPr>
            <a:xfrm>
              <a:off x="4412956" y="2493947"/>
              <a:ext cx="989128" cy="2897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구부러진 연결선 43"/>
            <p:cNvCxnSpPr/>
            <p:nvPr/>
          </p:nvCxnSpPr>
          <p:spPr>
            <a:xfrm>
              <a:off x="3541059" y="1954306"/>
              <a:ext cx="924794" cy="53964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29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chemeClr val="lt1"/>
                </a:solidFill>
                <a:latin typeface="+mn-lt"/>
              </a:rPr>
              <a:t>희소행렬 </a:t>
            </a:r>
            <a:r>
              <a:rPr kumimoji="1" lang="en-US" altLang="ko-KR" dirty="0">
                <a:solidFill>
                  <a:schemeClr val="lt1"/>
                </a:solidFill>
                <a:latin typeface="+mn-lt"/>
              </a:rPr>
              <a:t>B</a:t>
            </a:r>
            <a:r>
              <a:rPr kumimoji="1" lang="ko-KR" altLang="en-US" dirty="0">
                <a:solidFill>
                  <a:schemeClr val="lt1"/>
                </a:solidFill>
                <a:latin typeface="+mn-lt"/>
              </a:rPr>
              <a:t>의 </a:t>
            </a:r>
            <a:r>
              <a:rPr kumimoji="1" lang="en-US" altLang="ko-KR" dirty="0">
                <a:solidFill>
                  <a:schemeClr val="lt1"/>
                </a:solidFill>
                <a:latin typeface="+mn-lt"/>
              </a:rPr>
              <a:t>2</a:t>
            </a:r>
            <a:r>
              <a:rPr kumimoji="1" lang="ko-KR" altLang="en-US" dirty="0">
                <a:solidFill>
                  <a:schemeClr val="lt1"/>
                </a:solidFill>
                <a:latin typeface="+mn-lt"/>
              </a:rPr>
              <a:t>차원 배열 표현 </a:t>
            </a:r>
            <a:r>
              <a:rPr kumimoji="1" lang="ko-KR" altLang="en-US" dirty="0">
                <a:solidFill>
                  <a:schemeClr val="lt1"/>
                </a:solidFill>
                <a:latin typeface="+mn-lt"/>
              </a:rPr>
              <a:t>예</a:t>
            </a:r>
            <a:r>
              <a:rPr kumimoji="1" lang="en-US" altLang="ko-KR" dirty="0">
                <a:solidFill>
                  <a:schemeClr val="lt1"/>
                </a:solidFill>
                <a:latin typeface="+mn-lt"/>
              </a:rPr>
              <a:t>2</a:t>
            </a:r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다항식의 순차 </a:t>
            </a:r>
            <a:r>
              <a:rPr lang="ko-KR" altLang="en-US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78423" y="5736797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FF0000"/>
                </a:solidFill>
              </a:rPr>
              <a:t>기억 공간을 좀 더 효율적으로 </a:t>
            </a:r>
            <a:r>
              <a:rPr lang="ko-KR" altLang="en-US" sz="1600" dirty="0" smtClean="0">
                <a:solidFill>
                  <a:srgbClr val="FF0000"/>
                </a:solidFill>
              </a:rPr>
              <a:t>사용하기 위해 </a:t>
            </a:r>
            <a:r>
              <a:rPr lang="en-US" altLang="ko-KR" sz="1600" dirty="0" smtClean="0">
                <a:solidFill>
                  <a:srgbClr val="FF0000"/>
                </a:solidFill>
              </a:rPr>
              <a:t>0</a:t>
            </a:r>
            <a:r>
              <a:rPr lang="ko-KR" altLang="en-US" sz="1600" dirty="0">
                <a:solidFill>
                  <a:srgbClr val="FF0000"/>
                </a:solidFill>
              </a:rPr>
              <a:t>이 아닌 값이 있는 원소만 따로 배열로 구성하는 </a:t>
            </a:r>
            <a:r>
              <a:rPr lang="ko-KR" altLang="en-US" sz="1600" dirty="0" smtClean="0">
                <a:solidFill>
                  <a:srgbClr val="FF0000"/>
                </a:solidFill>
              </a:rPr>
              <a:t>방법 사용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780832" cy="41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1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선형 리스트의 </a:t>
            </a:r>
            <a:r>
              <a:rPr lang="ko-KR" altLang="en-US" dirty="0" smtClean="0"/>
              <a:t>표현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자료를 </a:t>
            </a:r>
            <a:r>
              <a:rPr lang="ko-KR" altLang="en-US" dirty="0"/>
              <a:t>구조화하는 가장 기본적인 방법은 나열하는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ko-KR" altLang="en-US" dirty="0" smtClean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96337" cy="5762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0355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0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다항식의 순차 </a:t>
            </a:r>
            <a:r>
              <a:rPr lang="ko-KR" altLang="en-US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46" y="1051938"/>
            <a:ext cx="7560000" cy="54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희소행렬의 </a:t>
            </a:r>
            <a:r>
              <a:rPr lang="ko-KR" altLang="en-US"/>
              <a:t>전치 </a:t>
            </a:r>
            <a:r>
              <a:rPr lang="ko-KR" altLang="en-US" smtClean="0"/>
              <a:t>연산 함수 프로그램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145p</a:t>
            </a:r>
            <a:endParaRPr lang="ko-KR" altLang="en-US">
              <a:solidFill>
                <a:srgbClr val="0070C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다항식의 순차 </a:t>
            </a:r>
            <a:r>
              <a:rPr lang="ko-KR" altLang="en-US"/>
              <a:t>자료구조 </a:t>
            </a:r>
            <a:r>
              <a:rPr lang="ko-KR" altLang="en-US" smtClean="0"/>
              <a:t>구현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28853"/>
            <a:ext cx="5580000" cy="54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42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선형 </a:t>
            </a:r>
            <a:r>
              <a:rPr lang="ko-KR" altLang="en-US" smtClean="0"/>
              <a:t>리스트</a:t>
            </a:r>
            <a:r>
              <a:rPr lang="en-US" altLang="ko-KR" baseline="30000" smtClean="0"/>
              <a:t>Linear List</a:t>
            </a:r>
            <a:endParaRPr lang="en-US" altLang="ko-KR" dirty="0" smtClean="0"/>
          </a:p>
          <a:p>
            <a:pPr lvl="1" eaLnBrk="1" hangingPunct="1"/>
            <a:r>
              <a:rPr lang="ko-KR" altLang="en-US" smtClean="0"/>
              <a:t>순서 </a:t>
            </a:r>
            <a:r>
              <a:rPr lang="ko-KR" altLang="en-US" smtClean="0"/>
              <a:t>리스트</a:t>
            </a:r>
            <a:r>
              <a:rPr lang="en-US" altLang="ko-KR" sz="2400" baseline="30000" smtClean="0"/>
              <a:t>Ordered List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자료들 간에 순서를 갖는 리스트</a:t>
            </a:r>
          </a:p>
          <a:p>
            <a:pPr marL="357187" lvl="1" indent="0" eaLnBrk="1" hangingPunct="1">
              <a:buNone/>
            </a:pPr>
            <a:endParaRPr lang="ko-KR" altLang="en-US" dirty="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64587" cy="5762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5113951" cy="28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리스트의 </a:t>
            </a:r>
            <a:r>
              <a:rPr lang="ko-KR" altLang="en-US" dirty="0"/>
              <a:t>표현 형식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3" eaLnBrk="1" hangingPunct="1">
              <a:defRPr/>
            </a:pPr>
            <a:endParaRPr lang="ko-KR" altLang="en-US" dirty="0"/>
          </a:p>
          <a:p>
            <a:pPr eaLnBrk="1" hangingPunct="1"/>
            <a:endParaRPr lang="en-US" altLang="ko-KR" dirty="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64587" cy="5762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412777"/>
            <a:ext cx="8208912" cy="14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501008"/>
            <a:ext cx="4176463" cy="102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3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선형 리스트의 저장</a:t>
            </a:r>
          </a:p>
          <a:p>
            <a:pPr lvl="1"/>
            <a:r>
              <a:rPr lang="ko-KR" altLang="en-US" b="0" dirty="0" smtClean="0"/>
              <a:t>순차 </a:t>
            </a:r>
            <a:r>
              <a:rPr lang="ko-KR" altLang="en-US" b="0" dirty="0"/>
              <a:t>방식으로 구현하는 선형 순차 </a:t>
            </a:r>
            <a:r>
              <a:rPr lang="ko-KR" altLang="en-US" b="0" dirty="0" smtClean="0"/>
              <a:t>리스트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선형 리스트</a:t>
            </a:r>
            <a:r>
              <a:rPr lang="en-US" altLang="ko-KR" b="0" dirty="0" smtClean="0"/>
              <a:t>)</a:t>
            </a:r>
          </a:p>
          <a:p>
            <a:pPr lvl="2"/>
            <a:r>
              <a:rPr lang="ko-KR" altLang="en-US" b="0" dirty="0"/>
              <a:t>순차 자료구조는 원소를 논리적인 순서대로 </a:t>
            </a:r>
            <a:r>
              <a:rPr lang="ko-KR" altLang="en-US" b="0" dirty="0" smtClean="0"/>
              <a:t>메모리에 연속하여 </a:t>
            </a:r>
            <a:r>
              <a:rPr lang="ko-KR" altLang="en-US" b="0" dirty="0"/>
              <a:t>저장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연결 </a:t>
            </a:r>
            <a:r>
              <a:rPr lang="ko-KR" altLang="en-US" b="0" dirty="0"/>
              <a:t>방식으로 구현하는 선형 연결 </a:t>
            </a:r>
            <a:r>
              <a:rPr lang="ko-KR" altLang="en-US" b="0" dirty="0" smtClean="0"/>
              <a:t>리스트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연결 리스트</a:t>
            </a:r>
            <a:r>
              <a:rPr lang="en-US" altLang="ko-KR" b="0" dirty="0" smtClean="0"/>
              <a:t>)</a:t>
            </a:r>
            <a:endParaRPr lang="en-US" altLang="ko-KR" dirty="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64587" cy="5762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622032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0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선형 리스트에서 원소 삽입</a:t>
            </a:r>
          </a:p>
          <a:p>
            <a:pPr marL="838200" lvl="1" indent="-381000" eaLnBrk="1" hangingPunct="1"/>
            <a:r>
              <a:rPr lang="ko-KR" altLang="en-US" dirty="0" smtClean="0"/>
              <a:t>선형리스트 중간에 원소가 삽입되면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그 이후의 </a:t>
            </a:r>
            <a:r>
              <a:rPr lang="ko-KR" altLang="en-US" u="sng" smtClean="0"/>
              <a:t>원소들은 </a:t>
            </a:r>
            <a:r>
              <a:rPr lang="ko-KR" altLang="en-US" u="sng" smtClean="0"/>
              <a:t>한 자리씩 </a:t>
            </a:r>
            <a:r>
              <a:rPr lang="ko-KR" altLang="en-US" u="sng" dirty="0" smtClean="0"/>
              <a:t>자리를 뒤로 이동</a:t>
            </a:r>
            <a:r>
              <a:rPr lang="ko-KR" altLang="en-US" dirty="0" smtClean="0"/>
              <a:t>하여 물리적 순서를 논리적 순서와 일치시킴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809483" cy="5762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244408" cy="288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1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lnSpc>
                <a:spcPct val="100000"/>
              </a:lnSpc>
            </a:pPr>
            <a:r>
              <a:rPr lang="ko-KR" altLang="en-US" smtClean="0"/>
              <a:t>원소 삽입 방법</a:t>
            </a:r>
          </a:p>
          <a:p>
            <a:pPr lvl="2" eaLnBrk="1" hangingPunct="1">
              <a:buFontTx/>
              <a:buAutoNum type="circleNumDbPlain"/>
            </a:pPr>
            <a:r>
              <a:rPr lang="ko-KR" altLang="en-US" sz="1800" smtClean="0"/>
              <a:t> 원소를 삽입할 </a:t>
            </a:r>
            <a:r>
              <a:rPr lang="ko-KR" altLang="en-US" sz="1800" u="sng" smtClean="0"/>
              <a:t>빈 자리 만들기</a:t>
            </a:r>
          </a:p>
          <a:p>
            <a:pPr lvl="3" eaLnBrk="1" hangingPunct="1">
              <a:buFontTx/>
              <a:buNone/>
            </a:pPr>
            <a:r>
              <a:rPr lang="ko-KR" altLang="en-US" smtClean="0"/>
              <a:t>☞ 삽입할 자리 이후의 원소들을 </a:t>
            </a:r>
            <a:r>
              <a:rPr lang="ko-KR" altLang="en-US" u="sng" smtClean="0"/>
              <a:t>한 자리씩 </a:t>
            </a:r>
            <a:r>
              <a:rPr lang="ko-KR" altLang="en-US" u="sng" smtClean="0"/>
              <a:t>뒤로 자리 이동 </a:t>
            </a:r>
          </a:p>
          <a:p>
            <a:pPr lvl="2" eaLnBrk="1" hangingPunct="1">
              <a:buFontTx/>
              <a:buAutoNum type="circleNumDbPlain"/>
            </a:pPr>
            <a:r>
              <a:rPr lang="ko-KR" altLang="en-US" sz="1800" smtClean="0"/>
              <a:t> 준비한 빈 자리에 </a:t>
            </a:r>
            <a:r>
              <a:rPr lang="ko-KR" altLang="en-US" sz="1800" u="sng" smtClean="0"/>
              <a:t>원소 </a:t>
            </a:r>
            <a:r>
              <a:rPr lang="ko-KR" altLang="en-US" sz="1800" u="sng" smtClean="0"/>
              <a:t>삽입하기</a:t>
            </a:r>
            <a:endParaRPr lang="en-US" altLang="ko-KR" sz="1800" u="sng" smtClean="0"/>
          </a:p>
          <a:p>
            <a:pPr lvl="2" eaLnBrk="1" hangingPunct="1">
              <a:buFontTx/>
              <a:buAutoNum type="circleNumDbPlain"/>
            </a:pPr>
            <a:endParaRPr lang="en-US" altLang="ko-KR" u="sng"/>
          </a:p>
          <a:p>
            <a:pPr lvl="2" eaLnBrk="1" hangingPunct="1">
              <a:buFontTx/>
              <a:buAutoNum type="circleNumDbPlain"/>
            </a:pPr>
            <a:endParaRPr lang="ko-KR" altLang="en-US" sz="1800" u="sng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2" eaLnBrk="1" hangingPunct="1">
              <a:lnSpc>
                <a:spcPct val="110000"/>
              </a:lnSpc>
            </a:pPr>
            <a:endParaRPr lang="ko-KR" altLang="en-US" sz="1800" smtClean="0"/>
          </a:p>
          <a:p>
            <a:pPr lvl="1" eaLnBrk="1" hangingPunct="1"/>
            <a:endParaRPr lang="ko-KR" altLang="en-US" sz="3200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자료구조와 선형 </a:t>
            </a:r>
            <a:r>
              <a:rPr lang="ko-KR" altLang="en-US"/>
              <a:t>리스트의 </a:t>
            </a:r>
            <a:r>
              <a:rPr lang="ko-KR" altLang="en-US" smtClean="0"/>
              <a:t>이해</a:t>
            </a:r>
            <a:endParaRPr lang="ko-KR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879283" cy="41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8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822</TotalTime>
  <Words>1573</Words>
  <Application>Microsoft Office PowerPoint</Application>
  <PresentationFormat>화면 슬라이드 쇼(4:3)</PresentationFormat>
  <Paragraphs>313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HY강M</vt:lpstr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Verdana</vt:lpstr>
      <vt:lpstr>Wingdings</vt:lpstr>
      <vt:lpstr>마스터</vt:lpstr>
      <vt:lpstr>순차 자료구조와 선형 리스트</vt:lpstr>
      <vt:lpstr>PowerPoint 프레젠테이션</vt:lpstr>
      <vt:lpstr>1. 순차 자료구조와 선형 리스트의 이해</vt:lpstr>
      <vt:lpstr>1. 순차 자료구조와 선형 리스트의 이해</vt:lpstr>
      <vt:lpstr>1. 순차 자료구조와 선형 리스트의 이해</vt:lpstr>
      <vt:lpstr>1. 순차 자료구조와 선형 리스트의 이해</vt:lpstr>
      <vt:lpstr>1. 순차 자료구조와 선형 리스트의 이해</vt:lpstr>
      <vt:lpstr>1. 순차 자료구조와 선형 리스트의 이해</vt:lpstr>
      <vt:lpstr>1. 순차 자료구조와 선형 리스트의 이해</vt:lpstr>
      <vt:lpstr>1. 순차 자료구조와 선형 리스트의 이해</vt:lpstr>
      <vt:lpstr>1. 순차 자료구조와 선형 리스트의 이해</vt:lpstr>
      <vt:lpstr>1. 순차 자료구조와 선형 리스트의 이해</vt:lpstr>
      <vt:lpstr>1. 순차 자료구조와 선형 리스트의 이해</vt:lpstr>
      <vt:lpstr>2. 선형 리스트의 구현</vt:lpstr>
      <vt:lpstr>2. 선형 리스트의 구현</vt:lpstr>
      <vt:lpstr>2. 선형 리스트의 구현</vt:lpstr>
      <vt:lpstr>2. 선형 리스트의 구현</vt:lpstr>
      <vt:lpstr>2. 선형 리스트의 구현</vt:lpstr>
      <vt:lpstr>2. 선형 리스트의 구현</vt:lpstr>
      <vt:lpstr>2. 선형 리스트의 구현</vt:lpstr>
      <vt:lpstr>2. 선형 리스트의 구현</vt:lpstr>
      <vt:lpstr>2. 선형 리스트의 구현 </vt:lpstr>
      <vt:lpstr>2. 선형 리스트의 구현</vt:lpstr>
      <vt:lpstr>2. 선형 리스트의 구현</vt:lpstr>
      <vt:lpstr>2. 선형 리스트의 구현</vt:lpstr>
      <vt:lpstr>2. 선형 리스트의 구현</vt:lpstr>
      <vt:lpstr>2. 선형 리스트의 구현</vt:lpstr>
      <vt:lpstr>3. 선형 리스트의 응용 및 구현</vt:lpstr>
      <vt:lpstr>3. 선형 리스트의 응용 및 구현</vt:lpstr>
      <vt:lpstr>3. 선형 리스트의 응용 및 구현</vt:lpstr>
      <vt:lpstr>3. 다항식의 순차 자료구조 구현</vt:lpstr>
      <vt:lpstr>3. 다항식의 순차 자료구조 구현</vt:lpstr>
      <vt:lpstr>3. 다항식의 순차 자료구조 구현</vt:lpstr>
      <vt:lpstr>3. 다항식의 순차 자료구조 구현</vt:lpstr>
      <vt:lpstr>3. 다항식의 순차 자료구조 구현</vt:lpstr>
      <vt:lpstr>3. 다항식의 순차 자료구조 구현</vt:lpstr>
      <vt:lpstr>3. 다항식의 순차 자료구조 구현</vt:lpstr>
      <vt:lpstr>3. 다항식의 순차 자료구조 구현</vt:lpstr>
      <vt:lpstr>3. 다항식의 순차 자료구조 구현</vt:lpstr>
      <vt:lpstr>3. 다항식의 순차 자료구조 구현</vt:lpstr>
      <vt:lpstr>3. 다항식의 순차 자료구조 구현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amiga</cp:lastModifiedBy>
  <cp:revision>142</cp:revision>
  <dcterms:created xsi:type="dcterms:W3CDTF">2011-01-05T15:14:06Z</dcterms:created>
  <dcterms:modified xsi:type="dcterms:W3CDTF">2016-08-25T02:54:37Z</dcterms:modified>
</cp:coreProperties>
</file>