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80" r:id="rId1"/>
  </p:sldMasterIdLst>
  <p:notesMasterIdLst>
    <p:notesMasterId r:id="rId53"/>
  </p:notesMasterIdLst>
  <p:handoutMasterIdLst>
    <p:handoutMasterId r:id="rId54"/>
  </p:handoutMasterIdLst>
  <p:sldIdLst>
    <p:sldId id="256" r:id="rId2"/>
    <p:sldId id="939" r:id="rId3"/>
    <p:sldId id="851" r:id="rId4"/>
    <p:sldId id="913" r:id="rId5"/>
    <p:sldId id="852" r:id="rId6"/>
    <p:sldId id="853" r:id="rId7"/>
    <p:sldId id="854" r:id="rId8"/>
    <p:sldId id="855" r:id="rId9"/>
    <p:sldId id="856" r:id="rId10"/>
    <p:sldId id="858" r:id="rId11"/>
    <p:sldId id="859" r:id="rId12"/>
    <p:sldId id="860" r:id="rId13"/>
    <p:sldId id="861" r:id="rId14"/>
    <p:sldId id="940" r:id="rId15"/>
    <p:sldId id="864" r:id="rId16"/>
    <p:sldId id="867" r:id="rId17"/>
    <p:sldId id="868" r:id="rId18"/>
    <p:sldId id="919" r:id="rId19"/>
    <p:sldId id="941" r:id="rId20"/>
    <p:sldId id="871" r:id="rId21"/>
    <p:sldId id="925" r:id="rId22"/>
    <p:sldId id="926" r:id="rId23"/>
    <p:sldId id="924" r:id="rId24"/>
    <p:sldId id="872" r:id="rId25"/>
    <p:sldId id="873" r:id="rId26"/>
    <p:sldId id="874" r:id="rId27"/>
    <p:sldId id="875" r:id="rId28"/>
    <p:sldId id="876" r:id="rId29"/>
    <p:sldId id="927" r:id="rId30"/>
    <p:sldId id="928" r:id="rId31"/>
    <p:sldId id="929" r:id="rId32"/>
    <p:sldId id="878" r:id="rId33"/>
    <p:sldId id="879" r:id="rId34"/>
    <p:sldId id="880" r:id="rId35"/>
    <p:sldId id="882" r:id="rId36"/>
    <p:sldId id="887" r:id="rId37"/>
    <p:sldId id="942" r:id="rId38"/>
    <p:sldId id="889" r:id="rId39"/>
    <p:sldId id="890" r:id="rId40"/>
    <p:sldId id="891" r:id="rId41"/>
    <p:sldId id="892" r:id="rId42"/>
    <p:sldId id="932" r:id="rId43"/>
    <p:sldId id="893" r:id="rId44"/>
    <p:sldId id="933" r:id="rId45"/>
    <p:sldId id="934" r:id="rId46"/>
    <p:sldId id="894" r:id="rId47"/>
    <p:sldId id="935" r:id="rId48"/>
    <p:sldId id="895" r:id="rId49"/>
    <p:sldId id="936" r:id="rId50"/>
    <p:sldId id="943" r:id="rId51"/>
    <p:sldId id="275" r:id="rId52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3300"/>
    <a:srgbClr val="000066"/>
    <a:srgbClr val="008000"/>
    <a:srgbClr val="FF0000"/>
    <a:srgbClr val="0000CC"/>
    <a:srgbClr val="660033"/>
    <a:srgbClr val="64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16" autoAdjust="0"/>
    <p:restoredTop sz="94362" autoAdjust="0"/>
  </p:normalViewPr>
  <p:slideViewPr>
    <p:cSldViewPr>
      <p:cViewPr varScale="1">
        <p:scale>
          <a:sx n="115" d="100"/>
          <a:sy n="115" d="100"/>
        </p:scale>
        <p:origin x="1296" y="108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F749BA9-76A0-4603-89FA-FAF50113CFAC}" type="datetimeFigureOut">
              <a:rPr lang="ko-KR" altLang="en-US"/>
              <a:pPr>
                <a:defRPr/>
              </a:pPr>
              <a:t>2017-01-20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2B9158F2-11CF-4316-B25E-BF069AFF9B2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7015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29B3414D-913A-4D29-B77F-019D41955E03}" type="datetimeFigureOut">
              <a:rPr lang="ko-KR" altLang="en-US"/>
              <a:pPr>
                <a:defRPr/>
              </a:pPr>
              <a:t>2017-01-20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2C81F735-D73C-4AE0-BA05-34ECC02FECB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659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07302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fld id="{819992B2-C627-4019-8E89-77449D446F28}" type="slidenum">
              <a:rPr kumimoji="0" lang="ko-KR" altLang="en-US" sz="1200"/>
              <a:pPr/>
              <a:t>3</a:t>
            </a:fld>
            <a:endParaRPr kumimoji="0"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513405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fld id="{819992B2-C627-4019-8E89-77449D446F28}" type="slidenum">
              <a:rPr kumimoji="0" lang="ko-KR" altLang="en-US" sz="1200"/>
              <a:pPr/>
              <a:t>4</a:t>
            </a:fld>
            <a:endParaRPr kumimoji="0"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513405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737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fld id="{F21CD01C-787D-4F6C-8B95-704F709E0CA0}" type="slidenum">
              <a:rPr kumimoji="0" lang="ko-KR" altLang="en-US" sz="1200"/>
              <a:pPr/>
              <a:t>25</a:t>
            </a:fld>
            <a:endParaRPr kumimoji="0"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587449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1F735-D73C-4AE0-BA05-34ECC02FECB1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58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1F735-D73C-4AE0-BA05-34ECC02FECB1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58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58374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F07B8B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B70039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IT </a:t>
            </a:r>
            <a:r>
              <a:rPr lang="en-US" altLang="ko-KR" sz="1800" b="1" dirty="0" err="1">
                <a:solidFill>
                  <a:schemeClr val="bg1"/>
                </a:solidFill>
                <a:latin typeface="+mj-ea"/>
                <a:ea typeface="+mj-ea"/>
              </a:rPr>
              <a:t>CookBook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, C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로 배우는 쉬운 자료구조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개정 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판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7" b="29954"/>
          <a:stretch/>
        </p:blipFill>
        <p:spPr>
          <a:xfrm>
            <a:off x="4355976" y="133905"/>
            <a:ext cx="4680000" cy="40338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4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74479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  <a:lvl4pPr marL="1076325" indent="-180975">
              <a:buFont typeface="Arial" pitchFamily="34" charset="0"/>
              <a:buChar char="−"/>
              <a:defRPr sz="1600" b="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428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887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/51</a:t>
            </a:r>
            <a:endParaRPr lang="en-US" altLang="ko-KR" sz="14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EA8892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412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82" r:id="rId2"/>
    <p:sldLayoutId id="2147484683" r:id="rId3"/>
    <p:sldLayoutId id="2147484685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rgbClr val="660033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5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rgbClr val="660033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스택</a:t>
            </a:r>
            <a:endParaRPr lang="ko-KR" altLang="en-U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defRPr/>
            </a:pPr>
            <a:r>
              <a:rPr lang="ko-KR" altLang="en-US" dirty="0" err="1"/>
              <a:t>스택의</a:t>
            </a:r>
            <a:r>
              <a:rPr lang="ko-KR" altLang="en-US" dirty="0"/>
              <a:t> </a:t>
            </a:r>
            <a:r>
              <a:rPr lang="en-US" altLang="ko-KR" dirty="0" smtClean="0"/>
              <a:t>push() </a:t>
            </a:r>
            <a:r>
              <a:rPr lang="ko-KR" altLang="en-US" dirty="0"/>
              <a:t>알고리즘 </a:t>
            </a:r>
            <a:endParaRPr lang="ko-KR" altLang="en-US" dirty="0" smtClean="0"/>
          </a:p>
          <a:p>
            <a:pPr marL="457200" lvl="1" indent="0">
              <a:buNone/>
              <a:defRPr/>
            </a:pPr>
            <a:r>
              <a:rPr lang="en-US" altLang="ko-KR" dirty="0" smtClean="0">
                <a:solidFill>
                  <a:srgbClr val="00B0F0"/>
                </a:solidFill>
              </a:rPr>
              <a:t>①</a:t>
            </a:r>
            <a:r>
              <a:rPr lang="en-US" altLang="ko-KR" dirty="0" smtClean="0">
                <a:solidFill>
                  <a:srgbClr val="000066"/>
                </a:solidFill>
              </a:rPr>
              <a:t> top ← top+1;</a:t>
            </a:r>
            <a:r>
              <a:rPr lang="en-US" altLang="ko-KR" dirty="0" smtClean="0"/>
              <a:t> </a:t>
            </a:r>
          </a:p>
          <a:p>
            <a:pPr marL="1676400" lvl="3" indent="-304800">
              <a:lnSpc>
                <a:spcPct val="110000"/>
              </a:lnSpc>
              <a:defRPr/>
            </a:pPr>
            <a:r>
              <a:rPr lang="ko-KR" altLang="en-US" dirty="0" err="1" smtClean="0"/>
              <a:t>스택</a:t>
            </a:r>
            <a:r>
              <a:rPr lang="ko-KR" altLang="en-US" dirty="0" smtClean="0"/>
              <a:t> </a:t>
            </a:r>
            <a:r>
              <a:rPr lang="en-US" altLang="ko-KR" dirty="0"/>
              <a:t>S</a:t>
            </a:r>
            <a:r>
              <a:rPr lang="ko-KR" altLang="en-US" dirty="0"/>
              <a:t>에서 </a:t>
            </a:r>
            <a:r>
              <a:rPr lang="en-US" altLang="ko-KR" dirty="0"/>
              <a:t>top</a:t>
            </a:r>
            <a:r>
              <a:rPr lang="ko-KR" altLang="en-US" dirty="0"/>
              <a:t>이 마지막 자료를 가리키고 있으므로 그 위에 자료를 삽입하려면 먼저 </a:t>
            </a:r>
            <a:r>
              <a:rPr lang="en-US" altLang="ko-KR" dirty="0"/>
              <a:t>top</a:t>
            </a:r>
            <a:r>
              <a:rPr lang="ko-KR" altLang="en-US" dirty="0"/>
              <a:t>의 위치를 하나 증가</a:t>
            </a:r>
          </a:p>
          <a:p>
            <a:pPr marL="1676400" lvl="3" indent="-304800">
              <a:lnSpc>
                <a:spcPct val="110000"/>
              </a:lnSpc>
              <a:defRPr/>
            </a:pPr>
            <a:r>
              <a:rPr lang="ko-KR" altLang="en-US" dirty="0"/>
              <a:t>만약 이때 </a:t>
            </a:r>
            <a:r>
              <a:rPr lang="en-US" altLang="ko-KR" dirty="0"/>
              <a:t>top</a:t>
            </a:r>
            <a:r>
              <a:rPr lang="ko-KR" altLang="en-US" dirty="0"/>
              <a:t>의 위치가 </a:t>
            </a:r>
            <a:r>
              <a:rPr lang="ko-KR" altLang="en-US" dirty="0" err="1"/>
              <a:t>스택의</a:t>
            </a:r>
            <a:r>
              <a:rPr lang="ko-KR" altLang="en-US" dirty="0"/>
              <a:t> 크기</a:t>
            </a:r>
            <a:r>
              <a:rPr lang="en-US" altLang="ko-KR" dirty="0"/>
              <a:t>(</a:t>
            </a:r>
            <a:r>
              <a:rPr lang="en-US" altLang="ko-KR" dirty="0" err="1"/>
              <a:t>stack_SIZE</a:t>
            </a:r>
            <a:r>
              <a:rPr lang="en-US" altLang="ko-KR" dirty="0"/>
              <a:t>)</a:t>
            </a:r>
            <a:r>
              <a:rPr lang="ko-KR" altLang="en-US" dirty="0"/>
              <a:t>보다 크다면 </a:t>
            </a:r>
            <a:r>
              <a:rPr lang="ko-KR" altLang="en-US" dirty="0" err="1"/>
              <a:t>오버플로우</a:t>
            </a:r>
            <a:r>
              <a:rPr lang="en-US" altLang="ko-KR" dirty="0"/>
              <a:t>(overflow)</a:t>
            </a:r>
            <a:r>
              <a:rPr lang="ko-KR" altLang="en-US" dirty="0"/>
              <a:t>상태가 되므로 삽입 연산을 수행하지 못하고 연산 종료</a:t>
            </a:r>
          </a:p>
          <a:p>
            <a:pPr marL="457200" lvl="1" indent="0">
              <a:buNone/>
              <a:defRPr/>
            </a:pPr>
            <a:r>
              <a:rPr lang="en-US" altLang="ko-KR" dirty="0" smtClean="0">
                <a:solidFill>
                  <a:srgbClr val="00B0F0"/>
                </a:solidFill>
              </a:rPr>
              <a:t>②</a:t>
            </a:r>
            <a:r>
              <a:rPr lang="en-US" altLang="ko-KR" dirty="0" smtClean="0">
                <a:solidFill>
                  <a:srgbClr val="000066"/>
                </a:solidFill>
              </a:rPr>
              <a:t> S(top</a:t>
            </a:r>
            <a:r>
              <a:rPr lang="en-US" altLang="ko-KR" dirty="0">
                <a:solidFill>
                  <a:srgbClr val="000066"/>
                </a:solidFill>
              </a:rPr>
              <a:t>) ← x; </a:t>
            </a:r>
          </a:p>
          <a:p>
            <a:pPr marL="1676400" lvl="3" indent="-304800">
              <a:lnSpc>
                <a:spcPct val="110000"/>
              </a:lnSpc>
              <a:defRPr/>
            </a:pPr>
            <a:r>
              <a:rPr lang="ko-KR" altLang="en-US" dirty="0" err="1"/>
              <a:t>오버플로우</a:t>
            </a:r>
            <a:r>
              <a:rPr lang="ko-KR" altLang="en-US" dirty="0"/>
              <a:t> 상태가 아니라면 </a:t>
            </a:r>
            <a:r>
              <a:rPr lang="ko-KR" altLang="en-US" dirty="0" err="1"/>
              <a:t>스택의</a:t>
            </a:r>
            <a:r>
              <a:rPr lang="ko-KR" altLang="en-US" dirty="0"/>
              <a:t> </a:t>
            </a:r>
            <a:r>
              <a:rPr lang="en-US" altLang="ko-KR" dirty="0"/>
              <a:t>top</a:t>
            </a:r>
            <a:r>
              <a:rPr lang="ko-KR" altLang="en-US" dirty="0"/>
              <a:t>이 가리키는 위치에 </a:t>
            </a:r>
            <a:r>
              <a:rPr lang="en-US" altLang="ko-KR" dirty="0"/>
              <a:t>x </a:t>
            </a:r>
            <a:r>
              <a:rPr lang="ko-KR" altLang="en-US" dirty="0"/>
              <a:t>삽입 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1331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스택의</a:t>
            </a:r>
            <a:r>
              <a:rPr lang="ko-KR" altLang="en-US" dirty="0"/>
              <a:t> 이해 </a:t>
            </a:r>
            <a:r>
              <a:rPr lang="en-US" altLang="ko-KR" dirty="0"/>
              <a:t>: </a:t>
            </a:r>
            <a:r>
              <a:rPr lang="ko-KR" altLang="en-US" dirty="0" err="1"/>
              <a:t>스택의</a:t>
            </a:r>
            <a:r>
              <a:rPr lang="ko-KR" altLang="en-US" dirty="0"/>
              <a:t> 추상 </a:t>
            </a:r>
            <a:r>
              <a:rPr lang="ko-KR" altLang="en-US" dirty="0" err="1"/>
              <a:t>자료형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2752"/>
            <a:ext cx="794605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defRPr/>
            </a:pPr>
            <a:r>
              <a:rPr lang="ko-KR" altLang="en-US" dirty="0" err="1"/>
              <a:t>스택의</a:t>
            </a:r>
            <a:r>
              <a:rPr lang="ko-KR" altLang="en-US" dirty="0"/>
              <a:t> </a:t>
            </a:r>
            <a:r>
              <a:rPr lang="en-US" altLang="ko-KR" dirty="0" smtClean="0"/>
              <a:t>pop() </a:t>
            </a:r>
            <a:r>
              <a:rPr lang="ko-KR" altLang="en-US" dirty="0"/>
              <a:t>알고리즘 </a:t>
            </a:r>
          </a:p>
          <a:p>
            <a:pPr marL="457200" lvl="1" indent="0">
              <a:buNone/>
              <a:defRPr/>
            </a:pPr>
            <a:r>
              <a:rPr lang="en-US" altLang="ko-KR" dirty="0" smtClean="0">
                <a:solidFill>
                  <a:srgbClr val="00B0F0"/>
                </a:solidFill>
              </a:rPr>
              <a:t>①</a:t>
            </a:r>
            <a:r>
              <a:rPr lang="en-US" altLang="ko-KR" dirty="0" smtClean="0">
                <a:solidFill>
                  <a:srgbClr val="000066"/>
                </a:solidFill>
              </a:rPr>
              <a:t> return </a:t>
            </a:r>
            <a:r>
              <a:rPr lang="en-US" altLang="ko-KR" dirty="0">
                <a:solidFill>
                  <a:srgbClr val="000066"/>
                </a:solidFill>
              </a:rPr>
              <a:t>S(top); </a:t>
            </a:r>
          </a:p>
          <a:p>
            <a:pPr marL="1676400" lvl="3" indent="-304800">
              <a:defRPr/>
            </a:pPr>
            <a:r>
              <a:rPr lang="ko-KR" altLang="en-US" dirty="0" smtClean="0"/>
              <a:t>공백 </a:t>
            </a:r>
            <a:r>
              <a:rPr lang="ko-KR" altLang="en-US" dirty="0" err="1"/>
              <a:t>스택이</a:t>
            </a:r>
            <a:r>
              <a:rPr lang="ko-KR" altLang="en-US" dirty="0"/>
              <a:t> </a:t>
            </a:r>
            <a:r>
              <a:rPr lang="ko-KR" altLang="en-US" dirty="0" smtClean="0"/>
              <a:t>아니면 </a:t>
            </a:r>
            <a:r>
              <a:rPr lang="en-US" altLang="ko-KR" dirty="0"/>
              <a:t>top</a:t>
            </a:r>
            <a:r>
              <a:rPr lang="ko-KR" altLang="en-US" dirty="0"/>
              <a:t>에 있는 원소를 삭제하고 </a:t>
            </a:r>
            <a:r>
              <a:rPr lang="ko-KR" altLang="en-US" dirty="0" smtClean="0"/>
              <a:t>반환</a:t>
            </a:r>
            <a:endParaRPr lang="ko-KR" altLang="en-US" dirty="0"/>
          </a:p>
          <a:p>
            <a:pPr marL="457200" lvl="1" indent="0">
              <a:buNone/>
              <a:defRPr/>
            </a:pPr>
            <a:r>
              <a:rPr lang="en-US" altLang="ko-KR" dirty="0" smtClean="0">
                <a:solidFill>
                  <a:srgbClr val="00B0F0"/>
                </a:solidFill>
              </a:rPr>
              <a:t>②</a:t>
            </a:r>
            <a:r>
              <a:rPr lang="en-US" altLang="ko-KR" dirty="0" smtClean="0">
                <a:solidFill>
                  <a:srgbClr val="000066"/>
                </a:solidFill>
              </a:rPr>
              <a:t> top </a:t>
            </a:r>
            <a:r>
              <a:rPr lang="en-US" altLang="ko-KR" dirty="0">
                <a:solidFill>
                  <a:srgbClr val="000066"/>
                </a:solidFill>
              </a:rPr>
              <a:t>← top-1;</a:t>
            </a:r>
            <a:r>
              <a:rPr lang="en-US" altLang="ko-KR" dirty="0"/>
              <a:t> </a:t>
            </a:r>
          </a:p>
          <a:p>
            <a:pPr marL="1676400" lvl="3" indent="-304800">
              <a:defRPr/>
            </a:pPr>
            <a:r>
              <a:rPr lang="ko-KR" altLang="en-US" dirty="0" err="1"/>
              <a:t>스택의</a:t>
            </a:r>
            <a:r>
              <a:rPr lang="ko-KR" altLang="en-US" dirty="0"/>
              <a:t> 마지막 원소가 삭제되면 그 아래 원소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ko-KR" altLang="en-US" dirty="0" err="1"/>
              <a:t>스택에</a:t>
            </a:r>
            <a:r>
              <a:rPr lang="ko-KR" altLang="en-US" dirty="0"/>
              <a:t> 남아 있는 원소 중에서 가장 위에 있는 </a:t>
            </a:r>
            <a:r>
              <a:rPr lang="ko-KR" altLang="en-US" dirty="0" smtClean="0"/>
              <a:t>원소가 </a:t>
            </a:r>
            <a:r>
              <a:rPr lang="en-US" altLang="ko-KR" dirty="0" smtClean="0"/>
              <a:t>top</a:t>
            </a:r>
            <a:r>
              <a:rPr lang="ko-KR" altLang="en-US" dirty="0"/>
              <a:t>이 되어야 하므로 </a:t>
            </a:r>
            <a:r>
              <a:rPr lang="en-US" altLang="ko-KR" dirty="0"/>
              <a:t>top </a:t>
            </a:r>
            <a:r>
              <a:rPr lang="ko-KR" altLang="en-US" dirty="0"/>
              <a:t>위치를 하나 </a:t>
            </a:r>
            <a:r>
              <a:rPr lang="ko-KR" altLang="en-US" dirty="0" smtClean="0"/>
              <a:t>감소</a:t>
            </a:r>
            <a:endParaRPr lang="ko-KR" altLang="en-US" dirty="0"/>
          </a:p>
        </p:txBody>
      </p:sp>
      <p:sp>
        <p:nvSpPr>
          <p:cNvPr id="1433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스택의</a:t>
            </a:r>
            <a:r>
              <a:rPr lang="ko-KR" altLang="en-US" dirty="0"/>
              <a:t> 이해 </a:t>
            </a:r>
            <a:r>
              <a:rPr lang="en-US" altLang="ko-KR" dirty="0"/>
              <a:t>: </a:t>
            </a:r>
            <a:r>
              <a:rPr lang="ko-KR" altLang="en-US" dirty="0" err="1"/>
              <a:t>스택의</a:t>
            </a:r>
            <a:r>
              <a:rPr lang="ko-KR" altLang="en-US" dirty="0"/>
              <a:t> 추상 </a:t>
            </a:r>
            <a:r>
              <a:rPr lang="ko-KR" altLang="en-US" dirty="0" err="1"/>
              <a:t>자료형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50" y="3356992"/>
            <a:ext cx="8041043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순차 자료구조를 이용한 </a:t>
            </a:r>
            <a:r>
              <a:rPr lang="ko-KR" altLang="en-US" dirty="0" err="1" smtClean="0"/>
              <a:t>스택의</a:t>
            </a:r>
            <a:r>
              <a:rPr lang="ko-KR" altLang="en-US" dirty="0" smtClean="0"/>
              <a:t> 구현</a:t>
            </a:r>
          </a:p>
          <a:p>
            <a:pPr lvl="1"/>
            <a:r>
              <a:rPr lang="ko-KR" altLang="en-US" dirty="0" smtClean="0"/>
              <a:t>순차 자료구조인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배열을 이용하여 구현</a:t>
            </a:r>
          </a:p>
          <a:p>
            <a:pPr lvl="2"/>
            <a:r>
              <a:rPr lang="ko-KR" altLang="en-US" dirty="0" err="1" smtClean="0"/>
              <a:t>스택의</a:t>
            </a:r>
            <a:r>
              <a:rPr lang="ko-KR" altLang="en-US" dirty="0" smtClean="0"/>
              <a:t> 크기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배열의 크기</a:t>
            </a:r>
          </a:p>
          <a:p>
            <a:pPr lvl="2">
              <a:lnSpc>
                <a:spcPct val="80000"/>
              </a:lnSpc>
            </a:pPr>
            <a:r>
              <a:rPr lang="ko-KR" altLang="en-US" dirty="0" err="1" smtClean="0"/>
              <a:t>스택에</a:t>
            </a:r>
            <a:r>
              <a:rPr lang="ko-KR" altLang="en-US" dirty="0" smtClean="0"/>
              <a:t> 저장된 원소의 순서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배열 원소의 인덱스</a:t>
            </a:r>
          </a:p>
          <a:p>
            <a:pPr lvl="3"/>
            <a:r>
              <a:rPr lang="ko-KR" altLang="en-US" dirty="0" smtClean="0"/>
              <a:t>인덱스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스택의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원소</a:t>
            </a:r>
          </a:p>
          <a:p>
            <a:pPr lvl="3"/>
            <a:r>
              <a:rPr lang="ko-KR" altLang="en-US" dirty="0" smtClean="0"/>
              <a:t>인덱스 </a:t>
            </a:r>
            <a:r>
              <a:rPr lang="en-US" altLang="ko-KR" dirty="0" smtClean="0"/>
              <a:t>n-1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스택의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번째 원소</a:t>
            </a:r>
          </a:p>
          <a:p>
            <a:pPr lvl="2">
              <a:lnSpc>
                <a:spcPct val="110000"/>
              </a:lnSpc>
            </a:pPr>
            <a:r>
              <a:rPr lang="ko-KR" altLang="en-US" dirty="0" smtClean="0"/>
              <a:t>변수 </a:t>
            </a:r>
            <a:r>
              <a:rPr lang="en-US" altLang="ko-KR" dirty="0" smtClean="0"/>
              <a:t>top :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저장된 마지막 원소에 대한 인덱스 저장</a:t>
            </a:r>
          </a:p>
          <a:p>
            <a:pPr lvl="3">
              <a:lnSpc>
                <a:spcPct val="70000"/>
              </a:lnSpc>
            </a:pPr>
            <a:r>
              <a:rPr lang="ko-KR" altLang="en-US" dirty="0" smtClean="0"/>
              <a:t>공백 상태 </a:t>
            </a:r>
            <a:r>
              <a:rPr lang="en-US" altLang="ko-KR" dirty="0" smtClean="0"/>
              <a:t>: top = -1 (</a:t>
            </a:r>
            <a:r>
              <a:rPr lang="ko-KR" altLang="en-US" dirty="0" smtClean="0"/>
              <a:t>초기값</a:t>
            </a:r>
            <a:r>
              <a:rPr lang="en-US" altLang="ko-KR" dirty="0" smtClean="0"/>
              <a:t>)</a:t>
            </a:r>
          </a:p>
          <a:p>
            <a:pPr lvl="3"/>
            <a:r>
              <a:rPr lang="ko-KR" altLang="en-US" dirty="0" smtClean="0"/>
              <a:t>포화 상태 </a:t>
            </a:r>
            <a:r>
              <a:rPr lang="en-US" altLang="ko-KR" dirty="0" smtClean="0"/>
              <a:t>: top = n-1</a:t>
            </a:r>
          </a:p>
          <a:p>
            <a:endParaRPr lang="ko-KR" altLang="en-US" dirty="0" smtClean="0"/>
          </a:p>
        </p:txBody>
      </p:sp>
      <p:sp>
        <p:nvSpPr>
          <p:cNvPr id="1536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49443" cy="5762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스택의</a:t>
            </a:r>
            <a:r>
              <a:rPr lang="ko-KR" altLang="en-US" dirty="0"/>
              <a:t> 구현</a:t>
            </a:r>
            <a:r>
              <a:rPr lang="en-US" altLang="ko-KR" dirty="0"/>
              <a:t>: </a:t>
            </a:r>
            <a:r>
              <a:rPr lang="ko-KR" altLang="en-US" dirty="0"/>
              <a:t>순차 자료구조를 이용한 </a:t>
            </a:r>
            <a:r>
              <a:rPr lang="ko-KR" altLang="en-US" dirty="0" err="1"/>
              <a:t>스택</a:t>
            </a:r>
            <a:r>
              <a:rPr lang="ko-KR" altLang="en-US" dirty="0"/>
              <a:t> 구현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05064"/>
            <a:ext cx="6120680" cy="267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크기가 </a:t>
            </a:r>
            <a:r>
              <a:rPr lang="en-US" altLang="ko-KR" dirty="0"/>
              <a:t>5</a:t>
            </a:r>
            <a:r>
              <a:rPr lang="ko-KR" altLang="en-US" dirty="0"/>
              <a:t>인 </a:t>
            </a:r>
            <a:r>
              <a:rPr lang="ko-KR" altLang="en-US" dirty="0" err="1"/>
              <a:t>스택을</a:t>
            </a:r>
            <a:r>
              <a:rPr lang="ko-KR" altLang="en-US" dirty="0"/>
              <a:t> 생성하여 원소 </a:t>
            </a:r>
            <a:r>
              <a:rPr lang="en-US" altLang="ko-KR" dirty="0"/>
              <a:t>A, B, C</a:t>
            </a:r>
            <a:r>
              <a:rPr lang="ko-KR" altLang="en-US" dirty="0"/>
              <a:t>를 순서대로 삽입한 후에 원소 하나를 삭제하는 </a:t>
            </a:r>
            <a:r>
              <a:rPr lang="ko-KR" altLang="en-US" dirty="0" smtClean="0"/>
              <a:t>과정</a:t>
            </a:r>
          </a:p>
        </p:txBody>
      </p:sp>
      <p:sp>
        <p:nvSpPr>
          <p:cNvPr id="16387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49443" cy="5762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스택의</a:t>
            </a:r>
            <a:r>
              <a:rPr lang="ko-KR" altLang="en-US" dirty="0"/>
              <a:t> 구현</a:t>
            </a:r>
            <a:r>
              <a:rPr lang="en-US" altLang="ko-KR" dirty="0"/>
              <a:t>: </a:t>
            </a:r>
            <a:r>
              <a:rPr lang="ko-KR" altLang="en-US" dirty="0"/>
              <a:t>순차 자료구조를 이용한 </a:t>
            </a:r>
            <a:r>
              <a:rPr lang="ko-KR" altLang="en-US" dirty="0" err="1"/>
              <a:t>스택</a:t>
            </a:r>
            <a:r>
              <a:rPr lang="ko-KR" altLang="en-US" dirty="0"/>
              <a:t> 구현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4" y="1753060"/>
            <a:ext cx="7518974" cy="1923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4" y="3768621"/>
            <a:ext cx="7518974" cy="2812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smtClean="0"/>
              <a:t>순차 자료구조를 이용해 순차 스택 구현하기 프로그램 </a:t>
            </a:r>
            <a:r>
              <a:rPr lang="en-US" altLang="ko-KR" smtClean="0"/>
              <a:t>: </a:t>
            </a:r>
            <a:r>
              <a:rPr lang="ko-KR" altLang="en-US">
                <a:solidFill>
                  <a:srgbClr val="0070C0"/>
                </a:solidFill>
              </a:rPr>
              <a:t>교재 </a:t>
            </a:r>
            <a:r>
              <a:rPr lang="en-US" altLang="ko-KR" smtClean="0">
                <a:solidFill>
                  <a:srgbClr val="0070C0"/>
                </a:solidFill>
              </a:rPr>
              <a:t>239p</a:t>
            </a:r>
            <a:endParaRPr lang="ko-KR" altLang="en-US">
              <a:solidFill>
                <a:srgbClr val="0070C0"/>
              </a:solidFill>
            </a:endParaRPr>
          </a:p>
          <a:p>
            <a:pPr lvl="1" eaLnBrk="1" hangingPunct="1"/>
            <a:r>
              <a:rPr lang="ko-KR" altLang="en-US" smtClean="0"/>
              <a:t>실행 결과</a:t>
            </a:r>
            <a:endParaRPr lang="en-US" altLang="ko-KR" dirty="0" smtClean="0"/>
          </a:p>
        </p:txBody>
      </p:sp>
      <p:sp>
        <p:nvSpPr>
          <p:cNvPr id="2765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스택의 구현</a:t>
            </a:r>
            <a:r>
              <a:rPr lang="en-US" altLang="ko-KR"/>
              <a:t>: </a:t>
            </a:r>
            <a:r>
              <a:rPr lang="ko-KR" altLang="en-US"/>
              <a:t>순차 자료구조를 이용한 스택 구현</a:t>
            </a:r>
            <a:endParaRPr lang="ko-KR" altLang="en-US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44824"/>
            <a:ext cx="49911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순차 자료구조로 구현한 </a:t>
            </a:r>
            <a:r>
              <a:rPr lang="ko-KR" altLang="en-US" dirty="0" err="1" smtClean="0"/>
              <a:t>스택의</a:t>
            </a:r>
            <a:r>
              <a:rPr lang="ko-KR" altLang="en-US" dirty="0" smtClean="0"/>
              <a:t> 장점</a:t>
            </a:r>
          </a:p>
          <a:p>
            <a:pPr lvl="2"/>
            <a:r>
              <a:rPr lang="ko-KR" altLang="en-US" dirty="0" smtClean="0"/>
              <a:t>순차 자료구조인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배열을 사용하여 쉽게 구현</a:t>
            </a:r>
          </a:p>
          <a:p>
            <a:pPr lvl="1"/>
            <a:r>
              <a:rPr lang="ko-KR" altLang="en-US" dirty="0" smtClean="0"/>
              <a:t>순차 자료구조로 구현한 </a:t>
            </a:r>
            <a:r>
              <a:rPr lang="ko-KR" altLang="en-US" dirty="0" err="1" smtClean="0"/>
              <a:t>스택의</a:t>
            </a:r>
            <a:r>
              <a:rPr lang="ko-KR" altLang="en-US" dirty="0" smtClean="0"/>
              <a:t> 단점</a:t>
            </a:r>
          </a:p>
          <a:p>
            <a:pPr lvl="2"/>
            <a:r>
              <a:rPr lang="ko-KR" altLang="en-US" dirty="0" smtClean="0"/>
              <a:t>물리적으로 크기가 고정된 배열을 사용하므로 </a:t>
            </a:r>
            <a:r>
              <a:rPr lang="ko-KR" altLang="en-US" dirty="0" err="1" smtClean="0"/>
              <a:t>스택의</a:t>
            </a:r>
            <a:r>
              <a:rPr lang="ko-KR" altLang="en-US" dirty="0" smtClean="0"/>
              <a:t> 크기 변경 어려움</a:t>
            </a:r>
          </a:p>
          <a:p>
            <a:pPr lvl="2"/>
            <a:r>
              <a:rPr lang="ko-KR" altLang="en-US" dirty="0" smtClean="0"/>
              <a:t>순차 자료구조의 단점을 가</a:t>
            </a:r>
            <a:r>
              <a:rPr lang="ko-KR" altLang="en-US" dirty="0"/>
              <a:t>짐</a:t>
            </a:r>
            <a:endParaRPr lang="en-US" altLang="ko-KR" dirty="0" smtClean="0"/>
          </a:p>
          <a:p>
            <a:pPr lvl="1"/>
            <a:endParaRPr lang="ko-KR" altLang="en-US" dirty="0" smtClean="0"/>
          </a:p>
        </p:txBody>
      </p:sp>
      <p:sp>
        <p:nvSpPr>
          <p:cNvPr id="2253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스택의</a:t>
            </a:r>
            <a:r>
              <a:rPr lang="ko-KR" altLang="en-US" dirty="0"/>
              <a:t> 구현</a:t>
            </a:r>
            <a:r>
              <a:rPr lang="en-US" altLang="ko-KR" dirty="0"/>
              <a:t>: </a:t>
            </a:r>
            <a:r>
              <a:rPr lang="ko-KR" altLang="en-US" dirty="0"/>
              <a:t>순차 자료구조를 이용한 </a:t>
            </a:r>
            <a:r>
              <a:rPr lang="ko-KR" altLang="en-US" dirty="0" err="1"/>
              <a:t>스택</a:t>
            </a:r>
            <a:r>
              <a:rPr lang="ko-KR" altLang="en-US" dirty="0"/>
              <a:t> 구현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연결 자료구조를 이용한 </a:t>
            </a:r>
            <a:r>
              <a:rPr lang="ko-KR" altLang="en-US" dirty="0" err="1" smtClean="0"/>
              <a:t>스택의</a:t>
            </a:r>
            <a:r>
              <a:rPr lang="ko-KR" altLang="en-US" dirty="0" smtClean="0"/>
              <a:t> 구현</a:t>
            </a:r>
          </a:p>
          <a:p>
            <a:pPr lvl="1"/>
            <a:r>
              <a:rPr lang="ko-KR" altLang="en-US" dirty="0" smtClean="0"/>
              <a:t>단순 연결 리스트를 이용하여 구현</a:t>
            </a:r>
          </a:p>
          <a:p>
            <a:pPr lvl="2"/>
            <a:r>
              <a:rPr lang="ko-KR" altLang="en-US" dirty="0" err="1" smtClean="0"/>
              <a:t>스택의</a:t>
            </a:r>
            <a:r>
              <a:rPr lang="ko-KR" altLang="en-US" dirty="0" smtClean="0"/>
              <a:t> 원소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단순 연결 리스트의 </a:t>
            </a:r>
            <a:r>
              <a:rPr lang="ko-KR" altLang="en-US" dirty="0" err="1" smtClean="0"/>
              <a:t>노드</a:t>
            </a:r>
            <a:endParaRPr lang="ko-KR" altLang="en-US" dirty="0" smtClean="0"/>
          </a:p>
          <a:p>
            <a:pPr lvl="3">
              <a:lnSpc>
                <a:spcPct val="60000"/>
              </a:lnSpc>
            </a:pPr>
            <a:r>
              <a:rPr lang="ko-KR" altLang="en-US" dirty="0" err="1" smtClean="0"/>
              <a:t>스택</a:t>
            </a:r>
            <a:r>
              <a:rPr lang="ko-KR" altLang="en-US" dirty="0" smtClean="0"/>
              <a:t> 원소의 순서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링크 포인터로 연결</a:t>
            </a:r>
          </a:p>
          <a:p>
            <a:pPr lvl="3">
              <a:lnSpc>
                <a:spcPct val="110000"/>
              </a:lnSpc>
            </a:pPr>
            <a:r>
              <a:rPr lang="en-US" altLang="ko-KR" dirty="0" smtClean="0"/>
              <a:t>push : </a:t>
            </a:r>
            <a:r>
              <a:rPr lang="ko-KR" altLang="en-US" dirty="0" smtClean="0"/>
              <a:t>리스트의 마지막에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삽입</a:t>
            </a:r>
          </a:p>
          <a:p>
            <a:pPr lvl="3">
              <a:lnSpc>
                <a:spcPct val="90000"/>
              </a:lnSpc>
            </a:pPr>
            <a:r>
              <a:rPr lang="en-US" altLang="ko-KR" dirty="0" smtClean="0"/>
              <a:t>pop : </a:t>
            </a:r>
            <a:r>
              <a:rPr lang="ko-KR" altLang="en-US" dirty="0" smtClean="0"/>
              <a:t>리스트의 마지막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삭제 </a:t>
            </a:r>
          </a:p>
          <a:p>
            <a:pPr lvl="2">
              <a:lnSpc>
                <a:spcPct val="110000"/>
              </a:lnSpc>
            </a:pPr>
            <a:r>
              <a:rPr lang="ko-KR" altLang="en-US" dirty="0" smtClean="0"/>
              <a:t>변수 </a:t>
            </a:r>
            <a:r>
              <a:rPr lang="en-US" altLang="ko-KR" dirty="0" smtClean="0"/>
              <a:t>top : </a:t>
            </a:r>
            <a:r>
              <a:rPr lang="ko-KR" altLang="en-US" dirty="0" smtClean="0"/>
              <a:t>단순 연결 리스트의 마지막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가리키는 포인터 변수</a:t>
            </a:r>
          </a:p>
          <a:p>
            <a:pPr lvl="3">
              <a:lnSpc>
                <a:spcPct val="70000"/>
              </a:lnSpc>
            </a:pPr>
            <a:r>
              <a:rPr lang="ko-KR" altLang="en-US" dirty="0" smtClean="0"/>
              <a:t>초기 상태 </a:t>
            </a:r>
            <a:r>
              <a:rPr lang="en-US" altLang="ko-KR" dirty="0" smtClean="0"/>
              <a:t>: top = null </a:t>
            </a:r>
          </a:p>
          <a:p>
            <a:endParaRPr lang="ko-KR" altLang="en-US" dirty="0" smtClean="0"/>
          </a:p>
        </p:txBody>
      </p:sp>
      <p:sp>
        <p:nvSpPr>
          <p:cNvPr id="23555" name="제목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568952" cy="5762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스택의</a:t>
            </a:r>
            <a:r>
              <a:rPr lang="ko-KR" altLang="en-US" dirty="0"/>
              <a:t> 구현</a:t>
            </a:r>
            <a:r>
              <a:rPr lang="en-US" altLang="ko-KR" dirty="0" smtClean="0"/>
              <a:t>:</a:t>
            </a:r>
            <a:r>
              <a:rPr lang="ko-KR" altLang="en-US" dirty="0" smtClean="0"/>
              <a:t>연결 </a:t>
            </a:r>
            <a:r>
              <a:rPr lang="ko-KR" altLang="en-US" dirty="0"/>
              <a:t>자료구조를 이용한 </a:t>
            </a:r>
            <a:r>
              <a:rPr lang="ko-KR" altLang="en-US" dirty="0" err="1"/>
              <a:t>스택의</a:t>
            </a:r>
            <a:r>
              <a:rPr lang="ko-KR" altLang="en-US" dirty="0"/>
              <a:t> </a:t>
            </a:r>
            <a:r>
              <a:rPr lang="ko-KR" altLang="en-US" dirty="0" smtClean="0"/>
              <a:t>구현</a:t>
            </a:r>
            <a:endParaRPr lang="ko-KR" altLang="en-US" sz="2000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61" y="3586079"/>
            <a:ext cx="564803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/>
              <a:t>원소 </a:t>
            </a:r>
            <a:r>
              <a:rPr lang="en-US" altLang="ko-KR" dirty="0"/>
              <a:t>A, B, C</a:t>
            </a:r>
            <a:r>
              <a:rPr lang="ko-KR" altLang="en-US" dirty="0"/>
              <a:t>를 순서대로 삽입하면서 </a:t>
            </a:r>
            <a:r>
              <a:rPr lang="ko-KR" altLang="en-US" dirty="0" err="1"/>
              <a:t>스택을</a:t>
            </a:r>
            <a:r>
              <a:rPr lang="ko-KR" altLang="en-US" dirty="0"/>
              <a:t> 생성한 후에 원소 하나를 삭제하는 </a:t>
            </a:r>
            <a:r>
              <a:rPr lang="ko-KR" altLang="en-US" dirty="0" smtClean="0"/>
              <a:t>과정</a:t>
            </a:r>
            <a:endParaRPr lang="en-US" altLang="ko-KR" dirty="0" smtClean="0"/>
          </a:p>
        </p:txBody>
      </p:sp>
      <p:sp>
        <p:nvSpPr>
          <p:cNvPr id="24579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737475" cy="5762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스택의</a:t>
            </a:r>
            <a:r>
              <a:rPr lang="ko-KR" altLang="en-US" dirty="0"/>
              <a:t> 구현</a:t>
            </a:r>
            <a:r>
              <a:rPr lang="en-US" altLang="ko-KR" dirty="0"/>
              <a:t>:</a:t>
            </a:r>
            <a:r>
              <a:rPr lang="ko-KR" altLang="en-US" dirty="0"/>
              <a:t>연결 자료구조를 이용한 </a:t>
            </a:r>
            <a:r>
              <a:rPr lang="ko-KR" altLang="en-US" dirty="0" err="1"/>
              <a:t>스택의</a:t>
            </a:r>
            <a:r>
              <a:rPr lang="ko-KR" altLang="en-US" dirty="0"/>
              <a:t> 구현</a:t>
            </a:r>
            <a:endParaRPr lang="ko-KR" altLang="en-U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84" y="1870950"/>
            <a:ext cx="80486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737475" cy="5762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스택의</a:t>
            </a:r>
            <a:r>
              <a:rPr lang="ko-KR" altLang="en-US" dirty="0"/>
              <a:t> 구현</a:t>
            </a:r>
            <a:r>
              <a:rPr lang="en-US" altLang="ko-KR" dirty="0"/>
              <a:t>:</a:t>
            </a:r>
            <a:r>
              <a:rPr lang="ko-KR" altLang="en-US" dirty="0"/>
              <a:t>연결 자료구조를 이용한 </a:t>
            </a:r>
            <a:r>
              <a:rPr lang="ko-KR" altLang="en-US" dirty="0" err="1"/>
              <a:t>스택의</a:t>
            </a:r>
            <a:r>
              <a:rPr lang="ko-KR" altLang="en-US" dirty="0"/>
              <a:t> 구현</a:t>
            </a:r>
            <a:endParaRPr lang="ko-KR" altLang="en-US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50" y="988060"/>
            <a:ext cx="802957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72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smtClean="0"/>
              <a:t>연결 자료구조를 이용해 연결 스택 구현하기 프로그램 </a:t>
            </a:r>
            <a:r>
              <a:rPr lang="en-US" altLang="ko-KR" smtClean="0"/>
              <a:t>: </a:t>
            </a:r>
            <a:r>
              <a:rPr lang="ko-KR" altLang="en-US">
                <a:solidFill>
                  <a:srgbClr val="0070C0"/>
                </a:solidFill>
              </a:rPr>
              <a:t>교재 </a:t>
            </a:r>
            <a:r>
              <a:rPr lang="en-US" altLang="ko-KR" smtClean="0">
                <a:solidFill>
                  <a:srgbClr val="0070C0"/>
                </a:solidFill>
              </a:rPr>
              <a:t>243p</a:t>
            </a:r>
            <a:endParaRPr lang="ko-KR" altLang="en-US">
              <a:solidFill>
                <a:srgbClr val="0070C0"/>
              </a:solidFill>
            </a:endParaRPr>
          </a:p>
          <a:p>
            <a:pPr lvl="1" eaLnBrk="1" hangingPunct="1"/>
            <a:r>
              <a:rPr lang="ko-KR" altLang="en-US" smtClean="0"/>
              <a:t>실행 결과</a:t>
            </a:r>
            <a:endParaRPr lang="en-US" altLang="ko-KR" dirty="0" smtClean="0"/>
          </a:p>
        </p:txBody>
      </p:sp>
      <p:sp>
        <p:nvSpPr>
          <p:cNvPr id="2765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/>
              <a:t>2</a:t>
            </a:r>
            <a:r>
              <a:rPr lang="en-US" altLang="ko-KR"/>
              <a:t>. </a:t>
            </a:r>
            <a:r>
              <a:rPr lang="ko-KR" altLang="en-US"/>
              <a:t>스택의 구현</a:t>
            </a:r>
            <a:r>
              <a:rPr lang="en-US" altLang="ko-KR"/>
              <a:t>:</a:t>
            </a:r>
            <a:r>
              <a:rPr lang="ko-KR" altLang="en-US"/>
              <a:t>연결 자료구조를 이용한 스택의 구현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66" y="1844824"/>
            <a:ext cx="36576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8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학습목표</a:t>
            </a:r>
          </a:p>
          <a:p>
            <a:pPr lvl="1"/>
            <a:r>
              <a:rPr lang="ko-KR" altLang="en-US"/>
              <a:t>스택 자료구조에 대해 이해한다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스택의 특징과 연산 방법을 알아본다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순차 자료구조와 연결 자료구조를 이용해 스택을 구현해 본다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스택을 응용하는 방법을 알아본다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내용</a:t>
            </a:r>
          </a:p>
          <a:p>
            <a:pPr lvl="1"/>
            <a:r>
              <a:rPr lang="ko-KR" altLang="en-US"/>
              <a:t>스택의 이해</a:t>
            </a:r>
          </a:p>
          <a:p>
            <a:pPr lvl="1"/>
            <a:r>
              <a:rPr lang="ko-KR" altLang="en-US"/>
              <a:t>스택의 구현</a:t>
            </a:r>
          </a:p>
          <a:p>
            <a:pPr lvl="1"/>
            <a:r>
              <a:rPr lang="ko-KR" altLang="en-US"/>
              <a:t>스택의 응용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4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defRPr/>
            </a:pPr>
            <a:r>
              <a:rPr lang="en-US" altLang="ko-KR" dirty="0" smtClean="0"/>
              <a:t>20~26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연결 </a:t>
            </a:r>
            <a:r>
              <a:rPr lang="ko-KR" altLang="en-US" dirty="0" err="1"/>
              <a:t>스택에서</a:t>
            </a:r>
            <a:r>
              <a:rPr lang="ko-KR" altLang="en-US" dirty="0"/>
              <a:t> 삽입 연산을 수행하는 </a:t>
            </a:r>
            <a:r>
              <a:rPr lang="ko-KR" altLang="en-US" dirty="0" smtClean="0"/>
              <a:t>과정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22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ko-KR" altLang="en-US" dirty="0" smtClean="0"/>
              <a:t>원소 </a:t>
            </a:r>
            <a:r>
              <a:rPr lang="en-US" altLang="ko-KR" dirty="0"/>
              <a:t>item</a:t>
            </a:r>
            <a:r>
              <a:rPr lang="ko-KR" altLang="en-US" dirty="0"/>
              <a:t>을 저장할 </a:t>
            </a:r>
            <a:r>
              <a:rPr lang="ko-KR" altLang="en-US" dirty="0" err="1"/>
              <a:t>노드에</a:t>
            </a:r>
            <a:r>
              <a:rPr lang="ko-KR" altLang="en-US" dirty="0"/>
              <a:t> 대한 </a:t>
            </a:r>
            <a:r>
              <a:rPr lang="ko-KR" altLang="en-US" dirty="0" smtClean="0"/>
              <a:t>메모리 할당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포인터 </a:t>
            </a:r>
            <a:r>
              <a:rPr lang="en-US" altLang="ko-KR" dirty="0" smtClean="0"/>
              <a:t>temp</a:t>
            </a:r>
            <a:r>
              <a:rPr lang="ko-KR" altLang="en-US" dirty="0" smtClean="0"/>
              <a:t> 설정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23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ko-KR" altLang="en-US" dirty="0"/>
              <a:t>삽입할 </a:t>
            </a:r>
            <a:r>
              <a:rPr lang="ko-KR" altLang="en-US" dirty="0" err="1"/>
              <a:t>노드의</a:t>
            </a:r>
            <a:r>
              <a:rPr lang="ko-KR" altLang="en-US" dirty="0"/>
              <a:t> 데이터 필드에 원소 </a:t>
            </a:r>
            <a:r>
              <a:rPr lang="en-US" altLang="ko-KR" dirty="0"/>
              <a:t>item</a:t>
            </a:r>
            <a:r>
              <a:rPr lang="ko-KR" altLang="en-US" dirty="0"/>
              <a:t>을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r>
              <a:rPr lang="en-US" altLang="ko-KR" dirty="0"/>
              <a:t>24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ko-KR" altLang="en-US" dirty="0"/>
              <a:t>삽입할 </a:t>
            </a:r>
            <a:r>
              <a:rPr lang="ko-KR" altLang="en-US" dirty="0" err="1"/>
              <a:t>노드의</a:t>
            </a:r>
            <a:r>
              <a:rPr lang="ko-KR" altLang="en-US" dirty="0"/>
              <a:t> 링크 필드에 포인터 </a:t>
            </a:r>
            <a:r>
              <a:rPr lang="en-US" altLang="ko-KR" dirty="0"/>
              <a:t>top</a:t>
            </a:r>
            <a:r>
              <a:rPr lang="ko-KR" altLang="en-US" dirty="0"/>
              <a:t>의 </a:t>
            </a:r>
            <a:r>
              <a:rPr lang="ko-KR" altLang="en-US" dirty="0" smtClean="0"/>
              <a:t>값 </a:t>
            </a:r>
            <a:r>
              <a:rPr lang="ko-KR" altLang="en-US" dirty="0"/>
              <a:t>저장하면</a:t>
            </a:r>
            <a:r>
              <a:rPr lang="en-US" altLang="ko-KR" dirty="0"/>
              <a:t>, </a:t>
            </a:r>
            <a:r>
              <a:rPr lang="ko-KR" altLang="en-US" dirty="0"/>
              <a:t>새로 삽입한 </a:t>
            </a:r>
            <a:r>
              <a:rPr lang="ko-KR" altLang="en-US" dirty="0" err="1"/>
              <a:t>노드가</a:t>
            </a:r>
            <a:r>
              <a:rPr lang="ko-KR" altLang="en-US" dirty="0"/>
              <a:t> 현재 </a:t>
            </a:r>
            <a:r>
              <a:rPr lang="ko-KR" altLang="en-US" dirty="0" err="1"/>
              <a:t>스택의</a:t>
            </a:r>
            <a:r>
              <a:rPr lang="ko-KR" altLang="en-US" dirty="0"/>
              <a:t> </a:t>
            </a:r>
            <a:r>
              <a:rPr lang="ko-KR" altLang="en-US" dirty="0" smtClean="0"/>
              <a:t>마지막 </a:t>
            </a:r>
            <a:r>
              <a:rPr lang="ko-KR" altLang="en-US" dirty="0" err="1" smtClean="0"/>
              <a:t>노드</a:t>
            </a:r>
            <a:r>
              <a:rPr lang="en-US" altLang="ko-KR" dirty="0"/>
              <a:t>(</a:t>
            </a:r>
            <a:r>
              <a:rPr lang="ko-KR" altLang="en-US" dirty="0"/>
              <a:t>현재 </a:t>
            </a:r>
            <a:r>
              <a:rPr lang="en-US" altLang="ko-KR" dirty="0"/>
              <a:t>top</a:t>
            </a:r>
            <a:r>
              <a:rPr lang="ko-KR" altLang="en-US" dirty="0"/>
              <a:t>이 가리키는 </a:t>
            </a:r>
            <a:r>
              <a:rPr lang="ko-KR" altLang="en-US" dirty="0" err="1"/>
              <a:t>노드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2">
              <a:defRPr/>
            </a:pPr>
            <a:endParaRPr lang="ko-KR" altLang="en-US" dirty="0"/>
          </a:p>
        </p:txBody>
      </p:sp>
      <p:sp>
        <p:nvSpPr>
          <p:cNvPr id="3277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93459" cy="5762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스택의</a:t>
            </a:r>
            <a:r>
              <a:rPr lang="ko-KR" altLang="en-US" dirty="0"/>
              <a:t> 구현</a:t>
            </a:r>
            <a:r>
              <a:rPr lang="en-US" altLang="ko-KR" dirty="0"/>
              <a:t>:</a:t>
            </a:r>
            <a:r>
              <a:rPr lang="ko-KR" altLang="en-US" dirty="0"/>
              <a:t>연결 자료구조를 이용한 </a:t>
            </a:r>
            <a:r>
              <a:rPr lang="ko-KR" altLang="en-US" dirty="0" err="1"/>
              <a:t>스택의</a:t>
            </a:r>
            <a:r>
              <a:rPr lang="ko-KR" altLang="en-US" dirty="0"/>
              <a:t> 구현</a:t>
            </a:r>
            <a:endParaRPr lang="ko-KR" altLang="en-US" sz="2000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32856"/>
            <a:ext cx="370522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670" y="4315086"/>
            <a:ext cx="36671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defRPr/>
            </a:pPr>
            <a:r>
              <a:rPr lang="en-US" altLang="ko-KR" dirty="0"/>
              <a:t>25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ko-KR" altLang="en-US" dirty="0"/>
              <a:t>포인터 </a:t>
            </a:r>
            <a:r>
              <a:rPr lang="en-US" altLang="ko-KR" dirty="0"/>
              <a:t>temp</a:t>
            </a:r>
            <a:r>
              <a:rPr lang="ko-KR" altLang="en-US" dirty="0"/>
              <a:t>의 값</a:t>
            </a:r>
            <a:r>
              <a:rPr lang="en-US" altLang="ko-KR" dirty="0"/>
              <a:t>(</a:t>
            </a:r>
            <a:r>
              <a:rPr lang="ko-KR" altLang="en-US" dirty="0"/>
              <a:t>삽입 </a:t>
            </a:r>
            <a:r>
              <a:rPr lang="ko-KR" altLang="en-US" dirty="0" err="1"/>
              <a:t>노드의</a:t>
            </a:r>
            <a:r>
              <a:rPr lang="ko-KR" altLang="en-US" dirty="0"/>
              <a:t> 주소</a:t>
            </a:r>
            <a:r>
              <a:rPr lang="en-US" altLang="ko-KR" dirty="0"/>
              <a:t>)</a:t>
            </a:r>
            <a:r>
              <a:rPr lang="ko-KR" altLang="en-US" dirty="0"/>
              <a:t>을 포인터 </a:t>
            </a:r>
            <a:r>
              <a:rPr lang="en-US" altLang="ko-KR" dirty="0"/>
              <a:t>top</a:t>
            </a:r>
            <a:r>
              <a:rPr lang="ko-KR" altLang="en-US" dirty="0"/>
              <a:t>에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 </a:t>
            </a:r>
            <a:r>
              <a:rPr lang="ko-KR" altLang="en-US" dirty="0"/>
              <a:t>삽입한 </a:t>
            </a:r>
            <a:r>
              <a:rPr lang="ko-KR" altLang="en-US" dirty="0" err="1"/>
              <a:t>노드가</a:t>
            </a:r>
            <a:r>
              <a:rPr lang="ko-KR" altLang="en-US" dirty="0"/>
              <a:t> </a:t>
            </a:r>
            <a:r>
              <a:rPr lang="ko-KR" altLang="en-US" dirty="0" err="1"/>
              <a:t>스택의</a:t>
            </a:r>
            <a:r>
              <a:rPr lang="ko-KR" altLang="en-US" dirty="0"/>
              <a:t> </a:t>
            </a:r>
            <a:r>
              <a:rPr lang="en-US" altLang="ko-KR" dirty="0"/>
              <a:t>top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/>
              <a:t>되도록 </a:t>
            </a:r>
            <a:r>
              <a:rPr lang="ko-KR" altLang="en-US" dirty="0" smtClean="0"/>
              <a:t>조정</a:t>
            </a:r>
            <a:endParaRPr lang="en-US" altLang="ko-KR" dirty="0" smtClean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en-US" altLang="ko-KR" dirty="0"/>
              <a:t>28~43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연결 </a:t>
            </a:r>
            <a:r>
              <a:rPr lang="ko-KR" altLang="en-US" dirty="0" err="1"/>
              <a:t>스택에서</a:t>
            </a:r>
            <a:r>
              <a:rPr lang="ko-KR" altLang="en-US" dirty="0"/>
              <a:t> 삭제하는 연산을 수행하는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/>
              <a:t>31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ko-KR" altLang="en-US" dirty="0"/>
              <a:t>포인터 </a:t>
            </a:r>
            <a:r>
              <a:rPr lang="en-US" altLang="ko-KR" dirty="0"/>
              <a:t>temp</a:t>
            </a:r>
            <a:r>
              <a:rPr lang="ko-KR" altLang="en-US" dirty="0"/>
              <a:t>를 </a:t>
            </a:r>
            <a:r>
              <a:rPr lang="en-US" altLang="ko-KR" dirty="0"/>
              <a:t>top </a:t>
            </a:r>
            <a:r>
              <a:rPr lang="ko-KR" altLang="en-US" dirty="0" err="1"/>
              <a:t>노드에</a:t>
            </a:r>
            <a:r>
              <a:rPr lang="ko-KR" altLang="en-US" dirty="0"/>
              <a:t> 설정하여 삭제할 </a:t>
            </a:r>
            <a:r>
              <a:rPr lang="ko-KR" altLang="en-US" dirty="0" err="1"/>
              <a:t>노드를</a:t>
            </a:r>
            <a:r>
              <a:rPr lang="ko-KR" altLang="en-US" dirty="0"/>
              <a:t> </a:t>
            </a:r>
            <a:r>
              <a:rPr lang="ko-KR" altLang="en-US" dirty="0" smtClean="0"/>
              <a:t>가리</a:t>
            </a:r>
            <a:r>
              <a:rPr lang="ko-KR" altLang="en-US" dirty="0"/>
              <a:t>킴</a:t>
            </a:r>
            <a:endParaRPr lang="en-US" altLang="ko-KR" dirty="0"/>
          </a:p>
          <a:p>
            <a:pPr lvl="2">
              <a:defRPr/>
            </a:pPr>
            <a:endParaRPr lang="ko-KR" altLang="en-US" dirty="0"/>
          </a:p>
        </p:txBody>
      </p:sp>
      <p:sp>
        <p:nvSpPr>
          <p:cNvPr id="3277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665467" cy="5762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스택의</a:t>
            </a:r>
            <a:r>
              <a:rPr lang="ko-KR" altLang="en-US" dirty="0"/>
              <a:t> 구현</a:t>
            </a:r>
            <a:r>
              <a:rPr lang="en-US" altLang="ko-KR" dirty="0"/>
              <a:t>:</a:t>
            </a:r>
            <a:r>
              <a:rPr lang="ko-KR" altLang="en-US" dirty="0"/>
              <a:t>연결 자료구조를 이용한 </a:t>
            </a:r>
            <a:r>
              <a:rPr lang="ko-KR" altLang="en-US" dirty="0" err="1"/>
              <a:t>스택의</a:t>
            </a:r>
            <a:r>
              <a:rPr lang="ko-KR" altLang="en-US" dirty="0"/>
              <a:t> 구현</a:t>
            </a:r>
            <a:endParaRPr lang="ko-KR" altLang="en-US" sz="2000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628801"/>
            <a:ext cx="3474339" cy="207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1" y="4620985"/>
            <a:ext cx="3456384" cy="2046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39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defRPr/>
            </a:pPr>
            <a:r>
              <a:rPr lang="en-US" altLang="ko-KR" dirty="0"/>
              <a:t>38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ko-KR" altLang="en-US" dirty="0" err="1"/>
              <a:t>스택의</a:t>
            </a:r>
            <a:r>
              <a:rPr lang="ko-KR" altLang="en-US" dirty="0"/>
              <a:t> 마지막 </a:t>
            </a:r>
            <a:r>
              <a:rPr lang="ko-KR" altLang="en-US" dirty="0" err="1"/>
              <a:t>노드의</a:t>
            </a:r>
            <a:r>
              <a:rPr lang="ko-KR" altLang="en-US" dirty="0"/>
              <a:t> 데이터 </a:t>
            </a:r>
            <a:r>
              <a:rPr lang="ko-KR" altLang="en-US" dirty="0" err="1"/>
              <a:t>필드값을</a:t>
            </a:r>
            <a:r>
              <a:rPr lang="ko-KR" altLang="en-US" dirty="0"/>
              <a:t> 변수 </a:t>
            </a:r>
            <a:r>
              <a:rPr lang="en-US" altLang="ko-KR" dirty="0"/>
              <a:t>item</a:t>
            </a:r>
            <a:r>
              <a:rPr lang="ko-KR" altLang="en-US" dirty="0"/>
              <a:t>에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/>
              <a:t>39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ko-KR" altLang="en-US" dirty="0"/>
              <a:t>포인터 </a:t>
            </a:r>
            <a:r>
              <a:rPr lang="en-US" altLang="ko-KR" dirty="0"/>
              <a:t>top</a:t>
            </a:r>
            <a:r>
              <a:rPr lang="ko-KR" altLang="en-US" dirty="0"/>
              <a:t>의 위치를 현재 마지막 </a:t>
            </a:r>
            <a:r>
              <a:rPr lang="ko-KR" altLang="en-US" dirty="0" err="1"/>
              <a:t>노드의</a:t>
            </a:r>
            <a:r>
              <a:rPr lang="ko-KR" altLang="en-US" dirty="0"/>
              <a:t> 아래 </a:t>
            </a:r>
            <a:r>
              <a:rPr lang="ko-KR" altLang="en-US" dirty="0" err="1"/>
              <a:t>노드로</a:t>
            </a:r>
            <a:r>
              <a:rPr lang="ko-KR" altLang="en-US" dirty="0"/>
              <a:t>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40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ko-KR" altLang="en-US" dirty="0"/>
              <a:t>포인터 </a:t>
            </a:r>
            <a:r>
              <a:rPr lang="en-US" altLang="ko-KR" dirty="0"/>
              <a:t>temp</a:t>
            </a:r>
            <a:r>
              <a:rPr lang="ko-KR" altLang="en-US" dirty="0"/>
              <a:t>가 가리키는 </a:t>
            </a:r>
            <a:r>
              <a:rPr lang="ko-KR" altLang="en-US" dirty="0" err="1"/>
              <a:t>노드를</a:t>
            </a:r>
            <a:r>
              <a:rPr lang="ko-KR" altLang="en-US" dirty="0"/>
              <a:t> 메모리 </a:t>
            </a:r>
            <a:r>
              <a:rPr lang="ko-KR" altLang="en-US" dirty="0" smtClean="0"/>
              <a:t>해제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41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ko-KR" altLang="en-US" dirty="0"/>
              <a:t>변수 </a:t>
            </a:r>
            <a:r>
              <a:rPr lang="en-US" altLang="ko-KR" dirty="0"/>
              <a:t>item</a:t>
            </a:r>
            <a:r>
              <a:rPr lang="ko-KR" altLang="en-US" dirty="0"/>
              <a:t>의 값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ko-KR" altLang="en-US" dirty="0" err="1"/>
              <a:t>스택의</a:t>
            </a:r>
            <a:r>
              <a:rPr lang="ko-KR" altLang="en-US" dirty="0"/>
              <a:t> </a:t>
            </a:r>
            <a:r>
              <a:rPr lang="en-US" altLang="ko-KR" dirty="0"/>
              <a:t>top</a:t>
            </a:r>
            <a:r>
              <a:rPr lang="ko-KR" altLang="en-US" dirty="0"/>
              <a:t>이었던 </a:t>
            </a:r>
            <a:r>
              <a:rPr lang="ko-KR" altLang="en-US" dirty="0" err="1"/>
              <a:t>노드의</a:t>
            </a:r>
            <a:r>
              <a:rPr lang="ko-KR" altLang="en-US" dirty="0"/>
              <a:t> 데이터를 </a:t>
            </a:r>
            <a:r>
              <a:rPr lang="ko-KR" altLang="en-US" dirty="0" smtClean="0"/>
              <a:t>반환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60~63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연결 </a:t>
            </a:r>
            <a:r>
              <a:rPr lang="ko-KR" altLang="en-US" dirty="0" err="1"/>
              <a:t>스택에</a:t>
            </a:r>
            <a:r>
              <a:rPr lang="ko-KR" altLang="en-US" dirty="0"/>
              <a:t> </a:t>
            </a:r>
            <a:r>
              <a:rPr lang="ko-KR" altLang="en-US" dirty="0" err="1"/>
              <a:t>노드가</a:t>
            </a:r>
            <a:r>
              <a:rPr lang="ko-KR" altLang="en-US" dirty="0"/>
              <a:t> 있는 동안</a:t>
            </a:r>
            <a:r>
              <a:rPr lang="en-US" altLang="ko-KR" dirty="0"/>
              <a:t>, top </a:t>
            </a:r>
            <a:r>
              <a:rPr lang="ko-KR" altLang="en-US" dirty="0" err="1"/>
              <a:t>노드부터</a:t>
            </a:r>
            <a:r>
              <a:rPr lang="ko-KR" altLang="en-US" dirty="0"/>
              <a:t> 링크 필드를 </a:t>
            </a:r>
            <a:r>
              <a:rPr lang="ko-KR" altLang="en-US" dirty="0" smtClean="0"/>
              <a:t>따라</a:t>
            </a:r>
            <a:endParaRPr lang="en-US" altLang="ko-KR" dirty="0" smtClean="0"/>
          </a:p>
          <a:p>
            <a:pPr marL="627062" lvl="2" indent="0">
              <a:buNone/>
              <a:defRPr/>
            </a:pPr>
            <a:r>
              <a:rPr lang="en-US" altLang="ko-KR" dirty="0"/>
              <a:t> </a:t>
            </a:r>
            <a:r>
              <a:rPr lang="ko-KR" altLang="en-US" dirty="0" smtClean="0"/>
              <a:t> </a:t>
            </a:r>
            <a:r>
              <a:rPr lang="ko-KR" altLang="en-US" dirty="0"/>
              <a:t>아래 </a:t>
            </a:r>
            <a:r>
              <a:rPr lang="ko-KR" altLang="en-US" dirty="0" err="1"/>
              <a:t>노드로</a:t>
            </a:r>
            <a:r>
              <a:rPr lang="ko-KR" altLang="en-US" dirty="0"/>
              <a:t> 이동하면서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필드값을</a:t>
            </a:r>
            <a:r>
              <a:rPr lang="ko-KR" altLang="en-US" dirty="0" smtClean="0"/>
              <a:t> 출력</a:t>
            </a:r>
            <a:r>
              <a:rPr lang="en-US" altLang="ko-KR" dirty="0" smtClean="0"/>
              <a:t>. </a:t>
            </a:r>
            <a:r>
              <a:rPr lang="en-US" altLang="ko-KR" dirty="0"/>
              <a:t>top </a:t>
            </a:r>
            <a:r>
              <a:rPr lang="ko-KR" altLang="en-US" dirty="0" err="1"/>
              <a:t>노드부터</a:t>
            </a:r>
            <a:r>
              <a:rPr lang="ko-KR" altLang="en-US" dirty="0"/>
              <a:t> 출력하므로 </a:t>
            </a:r>
            <a:endParaRPr lang="en-US" altLang="ko-KR" dirty="0" smtClean="0"/>
          </a:p>
          <a:p>
            <a:pPr marL="627062" lvl="2" indent="0"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 </a:t>
            </a:r>
            <a:r>
              <a:rPr lang="ko-KR" altLang="en-US" dirty="0"/>
              <a:t>화면에서 왼쪽이 </a:t>
            </a:r>
            <a:r>
              <a:rPr lang="ko-KR" altLang="en-US" dirty="0" err="1"/>
              <a:t>스택의</a:t>
            </a:r>
            <a:r>
              <a:rPr lang="ko-KR" altLang="en-US" dirty="0"/>
              <a:t> 마지막 원소인 </a:t>
            </a:r>
            <a:r>
              <a:rPr lang="en-US" altLang="ko-KR" dirty="0"/>
              <a:t>top</a:t>
            </a:r>
            <a:r>
              <a:rPr lang="ko-KR" altLang="en-US" dirty="0"/>
              <a:t>이 됨</a:t>
            </a:r>
            <a:endParaRPr lang="en-US" altLang="ko-KR" dirty="0"/>
          </a:p>
        </p:txBody>
      </p:sp>
      <p:sp>
        <p:nvSpPr>
          <p:cNvPr id="3277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737475" cy="5762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스택의</a:t>
            </a:r>
            <a:r>
              <a:rPr lang="ko-KR" altLang="en-US" dirty="0"/>
              <a:t> 구현</a:t>
            </a:r>
            <a:r>
              <a:rPr lang="en-US" altLang="ko-KR" dirty="0"/>
              <a:t>:</a:t>
            </a:r>
            <a:r>
              <a:rPr lang="ko-KR" altLang="en-US" dirty="0"/>
              <a:t>연결 자료구조를 이용한 </a:t>
            </a:r>
            <a:r>
              <a:rPr lang="ko-KR" altLang="en-US" dirty="0" err="1"/>
              <a:t>스택의</a:t>
            </a:r>
            <a:r>
              <a:rPr lang="ko-KR" altLang="en-US" dirty="0"/>
              <a:t> 구현</a:t>
            </a:r>
            <a:endParaRPr lang="ko-KR" altLang="en-US" sz="2000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772816"/>
            <a:ext cx="347818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79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defRPr/>
            </a:pPr>
            <a:r>
              <a:rPr lang="ko-KR" altLang="en-US" dirty="0" smtClean="0"/>
              <a:t>역순 문자열 만들기</a:t>
            </a:r>
          </a:p>
          <a:p>
            <a:pPr lvl="1">
              <a:defRPr/>
            </a:pPr>
            <a:r>
              <a:rPr lang="ko-KR" altLang="en-US" dirty="0" err="1" smtClean="0"/>
              <a:t>스택의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후입선출</a:t>
            </a:r>
            <a:r>
              <a:rPr lang="en-US" altLang="ko-KR" dirty="0" smtClean="0"/>
              <a:t>(LIFO) </a:t>
            </a:r>
            <a:r>
              <a:rPr lang="ko-KR" altLang="en-US" dirty="0" smtClean="0"/>
              <a:t>성질을 이용</a:t>
            </a:r>
            <a:endParaRPr lang="en-US" altLang="ko-KR" dirty="0"/>
          </a:p>
          <a:p>
            <a:pPr marL="627062" lvl="2" indent="0">
              <a:buNone/>
              <a:defRPr/>
            </a:pPr>
            <a:r>
              <a:rPr lang="en-US" altLang="ko-KR" dirty="0" smtClean="0"/>
              <a:t>① </a:t>
            </a:r>
            <a:r>
              <a:rPr lang="ko-KR" altLang="en-US" dirty="0"/>
              <a:t>문자열을 순서대로 </a:t>
            </a:r>
            <a:r>
              <a:rPr lang="ko-KR" altLang="en-US" dirty="0" err="1"/>
              <a:t>스택에</a:t>
            </a:r>
            <a:r>
              <a:rPr lang="ko-KR" altLang="en-US" dirty="0"/>
              <a:t> </a:t>
            </a:r>
            <a:r>
              <a:rPr lang="ko-KR" altLang="en-US" dirty="0" smtClean="0"/>
              <a:t>삽입</a:t>
            </a:r>
          </a:p>
        </p:txBody>
      </p:sp>
      <p:sp>
        <p:nvSpPr>
          <p:cNvPr id="3277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377435" cy="576263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스택의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응용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스택을</a:t>
            </a:r>
            <a:r>
              <a:rPr lang="ko-KR" altLang="en-US" dirty="0" smtClean="0"/>
              <a:t> </a:t>
            </a:r>
            <a:r>
              <a:rPr lang="ko-KR" altLang="en-US" dirty="0"/>
              <a:t>이용한 역순 문자열</a:t>
            </a:r>
            <a:endParaRPr lang="ko-KR" altLang="en-US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53384"/>
            <a:ext cx="802957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91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7062" lvl="2" indent="0">
              <a:buNone/>
              <a:defRPr/>
            </a:pPr>
            <a:r>
              <a:rPr lang="ko-KR" altLang="en-US" dirty="0" smtClean="0"/>
              <a:t>② </a:t>
            </a:r>
            <a:r>
              <a:rPr lang="ko-KR" altLang="en-US" dirty="0" err="1"/>
              <a:t>스택에서</a:t>
            </a:r>
            <a:r>
              <a:rPr lang="ko-KR" altLang="en-US" dirty="0"/>
              <a:t> 삭제하여 문자열을 </a:t>
            </a:r>
            <a:r>
              <a:rPr lang="ko-KR" altLang="en-US" dirty="0" smtClean="0"/>
              <a:t>만들기</a:t>
            </a:r>
            <a:endParaRPr lang="ko-KR" altLang="en-US" dirty="0"/>
          </a:p>
          <a:p>
            <a:pPr lvl="2">
              <a:defRPr/>
            </a:pPr>
            <a:endParaRPr lang="ko-KR" altLang="en-US" dirty="0"/>
          </a:p>
        </p:txBody>
      </p:sp>
      <p:sp>
        <p:nvSpPr>
          <p:cNvPr id="3379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스택의</a:t>
            </a:r>
            <a:r>
              <a:rPr lang="ko-KR" altLang="en-US" dirty="0"/>
              <a:t> 응용 </a:t>
            </a:r>
            <a:r>
              <a:rPr lang="en-US" altLang="ko-KR" dirty="0"/>
              <a:t>: </a:t>
            </a:r>
            <a:r>
              <a:rPr lang="ko-KR" altLang="en-US" dirty="0" err="1"/>
              <a:t>스택을</a:t>
            </a:r>
            <a:r>
              <a:rPr lang="ko-KR" altLang="en-US" dirty="0"/>
              <a:t> 이용한 역순 문자열</a:t>
            </a:r>
            <a:endParaRPr lang="ko-KR" altLang="en-US" dirty="0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95" y="1484784"/>
            <a:ext cx="790575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시스템 </a:t>
            </a:r>
            <a:r>
              <a:rPr lang="ko-KR" altLang="en-US" dirty="0" err="1" smtClean="0"/>
              <a:t>스택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프로그램에서의 호출과 복귀에 따른 수행 순서를 관리</a:t>
            </a:r>
          </a:p>
          <a:p>
            <a:pPr lvl="2"/>
            <a:r>
              <a:rPr lang="ko-KR" altLang="en-US" dirty="0" smtClean="0"/>
              <a:t>가장 마지막에 호출된 함수가 가장 먼저 실행을 완료하고 복귀하는 </a:t>
            </a:r>
            <a:r>
              <a:rPr lang="ko-KR" altLang="en-US" dirty="0" err="1" smtClean="0"/>
              <a:t>후입선출</a:t>
            </a:r>
            <a:r>
              <a:rPr lang="ko-KR" altLang="en-US" dirty="0" smtClean="0"/>
              <a:t> 구조이므로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후입선출</a:t>
            </a:r>
            <a:r>
              <a:rPr lang="ko-KR" altLang="en-US" dirty="0" smtClean="0"/>
              <a:t> 구조의 </a:t>
            </a:r>
            <a:r>
              <a:rPr lang="ko-KR" altLang="en-US" dirty="0" err="1" smtClean="0"/>
              <a:t>스택을</a:t>
            </a:r>
            <a:r>
              <a:rPr lang="ko-KR" altLang="en-US" dirty="0" smtClean="0"/>
              <a:t> 이용하여 수행순서 관리</a:t>
            </a:r>
          </a:p>
          <a:p>
            <a:pPr lvl="2"/>
            <a:r>
              <a:rPr lang="ko-KR" altLang="en-US" dirty="0" smtClean="0"/>
              <a:t>함수 호출이 발생하면 호출한 함수 수행에 필요한 지역변수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매개변수 및 수행 후 복귀할 주소 등의 정보를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프레임</a:t>
            </a:r>
            <a:r>
              <a:rPr lang="en-US" altLang="ko-KR" dirty="0" smtClean="0"/>
              <a:t>(stack frame)</a:t>
            </a:r>
            <a:r>
              <a:rPr lang="ko-KR" altLang="en-US" dirty="0" smtClean="0"/>
              <a:t>에 저장하여 시스템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삽입 </a:t>
            </a:r>
          </a:p>
          <a:p>
            <a:pPr lvl="2"/>
            <a:r>
              <a:rPr lang="ko-KR" altLang="en-US" dirty="0" smtClean="0"/>
              <a:t>함수의 실행이 끝나면 시스템 </a:t>
            </a:r>
            <a:r>
              <a:rPr lang="ko-KR" altLang="en-US" dirty="0" err="1" smtClean="0"/>
              <a:t>스택의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top </a:t>
            </a:r>
            <a:r>
              <a:rPr lang="ko-KR" altLang="en-US" dirty="0" smtClean="0"/>
              <a:t>원소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프레임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삭제</a:t>
            </a:r>
            <a:r>
              <a:rPr lang="en-US" altLang="ko-KR" dirty="0" smtClean="0"/>
              <a:t>(pop)</a:t>
            </a:r>
            <a:r>
              <a:rPr lang="ko-KR" altLang="en-US" dirty="0" smtClean="0"/>
              <a:t>하면서 프레임에 저장되어있던 복귀주소를 확인하고 복귀</a:t>
            </a:r>
          </a:p>
          <a:p>
            <a:pPr lvl="2"/>
            <a:r>
              <a:rPr lang="ko-KR" altLang="en-US" dirty="0" smtClean="0"/>
              <a:t>함수 호출과 복귀에 따라 이 과정을 반복하여 전체 프로그램 수행이 종료되면 시스템 </a:t>
            </a:r>
            <a:r>
              <a:rPr lang="ko-KR" altLang="en-US" dirty="0" err="1" smtClean="0"/>
              <a:t>스택은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공백스택이</a:t>
            </a:r>
            <a:r>
              <a:rPr lang="ko-KR" altLang="en-US" dirty="0" smtClean="0"/>
              <a:t> </a:t>
            </a:r>
            <a:r>
              <a:rPr lang="ko-KR" altLang="en-US" dirty="0"/>
              <a:t>됨</a:t>
            </a:r>
            <a:endParaRPr lang="ko-KR" altLang="en-US" dirty="0" smtClean="0"/>
          </a:p>
        </p:txBody>
      </p:sp>
      <p:sp>
        <p:nvSpPr>
          <p:cNvPr id="3481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스택의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응용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 </a:t>
            </a:r>
            <a:r>
              <a:rPr lang="ko-KR" altLang="en-US" dirty="0" err="1" smtClean="0"/>
              <a:t>스택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함수 호출과 복귀에 따른 전체 프로그램의 수행 순서</a:t>
            </a:r>
          </a:p>
          <a:p>
            <a:pPr lvl="1"/>
            <a:endParaRPr lang="ko-KR" altLang="en-US" dirty="0" smtClean="0"/>
          </a:p>
        </p:txBody>
      </p:sp>
      <p:sp>
        <p:nvSpPr>
          <p:cNvPr id="3584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스택의</a:t>
            </a:r>
            <a:r>
              <a:rPr lang="ko-KR" altLang="en-US" dirty="0"/>
              <a:t> 응용 </a:t>
            </a:r>
            <a:r>
              <a:rPr lang="en-US" altLang="ko-KR" dirty="0"/>
              <a:t>: </a:t>
            </a:r>
            <a:r>
              <a:rPr lang="ko-KR" altLang="en-US" dirty="0"/>
              <a:t>시스템 </a:t>
            </a:r>
            <a:r>
              <a:rPr lang="ko-KR" altLang="en-US" dirty="0" err="1"/>
              <a:t>스택</a:t>
            </a:r>
            <a:endParaRPr lang="ko-KR" altLang="en-US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89" y="1606593"/>
            <a:ext cx="8346744" cy="289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158875" lvl="2" indent="-244475">
              <a:lnSpc>
                <a:spcPct val="110000"/>
              </a:lnSpc>
              <a:buNone/>
              <a:defRPr/>
            </a:pPr>
            <a:r>
              <a:rPr lang="ko-KR" altLang="en-US" dirty="0" smtClean="0"/>
              <a:t>①</a:t>
            </a:r>
            <a:r>
              <a:rPr lang="en-US" altLang="ko-KR" dirty="0"/>
              <a:t>main( </a:t>
            </a:r>
            <a:r>
              <a:rPr lang="en-US" altLang="ko-KR" dirty="0" smtClean="0"/>
              <a:t>)</a:t>
            </a:r>
            <a:r>
              <a:rPr lang="ko-KR" altLang="en-US" dirty="0" smtClean="0"/>
              <a:t>함수 </a:t>
            </a:r>
            <a:r>
              <a:rPr lang="ko-KR" altLang="en-US" dirty="0"/>
              <a:t>실행 시작 </a:t>
            </a:r>
            <a:r>
              <a:rPr lang="en-US" altLang="ko-KR" dirty="0"/>
              <a:t>: </a:t>
            </a:r>
            <a:r>
              <a:rPr lang="ko-KR" altLang="en-US" dirty="0" smtClean="0"/>
              <a:t>시작하면 </a:t>
            </a:r>
            <a:r>
              <a:rPr lang="en-US" altLang="ko-KR" dirty="0"/>
              <a:t>main( </a:t>
            </a:r>
            <a:r>
              <a:rPr lang="en-US" altLang="ko-KR" dirty="0" smtClean="0"/>
              <a:t>)</a:t>
            </a:r>
            <a:r>
              <a:rPr lang="ko-KR" altLang="en-US" dirty="0" smtClean="0"/>
              <a:t>함수가 </a:t>
            </a:r>
            <a:r>
              <a:rPr lang="ko-KR" altLang="en-US" dirty="0"/>
              <a:t>호출되어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, </a:t>
            </a:r>
            <a:r>
              <a:rPr lang="en-US" altLang="ko-KR" dirty="0"/>
              <a:t>main( ) </a:t>
            </a:r>
            <a:r>
              <a:rPr lang="ko-KR" altLang="en-US" dirty="0" smtClean="0"/>
              <a:t>함수 </a:t>
            </a:r>
            <a:r>
              <a:rPr lang="ko-KR" altLang="en-US" dirty="0"/>
              <a:t>시작과 관련된 정보를 </a:t>
            </a:r>
            <a:r>
              <a:rPr lang="ko-KR" altLang="en-US" dirty="0" err="1"/>
              <a:t>스택</a:t>
            </a:r>
            <a:r>
              <a:rPr lang="ko-KR" altLang="en-US" dirty="0"/>
              <a:t> 프레임에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</a:t>
            </a:r>
            <a:r>
              <a:rPr lang="ko-KR" altLang="en-US" dirty="0" err="1"/>
              <a:t>스택에</a:t>
            </a:r>
            <a:r>
              <a:rPr lang="ko-KR" altLang="en-US" dirty="0"/>
              <a:t> </a:t>
            </a:r>
            <a:r>
              <a:rPr lang="ko-KR" altLang="en-US" dirty="0" smtClean="0"/>
              <a:t>삽입</a:t>
            </a:r>
            <a:endParaRPr lang="en-US" altLang="ko-KR" dirty="0"/>
          </a:p>
          <a:p>
            <a:pPr marL="1158875" lvl="2" indent="-244475">
              <a:lnSpc>
                <a:spcPct val="110000"/>
              </a:lnSpc>
              <a:buNone/>
              <a:defRPr/>
            </a:pPr>
            <a:endParaRPr lang="en-US" altLang="ko-KR" dirty="0"/>
          </a:p>
          <a:p>
            <a:pPr marL="1714500" lvl="3" indent="-342900">
              <a:lnSpc>
                <a:spcPct val="110000"/>
              </a:lnSpc>
              <a:buFontTx/>
              <a:buAutoNum type="circleNumDbPlain"/>
              <a:defRPr/>
            </a:pPr>
            <a:endParaRPr lang="en-US" altLang="ko-KR" dirty="0"/>
          </a:p>
          <a:p>
            <a:pPr marL="1257300" lvl="2" indent="-342900">
              <a:lnSpc>
                <a:spcPct val="110000"/>
              </a:lnSpc>
              <a:buFontTx/>
              <a:buAutoNum type="circleNumDbPlain"/>
              <a:defRPr/>
            </a:pPr>
            <a:endParaRPr lang="ko-KR" altLang="en-US" dirty="0"/>
          </a:p>
          <a:p>
            <a:pPr marL="1158875" lvl="2" indent="-244475">
              <a:lnSpc>
                <a:spcPct val="110000"/>
              </a:lnSpc>
              <a:buFontTx/>
              <a:buNone/>
              <a:defRPr/>
            </a:pPr>
            <a:endParaRPr lang="en-US" altLang="ko-KR" dirty="0" smtClean="0"/>
          </a:p>
          <a:p>
            <a:pPr marL="1158875" lvl="2" indent="-244475">
              <a:lnSpc>
                <a:spcPct val="110000"/>
              </a:lnSpc>
              <a:buNone/>
              <a:defRPr/>
            </a:pPr>
            <a:endParaRPr lang="en-US" altLang="ko-KR" dirty="0" smtClean="0"/>
          </a:p>
          <a:p>
            <a:pPr marL="1158875" lvl="2" indent="-244475">
              <a:lnSpc>
                <a:spcPct val="110000"/>
              </a:lnSpc>
              <a:buNone/>
              <a:defRPr/>
            </a:pPr>
            <a:r>
              <a:rPr lang="ko-KR" altLang="en-US" dirty="0" smtClean="0"/>
              <a:t>② </a:t>
            </a:r>
            <a:r>
              <a:rPr lang="en-US" altLang="ko-KR" dirty="0"/>
              <a:t>F_1( ) </a:t>
            </a:r>
            <a:r>
              <a:rPr lang="ko-KR" altLang="en-US" dirty="0"/>
              <a:t>함수 호출 </a:t>
            </a:r>
            <a:r>
              <a:rPr lang="en-US" altLang="ko-KR" dirty="0" smtClean="0"/>
              <a:t>: main</a:t>
            </a:r>
            <a:r>
              <a:rPr lang="en-US" altLang="ko-KR" dirty="0"/>
              <a:t>() </a:t>
            </a:r>
            <a:r>
              <a:rPr lang="ko-KR" altLang="en-US" dirty="0"/>
              <a:t>함수 실행 </a:t>
            </a:r>
            <a:r>
              <a:rPr lang="ko-KR" altLang="en-US" dirty="0" smtClean="0"/>
              <a:t>중 </a:t>
            </a:r>
            <a:r>
              <a:rPr lang="en-US" altLang="ko-KR" dirty="0"/>
              <a:t>F_1() </a:t>
            </a:r>
            <a:r>
              <a:rPr lang="ko-KR" altLang="en-US" dirty="0"/>
              <a:t>함수 호출을 만나면 함수 호출과 복귀에 필요한 정보를 </a:t>
            </a:r>
            <a:r>
              <a:rPr lang="ko-KR" altLang="en-US" dirty="0" err="1"/>
              <a:t>스택</a:t>
            </a:r>
            <a:r>
              <a:rPr lang="ko-KR" altLang="en-US" dirty="0"/>
              <a:t> 프레임에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시스템 </a:t>
            </a:r>
            <a:r>
              <a:rPr lang="ko-KR" altLang="en-US" dirty="0" err="1"/>
              <a:t>스택에</a:t>
            </a:r>
            <a:r>
              <a:rPr lang="ko-KR" altLang="en-US" dirty="0"/>
              <a:t> 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, </a:t>
            </a:r>
            <a:r>
              <a:rPr lang="ko-KR" altLang="en-US" dirty="0"/>
              <a:t>호출된 함수인 </a:t>
            </a:r>
            <a:r>
              <a:rPr lang="en-US" altLang="ko-KR" dirty="0"/>
              <a:t>F_1() </a:t>
            </a:r>
            <a:r>
              <a:rPr lang="ko-KR" altLang="en-US" dirty="0"/>
              <a:t>함수로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</a:t>
            </a:r>
            <a:r>
              <a:rPr lang="ko-KR" altLang="en-US" dirty="0" err="1"/>
              <a:t>스택</a:t>
            </a:r>
            <a:r>
              <a:rPr lang="ko-KR" altLang="en-US" dirty="0"/>
              <a:t> 프레임에는 호출된 함수의 수행이 </a:t>
            </a:r>
            <a:r>
              <a:rPr lang="ko-KR" altLang="en-US" dirty="0" smtClean="0"/>
              <a:t>끝나고 </a:t>
            </a:r>
            <a:r>
              <a:rPr lang="en-US" altLang="ko-KR" dirty="0" smtClean="0"/>
              <a:t>main</a:t>
            </a:r>
            <a:r>
              <a:rPr lang="en-US" altLang="ko-KR" dirty="0"/>
              <a:t>() </a:t>
            </a:r>
            <a:r>
              <a:rPr lang="ko-KR" altLang="en-US" dirty="0"/>
              <a:t>함수로 복귀할 주소 </a:t>
            </a:r>
            <a:r>
              <a:rPr lang="en-US" altLang="ko-KR" dirty="0"/>
              <a:t>a</a:t>
            </a:r>
            <a:r>
              <a:rPr lang="ko-KR" altLang="en-US" dirty="0"/>
              <a:t>를 저장 </a:t>
            </a:r>
          </a:p>
          <a:p>
            <a:pPr lvl="2">
              <a:defRPr/>
            </a:pPr>
            <a:endParaRPr lang="ko-KR" altLang="en-US" dirty="0"/>
          </a:p>
        </p:txBody>
      </p:sp>
      <p:sp>
        <p:nvSpPr>
          <p:cNvPr id="3686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스택의</a:t>
            </a:r>
            <a:r>
              <a:rPr lang="ko-KR" altLang="en-US" dirty="0"/>
              <a:t> 응용 </a:t>
            </a:r>
            <a:r>
              <a:rPr lang="en-US" altLang="ko-KR" dirty="0"/>
              <a:t>: </a:t>
            </a:r>
            <a:r>
              <a:rPr lang="ko-KR" altLang="en-US" dirty="0"/>
              <a:t>시스템 </a:t>
            </a:r>
            <a:r>
              <a:rPr lang="ko-KR" altLang="en-US" dirty="0" err="1"/>
              <a:t>스택</a:t>
            </a:r>
            <a:endParaRPr lang="ko-KR" altLang="en-US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766" y="1772817"/>
            <a:ext cx="7421915" cy="1579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485" y="4921695"/>
            <a:ext cx="7436541" cy="1564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14400" lvl="2" indent="0">
              <a:lnSpc>
                <a:spcPct val="110000"/>
              </a:lnSpc>
              <a:buFontTx/>
              <a:buNone/>
              <a:defRPr/>
            </a:pPr>
            <a:r>
              <a:rPr lang="ko-KR" altLang="en-US" dirty="0" smtClean="0"/>
              <a:t>③ 호출된 </a:t>
            </a:r>
            <a:r>
              <a:rPr lang="ko-KR" altLang="en-US" dirty="0"/>
              <a:t>함수 </a:t>
            </a:r>
            <a:r>
              <a:rPr lang="en-US" altLang="ko-KR" dirty="0"/>
              <a:t>F_1() </a:t>
            </a:r>
            <a:r>
              <a:rPr lang="ko-KR" altLang="en-US" dirty="0" smtClean="0"/>
              <a:t>함수 </a:t>
            </a:r>
            <a:r>
              <a:rPr lang="ko-KR" altLang="en-US" dirty="0"/>
              <a:t>실행</a:t>
            </a:r>
          </a:p>
          <a:p>
            <a:pPr marL="1262063" lvl="2" indent="-347663">
              <a:lnSpc>
                <a:spcPct val="110000"/>
              </a:lnSpc>
              <a:buNone/>
              <a:defRPr/>
            </a:pPr>
            <a:r>
              <a:rPr lang="ko-KR" altLang="en-US" dirty="0" smtClean="0"/>
              <a:t>④ </a:t>
            </a:r>
            <a:r>
              <a:rPr lang="en-US" altLang="ko-KR" dirty="0"/>
              <a:t>F_2( ) </a:t>
            </a:r>
            <a:r>
              <a:rPr lang="ko-KR" altLang="en-US" dirty="0"/>
              <a:t>함수 호출 </a:t>
            </a:r>
            <a:r>
              <a:rPr lang="en-US" altLang="ko-KR" dirty="0" smtClean="0"/>
              <a:t>: F_1</a:t>
            </a:r>
            <a:r>
              <a:rPr lang="en-US" altLang="ko-KR" dirty="0"/>
              <a:t>() </a:t>
            </a:r>
            <a:r>
              <a:rPr lang="ko-KR" altLang="en-US" dirty="0"/>
              <a:t>함수 실행 중에 </a:t>
            </a:r>
            <a:r>
              <a:rPr lang="en-US" altLang="ko-KR" dirty="0"/>
              <a:t>F_2() </a:t>
            </a:r>
            <a:r>
              <a:rPr lang="ko-KR" altLang="en-US" dirty="0"/>
              <a:t>함수 호출을 만나면 다시 함수 호출과 복귀에 필요한 정보를 </a:t>
            </a:r>
            <a:r>
              <a:rPr lang="ko-KR" altLang="en-US" dirty="0" err="1"/>
              <a:t>스택</a:t>
            </a:r>
            <a:r>
              <a:rPr lang="ko-KR" altLang="en-US" dirty="0"/>
              <a:t> 프레임에 저장하여 시스템 </a:t>
            </a:r>
            <a:r>
              <a:rPr lang="ko-KR" altLang="en-US" dirty="0" err="1"/>
              <a:t>스택에</a:t>
            </a:r>
            <a:r>
              <a:rPr lang="ko-KR" altLang="en-US" dirty="0"/>
              <a:t> 삽입하고</a:t>
            </a:r>
            <a:r>
              <a:rPr lang="en-US" altLang="ko-KR" dirty="0"/>
              <a:t>, </a:t>
            </a:r>
            <a:r>
              <a:rPr lang="ko-KR" altLang="en-US" dirty="0" smtClean="0"/>
              <a:t>호출된 </a:t>
            </a:r>
            <a:r>
              <a:rPr lang="ko-KR" altLang="en-US" dirty="0"/>
              <a:t>함수인 </a:t>
            </a:r>
            <a:r>
              <a:rPr lang="en-US" altLang="ko-KR" dirty="0"/>
              <a:t>F_2() </a:t>
            </a:r>
            <a:r>
              <a:rPr lang="ko-KR" altLang="en-US" dirty="0"/>
              <a:t>함수를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</a:t>
            </a:r>
            <a:r>
              <a:rPr lang="ko-KR" altLang="en-US" dirty="0"/>
              <a:t>프레임에는 </a:t>
            </a:r>
            <a:r>
              <a:rPr lang="en-US" altLang="ko-KR" dirty="0"/>
              <a:t>F_1() </a:t>
            </a:r>
            <a:r>
              <a:rPr lang="ko-KR" altLang="en-US" dirty="0"/>
              <a:t>함수로 복귀할 주소 </a:t>
            </a:r>
            <a:r>
              <a:rPr lang="en-US" altLang="ko-KR" dirty="0"/>
              <a:t>b</a:t>
            </a:r>
            <a:r>
              <a:rPr lang="ko-KR" altLang="en-US" dirty="0"/>
              <a:t>를 저장</a:t>
            </a:r>
          </a:p>
          <a:p>
            <a:pPr marL="914400" lvl="2" indent="0">
              <a:lnSpc>
                <a:spcPct val="110000"/>
              </a:lnSpc>
              <a:buFontTx/>
              <a:buNone/>
              <a:defRPr/>
            </a:pPr>
            <a:endParaRPr lang="en-US" altLang="ko-KR" dirty="0" smtClean="0"/>
          </a:p>
          <a:p>
            <a:pPr marL="914400" lvl="2" indent="0">
              <a:lnSpc>
                <a:spcPct val="110000"/>
              </a:lnSpc>
              <a:buFontTx/>
              <a:buNone/>
              <a:defRPr/>
            </a:pPr>
            <a:endParaRPr lang="en-US" altLang="ko-KR" dirty="0"/>
          </a:p>
          <a:p>
            <a:pPr marL="914400" lvl="2" indent="0">
              <a:lnSpc>
                <a:spcPct val="110000"/>
              </a:lnSpc>
              <a:buFontTx/>
              <a:buNone/>
              <a:defRPr/>
            </a:pPr>
            <a:endParaRPr lang="en-US" altLang="ko-KR" dirty="0" smtClean="0"/>
          </a:p>
          <a:p>
            <a:pPr marL="914400" lvl="2" indent="0">
              <a:lnSpc>
                <a:spcPct val="110000"/>
              </a:lnSpc>
              <a:buFontTx/>
              <a:buNone/>
              <a:defRPr/>
            </a:pPr>
            <a:endParaRPr lang="en-US" altLang="ko-KR" dirty="0"/>
          </a:p>
          <a:p>
            <a:pPr marL="914400" lvl="2" indent="0">
              <a:lnSpc>
                <a:spcPct val="110000"/>
              </a:lnSpc>
              <a:buFontTx/>
              <a:buNone/>
              <a:defRPr/>
            </a:pPr>
            <a:endParaRPr lang="en-US" altLang="ko-KR" dirty="0" smtClean="0"/>
          </a:p>
          <a:p>
            <a:pPr marL="914400" lvl="2" indent="0">
              <a:lnSpc>
                <a:spcPct val="110000"/>
              </a:lnSpc>
              <a:buFontTx/>
              <a:buNone/>
              <a:defRPr/>
            </a:pPr>
            <a:endParaRPr lang="en-US" altLang="ko-KR" dirty="0"/>
          </a:p>
          <a:p>
            <a:pPr marL="914400" lvl="2" indent="0">
              <a:lnSpc>
                <a:spcPct val="110000"/>
              </a:lnSpc>
              <a:buFontTx/>
              <a:buNone/>
              <a:defRPr/>
            </a:pPr>
            <a:endParaRPr lang="en-US" altLang="ko-KR" dirty="0" smtClean="0"/>
          </a:p>
          <a:p>
            <a:pPr marL="914400" lvl="2" indent="0">
              <a:lnSpc>
                <a:spcPct val="110000"/>
              </a:lnSpc>
              <a:buFontTx/>
              <a:buNone/>
              <a:defRPr/>
            </a:pPr>
            <a:r>
              <a:rPr lang="ko-KR" altLang="en-US" dirty="0" smtClean="0"/>
              <a:t>⑤ 호출된 </a:t>
            </a:r>
            <a:r>
              <a:rPr lang="ko-KR" altLang="en-US" dirty="0"/>
              <a:t>함수 </a:t>
            </a:r>
            <a:r>
              <a:rPr lang="en-US" altLang="ko-KR" dirty="0"/>
              <a:t>F_2() </a:t>
            </a:r>
            <a:r>
              <a:rPr lang="ko-KR" altLang="en-US" dirty="0" smtClean="0"/>
              <a:t>함수 실행</a:t>
            </a:r>
            <a:endParaRPr lang="ko-KR" altLang="en-US" dirty="0"/>
          </a:p>
          <a:p>
            <a:pPr lvl="2">
              <a:defRPr/>
            </a:pPr>
            <a:endParaRPr lang="ko-KR" altLang="en-US" dirty="0"/>
          </a:p>
        </p:txBody>
      </p:sp>
      <p:sp>
        <p:nvSpPr>
          <p:cNvPr id="378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스택의</a:t>
            </a:r>
            <a:r>
              <a:rPr lang="ko-KR" altLang="en-US" dirty="0"/>
              <a:t> 응용 </a:t>
            </a:r>
            <a:r>
              <a:rPr lang="en-US" altLang="ko-KR" dirty="0"/>
              <a:t>: </a:t>
            </a:r>
            <a:r>
              <a:rPr lang="ko-KR" altLang="en-US" dirty="0"/>
              <a:t>시스템 </a:t>
            </a:r>
            <a:r>
              <a:rPr lang="ko-KR" altLang="en-US" dirty="0" err="1"/>
              <a:t>스택</a:t>
            </a:r>
            <a:endParaRPr lang="ko-KR" altLang="en-US" dirty="0" smtClean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54" y="2799510"/>
            <a:ext cx="7920880" cy="2268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262063" lvl="2" indent="-347663">
              <a:lnSpc>
                <a:spcPct val="110000"/>
              </a:lnSpc>
              <a:buNone/>
              <a:defRPr/>
            </a:pPr>
            <a:r>
              <a:rPr lang="ko-KR" altLang="en-US" dirty="0" smtClean="0"/>
              <a:t>⑥ </a:t>
            </a:r>
            <a:r>
              <a:rPr lang="en-US" altLang="ko-KR" dirty="0"/>
              <a:t>F_2( ) </a:t>
            </a:r>
            <a:r>
              <a:rPr lang="ko-KR" altLang="en-US" dirty="0"/>
              <a:t>함수 실행 종료</a:t>
            </a:r>
            <a:r>
              <a:rPr lang="en-US" altLang="ko-KR" dirty="0"/>
              <a:t>, F_1( ) </a:t>
            </a:r>
            <a:r>
              <a:rPr lang="ko-KR" altLang="en-US" dirty="0"/>
              <a:t>함수로 복귀 </a:t>
            </a:r>
            <a:r>
              <a:rPr lang="en-US" altLang="ko-KR" dirty="0"/>
              <a:t>: F_2( ) </a:t>
            </a:r>
            <a:r>
              <a:rPr lang="ko-KR" altLang="en-US" dirty="0"/>
              <a:t>함수 실행이 끝나면 </a:t>
            </a:r>
            <a:r>
              <a:rPr lang="en-US" altLang="ko-KR" dirty="0"/>
              <a:t>F_2( ) </a:t>
            </a:r>
            <a:r>
              <a:rPr lang="ko-KR" altLang="en-US" dirty="0"/>
              <a:t>함수를 호출했던 </a:t>
            </a:r>
            <a:r>
              <a:rPr lang="ko-KR" altLang="en-US" dirty="0" smtClean="0"/>
              <a:t>이전 위치로 </a:t>
            </a:r>
            <a:r>
              <a:rPr lang="ko-KR" altLang="en-US" dirty="0"/>
              <a:t>복귀하여 이전 함수 </a:t>
            </a:r>
            <a:r>
              <a:rPr lang="en-US" altLang="ko-KR" dirty="0"/>
              <a:t>F_1( )</a:t>
            </a:r>
            <a:r>
              <a:rPr lang="ko-KR" altLang="en-US" dirty="0"/>
              <a:t>의 작업을 계속해야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 </a:t>
            </a:r>
            <a:r>
              <a:rPr lang="ko-KR" altLang="en-US" dirty="0"/>
              <a:t>시스템 </a:t>
            </a:r>
            <a:r>
              <a:rPr lang="ko-KR" altLang="en-US" dirty="0" err="1" smtClean="0"/>
              <a:t>스택의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top</a:t>
            </a:r>
            <a:r>
              <a:rPr lang="ko-KR" altLang="en-US" dirty="0"/>
              <a:t>에 있는 </a:t>
            </a:r>
            <a:r>
              <a:rPr lang="ko-KR" altLang="en-US" dirty="0" err="1"/>
              <a:t>스택</a:t>
            </a:r>
            <a:r>
              <a:rPr lang="ko-KR" altLang="en-US" dirty="0"/>
              <a:t> 프레임을 </a:t>
            </a:r>
            <a:r>
              <a:rPr lang="en-US" altLang="ko-KR" dirty="0"/>
              <a:t>pop</a:t>
            </a:r>
            <a:r>
              <a:rPr lang="ko-KR" altLang="en-US" dirty="0"/>
              <a:t>하여 정보를 확인하고 복귀 및 작업 </a:t>
            </a:r>
            <a:r>
              <a:rPr lang="ko-KR" altLang="en-US" dirty="0" smtClean="0"/>
              <a:t>전환 실행함</a:t>
            </a:r>
            <a:endParaRPr lang="en-US" altLang="ko-KR" dirty="0" smtClean="0"/>
          </a:p>
          <a:p>
            <a:pPr marL="1262063" lvl="2" indent="-347663">
              <a:lnSpc>
                <a:spcPct val="110000"/>
              </a:lnSpc>
              <a:buNone/>
              <a:defRPr/>
            </a:pPr>
            <a:endParaRPr lang="en-US" altLang="ko-KR" dirty="0"/>
          </a:p>
          <a:p>
            <a:pPr marL="1262063" lvl="2" indent="-347663">
              <a:lnSpc>
                <a:spcPct val="110000"/>
              </a:lnSpc>
              <a:buNone/>
              <a:defRPr/>
            </a:pPr>
            <a:endParaRPr lang="en-US" altLang="ko-KR" dirty="0" smtClean="0"/>
          </a:p>
          <a:p>
            <a:pPr marL="1262063" lvl="2" indent="-347663">
              <a:lnSpc>
                <a:spcPct val="110000"/>
              </a:lnSpc>
              <a:buNone/>
              <a:defRPr/>
            </a:pPr>
            <a:endParaRPr lang="en-US" altLang="ko-KR" dirty="0"/>
          </a:p>
          <a:p>
            <a:pPr marL="1262063" lvl="2" indent="-347663">
              <a:lnSpc>
                <a:spcPct val="110000"/>
              </a:lnSpc>
              <a:buNone/>
              <a:defRPr/>
            </a:pPr>
            <a:endParaRPr lang="en-US" altLang="ko-KR" dirty="0" smtClean="0"/>
          </a:p>
          <a:p>
            <a:pPr marL="1262063" lvl="2" indent="-347663">
              <a:lnSpc>
                <a:spcPct val="110000"/>
              </a:lnSpc>
              <a:buNone/>
              <a:defRPr/>
            </a:pPr>
            <a:endParaRPr lang="en-US" altLang="ko-KR" dirty="0"/>
          </a:p>
          <a:p>
            <a:pPr marL="1262063" lvl="2" indent="-347663">
              <a:lnSpc>
                <a:spcPct val="110000"/>
              </a:lnSpc>
              <a:buNone/>
              <a:defRPr/>
            </a:pPr>
            <a:endParaRPr lang="en-US" altLang="ko-KR" dirty="0" smtClean="0"/>
          </a:p>
          <a:p>
            <a:pPr marL="1262063" lvl="2" indent="-347663">
              <a:lnSpc>
                <a:spcPct val="110000"/>
              </a:lnSpc>
              <a:buNone/>
              <a:defRPr/>
            </a:pPr>
            <a:endParaRPr lang="en-US" altLang="ko-KR" dirty="0"/>
          </a:p>
          <a:p>
            <a:pPr marL="1262063" lvl="2" indent="-347663">
              <a:lnSpc>
                <a:spcPct val="110000"/>
              </a:lnSpc>
              <a:buNone/>
              <a:defRPr/>
            </a:pPr>
            <a:endParaRPr lang="en-US" altLang="ko-KR" dirty="0" smtClean="0"/>
          </a:p>
          <a:p>
            <a:pPr marL="1262063" lvl="2" indent="-347663">
              <a:lnSpc>
                <a:spcPct val="110000"/>
              </a:lnSpc>
              <a:buNone/>
              <a:defRPr/>
            </a:pPr>
            <a:endParaRPr lang="en-US" altLang="ko-KR" dirty="0"/>
          </a:p>
          <a:p>
            <a:pPr marL="1262063" lvl="2" indent="-347663">
              <a:lnSpc>
                <a:spcPct val="110000"/>
              </a:lnSpc>
              <a:buNone/>
              <a:defRPr/>
            </a:pPr>
            <a:r>
              <a:rPr lang="en-US" altLang="ko-KR" dirty="0" smtClean="0"/>
              <a:t>⑦ F_1</a:t>
            </a:r>
            <a:r>
              <a:rPr lang="en-US" altLang="ko-KR" dirty="0"/>
              <a:t>( ) </a:t>
            </a:r>
            <a:r>
              <a:rPr lang="ko-KR" altLang="en-US" dirty="0"/>
              <a:t>함수로 복귀하여 </a:t>
            </a:r>
            <a:r>
              <a:rPr lang="en-US" altLang="ko-KR" dirty="0"/>
              <a:t>F_1( ) </a:t>
            </a:r>
            <a:r>
              <a:rPr lang="ko-KR" altLang="en-US" dirty="0"/>
              <a:t>함수의 나머지 부분 실행</a:t>
            </a:r>
          </a:p>
        </p:txBody>
      </p:sp>
      <p:sp>
        <p:nvSpPr>
          <p:cNvPr id="378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스택의</a:t>
            </a:r>
            <a:r>
              <a:rPr lang="ko-KR" altLang="en-US" dirty="0"/>
              <a:t> 응용 </a:t>
            </a:r>
            <a:r>
              <a:rPr lang="en-US" altLang="ko-KR" dirty="0"/>
              <a:t>: </a:t>
            </a:r>
            <a:r>
              <a:rPr lang="ko-KR" altLang="en-US" dirty="0"/>
              <a:t>시스템 </a:t>
            </a:r>
            <a:r>
              <a:rPr lang="ko-KR" altLang="en-US" dirty="0" err="1"/>
              <a:t>스택</a:t>
            </a:r>
            <a:endParaRPr lang="ko-KR" altLang="en-US" dirty="0" smtClean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73140"/>
            <a:ext cx="8064896" cy="30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011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스택</a:t>
            </a:r>
            <a:r>
              <a:rPr lang="en-US" altLang="ko-KR" dirty="0"/>
              <a:t>(stack)</a:t>
            </a:r>
          </a:p>
          <a:p>
            <a:pPr lvl="1">
              <a:defRPr/>
            </a:pPr>
            <a:r>
              <a:rPr lang="ko-KR" altLang="en-US" dirty="0"/>
              <a:t>접시를 쌓듯이 자료를 차곡차곡 쌓아 올린 형태의 자료구조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/>
              <a:t>스택의</a:t>
            </a:r>
            <a:r>
              <a:rPr lang="ko-KR" altLang="en-US" dirty="0"/>
              <a:t> </a:t>
            </a:r>
            <a:r>
              <a:rPr lang="ko-KR" altLang="en-US" dirty="0" smtClean="0"/>
              <a:t>이해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스택의</a:t>
            </a:r>
            <a:r>
              <a:rPr lang="ko-KR" altLang="en-US" dirty="0" smtClean="0"/>
              <a:t> </a:t>
            </a:r>
            <a:r>
              <a:rPr lang="ko-KR" altLang="en-US" dirty="0"/>
              <a:t>개념과 구조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3" y="2044176"/>
            <a:ext cx="7200800" cy="281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262063" lvl="2" indent="-347663">
              <a:lnSpc>
                <a:spcPct val="110000"/>
              </a:lnSpc>
              <a:buNone/>
              <a:defRPr/>
            </a:pPr>
            <a:r>
              <a:rPr lang="ko-KR" altLang="en-US" dirty="0" smtClean="0"/>
              <a:t>⑧ </a:t>
            </a:r>
            <a:r>
              <a:rPr lang="en-US" altLang="ko-KR" dirty="0" smtClean="0"/>
              <a:t>F_1</a:t>
            </a:r>
            <a:r>
              <a:rPr lang="en-US" altLang="ko-KR" dirty="0"/>
              <a:t>( ) </a:t>
            </a:r>
            <a:r>
              <a:rPr lang="ko-KR" altLang="en-US" dirty="0"/>
              <a:t>함수 실행 종료</a:t>
            </a:r>
            <a:r>
              <a:rPr lang="en-US" altLang="ko-KR" dirty="0"/>
              <a:t>, main( ) </a:t>
            </a:r>
            <a:r>
              <a:rPr lang="ko-KR" altLang="en-US" dirty="0"/>
              <a:t>함수로 복귀 </a:t>
            </a:r>
            <a:r>
              <a:rPr lang="en-US" altLang="ko-KR" dirty="0" smtClean="0"/>
              <a:t>: </a:t>
            </a:r>
            <a:r>
              <a:rPr lang="ko-KR" altLang="en-US" dirty="0" err="1"/>
              <a:t>스택의</a:t>
            </a:r>
            <a:r>
              <a:rPr lang="ko-KR" altLang="en-US" dirty="0"/>
              <a:t> </a:t>
            </a:r>
            <a:r>
              <a:rPr lang="en-US" altLang="ko-KR" dirty="0"/>
              <a:t>top</a:t>
            </a:r>
            <a:r>
              <a:rPr lang="ko-KR" altLang="en-US" dirty="0"/>
              <a:t>에 있는 </a:t>
            </a:r>
            <a:r>
              <a:rPr lang="ko-KR" altLang="en-US" dirty="0" err="1"/>
              <a:t>스택</a:t>
            </a:r>
            <a:r>
              <a:rPr lang="ko-KR" altLang="en-US" dirty="0"/>
              <a:t> 프레임을 </a:t>
            </a:r>
            <a:r>
              <a:rPr lang="en-US" altLang="ko-KR" dirty="0"/>
              <a:t>pop</a:t>
            </a:r>
            <a:r>
              <a:rPr lang="ko-KR" altLang="en-US" dirty="0" smtClean="0"/>
              <a:t>하여 </a:t>
            </a:r>
            <a:r>
              <a:rPr lang="ko-KR" altLang="en-US" dirty="0"/>
              <a:t>정보를 확인하고 복귀 및 작업 전환을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1262063" lvl="2" indent="-347663">
              <a:lnSpc>
                <a:spcPct val="110000"/>
              </a:lnSpc>
              <a:buNone/>
              <a:defRPr/>
            </a:pPr>
            <a:endParaRPr lang="en-US" altLang="ko-KR" dirty="0"/>
          </a:p>
          <a:p>
            <a:pPr marL="1262063" lvl="2" indent="-347663">
              <a:lnSpc>
                <a:spcPct val="110000"/>
              </a:lnSpc>
              <a:buNone/>
              <a:defRPr/>
            </a:pPr>
            <a:endParaRPr lang="en-US" altLang="ko-KR" dirty="0" smtClean="0"/>
          </a:p>
          <a:p>
            <a:pPr marL="1262063" lvl="2" indent="-347663">
              <a:lnSpc>
                <a:spcPct val="110000"/>
              </a:lnSpc>
              <a:buNone/>
              <a:defRPr/>
            </a:pPr>
            <a:endParaRPr lang="en-US" altLang="ko-KR" dirty="0"/>
          </a:p>
          <a:p>
            <a:pPr marL="1262063" lvl="2" indent="-347663">
              <a:lnSpc>
                <a:spcPct val="110000"/>
              </a:lnSpc>
              <a:buNone/>
              <a:defRPr/>
            </a:pPr>
            <a:endParaRPr lang="en-US" altLang="ko-KR" dirty="0" smtClean="0"/>
          </a:p>
          <a:p>
            <a:pPr marL="1262063" lvl="2" indent="-347663">
              <a:lnSpc>
                <a:spcPct val="110000"/>
              </a:lnSpc>
              <a:buNone/>
              <a:defRPr/>
            </a:pPr>
            <a:endParaRPr lang="en-US" altLang="ko-KR" dirty="0"/>
          </a:p>
          <a:p>
            <a:pPr marL="1262063" lvl="2" indent="-347663">
              <a:lnSpc>
                <a:spcPct val="110000"/>
              </a:lnSpc>
              <a:buNone/>
              <a:defRPr/>
            </a:pPr>
            <a:endParaRPr lang="en-US" altLang="ko-KR" dirty="0" smtClean="0"/>
          </a:p>
          <a:p>
            <a:pPr marL="1262063" lvl="2" indent="-347663">
              <a:lnSpc>
                <a:spcPct val="110000"/>
              </a:lnSpc>
              <a:buNone/>
              <a:defRPr/>
            </a:pPr>
            <a:endParaRPr lang="en-US" altLang="ko-KR" dirty="0"/>
          </a:p>
          <a:p>
            <a:pPr marL="1262063" lvl="2" indent="-347663">
              <a:lnSpc>
                <a:spcPct val="110000"/>
              </a:lnSpc>
              <a:buNone/>
              <a:defRPr/>
            </a:pPr>
            <a:endParaRPr lang="en-US" altLang="ko-KR" dirty="0" smtClean="0"/>
          </a:p>
          <a:p>
            <a:pPr marL="1262063" lvl="2" indent="-347663">
              <a:lnSpc>
                <a:spcPct val="110000"/>
              </a:lnSpc>
              <a:buNone/>
              <a:defRPr/>
            </a:pPr>
            <a:endParaRPr lang="ko-KR" altLang="en-US" dirty="0"/>
          </a:p>
        </p:txBody>
      </p:sp>
      <p:sp>
        <p:nvSpPr>
          <p:cNvPr id="378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스택의</a:t>
            </a:r>
            <a:r>
              <a:rPr lang="ko-KR" altLang="en-US" dirty="0"/>
              <a:t> 응용 </a:t>
            </a:r>
            <a:r>
              <a:rPr lang="en-US" altLang="ko-KR" dirty="0"/>
              <a:t>: </a:t>
            </a:r>
            <a:r>
              <a:rPr lang="ko-KR" altLang="en-US" dirty="0"/>
              <a:t>시스템 </a:t>
            </a:r>
            <a:r>
              <a:rPr lang="ko-KR" altLang="en-US" dirty="0" err="1"/>
              <a:t>스택</a:t>
            </a:r>
            <a:endParaRPr lang="ko-KR" altLang="en-US" dirty="0" smtClean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01903"/>
            <a:ext cx="7740352" cy="287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400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262063" lvl="2" indent="-347663">
              <a:lnSpc>
                <a:spcPct val="110000"/>
              </a:lnSpc>
              <a:buNone/>
              <a:defRPr/>
            </a:pPr>
            <a:r>
              <a:rPr lang="ko-KR" altLang="en-US" dirty="0" smtClean="0"/>
              <a:t>⑨ </a:t>
            </a:r>
            <a:r>
              <a:rPr lang="en-US" altLang="ko-KR" dirty="0"/>
              <a:t>main( ) </a:t>
            </a:r>
            <a:r>
              <a:rPr lang="ko-KR" altLang="en-US" dirty="0"/>
              <a:t>함수 실행 완료</a:t>
            </a:r>
            <a:r>
              <a:rPr lang="en-US" altLang="ko-KR" dirty="0"/>
              <a:t>(</a:t>
            </a:r>
            <a:r>
              <a:rPr lang="ko-KR" altLang="en-US" dirty="0"/>
              <a:t>전체 프로그램 실행 완료</a:t>
            </a:r>
            <a:r>
              <a:rPr lang="en-US" altLang="ko-KR" dirty="0"/>
              <a:t>) </a:t>
            </a:r>
            <a:r>
              <a:rPr lang="en-US" altLang="ko-KR" dirty="0" smtClean="0"/>
              <a:t>: </a:t>
            </a:r>
            <a:r>
              <a:rPr lang="ko-KR" altLang="en-US" dirty="0"/>
              <a:t>정상적인 함수 호출과 복귀가 모두 완료되었으므로 시스템 </a:t>
            </a:r>
            <a:r>
              <a:rPr lang="ko-KR" altLang="en-US" dirty="0" err="1"/>
              <a:t>스택은</a:t>
            </a:r>
            <a:r>
              <a:rPr lang="ko-KR" altLang="en-US" dirty="0"/>
              <a:t> </a:t>
            </a:r>
            <a:r>
              <a:rPr lang="ko-KR" altLang="en-US" dirty="0" smtClean="0"/>
              <a:t>공백이 됨</a:t>
            </a:r>
            <a:endParaRPr lang="en-US" altLang="ko-KR" dirty="0"/>
          </a:p>
          <a:p>
            <a:pPr marL="1262063" lvl="2" indent="-347663">
              <a:lnSpc>
                <a:spcPct val="110000"/>
              </a:lnSpc>
              <a:buNone/>
              <a:defRPr/>
            </a:pPr>
            <a:endParaRPr lang="en-US" altLang="ko-KR" dirty="0" smtClean="0"/>
          </a:p>
          <a:p>
            <a:pPr marL="1262063" lvl="2" indent="-347663">
              <a:lnSpc>
                <a:spcPct val="110000"/>
              </a:lnSpc>
              <a:buNone/>
              <a:defRPr/>
            </a:pPr>
            <a:endParaRPr lang="en-US" altLang="ko-KR" dirty="0"/>
          </a:p>
          <a:p>
            <a:pPr marL="1262063" lvl="2" indent="-347663">
              <a:lnSpc>
                <a:spcPct val="110000"/>
              </a:lnSpc>
              <a:buNone/>
              <a:defRPr/>
            </a:pPr>
            <a:endParaRPr lang="en-US" altLang="ko-KR" dirty="0" smtClean="0"/>
          </a:p>
          <a:p>
            <a:pPr marL="1262063" lvl="2" indent="-347663">
              <a:lnSpc>
                <a:spcPct val="110000"/>
              </a:lnSpc>
              <a:buNone/>
              <a:defRPr/>
            </a:pPr>
            <a:endParaRPr lang="en-US" altLang="ko-KR" dirty="0"/>
          </a:p>
          <a:p>
            <a:pPr marL="1262063" lvl="2" indent="-347663">
              <a:lnSpc>
                <a:spcPct val="110000"/>
              </a:lnSpc>
              <a:buNone/>
              <a:defRPr/>
            </a:pPr>
            <a:endParaRPr lang="en-US" altLang="ko-KR" dirty="0" smtClean="0"/>
          </a:p>
          <a:p>
            <a:pPr marL="1262063" lvl="2" indent="-347663">
              <a:lnSpc>
                <a:spcPct val="110000"/>
              </a:lnSpc>
              <a:buNone/>
              <a:defRPr/>
            </a:pPr>
            <a:endParaRPr lang="en-US" altLang="ko-KR" dirty="0"/>
          </a:p>
          <a:p>
            <a:pPr marL="1262063" lvl="2" indent="-347663">
              <a:lnSpc>
                <a:spcPct val="110000"/>
              </a:lnSpc>
              <a:buNone/>
              <a:defRPr/>
            </a:pPr>
            <a:endParaRPr lang="en-US" altLang="ko-KR" dirty="0" smtClean="0"/>
          </a:p>
          <a:p>
            <a:pPr marL="1262063" lvl="2" indent="-347663">
              <a:lnSpc>
                <a:spcPct val="110000"/>
              </a:lnSpc>
              <a:buNone/>
              <a:defRPr/>
            </a:pPr>
            <a:endParaRPr lang="ko-KR" altLang="en-US" dirty="0"/>
          </a:p>
        </p:txBody>
      </p:sp>
      <p:sp>
        <p:nvSpPr>
          <p:cNvPr id="378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스택의</a:t>
            </a:r>
            <a:r>
              <a:rPr lang="ko-KR" altLang="en-US" dirty="0"/>
              <a:t> 응용 </a:t>
            </a:r>
            <a:r>
              <a:rPr lang="en-US" altLang="ko-KR" dirty="0"/>
              <a:t>: </a:t>
            </a:r>
            <a:r>
              <a:rPr lang="ko-KR" altLang="en-US" dirty="0"/>
              <a:t>시스템 </a:t>
            </a:r>
            <a:r>
              <a:rPr lang="ko-KR" altLang="en-US" dirty="0" err="1"/>
              <a:t>스택</a:t>
            </a:r>
            <a:endParaRPr lang="ko-KR" altLang="en-US" dirty="0" smtClean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29" y="2060848"/>
            <a:ext cx="7707550" cy="311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0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수식의 괄호 검사</a:t>
            </a:r>
          </a:p>
          <a:p>
            <a:pPr lvl="1"/>
            <a:r>
              <a:rPr lang="ko-KR" altLang="en-US" dirty="0" smtClean="0"/>
              <a:t>수식에 포함되어있는 괄호는 가장 마지막에 열린 괄호를 가장 먼저 닫아 주어야 하는 </a:t>
            </a:r>
            <a:r>
              <a:rPr lang="ko-KR" altLang="en-US" dirty="0" err="1" smtClean="0"/>
              <a:t>후입선출</a:t>
            </a:r>
            <a:r>
              <a:rPr lang="ko-KR" altLang="en-US" dirty="0" smtClean="0"/>
              <a:t> 구조로 구성되어있으므로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후입선출</a:t>
            </a:r>
            <a:r>
              <a:rPr lang="ko-KR" altLang="en-US" dirty="0" smtClean="0"/>
              <a:t> 구조의 </a:t>
            </a:r>
            <a:r>
              <a:rPr lang="ko-KR" altLang="en-US" dirty="0" err="1" smtClean="0"/>
              <a:t>스택을</a:t>
            </a:r>
            <a:r>
              <a:rPr lang="ko-KR" altLang="en-US" dirty="0" smtClean="0"/>
              <a:t> 이용하여 괄호를 검사한다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수식을 왼쪽에서 오른쪽으로 하나씩 읽으면서 괄호 검사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수식에 대한 검사가 모두 끝났을 때 </a:t>
            </a:r>
            <a:r>
              <a:rPr lang="ko-KR" altLang="en-US" dirty="0" err="1" smtClean="0"/>
              <a:t>스택은</a:t>
            </a:r>
            <a:r>
              <a:rPr lang="ko-KR" altLang="en-US" dirty="0" smtClean="0"/>
              <a:t> 공백 </a:t>
            </a:r>
            <a:r>
              <a:rPr lang="ko-KR" altLang="en-US" dirty="0" err="1" smtClean="0"/>
              <a:t>스택이</a:t>
            </a:r>
            <a:r>
              <a:rPr lang="ko-KR" altLang="en-US" dirty="0" smtClean="0"/>
              <a:t> 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수식이 끝났어도 </a:t>
            </a:r>
            <a:r>
              <a:rPr lang="ko-KR" altLang="en-US" dirty="0" err="1" smtClean="0"/>
              <a:t>스택이</a:t>
            </a:r>
            <a:r>
              <a:rPr lang="ko-KR" altLang="en-US" dirty="0" smtClean="0"/>
              <a:t> 공백이 되지 않으면 괄호의 개수가 틀린 수식임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39939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377435" cy="576263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스택의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응용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스택을</a:t>
            </a:r>
            <a:r>
              <a:rPr lang="ko-KR" altLang="en-US" dirty="0" smtClean="0"/>
              <a:t> </a:t>
            </a:r>
            <a:r>
              <a:rPr lang="ko-KR" altLang="en-US" dirty="0"/>
              <a:t>이용한 수식의 괄호 검사</a:t>
            </a:r>
            <a:endParaRPr lang="ko-KR" altLang="en-US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84213" y="2944813"/>
            <a:ext cx="8208962" cy="170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180000" rIns="144000">
            <a:spAutoFit/>
          </a:bodyPr>
          <a:lstStyle/>
          <a:p>
            <a:pPr marL="0" lvl="2">
              <a:lnSpc>
                <a:spcPct val="150000"/>
              </a:lnSpc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왼쪽 괄호를 만나면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스택에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push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오른쪽 괄호를 만나면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스택을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pop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하여 마지막에 저장한 괄호와 같은 종류인지를 확인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같은 종류의 괄호가 아닌 경우 괄호의 짝이 잘못 사용된 수식임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665467" cy="5762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스택의</a:t>
            </a:r>
            <a:r>
              <a:rPr lang="ko-KR" altLang="en-US" dirty="0"/>
              <a:t> 응용 </a:t>
            </a:r>
            <a:r>
              <a:rPr lang="en-US" altLang="ko-KR" dirty="0"/>
              <a:t>: </a:t>
            </a:r>
            <a:r>
              <a:rPr lang="ko-KR" altLang="en-US" dirty="0" err="1"/>
              <a:t>스택을</a:t>
            </a:r>
            <a:r>
              <a:rPr lang="ko-KR" altLang="en-US" dirty="0"/>
              <a:t> 이용한 수식의 괄호 검사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1618"/>
            <a:ext cx="6972239" cy="398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4885390"/>
            <a:ext cx="6972239" cy="1905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</a:t>
            </a:r>
          </a:p>
        </p:txBody>
      </p:sp>
      <p:sp>
        <p:nvSpPr>
          <p:cNvPr id="41987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665467" cy="5762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스택의</a:t>
            </a:r>
            <a:r>
              <a:rPr lang="ko-KR" altLang="en-US" dirty="0"/>
              <a:t> 응용 </a:t>
            </a:r>
            <a:r>
              <a:rPr lang="en-US" altLang="ko-KR" dirty="0"/>
              <a:t>: </a:t>
            </a:r>
            <a:r>
              <a:rPr lang="ko-KR" altLang="en-US" dirty="0" err="1"/>
              <a:t>스택을</a:t>
            </a:r>
            <a:r>
              <a:rPr lang="ko-KR" altLang="en-US" dirty="0"/>
              <a:t> 이용한 수식의 괄호 검사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47" y="915415"/>
            <a:ext cx="4536504" cy="60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432" y="1733304"/>
            <a:ext cx="5445509" cy="1488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144" y="3391468"/>
            <a:ext cx="5360864" cy="3223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93459" cy="5762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스택의</a:t>
            </a:r>
            <a:r>
              <a:rPr lang="ko-KR" altLang="en-US" dirty="0"/>
              <a:t> 응용 </a:t>
            </a:r>
            <a:r>
              <a:rPr lang="en-US" altLang="ko-KR" dirty="0"/>
              <a:t>: </a:t>
            </a:r>
            <a:r>
              <a:rPr lang="ko-KR" altLang="en-US" dirty="0" err="1"/>
              <a:t>스택을</a:t>
            </a:r>
            <a:r>
              <a:rPr lang="ko-KR" altLang="en-US" dirty="0"/>
              <a:t> 이용한 수식의 괄호 검사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458" y="1528354"/>
            <a:ext cx="6589527" cy="40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93459" cy="5762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스택의</a:t>
            </a:r>
            <a:r>
              <a:rPr lang="ko-KR" altLang="en-US" dirty="0"/>
              <a:t> 응용 </a:t>
            </a:r>
            <a:r>
              <a:rPr lang="en-US" altLang="ko-KR" dirty="0"/>
              <a:t>: </a:t>
            </a:r>
            <a:r>
              <a:rPr lang="ko-KR" altLang="en-US" dirty="0" err="1"/>
              <a:t>스택을</a:t>
            </a:r>
            <a:r>
              <a:rPr lang="ko-KR" altLang="en-US" dirty="0"/>
              <a:t> 이용한 수식의 괄호 검사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6759740" cy="440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smtClean="0"/>
              <a:t>스택을 이용해 수식의 괄호쌍 검사하기 프로그램 </a:t>
            </a:r>
            <a:r>
              <a:rPr lang="en-US" altLang="ko-KR" smtClean="0"/>
              <a:t>: </a:t>
            </a:r>
            <a:r>
              <a:rPr lang="ko-KR" altLang="en-US">
                <a:solidFill>
                  <a:srgbClr val="0070C0"/>
                </a:solidFill>
              </a:rPr>
              <a:t>교재 </a:t>
            </a:r>
            <a:r>
              <a:rPr lang="en-US" altLang="ko-KR" smtClean="0">
                <a:solidFill>
                  <a:srgbClr val="0070C0"/>
                </a:solidFill>
              </a:rPr>
              <a:t>253p</a:t>
            </a:r>
            <a:endParaRPr lang="ko-KR" altLang="en-US">
              <a:solidFill>
                <a:srgbClr val="0070C0"/>
              </a:solidFill>
            </a:endParaRPr>
          </a:p>
          <a:p>
            <a:pPr lvl="1" eaLnBrk="1" hangingPunct="1"/>
            <a:r>
              <a:rPr lang="ko-KR" altLang="en-US" smtClean="0"/>
              <a:t>실행 결과</a:t>
            </a:r>
            <a:endParaRPr lang="en-US" altLang="ko-KR" dirty="0" smtClean="0"/>
          </a:p>
        </p:txBody>
      </p:sp>
      <p:sp>
        <p:nvSpPr>
          <p:cNvPr id="2765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스택의 응용 </a:t>
            </a:r>
            <a:r>
              <a:rPr lang="en-US" altLang="ko-KR"/>
              <a:t>: </a:t>
            </a:r>
            <a:r>
              <a:rPr lang="ko-KR" altLang="en-US"/>
              <a:t>스택을 이용한 수식의 괄호 검사</a:t>
            </a:r>
            <a:endParaRPr lang="ko-KR" alt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5497983" cy="158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4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mtClean="0"/>
              <a:t>수식의 표기법</a:t>
            </a:r>
          </a:p>
          <a:p>
            <a:pPr lvl="1"/>
            <a:r>
              <a:rPr lang="ko-KR" altLang="en-US" smtClean="0"/>
              <a:t>전위표기법</a:t>
            </a:r>
            <a:r>
              <a:rPr lang="en-US" altLang="ko-KR" smtClean="0"/>
              <a:t>(prefix notation) </a:t>
            </a:r>
          </a:p>
          <a:p>
            <a:pPr lvl="2"/>
            <a:r>
              <a:rPr lang="ko-KR" altLang="en-US" smtClean="0"/>
              <a:t>연산자를 피연산자를 앞에 표기하는 방법 </a:t>
            </a:r>
          </a:p>
          <a:p>
            <a:pPr lvl="2">
              <a:buFontTx/>
              <a:buNone/>
            </a:pP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en-US" altLang="ko-KR" b="1" smtClean="0"/>
              <a:t>+</a:t>
            </a:r>
            <a:r>
              <a:rPr lang="en-US" altLang="ko-KR" smtClean="0"/>
              <a:t>AB </a:t>
            </a:r>
          </a:p>
          <a:p>
            <a:pPr lvl="2">
              <a:buFontTx/>
              <a:buNone/>
            </a:pPr>
            <a:endParaRPr lang="en-US" altLang="ko-KR" smtClean="0"/>
          </a:p>
          <a:p>
            <a:pPr lvl="1"/>
            <a:r>
              <a:rPr lang="ko-KR" altLang="en-US" smtClean="0"/>
              <a:t>중위표기법</a:t>
            </a:r>
            <a:r>
              <a:rPr lang="en-US" altLang="ko-KR" smtClean="0"/>
              <a:t>(infix notation) </a:t>
            </a:r>
          </a:p>
          <a:p>
            <a:pPr lvl="2"/>
            <a:r>
              <a:rPr lang="ko-KR" altLang="en-US" smtClean="0"/>
              <a:t>연산자를 피연산자의 가운데 표기하는 방법 </a:t>
            </a:r>
          </a:p>
          <a:p>
            <a:pPr lvl="2">
              <a:buFontTx/>
              <a:buNone/>
            </a:pPr>
            <a:r>
              <a:rPr lang="ko-KR" altLang="en-US" smtClean="0"/>
              <a:t>예</a:t>
            </a:r>
            <a:r>
              <a:rPr lang="en-US" altLang="ko-KR" smtClean="0"/>
              <a:t>) A</a:t>
            </a:r>
            <a:r>
              <a:rPr lang="en-US" altLang="ko-KR" b="1" smtClean="0"/>
              <a:t>+</a:t>
            </a:r>
            <a:r>
              <a:rPr lang="en-US" altLang="ko-KR" smtClean="0"/>
              <a:t>B </a:t>
            </a:r>
          </a:p>
          <a:p>
            <a:pPr lvl="2">
              <a:buFontTx/>
              <a:buNone/>
            </a:pPr>
            <a:endParaRPr lang="en-US" altLang="ko-KR" smtClean="0"/>
          </a:p>
          <a:p>
            <a:pPr lvl="1"/>
            <a:r>
              <a:rPr lang="ko-KR" altLang="en-US" smtClean="0"/>
              <a:t>후위표기법</a:t>
            </a:r>
            <a:r>
              <a:rPr lang="en-US" altLang="ko-KR" smtClean="0"/>
              <a:t>(postfix notation) </a:t>
            </a:r>
          </a:p>
          <a:p>
            <a:pPr lvl="2"/>
            <a:r>
              <a:rPr lang="ko-KR" altLang="en-US" smtClean="0"/>
              <a:t>연산자를 피연산자 뒤에 표기하는 방법 </a:t>
            </a:r>
          </a:p>
          <a:p>
            <a:pPr lvl="2">
              <a:buFontTx/>
              <a:buNone/>
            </a:pPr>
            <a:r>
              <a:rPr lang="ko-KR" altLang="en-US" smtClean="0"/>
              <a:t>예</a:t>
            </a:r>
            <a:r>
              <a:rPr lang="en-US" altLang="ko-KR" smtClean="0"/>
              <a:t>) AB</a:t>
            </a:r>
            <a:r>
              <a:rPr lang="en-US" altLang="ko-KR" b="1" smtClean="0"/>
              <a:t>+</a:t>
            </a:r>
            <a:r>
              <a:rPr lang="en-US" altLang="ko-KR" smtClean="0"/>
              <a:t> </a:t>
            </a:r>
          </a:p>
          <a:p>
            <a:endParaRPr lang="ko-KR" altLang="en-US" smtClean="0"/>
          </a:p>
        </p:txBody>
      </p:sp>
      <p:sp>
        <p:nvSpPr>
          <p:cNvPr id="5120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스택의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응용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스택을</a:t>
            </a:r>
            <a:r>
              <a:rPr lang="ko-KR" altLang="en-US" dirty="0" smtClean="0"/>
              <a:t> </a:t>
            </a:r>
            <a:r>
              <a:rPr lang="ko-KR" altLang="en-US" dirty="0"/>
              <a:t>이용한 수식의 후위 표기법 변환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 err="1"/>
              <a:t>중위표기식의</a:t>
            </a:r>
            <a:r>
              <a:rPr lang="ko-KR" altLang="en-US" dirty="0"/>
              <a:t> </a:t>
            </a:r>
            <a:r>
              <a:rPr lang="ko-KR" altLang="en-US" dirty="0" err="1"/>
              <a:t>전위표기식</a:t>
            </a:r>
            <a:r>
              <a:rPr lang="ko-KR" altLang="en-US" dirty="0"/>
              <a:t> 변환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52227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 err="1"/>
              <a:t>스택의</a:t>
            </a:r>
            <a:r>
              <a:rPr lang="ko-KR" altLang="en-US" dirty="0"/>
              <a:t> 응용</a:t>
            </a:r>
            <a:r>
              <a:rPr lang="en-US" altLang="ko-KR" dirty="0"/>
              <a:t>:</a:t>
            </a:r>
            <a:r>
              <a:rPr lang="ko-KR" altLang="en-US" dirty="0" err="1"/>
              <a:t>스택을</a:t>
            </a:r>
            <a:r>
              <a:rPr lang="ko-KR" altLang="en-US" dirty="0"/>
              <a:t> 이용한 수식의 후위 표기법 변환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670"/>
          <a:stretch/>
        </p:blipFill>
        <p:spPr bwMode="auto">
          <a:xfrm>
            <a:off x="1366838" y="1566863"/>
            <a:ext cx="6410325" cy="421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2" b="59397"/>
          <a:stretch/>
        </p:blipFill>
        <p:spPr bwMode="auto">
          <a:xfrm>
            <a:off x="1366838" y="3176972"/>
            <a:ext cx="641032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36" b="22963"/>
          <a:stretch/>
        </p:blipFill>
        <p:spPr bwMode="auto">
          <a:xfrm>
            <a:off x="1343259" y="4882859"/>
            <a:ext cx="641032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280407" y="1988840"/>
            <a:ext cx="31486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defRPr/>
            </a:pPr>
            <a:r>
              <a:rPr lang="en-US" altLang="ko-KR" smtClean="0">
                <a:solidFill>
                  <a:srgbClr val="FF0000"/>
                </a:solidFill>
              </a:rPr>
              <a:t>( </a:t>
            </a:r>
            <a:r>
              <a:rPr lang="en-US" altLang="ko-KR">
                <a:solidFill>
                  <a:srgbClr val="0000CC"/>
                </a:solidFill>
              </a:rPr>
              <a:t>(</a:t>
            </a:r>
            <a:r>
              <a:rPr lang="en-US" altLang="ko-KR"/>
              <a:t>A</a:t>
            </a:r>
            <a:r>
              <a:rPr lang="en-US" altLang="ko-KR">
                <a:solidFill>
                  <a:srgbClr val="0000CC"/>
                </a:solidFill>
              </a:rPr>
              <a:t>*</a:t>
            </a:r>
            <a:r>
              <a:rPr lang="en-US" altLang="ko-KR"/>
              <a:t>B</a:t>
            </a:r>
            <a:r>
              <a:rPr lang="en-US" altLang="ko-KR">
                <a:solidFill>
                  <a:srgbClr val="0000CC"/>
                </a:solidFill>
              </a:rPr>
              <a:t>)</a:t>
            </a:r>
            <a:r>
              <a:rPr lang="en-US" altLang="ko-KR"/>
              <a:t> </a:t>
            </a:r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en-US" altLang="ko-KR"/>
              <a:t> </a:t>
            </a:r>
            <a:r>
              <a:rPr lang="en-US" altLang="ko-KR">
                <a:solidFill>
                  <a:srgbClr val="0000CC"/>
                </a:solidFill>
              </a:rPr>
              <a:t>(</a:t>
            </a:r>
            <a:r>
              <a:rPr lang="en-US" altLang="ko-KR"/>
              <a:t>C</a:t>
            </a:r>
            <a:r>
              <a:rPr lang="en-US" altLang="ko-KR">
                <a:solidFill>
                  <a:srgbClr val="0000CC"/>
                </a:solidFill>
              </a:rPr>
              <a:t>/</a:t>
            </a:r>
            <a:r>
              <a:rPr lang="en-US" altLang="ko-KR"/>
              <a:t>D</a:t>
            </a:r>
            <a:r>
              <a:rPr lang="en-US" altLang="ko-KR">
                <a:solidFill>
                  <a:srgbClr val="0000CC"/>
                </a:solidFill>
              </a:rPr>
              <a:t>)</a:t>
            </a:r>
            <a:r>
              <a:rPr lang="en-US" altLang="ko-KR"/>
              <a:t> 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2670523" y="2322264"/>
            <a:ext cx="288925" cy="288925"/>
          </a:xfrm>
          <a:custGeom>
            <a:avLst/>
            <a:gdLst>
              <a:gd name="T0" fmla="*/ 2147483647 w 182"/>
              <a:gd name="T1" fmla="*/ 0 h 182"/>
              <a:gd name="T2" fmla="*/ 2147483647 w 182"/>
              <a:gd name="T3" fmla="*/ 2147483647 h 182"/>
              <a:gd name="T4" fmla="*/ 0 w 182"/>
              <a:gd name="T5" fmla="*/ 0 h 182"/>
              <a:gd name="T6" fmla="*/ 0 60000 65536"/>
              <a:gd name="T7" fmla="*/ 0 60000 65536"/>
              <a:gd name="T8" fmla="*/ 0 60000 65536"/>
              <a:gd name="T9" fmla="*/ 0 w 182"/>
              <a:gd name="T10" fmla="*/ 0 h 182"/>
              <a:gd name="T11" fmla="*/ 182 w 182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" h="182">
                <a:moveTo>
                  <a:pt x="182" y="0"/>
                </a:moveTo>
                <a:cubicBezTo>
                  <a:pt x="151" y="91"/>
                  <a:pt x="121" y="182"/>
                  <a:pt x="91" y="182"/>
                </a:cubicBezTo>
                <a:cubicBezTo>
                  <a:pt x="61" y="182"/>
                  <a:pt x="30" y="91"/>
                  <a:pt x="0" y="0"/>
                </a:cubicBezTo>
              </a:path>
            </a:pathLst>
          </a:custGeom>
          <a:noFill/>
          <a:ln w="19050" cmpd="sng">
            <a:solidFill>
              <a:srgbClr val="0000CC"/>
            </a:solidFill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462685" y="2350839"/>
            <a:ext cx="288925" cy="288925"/>
          </a:xfrm>
          <a:custGeom>
            <a:avLst/>
            <a:gdLst>
              <a:gd name="T0" fmla="*/ 2147483647 w 182"/>
              <a:gd name="T1" fmla="*/ 0 h 182"/>
              <a:gd name="T2" fmla="*/ 2147483647 w 182"/>
              <a:gd name="T3" fmla="*/ 2147483647 h 182"/>
              <a:gd name="T4" fmla="*/ 0 w 182"/>
              <a:gd name="T5" fmla="*/ 0 h 182"/>
              <a:gd name="T6" fmla="*/ 0 60000 65536"/>
              <a:gd name="T7" fmla="*/ 0 60000 65536"/>
              <a:gd name="T8" fmla="*/ 0 60000 65536"/>
              <a:gd name="T9" fmla="*/ 0 w 182"/>
              <a:gd name="T10" fmla="*/ 0 h 182"/>
              <a:gd name="T11" fmla="*/ 182 w 182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" h="182">
                <a:moveTo>
                  <a:pt x="182" y="0"/>
                </a:moveTo>
                <a:cubicBezTo>
                  <a:pt x="151" y="91"/>
                  <a:pt x="121" y="182"/>
                  <a:pt x="91" y="182"/>
                </a:cubicBezTo>
                <a:cubicBezTo>
                  <a:pt x="61" y="182"/>
                  <a:pt x="30" y="91"/>
                  <a:pt x="0" y="0"/>
                </a:cubicBezTo>
              </a:path>
            </a:pathLst>
          </a:custGeom>
          <a:noFill/>
          <a:ln w="19050" cmpd="sng">
            <a:solidFill>
              <a:srgbClr val="0000CC"/>
            </a:solidFill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2411760" y="2336552"/>
            <a:ext cx="936625" cy="660400"/>
          </a:xfrm>
          <a:custGeom>
            <a:avLst/>
            <a:gdLst>
              <a:gd name="T0" fmla="*/ 2147483647 w 590"/>
              <a:gd name="T1" fmla="*/ 0 h 416"/>
              <a:gd name="T2" fmla="*/ 2147483647 w 590"/>
              <a:gd name="T3" fmla="*/ 2147483647 h 416"/>
              <a:gd name="T4" fmla="*/ 2147483647 w 590"/>
              <a:gd name="T5" fmla="*/ 2147483647 h 416"/>
              <a:gd name="T6" fmla="*/ 0 w 590"/>
              <a:gd name="T7" fmla="*/ 0 h 416"/>
              <a:gd name="T8" fmla="*/ 0 60000 65536"/>
              <a:gd name="T9" fmla="*/ 0 60000 65536"/>
              <a:gd name="T10" fmla="*/ 0 60000 65536"/>
              <a:gd name="T11" fmla="*/ 0 60000 65536"/>
              <a:gd name="T12" fmla="*/ 0 w 590"/>
              <a:gd name="T13" fmla="*/ 0 h 416"/>
              <a:gd name="T14" fmla="*/ 590 w 590"/>
              <a:gd name="T15" fmla="*/ 416 h 4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" h="416">
                <a:moveTo>
                  <a:pt x="590" y="0"/>
                </a:moveTo>
                <a:cubicBezTo>
                  <a:pt x="548" y="129"/>
                  <a:pt x="507" y="258"/>
                  <a:pt x="454" y="318"/>
                </a:cubicBezTo>
                <a:cubicBezTo>
                  <a:pt x="401" y="378"/>
                  <a:pt x="347" y="416"/>
                  <a:pt x="272" y="363"/>
                </a:cubicBezTo>
                <a:cubicBezTo>
                  <a:pt x="197" y="310"/>
                  <a:pt x="98" y="155"/>
                  <a:pt x="0" y="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43026" y="367522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rgbClr val="660033"/>
              </a:buClr>
              <a:defRPr/>
            </a:pPr>
            <a:r>
              <a:rPr kumimoji="0" lang="en-US" altLang="ko-KR" sz="240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-(</a:t>
            </a:r>
            <a:r>
              <a:rPr kumimoji="0" lang="en-US" altLang="ko-KR" sz="240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*(</a:t>
            </a:r>
            <a:r>
              <a:rPr kumimoji="0" lang="en-US" altLang="ko-KR" sz="240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A B</a:t>
            </a:r>
            <a:r>
              <a:rPr kumimoji="0" lang="en-US" altLang="ko-KR" sz="240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kumimoji="0" lang="en-US" altLang="ko-KR" sz="240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  </a:t>
            </a:r>
            <a:r>
              <a:rPr kumimoji="0" lang="en-US" altLang="ko-KR" sz="240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/(</a:t>
            </a:r>
            <a:r>
              <a:rPr kumimoji="0" lang="en-US" altLang="ko-KR" sz="240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C D</a:t>
            </a:r>
            <a:r>
              <a:rPr kumimoji="0" lang="en-US" altLang="ko-KR" sz="240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kumimoji="0" lang="en-US" altLang="ko-KR" sz="240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kumimoji="0" lang="en-US" altLang="ko-KR" sz="240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br>
              <a:rPr kumimoji="0" lang="en-US" altLang="ko-KR" sz="240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</a:br>
            <a:endParaRPr kumimoji="0" lang="en-US" altLang="ko-KR" sz="1600" dirty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66909" y="5314907"/>
            <a:ext cx="2316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defRPr/>
            </a:pPr>
            <a:r>
              <a:rPr lang="en-US" altLang="ko-KR"/>
              <a:t>-*AB/CD 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스택</a:t>
            </a:r>
            <a:r>
              <a:rPr lang="en-US" altLang="ko-KR" dirty="0"/>
              <a:t>(stack)</a:t>
            </a:r>
          </a:p>
          <a:p>
            <a:pPr lvl="1">
              <a:defRPr/>
            </a:pPr>
            <a:r>
              <a:rPr lang="ko-KR" altLang="en-US" dirty="0" err="1" smtClean="0"/>
              <a:t>스택에</a:t>
            </a:r>
            <a:r>
              <a:rPr lang="ko-KR" altLang="en-US" dirty="0" smtClean="0"/>
              <a:t> </a:t>
            </a:r>
            <a:r>
              <a:rPr lang="ko-KR" altLang="en-US" dirty="0"/>
              <a:t>저장된 원소는 </a:t>
            </a:r>
            <a:r>
              <a:rPr lang="en-US" altLang="ko-KR" dirty="0"/>
              <a:t>top</a:t>
            </a:r>
            <a:r>
              <a:rPr lang="ko-KR" altLang="en-US" dirty="0"/>
              <a:t>으로 정한 곳에서만 접근 가능</a:t>
            </a:r>
          </a:p>
          <a:p>
            <a:pPr lvl="2">
              <a:lnSpc>
                <a:spcPct val="110000"/>
              </a:lnSpc>
              <a:defRPr/>
            </a:pPr>
            <a:r>
              <a:rPr lang="en-US" altLang="ko-KR" dirty="0"/>
              <a:t>top</a:t>
            </a:r>
            <a:r>
              <a:rPr lang="ko-KR" altLang="en-US" dirty="0"/>
              <a:t>의 위치에서만 원소를 삽입하므로</a:t>
            </a:r>
            <a:r>
              <a:rPr lang="en-US" altLang="ko-KR" dirty="0"/>
              <a:t>,</a:t>
            </a:r>
            <a:r>
              <a:rPr lang="ko-KR" altLang="en-US" dirty="0"/>
              <a:t> 먼저 삽입한 원소는 밑에 쌓이고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나중에 </a:t>
            </a:r>
            <a:r>
              <a:rPr lang="ko-KR" altLang="en-US" dirty="0"/>
              <a:t>삽입한 원소는 위에 쌓이는 구조</a:t>
            </a:r>
            <a:endParaRPr lang="en-US" altLang="ko-KR" dirty="0"/>
          </a:p>
          <a:p>
            <a:pPr lvl="2">
              <a:lnSpc>
                <a:spcPct val="110000"/>
              </a:lnSpc>
              <a:defRPr/>
            </a:pPr>
            <a:r>
              <a:rPr lang="ko-KR" altLang="en-US" dirty="0"/>
              <a:t>마지막에 삽입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lang="en-US" altLang="ko-KR" dirty="0"/>
              <a:t>ast-</a:t>
            </a:r>
            <a:r>
              <a:rPr lang="en-US" altLang="ko-KR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ko-KR" dirty="0"/>
              <a:t>n)</a:t>
            </a:r>
            <a:r>
              <a:rPr lang="ko-KR" altLang="en-US" dirty="0"/>
              <a:t>한 원소는 맨 위에 쌓여 있다가 가장 먼저 삭제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ko-KR" dirty="0"/>
              <a:t>irst-</a:t>
            </a:r>
            <a:r>
              <a:rPr lang="en-US" altLang="ko-KR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altLang="ko-KR" dirty="0"/>
              <a:t>ut)</a:t>
            </a:r>
            <a:r>
              <a:rPr lang="ko-KR" altLang="en-US" dirty="0"/>
              <a:t>됨</a:t>
            </a:r>
            <a:r>
              <a:rPr lang="en-US" altLang="ko-KR" dirty="0"/>
              <a:t> ☞ </a:t>
            </a:r>
            <a:r>
              <a:rPr lang="ko-KR" alt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후입선출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구조</a:t>
            </a:r>
            <a:r>
              <a:rPr lang="ko-KR" altLang="en-US" b="1" dirty="0"/>
              <a:t> </a:t>
            </a:r>
            <a:r>
              <a:rPr lang="en-US" altLang="ko-KR" dirty="0"/>
              <a:t>(</a:t>
            </a:r>
            <a:r>
              <a:rPr lang="en-US" altLang="ko-KR" b="1" dirty="0"/>
              <a:t>LIFO</a:t>
            </a:r>
            <a:r>
              <a:rPr lang="en-US" altLang="ko-KR" dirty="0"/>
              <a:t>, Last-In-First-Out)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/>
              <a:t>스택의</a:t>
            </a:r>
            <a:r>
              <a:rPr lang="ko-KR" altLang="en-US" dirty="0"/>
              <a:t> 이해 </a:t>
            </a:r>
            <a:r>
              <a:rPr lang="en-US" altLang="ko-KR" dirty="0"/>
              <a:t>: </a:t>
            </a:r>
            <a:r>
              <a:rPr lang="ko-KR" altLang="en-US" dirty="0" err="1"/>
              <a:t>스택의</a:t>
            </a:r>
            <a:r>
              <a:rPr lang="ko-KR" altLang="en-US" dirty="0"/>
              <a:t> 개념과 구조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78250"/>
            <a:ext cx="2637881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77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 err="1"/>
              <a:t>중위표기식의</a:t>
            </a:r>
            <a:r>
              <a:rPr lang="ko-KR" altLang="en-US" dirty="0"/>
              <a:t> </a:t>
            </a:r>
            <a:r>
              <a:rPr lang="ko-KR" altLang="en-US" dirty="0" err="1"/>
              <a:t>후위표기식</a:t>
            </a:r>
            <a:r>
              <a:rPr lang="ko-KR" altLang="en-US" dirty="0"/>
              <a:t> 변환 방법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5325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 err="1"/>
              <a:t>스택의</a:t>
            </a:r>
            <a:r>
              <a:rPr lang="ko-KR" altLang="en-US" dirty="0"/>
              <a:t> 응용</a:t>
            </a:r>
            <a:r>
              <a:rPr lang="en-US" altLang="ko-KR" dirty="0"/>
              <a:t>:</a:t>
            </a:r>
            <a:r>
              <a:rPr lang="ko-KR" altLang="en-US" dirty="0" err="1"/>
              <a:t>스택을</a:t>
            </a:r>
            <a:r>
              <a:rPr lang="ko-KR" altLang="en-US" dirty="0"/>
              <a:t> 이용한 수식의 후위 표기법 변환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16" b="59742"/>
          <a:stretch/>
        </p:blipFill>
        <p:spPr bwMode="auto">
          <a:xfrm>
            <a:off x="742719" y="3150121"/>
            <a:ext cx="649605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98" b="24011"/>
          <a:stretch/>
        </p:blipFill>
        <p:spPr bwMode="auto">
          <a:xfrm>
            <a:off x="755576" y="4862465"/>
            <a:ext cx="649605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75"/>
          <a:stretch/>
        </p:blipFill>
        <p:spPr bwMode="auto">
          <a:xfrm>
            <a:off x="755576" y="1427706"/>
            <a:ext cx="6496050" cy="39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115616" y="1916147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lvl="2">
              <a:tabLst>
                <a:tab pos="92075" algn="l"/>
              </a:tabLst>
              <a:defRPr/>
            </a:pPr>
            <a:r>
              <a:rPr lang="en-US" altLang="ko-KR" smtClean="0"/>
              <a:t> </a:t>
            </a:r>
            <a:r>
              <a:rPr lang="en-US" altLang="ko-KR">
                <a:solidFill>
                  <a:srgbClr val="FF0000"/>
                </a:solidFill>
              </a:rPr>
              <a:t>( </a:t>
            </a:r>
            <a:r>
              <a:rPr lang="en-US" altLang="ko-KR">
                <a:solidFill>
                  <a:srgbClr val="0000CC"/>
                </a:solidFill>
              </a:rPr>
              <a:t>(</a:t>
            </a:r>
            <a:r>
              <a:rPr lang="en-US" altLang="ko-KR"/>
              <a:t>A</a:t>
            </a:r>
            <a:r>
              <a:rPr lang="en-US" altLang="ko-KR">
                <a:solidFill>
                  <a:srgbClr val="0000CC"/>
                </a:solidFill>
              </a:rPr>
              <a:t>*</a:t>
            </a:r>
            <a:r>
              <a:rPr lang="en-US" altLang="ko-KR"/>
              <a:t>B</a:t>
            </a:r>
            <a:r>
              <a:rPr lang="en-US" altLang="ko-KR">
                <a:solidFill>
                  <a:srgbClr val="0000CC"/>
                </a:solidFill>
              </a:rPr>
              <a:t>)</a:t>
            </a:r>
            <a:r>
              <a:rPr lang="en-US" altLang="ko-KR"/>
              <a:t> </a:t>
            </a:r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en-US" altLang="ko-KR"/>
              <a:t> </a:t>
            </a:r>
            <a:r>
              <a:rPr lang="en-US" altLang="ko-KR">
                <a:solidFill>
                  <a:srgbClr val="0000CC"/>
                </a:solidFill>
              </a:rPr>
              <a:t>(</a:t>
            </a:r>
            <a:r>
              <a:rPr lang="en-US" altLang="ko-KR"/>
              <a:t>C</a:t>
            </a:r>
            <a:r>
              <a:rPr lang="en-US" altLang="ko-KR">
                <a:solidFill>
                  <a:srgbClr val="0000CC"/>
                </a:solidFill>
              </a:rPr>
              <a:t>/</a:t>
            </a:r>
            <a:r>
              <a:rPr lang="en-US" altLang="ko-KR"/>
              <a:t>D</a:t>
            </a:r>
            <a:r>
              <a:rPr lang="en-US" altLang="ko-KR">
                <a:solidFill>
                  <a:srgbClr val="0000CC"/>
                </a:solidFill>
              </a:rPr>
              <a:t>)</a:t>
            </a:r>
            <a:r>
              <a:rPr lang="en-US" altLang="ko-KR"/>
              <a:t> 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 flipH="1">
            <a:off x="1979960" y="2244737"/>
            <a:ext cx="288925" cy="288925"/>
          </a:xfrm>
          <a:custGeom>
            <a:avLst/>
            <a:gdLst>
              <a:gd name="T0" fmla="*/ 2147483647 w 182"/>
              <a:gd name="T1" fmla="*/ 0 h 182"/>
              <a:gd name="T2" fmla="*/ 2147483647 w 182"/>
              <a:gd name="T3" fmla="*/ 2147483647 h 182"/>
              <a:gd name="T4" fmla="*/ 0 w 182"/>
              <a:gd name="T5" fmla="*/ 0 h 182"/>
              <a:gd name="T6" fmla="*/ 0 60000 65536"/>
              <a:gd name="T7" fmla="*/ 0 60000 65536"/>
              <a:gd name="T8" fmla="*/ 0 60000 65536"/>
              <a:gd name="T9" fmla="*/ 0 w 182"/>
              <a:gd name="T10" fmla="*/ 0 h 182"/>
              <a:gd name="T11" fmla="*/ 182 w 182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" h="182">
                <a:moveTo>
                  <a:pt x="182" y="0"/>
                </a:moveTo>
                <a:cubicBezTo>
                  <a:pt x="151" y="91"/>
                  <a:pt x="121" y="182"/>
                  <a:pt x="91" y="182"/>
                </a:cubicBezTo>
                <a:cubicBezTo>
                  <a:pt x="61" y="182"/>
                  <a:pt x="30" y="91"/>
                  <a:pt x="0" y="0"/>
                </a:cubicBezTo>
              </a:path>
            </a:pathLst>
          </a:custGeom>
          <a:noFill/>
          <a:ln w="19050" cmpd="sng">
            <a:solidFill>
              <a:srgbClr val="0000CC"/>
            </a:solidFill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 flipH="1">
            <a:off x="2729260" y="2327287"/>
            <a:ext cx="288925" cy="288925"/>
          </a:xfrm>
          <a:custGeom>
            <a:avLst/>
            <a:gdLst>
              <a:gd name="T0" fmla="*/ 2147483647 w 182"/>
              <a:gd name="T1" fmla="*/ 0 h 182"/>
              <a:gd name="T2" fmla="*/ 2147483647 w 182"/>
              <a:gd name="T3" fmla="*/ 2147483647 h 182"/>
              <a:gd name="T4" fmla="*/ 0 w 182"/>
              <a:gd name="T5" fmla="*/ 0 h 182"/>
              <a:gd name="T6" fmla="*/ 0 60000 65536"/>
              <a:gd name="T7" fmla="*/ 0 60000 65536"/>
              <a:gd name="T8" fmla="*/ 0 60000 65536"/>
              <a:gd name="T9" fmla="*/ 0 w 182"/>
              <a:gd name="T10" fmla="*/ 0 h 182"/>
              <a:gd name="T11" fmla="*/ 182 w 182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" h="182">
                <a:moveTo>
                  <a:pt x="182" y="0"/>
                </a:moveTo>
                <a:cubicBezTo>
                  <a:pt x="151" y="91"/>
                  <a:pt x="121" y="182"/>
                  <a:pt x="91" y="182"/>
                </a:cubicBezTo>
                <a:cubicBezTo>
                  <a:pt x="61" y="182"/>
                  <a:pt x="30" y="91"/>
                  <a:pt x="0" y="0"/>
                </a:cubicBezTo>
              </a:path>
            </a:pathLst>
          </a:custGeom>
          <a:noFill/>
          <a:ln w="19050" cmpd="sng">
            <a:solidFill>
              <a:srgbClr val="0000CC"/>
            </a:solidFill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 flipH="1">
            <a:off x="2411760" y="2273312"/>
            <a:ext cx="936625" cy="660400"/>
          </a:xfrm>
          <a:custGeom>
            <a:avLst/>
            <a:gdLst>
              <a:gd name="T0" fmla="*/ 2147483647 w 590"/>
              <a:gd name="T1" fmla="*/ 0 h 416"/>
              <a:gd name="T2" fmla="*/ 2147483647 w 590"/>
              <a:gd name="T3" fmla="*/ 2147483647 h 416"/>
              <a:gd name="T4" fmla="*/ 2147483647 w 590"/>
              <a:gd name="T5" fmla="*/ 2147483647 h 416"/>
              <a:gd name="T6" fmla="*/ 0 w 590"/>
              <a:gd name="T7" fmla="*/ 0 h 416"/>
              <a:gd name="T8" fmla="*/ 0 60000 65536"/>
              <a:gd name="T9" fmla="*/ 0 60000 65536"/>
              <a:gd name="T10" fmla="*/ 0 60000 65536"/>
              <a:gd name="T11" fmla="*/ 0 60000 65536"/>
              <a:gd name="T12" fmla="*/ 0 w 590"/>
              <a:gd name="T13" fmla="*/ 0 h 416"/>
              <a:gd name="T14" fmla="*/ 590 w 590"/>
              <a:gd name="T15" fmla="*/ 416 h 4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" h="416">
                <a:moveTo>
                  <a:pt x="590" y="0"/>
                </a:moveTo>
                <a:cubicBezTo>
                  <a:pt x="548" y="129"/>
                  <a:pt x="507" y="258"/>
                  <a:pt x="454" y="318"/>
                </a:cubicBezTo>
                <a:cubicBezTo>
                  <a:pt x="401" y="378"/>
                  <a:pt x="347" y="416"/>
                  <a:pt x="272" y="363"/>
                </a:cubicBezTo>
                <a:cubicBezTo>
                  <a:pt x="197" y="310"/>
                  <a:pt x="98" y="155"/>
                  <a:pt x="0" y="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3268" y="5394125"/>
            <a:ext cx="2316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defRPr/>
            </a:pPr>
            <a:r>
              <a:rPr lang="en-US" altLang="ko-KR"/>
              <a:t>AB*CD/- 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컴퓨터 내부에서 </a:t>
            </a:r>
            <a:r>
              <a:rPr lang="ko-KR" altLang="en-US" dirty="0" err="1"/>
              <a:t>스택을</a:t>
            </a:r>
            <a:r>
              <a:rPr lang="ko-KR" altLang="en-US" dirty="0"/>
              <a:t> 사용해 중위 표기법을 후위 표기법으로 바꾸는 방법</a:t>
            </a:r>
            <a:endParaRPr lang="ko-KR" altLang="en-US" dirty="0" smtClean="0"/>
          </a:p>
        </p:txBody>
      </p:sp>
      <p:sp>
        <p:nvSpPr>
          <p:cNvPr id="54275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 err="1"/>
              <a:t>스택의</a:t>
            </a:r>
            <a:r>
              <a:rPr lang="ko-KR" altLang="en-US" dirty="0"/>
              <a:t> 응용</a:t>
            </a:r>
            <a:r>
              <a:rPr lang="en-US" altLang="ko-KR" dirty="0"/>
              <a:t>:</a:t>
            </a:r>
            <a:r>
              <a:rPr lang="ko-KR" altLang="en-US" dirty="0" err="1"/>
              <a:t>스택을</a:t>
            </a:r>
            <a:r>
              <a:rPr lang="ko-KR" altLang="en-US" dirty="0"/>
              <a:t> 이용한 수식의 후위 표기법 변환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24050"/>
            <a:ext cx="64008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 err="1"/>
              <a:t>스택의</a:t>
            </a:r>
            <a:r>
              <a:rPr lang="ko-KR" altLang="en-US" dirty="0"/>
              <a:t> 응용</a:t>
            </a:r>
            <a:r>
              <a:rPr lang="en-US" altLang="ko-KR" dirty="0"/>
              <a:t>:</a:t>
            </a:r>
            <a:r>
              <a:rPr lang="ko-KR" altLang="en-US" dirty="0" err="1"/>
              <a:t>스택을</a:t>
            </a:r>
            <a:r>
              <a:rPr lang="ko-KR" altLang="en-US" dirty="0"/>
              <a:t> 이용한 수식의 후위 표기법 변환</a:t>
            </a:r>
            <a:endParaRPr lang="ko-KR" altLang="en-US" dirty="0" smtClean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78" y="1080850"/>
            <a:ext cx="8591872" cy="5331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01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스택을</a:t>
            </a:r>
            <a:r>
              <a:rPr lang="ko-KR" altLang="en-US" dirty="0" smtClean="0"/>
              <a:t> </a:t>
            </a:r>
            <a:r>
              <a:rPr lang="ko-KR" altLang="en-US" dirty="0"/>
              <a:t>이용하여 수식 </a:t>
            </a:r>
            <a:r>
              <a:rPr lang="en-US" altLang="ko-KR" dirty="0"/>
              <a:t>A*B-C/D</a:t>
            </a:r>
            <a:r>
              <a:rPr lang="ko-KR" altLang="en-US" dirty="0"/>
              <a:t>를 후위 표기법으로 </a:t>
            </a:r>
            <a:r>
              <a:rPr lang="ko-KR" altLang="en-US" dirty="0" smtClean="0"/>
              <a:t>변환</a:t>
            </a:r>
            <a:endParaRPr lang="en-US" altLang="ko-KR" dirty="0" smtClean="0"/>
          </a:p>
        </p:txBody>
      </p:sp>
      <p:sp>
        <p:nvSpPr>
          <p:cNvPr id="55299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 err="1"/>
              <a:t>스택의</a:t>
            </a:r>
            <a:r>
              <a:rPr lang="ko-KR" altLang="en-US" dirty="0"/>
              <a:t> 응용</a:t>
            </a:r>
            <a:r>
              <a:rPr lang="en-US" altLang="ko-KR" dirty="0"/>
              <a:t>:</a:t>
            </a:r>
            <a:r>
              <a:rPr lang="ko-KR" altLang="en-US" dirty="0" err="1"/>
              <a:t>스택을</a:t>
            </a:r>
            <a:r>
              <a:rPr lang="ko-KR" altLang="en-US" dirty="0"/>
              <a:t> 이용한 수식의 후위 표기법 변환</a:t>
            </a:r>
            <a:endParaRPr lang="ko-KR" alt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6552728" cy="383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 err="1"/>
              <a:t>스택의</a:t>
            </a:r>
            <a:r>
              <a:rPr lang="ko-KR" altLang="en-US" dirty="0"/>
              <a:t> 응용</a:t>
            </a:r>
            <a:r>
              <a:rPr lang="en-US" altLang="ko-KR" dirty="0"/>
              <a:t>:</a:t>
            </a:r>
            <a:r>
              <a:rPr lang="ko-KR" altLang="en-US" dirty="0" err="1"/>
              <a:t>스택을</a:t>
            </a:r>
            <a:r>
              <a:rPr lang="ko-KR" altLang="en-US" dirty="0"/>
              <a:t> 이용한 수식의 후위 표기법 변환</a:t>
            </a:r>
            <a:endParaRPr lang="ko-KR" altLang="en-US" dirty="0" smtClean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715" y="957989"/>
            <a:ext cx="5342573" cy="5550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85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 err="1"/>
              <a:t>스택의</a:t>
            </a:r>
            <a:r>
              <a:rPr lang="ko-KR" altLang="en-US" dirty="0"/>
              <a:t> 응용</a:t>
            </a:r>
            <a:r>
              <a:rPr lang="en-US" altLang="ko-KR" dirty="0"/>
              <a:t>:</a:t>
            </a:r>
            <a:r>
              <a:rPr lang="ko-KR" altLang="en-US" dirty="0" err="1"/>
              <a:t>스택을</a:t>
            </a:r>
            <a:r>
              <a:rPr lang="ko-KR" altLang="en-US" dirty="0"/>
              <a:t> 이용한 수식의 후위 표기법 변환</a:t>
            </a:r>
            <a:endParaRPr lang="ko-KR" altLang="en-US" dirty="0" smtClean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052736"/>
            <a:ext cx="6073163" cy="5435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261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스택을</a:t>
            </a:r>
            <a:r>
              <a:rPr lang="ko-KR" altLang="en-US" dirty="0"/>
              <a:t> 이용한 후위 표기법 수식의 연산</a:t>
            </a:r>
            <a:endParaRPr lang="en-US" altLang="ko-KR" dirty="0"/>
          </a:p>
          <a:p>
            <a:pPr lvl="1"/>
            <a:r>
              <a:rPr lang="ko-KR" altLang="en-US" dirty="0" err="1"/>
              <a:t>스택을</a:t>
            </a:r>
            <a:r>
              <a:rPr lang="ko-KR" altLang="en-US" dirty="0"/>
              <a:t> 사용해 후위 표기법 수식을 계산하는 방법</a:t>
            </a:r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5632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스택의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응용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스택을</a:t>
            </a:r>
            <a:r>
              <a:rPr lang="ko-KR" altLang="en-US" dirty="0" smtClean="0"/>
              <a:t> </a:t>
            </a:r>
            <a:r>
              <a:rPr lang="ko-KR" altLang="en-US" dirty="0"/>
              <a:t>이용한 후위 표기법 수식의 연산</a:t>
            </a:r>
            <a:endParaRPr lang="ko-KR" altLang="en-US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72" y="1995856"/>
            <a:ext cx="8532440" cy="185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 err="1"/>
              <a:t>스택의</a:t>
            </a:r>
            <a:r>
              <a:rPr lang="ko-KR" altLang="en-US" dirty="0"/>
              <a:t> 응용</a:t>
            </a:r>
            <a:r>
              <a:rPr lang="en-US" altLang="ko-KR" dirty="0"/>
              <a:t>:</a:t>
            </a:r>
            <a:r>
              <a:rPr lang="ko-KR" altLang="en-US" dirty="0" err="1"/>
              <a:t>스택을</a:t>
            </a:r>
            <a:r>
              <a:rPr lang="ko-KR" altLang="en-US" dirty="0"/>
              <a:t> 이용한 후위 표기법 수식의 연산</a:t>
            </a:r>
            <a:endParaRPr lang="ko-KR" altLang="en-US" dirty="0" smtClean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28" y="1083435"/>
            <a:ext cx="8496944" cy="4814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28" y="5895232"/>
            <a:ext cx="8496944" cy="47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97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위의 알고리즘으로 수식 </a:t>
            </a:r>
            <a:r>
              <a:rPr lang="en-US" altLang="ko-KR" dirty="0"/>
              <a:t>AB*CD/-</a:t>
            </a:r>
            <a:r>
              <a:rPr lang="ko-KR" altLang="en-US" dirty="0"/>
              <a:t>를 </a:t>
            </a:r>
            <a:r>
              <a:rPr lang="ko-KR" altLang="en-US" dirty="0" smtClean="0"/>
              <a:t>연산</a:t>
            </a:r>
          </a:p>
        </p:txBody>
      </p:sp>
      <p:sp>
        <p:nvSpPr>
          <p:cNvPr id="57347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 err="1"/>
              <a:t>스택의</a:t>
            </a:r>
            <a:r>
              <a:rPr lang="ko-KR" altLang="en-US" dirty="0"/>
              <a:t> 응용</a:t>
            </a:r>
            <a:r>
              <a:rPr lang="en-US" altLang="ko-KR" dirty="0"/>
              <a:t>:</a:t>
            </a:r>
            <a:r>
              <a:rPr lang="ko-KR" altLang="en-US" dirty="0" err="1"/>
              <a:t>스택을</a:t>
            </a:r>
            <a:r>
              <a:rPr lang="ko-KR" altLang="en-US" dirty="0"/>
              <a:t> 이용한 후위 표기법 수식의 연산</a:t>
            </a:r>
            <a:endParaRPr lang="ko-KR" altLang="en-U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3744416" cy="158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79751"/>
            <a:ext cx="6569680" cy="164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515" y="5098247"/>
            <a:ext cx="3384376" cy="153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 err="1"/>
              <a:t>스택의</a:t>
            </a:r>
            <a:r>
              <a:rPr lang="ko-KR" altLang="en-US" dirty="0"/>
              <a:t> 응용</a:t>
            </a:r>
            <a:r>
              <a:rPr lang="en-US" altLang="ko-KR" dirty="0"/>
              <a:t>:</a:t>
            </a:r>
            <a:r>
              <a:rPr lang="ko-KR" altLang="en-US" dirty="0" err="1"/>
              <a:t>스택을</a:t>
            </a:r>
            <a:r>
              <a:rPr lang="ko-KR" altLang="en-US" dirty="0"/>
              <a:t> 이용한 후위 표기법 수식의 연산</a:t>
            </a:r>
            <a:endParaRPr lang="ko-KR" altLang="en-US" dirty="0" smtClean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06" y="1215170"/>
            <a:ext cx="8316989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73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 err="1"/>
              <a:t>후입선출</a:t>
            </a:r>
            <a:r>
              <a:rPr lang="ko-KR" altLang="en-US" dirty="0"/>
              <a:t> 구조의 예</a:t>
            </a:r>
            <a:r>
              <a:rPr lang="en-US" altLang="ko-KR" dirty="0"/>
              <a:t>1  : </a:t>
            </a:r>
            <a:r>
              <a:rPr lang="ko-KR" altLang="en-US" dirty="0"/>
              <a:t>연탄 아궁이 </a:t>
            </a:r>
          </a:p>
          <a:p>
            <a:pPr lvl="2">
              <a:defRPr/>
            </a:pPr>
            <a:r>
              <a:rPr lang="ko-KR" altLang="en-US" dirty="0"/>
              <a:t>연탄을 하나씩 쌓으면서 아궁이에 넣으므로 마지막에 넣은 </a:t>
            </a:r>
            <a:r>
              <a:rPr lang="en-US" altLang="ko-KR" dirty="0"/>
              <a:t>3</a:t>
            </a:r>
            <a:r>
              <a:rPr lang="ko-KR" altLang="en-US" dirty="0"/>
              <a:t>번 연탄이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가장 </a:t>
            </a:r>
            <a:r>
              <a:rPr lang="ko-KR" altLang="en-US" dirty="0"/>
              <a:t>위에 쌓여 있다</a:t>
            </a:r>
            <a:r>
              <a:rPr lang="en-US" altLang="ko-KR" dirty="0"/>
              <a:t>.</a:t>
            </a:r>
          </a:p>
          <a:p>
            <a:pPr lvl="2">
              <a:defRPr/>
            </a:pPr>
            <a:r>
              <a:rPr lang="ko-KR" altLang="en-US" dirty="0"/>
              <a:t>연탄을 아궁이에서 꺼낼 때에는 </a:t>
            </a:r>
            <a:r>
              <a:rPr lang="ko-KR" altLang="en-US" spc="-80" dirty="0"/>
              <a:t>위에서부터 하나씩 꺼내야 하므로 마지막에 </a:t>
            </a:r>
            <a:r>
              <a:rPr lang="ko-KR" altLang="en-US" dirty="0"/>
              <a:t>넣은 </a:t>
            </a:r>
            <a:r>
              <a:rPr lang="en-US" altLang="ko-KR" dirty="0"/>
              <a:t>3</a:t>
            </a:r>
            <a:r>
              <a:rPr lang="ko-KR" altLang="en-US" dirty="0"/>
              <a:t>번 연탄을 가장 먼저 꺼내게 된다</a:t>
            </a:r>
            <a:r>
              <a:rPr lang="en-US" altLang="ko-KR" dirty="0"/>
              <a:t>.</a:t>
            </a:r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819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/>
              <a:t>스택의</a:t>
            </a:r>
            <a:r>
              <a:rPr lang="ko-KR" altLang="en-US" dirty="0"/>
              <a:t> 이해 </a:t>
            </a:r>
            <a:r>
              <a:rPr lang="en-US" altLang="ko-KR" dirty="0"/>
              <a:t>: </a:t>
            </a:r>
            <a:r>
              <a:rPr lang="ko-KR" altLang="en-US" dirty="0" err="1"/>
              <a:t>스택의</a:t>
            </a:r>
            <a:r>
              <a:rPr lang="ko-KR" altLang="en-US" dirty="0"/>
              <a:t> 개념과 구조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54801"/>
            <a:ext cx="764857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smtClean="0"/>
              <a:t>수식을 후위 표기법으로 연산하기 프로그램 </a:t>
            </a:r>
            <a:r>
              <a:rPr lang="en-US" altLang="ko-KR" smtClean="0"/>
              <a:t>: </a:t>
            </a:r>
            <a:r>
              <a:rPr lang="ko-KR" altLang="en-US">
                <a:solidFill>
                  <a:srgbClr val="0070C0"/>
                </a:solidFill>
              </a:rPr>
              <a:t>교재 </a:t>
            </a:r>
            <a:r>
              <a:rPr lang="en-US" altLang="ko-KR" smtClean="0">
                <a:solidFill>
                  <a:srgbClr val="0070C0"/>
                </a:solidFill>
              </a:rPr>
              <a:t>260p</a:t>
            </a:r>
            <a:endParaRPr lang="ko-KR" altLang="en-US">
              <a:solidFill>
                <a:srgbClr val="0070C0"/>
              </a:solidFill>
            </a:endParaRPr>
          </a:p>
          <a:p>
            <a:pPr lvl="1" eaLnBrk="1" hangingPunct="1"/>
            <a:r>
              <a:rPr lang="ko-KR" altLang="en-US" smtClean="0"/>
              <a:t>실행 결과</a:t>
            </a:r>
            <a:endParaRPr lang="en-US" altLang="ko-KR" dirty="0" smtClean="0"/>
          </a:p>
        </p:txBody>
      </p:sp>
      <p:sp>
        <p:nvSpPr>
          <p:cNvPr id="2765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스택의 응용</a:t>
            </a:r>
            <a:r>
              <a:rPr lang="en-US" altLang="ko-KR"/>
              <a:t>:</a:t>
            </a:r>
            <a:r>
              <a:rPr lang="ko-KR" altLang="en-US"/>
              <a:t>스택을 이용한 후위 표기법 수식의 연산</a:t>
            </a:r>
            <a:endParaRPr lang="ko-KR" altLang="en-US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56769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55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mtClean="0"/>
              <a:t>후입선출 구조의 예</a:t>
            </a:r>
            <a:r>
              <a:rPr lang="en-US" altLang="ko-KR" smtClean="0"/>
              <a:t>2  : </a:t>
            </a:r>
            <a:r>
              <a:rPr lang="ko-KR" altLang="en-US" smtClean="0"/>
              <a:t>슈퍼맨의 옷 갈아입기</a:t>
            </a:r>
          </a:p>
          <a:p>
            <a:pPr lvl="2"/>
            <a:r>
              <a:rPr lang="ko-KR" altLang="en-US" smtClean="0"/>
              <a:t>수퍼맨이 옷을 벗는 순서 </a:t>
            </a:r>
          </a:p>
          <a:p>
            <a:pPr lvl="3"/>
            <a:r>
              <a:rPr lang="ko-KR" altLang="en-US" smtClean="0"/>
              <a:t>①장화 → ②망토 → ③빨간팬츠 → ④파란옷</a:t>
            </a:r>
          </a:p>
          <a:p>
            <a:pPr lvl="2"/>
            <a:r>
              <a:rPr lang="ko-KR" altLang="en-US" smtClean="0"/>
              <a:t>슈퍼맨이 옷을 입는 순서 </a:t>
            </a:r>
          </a:p>
          <a:p>
            <a:pPr lvl="3"/>
            <a:r>
              <a:rPr lang="ko-KR" altLang="en-US" smtClean="0"/>
              <a:t>④파란옷 → ③빨간팬츠 → ②망토 → ①장화</a:t>
            </a:r>
          </a:p>
          <a:p>
            <a:pPr lvl="1"/>
            <a:endParaRPr lang="ko-KR" altLang="en-US" smtClean="0"/>
          </a:p>
        </p:txBody>
      </p:sp>
      <p:sp>
        <p:nvSpPr>
          <p:cNvPr id="921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/>
              <a:t>스택의</a:t>
            </a:r>
            <a:r>
              <a:rPr lang="ko-KR" altLang="en-US" dirty="0"/>
              <a:t> 이해 </a:t>
            </a:r>
            <a:r>
              <a:rPr lang="en-US" altLang="ko-KR" dirty="0"/>
              <a:t>: </a:t>
            </a:r>
            <a:r>
              <a:rPr lang="ko-KR" altLang="en-US" dirty="0" err="1"/>
              <a:t>스택의</a:t>
            </a:r>
            <a:r>
              <a:rPr lang="ko-KR" altLang="en-US" dirty="0"/>
              <a:t> 개념과 구조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71" y="2892125"/>
            <a:ext cx="6336704" cy="358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mtClean="0"/>
              <a:t>스택의 연산</a:t>
            </a:r>
          </a:p>
          <a:p>
            <a:pPr lvl="1"/>
            <a:r>
              <a:rPr lang="ko-KR" altLang="en-US" smtClean="0"/>
              <a:t>스택에서의 삽입 연산 </a:t>
            </a:r>
            <a:r>
              <a:rPr lang="en-US" altLang="ko-KR" smtClean="0"/>
              <a:t>: </a:t>
            </a:r>
            <a:r>
              <a:rPr lang="en-US" altLang="ko-KR" smtClean="0">
                <a:solidFill>
                  <a:srgbClr val="0000CC"/>
                </a:solidFill>
              </a:rPr>
              <a:t>push</a:t>
            </a:r>
          </a:p>
          <a:p>
            <a:pPr lvl="1"/>
            <a:r>
              <a:rPr lang="ko-KR" altLang="en-US" smtClean="0"/>
              <a:t>스택에서의 삭제 연산 </a:t>
            </a:r>
            <a:r>
              <a:rPr lang="en-US" altLang="ko-KR" smtClean="0"/>
              <a:t>: </a:t>
            </a:r>
            <a:r>
              <a:rPr lang="en-US" altLang="ko-KR" smtClean="0">
                <a:solidFill>
                  <a:srgbClr val="0000CC"/>
                </a:solidFill>
              </a:rPr>
              <a:t>pop</a:t>
            </a:r>
          </a:p>
          <a:p>
            <a:endParaRPr lang="ko-KR" altLang="en-US" smtClean="0"/>
          </a:p>
        </p:txBody>
      </p:sp>
      <p:sp>
        <p:nvSpPr>
          <p:cNvPr id="1024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/>
              <a:t>스택의</a:t>
            </a:r>
            <a:r>
              <a:rPr lang="ko-KR" altLang="en-US" dirty="0"/>
              <a:t> 이해 </a:t>
            </a:r>
            <a:r>
              <a:rPr lang="en-US" altLang="ko-KR" dirty="0"/>
              <a:t>: </a:t>
            </a:r>
            <a:r>
              <a:rPr lang="ko-KR" altLang="en-US" dirty="0" err="1"/>
              <a:t>스택의</a:t>
            </a:r>
            <a:r>
              <a:rPr lang="ko-KR" altLang="en-US" dirty="0"/>
              <a:t> 개념과 구조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679132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스택에서의</a:t>
            </a:r>
            <a:r>
              <a:rPr lang="ko-KR" altLang="en-US" dirty="0" smtClean="0"/>
              <a:t> 원소 삽입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과정</a:t>
            </a:r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5-6]</a:t>
            </a:r>
            <a:r>
              <a:rPr lang="ko-KR" altLang="en-US" dirty="0" smtClean="0"/>
              <a:t>공백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원소 </a:t>
            </a:r>
            <a:r>
              <a:rPr lang="en-US" altLang="ko-KR" dirty="0" smtClean="0"/>
              <a:t>A, B, C</a:t>
            </a:r>
            <a:r>
              <a:rPr lang="ko-KR" altLang="en-US" dirty="0" smtClean="0"/>
              <a:t>를 순서대로 삽입하고 한번 삭제하는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연산과정 동안의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변화</a:t>
            </a:r>
          </a:p>
          <a:p>
            <a:pPr lvl="1"/>
            <a:endParaRPr lang="ko-KR" altLang="en-US" dirty="0" smtClean="0"/>
          </a:p>
        </p:txBody>
      </p:sp>
      <p:sp>
        <p:nvSpPr>
          <p:cNvPr id="1126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/>
              <a:t>스택의</a:t>
            </a:r>
            <a:r>
              <a:rPr lang="ko-KR" altLang="en-US" dirty="0"/>
              <a:t> 이해 </a:t>
            </a:r>
            <a:r>
              <a:rPr lang="en-US" altLang="ko-KR" dirty="0"/>
              <a:t>: </a:t>
            </a:r>
            <a:r>
              <a:rPr lang="ko-KR" altLang="en-US" dirty="0" err="1"/>
              <a:t>스택의</a:t>
            </a:r>
            <a:r>
              <a:rPr lang="ko-KR" altLang="en-US" dirty="0"/>
              <a:t> 개념과 구조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8" y="2283552"/>
            <a:ext cx="8742094" cy="2071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err="1"/>
              <a:t>스택의</a:t>
            </a:r>
            <a:r>
              <a:rPr lang="ko-KR" altLang="en-US" dirty="0"/>
              <a:t> 이해 </a:t>
            </a:r>
            <a:r>
              <a:rPr lang="en-US" altLang="ko-KR" dirty="0"/>
              <a:t>: </a:t>
            </a:r>
            <a:r>
              <a:rPr lang="ko-KR" altLang="en-US" dirty="0" err="1" smtClean="0"/>
              <a:t>스택의</a:t>
            </a:r>
            <a:r>
              <a:rPr lang="ko-KR" altLang="en-US" dirty="0" smtClean="0"/>
              <a:t> 추상 </a:t>
            </a:r>
            <a:r>
              <a:rPr lang="ko-KR" altLang="en-US" dirty="0" err="1" smtClean="0"/>
              <a:t>자료형</a:t>
            </a:r>
            <a:endParaRPr lang="ko-KR" alt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82" y="869531"/>
            <a:ext cx="7370820" cy="3741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04" y="4605688"/>
            <a:ext cx="7370820" cy="220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946</TotalTime>
  <Words>1752</Words>
  <Application>Microsoft Office PowerPoint</Application>
  <PresentationFormat>화면 슬라이드 쇼(4:3)</PresentationFormat>
  <Paragraphs>250</Paragraphs>
  <Slides>51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2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Arial</vt:lpstr>
      <vt:lpstr>Verdana</vt:lpstr>
      <vt:lpstr>Wingdings</vt:lpstr>
      <vt:lpstr>1_마스터</vt:lpstr>
      <vt:lpstr>스택</vt:lpstr>
      <vt:lpstr>PowerPoint 프레젠테이션</vt:lpstr>
      <vt:lpstr>1. 스택의 이해 : 스택의 개념과 구조</vt:lpstr>
      <vt:lpstr>1. 스택의 이해 : 스택의 개념과 구조</vt:lpstr>
      <vt:lpstr>1. 스택의 이해 : 스택의 개념과 구조</vt:lpstr>
      <vt:lpstr>1. 스택의 이해 : 스택의 개념과 구조</vt:lpstr>
      <vt:lpstr>1. 스택의 이해 : 스택의 개념과 구조</vt:lpstr>
      <vt:lpstr>1. 스택의 이해 : 스택의 개념과 구조</vt:lpstr>
      <vt:lpstr>1. 스택의 이해 : 스택의 추상 자료형</vt:lpstr>
      <vt:lpstr>1. 스택의 이해 : 스택의 추상 자료형</vt:lpstr>
      <vt:lpstr>1. 스택의 이해 : 스택의 추상 자료형</vt:lpstr>
      <vt:lpstr>2. 스택의 구현: 순차 자료구조를 이용한 스택 구현</vt:lpstr>
      <vt:lpstr>2. 스택의 구현: 순차 자료구조를 이용한 스택 구현</vt:lpstr>
      <vt:lpstr>2. 스택의 구현: 순차 자료구조를 이용한 스택 구현</vt:lpstr>
      <vt:lpstr>2. 스택의 구현: 순차 자료구조를 이용한 스택 구현</vt:lpstr>
      <vt:lpstr>2. 스택의 구현:연결 자료구조를 이용한 스택의 구현</vt:lpstr>
      <vt:lpstr>2. 스택의 구현:연결 자료구조를 이용한 스택의 구현</vt:lpstr>
      <vt:lpstr>2. 스택의 구현:연결 자료구조를 이용한 스택의 구현</vt:lpstr>
      <vt:lpstr>2. 스택의 구현:연결 자료구조를 이용한 스택의 구현</vt:lpstr>
      <vt:lpstr>2. 스택의 구현:연결 자료구조를 이용한 스택의 구현</vt:lpstr>
      <vt:lpstr>2. 스택의 구현:연결 자료구조를 이용한 스택의 구현</vt:lpstr>
      <vt:lpstr>2. 스택의 구현:연결 자료구조를 이용한 스택의 구현</vt:lpstr>
      <vt:lpstr>3. 스택의 응용 : 스택을 이용한 역순 문자열</vt:lpstr>
      <vt:lpstr>3. 스택의 응용 : 스택을 이용한 역순 문자열</vt:lpstr>
      <vt:lpstr>3. 스택의 응용 : 시스템 스택</vt:lpstr>
      <vt:lpstr>3. 스택의 응용 : 시스템 스택</vt:lpstr>
      <vt:lpstr>3. 스택의 응용 : 시스템 스택</vt:lpstr>
      <vt:lpstr>3. 스택의 응용 : 시스템 스택</vt:lpstr>
      <vt:lpstr>3. 스택의 응용 : 시스템 스택</vt:lpstr>
      <vt:lpstr>3. 스택의 응용 : 시스템 스택</vt:lpstr>
      <vt:lpstr>3. 스택의 응용 : 시스템 스택</vt:lpstr>
      <vt:lpstr>3. 스택의 응용 : 스택을 이용한 수식의 괄호 검사</vt:lpstr>
      <vt:lpstr>3. 스택의 응용 : 스택을 이용한 수식의 괄호 검사</vt:lpstr>
      <vt:lpstr>3. 스택의 응용 : 스택을 이용한 수식의 괄호 검사</vt:lpstr>
      <vt:lpstr>3. 스택의 응용 : 스택을 이용한 수식의 괄호 검사</vt:lpstr>
      <vt:lpstr>3. 스택의 응용 : 스택을 이용한 수식의 괄호 검사</vt:lpstr>
      <vt:lpstr>3. 스택의 응용 : 스택을 이용한 수식의 괄호 검사</vt:lpstr>
      <vt:lpstr>3.스택의 응용:스택을 이용한 수식의 후위 표기법 변환</vt:lpstr>
      <vt:lpstr>3.스택의 응용:스택을 이용한 수식의 후위 표기법 변환</vt:lpstr>
      <vt:lpstr>3.스택의 응용:스택을 이용한 수식의 후위 표기법 변환</vt:lpstr>
      <vt:lpstr>3.스택의 응용:스택을 이용한 수식의 후위 표기법 변환</vt:lpstr>
      <vt:lpstr>3.스택의 응용:스택을 이용한 수식의 후위 표기법 변환</vt:lpstr>
      <vt:lpstr>3.스택의 응용:스택을 이용한 수식의 후위 표기법 변환</vt:lpstr>
      <vt:lpstr>3.스택의 응용:스택을 이용한 수식의 후위 표기법 변환</vt:lpstr>
      <vt:lpstr>3.스택의 응용:스택을 이용한 수식의 후위 표기법 변환</vt:lpstr>
      <vt:lpstr>3.스택의 응용:스택을 이용한 후위 표기법 수식의 연산</vt:lpstr>
      <vt:lpstr>3.스택의 응용:스택을 이용한 후위 표기법 수식의 연산</vt:lpstr>
      <vt:lpstr>3.스택의 응용:스택을 이용한 후위 표기법 수식의 연산</vt:lpstr>
      <vt:lpstr>3.스택의 응용:스택을 이용한 후위 표기법 수식의 연산</vt:lpstr>
      <vt:lpstr>3.스택의 응용:스택을 이용한 후위 표기법 수식의 연산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amiga</cp:lastModifiedBy>
  <cp:revision>135</cp:revision>
  <dcterms:created xsi:type="dcterms:W3CDTF">2011-01-05T15:14:06Z</dcterms:created>
  <dcterms:modified xsi:type="dcterms:W3CDTF">2017-01-20T07:00:07Z</dcterms:modified>
</cp:coreProperties>
</file>