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52"/>
  </p:notesMasterIdLst>
  <p:handoutMasterIdLst>
    <p:handoutMasterId r:id="rId53"/>
  </p:handoutMasterIdLst>
  <p:sldIdLst>
    <p:sldId id="256" r:id="rId2"/>
    <p:sldId id="876" r:id="rId3"/>
    <p:sldId id="762" r:id="rId4"/>
    <p:sldId id="763" r:id="rId5"/>
    <p:sldId id="764" r:id="rId6"/>
    <p:sldId id="769" r:id="rId7"/>
    <p:sldId id="877" r:id="rId8"/>
    <p:sldId id="878" r:id="rId9"/>
    <p:sldId id="773" r:id="rId10"/>
    <p:sldId id="765" r:id="rId11"/>
    <p:sldId id="774" r:id="rId12"/>
    <p:sldId id="775" r:id="rId13"/>
    <p:sldId id="776" r:id="rId14"/>
    <p:sldId id="851" r:id="rId15"/>
    <p:sldId id="777" r:id="rId16"/>
    <p:sldId id="880" r:id="rId17"/>
    <p:sldId id="779" r:id="rId18"/>
    <p:sldId id="780" r:id="rId19"/>
    <p:sldId id="781" r:id="rId20"/>
    <p:sldId id="767" r:id="rId21"/>
    <p:sldId id="782" r:id="rId22"/>
    <p:sldId id="783" r:id="rId23"/>
    <p:sldId id="784" r:id="rId24"/>
    <p:sldId id="785" r:id="rId25"/>
    <p:sldId id="786" r:id="rId26"/>
    <p:sldId id="857" r:id="rId27"/>
    <p:sldId id="881" r:id="rId28"/>
    <p:sldId id="792" r:id="rId29"/>
    <p:sldId id="793" r:id="rId30"/>
    <p:sldId id="795" r:id="rId31"/>
    <p:sldId id="788" r:id="rId32"/>
    <p:sldId id="796" r:id="rId33"/>
    <p:sldId id="797" r:id="rId34"/>
    <p:sldId id="798" r:id="rId35"/>
    <p:sldId id="799" r:id="rId36"/>
    <p:sldId id="789" r:id="rId37"/>
    <p:sldId id="800" r:id="rId38"/>
    <p:sldId id="801" r:id="rId39"/>
    <p:sldId id="802" r:id="rId40"/>
    <p:sldId id="882" r:id="rId41"/>
    <p:sldId id="805" r:id="rId42"/>
    <p:sldId id="806" r:id="rId43"/>
    <p:sldId id="867" r:id="rId44"/>
    <p:sldId id="808" r:id="rId45"/>
    <p:sldId id="809" r:id="rId46"/>
    <p:sldId id="810" r:id="rId47"/>
    <p:sldId id="883" r:id="rId48"/>
    <p:sldId id="813" r:id="rId49"/>
    <p:sldId id="814" r:id="rId50"/>
    <p:sldId id="884" r:id="rId51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8000"/>
    <a:srgbClr val="0000CC"/>
    <a:srgbClr val="000066"/>
    <a:srgbClr val="FF0000"/>
    <a:srgbClr val="3366FF"/>
    <a:srgbClr val="660033"/>
    <a:srgbClr val="64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5" autoAdjust="0"/>
    <p:restoredTop sz="94387" autoAdjust="0"/>
  </p:normalViewPr>
  <p:slideViewPr>
    <p:cSldViewPr>
      <p:cViewPr varScale="1">
        <p:scale>
          <a:sx n="115" d="100"/>
          <a:sy n="115" d="100"/>
        </p:scale>
        <p:origin x="1980" y="108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68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2017-01-20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2017-01-20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791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791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/>
          </a:p>
        </p:txBody>
      </p:sp>
      <p:sp>
        <p:nvSpPr>
          <p:cNvPr id="829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fld id="{F0AE9F20-185D-48AF-9EDA-D87DDF186B0E}" type="slidenum">
              <a:rPr kumimoji="0" lang="ko-KR" altLang="en-US" sz="1200"/>
              <a:pPr/>
              <a:t>19</a:t>
            </a:fld>
            <a:endParaRPr kumimoji="0"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225639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839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fld id="{5D148E67-1D59-499B-AB7B-00E17AA92A5E}" type="slidenum">
              <a:rPr kumimoji="0" lang="ko-KR" altLang="en-US" sz="1200"/>
              <a:pPr/>
              <a:t>24</a:t>
            </a:fld>
            <a:endParaRPr kumimoji="0"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15686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849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fld id="{6356FFEE-FBD2-4C3E-AAB5-A74FADC48B09}" type="slidenum">
              <a:rPr kumimoji="0" lang="ko-KR" altLang="en-US" sz="1200"/>
              <a:pPr/>
              <a:t>33</a:t>
            </a:fld>
            <a:endParaRPr kumimoji="0"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504651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860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fld id="{7CED3468-A6C9-4D58-9EA6-CF43F4084BC0}" type="slidenum">
              <a:rPr kumimoji="0" lang="ko-KR" altLang="en-US" sz="1200"/>
              <a:pPr/>
              <a:t>44</a:t>
            </a:fld>
            <a:endParaRPr kumimoji="0"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036450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152493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F07B8B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B70039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IT </a:t>
            </a:r>
            <a:r>
              <a:rPr lang="en-US" altLang="ko-KR" sz="1800" b="1" dirty="0" err="1">
                <a:solidFill>
                  <a:schemeClr val="bg1"/>
                </a:solidFill>
                <a:latin typeface="+mj-ea"/>
                <a:ea typeface="+mj-ea"/>
              </a:rPr>
              <a:t>CookBook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, C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로 배우는 쉬운 자료구조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개정 </a:t>
            </a: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판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7" b="29954"/>
          <a:stretch/>
        </p:blipFill>
        <p:spPr>
          <a:xfrm>
            <a:off x="4355976" y="133905"/>
            <a:ext cx="4680000" cy="40338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dirty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dirty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  <a:lvl4pPr marL="1076325" indent="-180975">
              <a:buFont typeface="Arial" pitchFamily="34" charset="0"/>
              <a:buChar char="−"/>
              <a:defRPr sz="1600" b="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8784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4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40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/50</a:t>
            </a:r>
            <a:endParaRPr lang="en-US" altLang="ko-KR" sz="14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EA8892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3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anose="05000000000000000000" pitchFamily="2" charset="2"/>
        <a:buChar char="v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rgbClr val="660033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6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rgbClr val="660033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큐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/>
            <a:r>
              <a:rPr lang="ko-KR" altLang="en-US" smtClean="0"/>
              <a:t>초기 공백  큐 생성 알고리즘</a:t>
            </a:r>
          </a:p>
          <a:p>
            <a:pPr lvl="2" eaLnBrk="1" hangingPunct="1"/>
            <a:r>
              <a:rPr lang="ko-KR" altLang="en-US" smtClean="0"/>
              <a:t>크기가 </a:t>
            </a:r>
            <a:r>
              <a:rPr lang="en-US" altLang="ko-KR" smtClean="0"/>
              <a:t>n</a:t>
            </a:r>
            <a:r>
              <a:rPr lang="ko-KR" altLang="en-US" smtClean="0"/>
              <a:t>인 </a:t>
            </a:r>
            <a:r>
              <a:rPr lang="en-US" altLang="ko-KR" smtClean="0"/>
              <a:t>1</a:t>
            </a:r>
            <a:r>
              <a:rPr lang="ko-KR" altLang="en-US" smtClean="0"/>
              <a:t>차원 배열 생성</a:t>
            </a:r>
          </a:p>
          <a:p>
            <a:pPr lvl="2" eaLnBrk="1" hangingPunct="1"/>
            <a:r>
              <a:rPr lang="ko-KR" altLang="en-US" smtClean="0"/>
              <a:t> </a:t>
            </a:r>
            <a:r>
              <a:rPr lang="en-US" altLang="ko-KR" smtClean="0"/>
              <a:t>front</a:t>
            </a:r>
            <a:r>
              <a:rPr lang="ko-KR" altLang="en-US" smtClean="0"/>
              <a:t>와 </a:t>
            </a:r>
            <a:r>
              <a:rPr lang="en-US" altLang="ko-KR" smtClean="0"/>
              <a:t>rear</a:t>
            </a:r>
            <a:r>
              <a:rPr lang="ko-KR" altLang="en-US" smtClean="0"/>
              <a:t>를 </a:t>
            </a:r>
            <a:r>
              <a:rPr lang="en-US" altLang="ko-KR" smtClean="0"/>
              <a:t>-1</a:t>
            </a:r>
            <a:r>
              <a:rPr lang="ko-KR" altLang="en-US" smtClean="0"/>
              <a:t>로 초기화 </a:t>
            </a:r>
          </a:p>
          <a:p>
            <a:pPr lvl="1"/>
            <a:endParaRPr lang="ko-KR" altLang="en-US" smtClean="0"/>
          </a:p>
        </p:txBody>
      </p:sp>
      <p:sp>
        <p:nvSpPr>
          <p:cNvPr id="14339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49443" cy="576263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큐의 구현 </a:t>
            </a:r>
            <a:r>
              <a:rPr lang="en-US" altLang="ko-KR" sz="2000" dirty="0" smtClean="0"/>
              <a:t>: </a:t>
            </a:r>
            <a:r>
              <a:rPr lang="ko-KR" altLang="en-US" dirty="0" smtClean="0"/>
              <a:t>순차자료구조를 이용한 큐의 구현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56386"/>
            <a:ext cx="7560840" cy="1812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ko-KR" altLang="en-US" dirty="0"/>
              <a:t>공백 큐 검사 알고리즘과 포화상태 검사 알고리즘</a:t>
            </a:r>
          </a:p>
          <a:p>
            <a:pPr lvl="2" eaLnBrk="1" hangingPunct="1">
              <a:defRPr/>
            </a:pPr>
            <a:r>
              <a:rPr lang="ko-KR" altLang="en-US" dirty="0"/>
              <a:t>공백 상태 </a:t>
            </a:r>
            <a:r>
              <a:rPr lang="en-US" altLang="ko-KR" dirty="0"/>
              <a:t>: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front = rear</a:t>
            </a:r>
          </a:p>
          <a:p>
            <a:pPr lvl="2" eaLnBrk="1" hangingPunct="1">
              <a:lnSpc>
                <a:spcPct val="60000"/>
              </a:lnSpc>
              <a:defRPr/>
            </a:pPr>
            <a:r>
              <a:rPr lang="ko-KR" altLang="en-US" dirty="0"/>
              <a:t>포화 상태 </a:t>
            </a:r>
            <a:r>
              <a:rPr lang="en-US" altLang="ko-KR" dirty="0"/>
              <a:t>: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rear = </a:t>
            </a:r>
            <a:r>
              <a:rPr lang="en-US" altLang="ko-KR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n-1  </a:t>
            </a:r>
            <a:r>
              <a:rPr lang="en-US" altLang="ko-KR" dirty="0"/>
              <a:t>(n : </a:t>
            </a:r>
            <a:r>
              <a:rPr lang="ko-KR" altLang="en-US" dirty="0"/>
              <a:t>배열의 크기</a:t>
            </a:r>
            <a:r>
              <a:rPr lang="en-US" altLang="ko-KR" dirty="0"/>
              <a:t>, n-1 : </a:t>
            </a:r>
            <a:r>
              <a:rPr lang="ko-KR" altLang="en-US" dirty="0"/>
              <a:t>배열의 마지막 인덱스</a:t>
            </a:r>
            <a:r>
              <a:rPr lang="en-US" altLang="ko-KR" dirty="0"/>
              <a:t>)</a:t>
            </a:r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1536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21451" cy="576263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큐의 구현 </a:t>
            </a:r>
            <a:r>
              <a:rPr lang="en-US" altLang="ko-KR" sz="2000" dirty="0" smtClean="0"/>
              <a:t>: </a:t>
            </a:r>
            <a:r>
              <a:rPr lang="ko-KR" altLang="en-US" dirty="0" smtClean="0"/>
              <a:t>순차자료구조를 이용한 큐의 구현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63226"/>
            <a:ext cx="8052981" cy="167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193539"/>
            <a:ext cx="8060652" cy="169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ko-KR" altLang="en-US" dirty="0"/>
              <a:t>큐의 삽입 알고리즘</a:t>
            </a:r>
          </a:p>
          <a:p>
            <a:pPr lvl="1" eaLnBrk="1" hangingPunct="1">
              <a:defRPr/>
            </a:pPr>
            <a:endParaRPr lang="ko-KR" altLang="en-US" dirty="0"/>
          </a:p>
          <a:p>
            <a:pPr lvl="3" eaLnBrk="1" hangingPunct="1">
              <a:defRPr/>
            </a:pPr>
            <a:endParaRPr lang="ko-KR" altLang="en-US" dirty="0"/>
          </a:p>
          <a:p>
            <a:pPr lvl="1" eaLnBrk="1" hangingPunct="1">
              <a:defRPr/>
            </a:pPr>
            <a:endParaRPr lang="ko-KR" altLang="en-US" dirty="0"/>
          </a:p>
          <a:p>
            <a:pPr lvl="1" eaLnBrk="1" hangingPunct="1">
              <a:defRPr/>
            </a:pPr>
            <a:endParaRPr lang="ko-KR" altLang="en-US" dirty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/>
          </a:p>
          <a:p>
            <a:pPr marL="895350" lvl="3" indent="0" eaLnBrk="1" hangingPunct="1">
              <a:buNone/>
              <a:defRPr/>
            </a:pPr>
            <a:endParaRPr lang="ko-KR" altLang="en-US" dirty="0"/>
          </a:p>
          <a:p>
            <a:pPr lvl="2" eaLnBrk="1" hangingPunct="1">
              <a:defRPr/>
            </a:pPr>
            <a:r>
              <a:rPr lang="ko-KR" altLang="en-US" dirty="0"/>
              <a:t>마지막 원소의 뒤에 삽입해야 하므로 </a:t>
            </a:r>
          </a:p>
          <a:p>
            <a:pPr lvl="3" eaLnBrk="1" hangingPunct="1">
              <a:buFont typeface="Wingdings" pitchFamily="2" charset="2"/>
              <a:buNone/>
              <a:defRPr/>
            </a:pPr>
            <a:r>
              <a:rPr lang="ko-KR" altLang="en-US" dirty="0"/>
              <a:t>① 마지막 원소의 인덱스를 저장한 </a:t>
            </a:r>
            <a:r>
              <a:rPr lang="en-US" altLang="ko-K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rear</a:t>
            </a:r>
            <a:r>
              <a:rPr lang="ko-KR" altLang="en-US" dirty="0"/>
              <a:t>의 값을 하나 증가시켜 </a:t>
            </a:r>
            <a:r>
              <a:rPr lang="ko-KR" altLang="en-US" b="1" u="sng" dirty="0"/>
              <a:t>삽입할 자리 준비</a:t>
            </a:r>
            <a:r>
              <a:rPr lang="ko-KR" altLang="en-US" dirty="0"/>
              <a:t> </a:t>
            </a:r>
          </a:p>
          <a:p>
            <a:pPr lvl="3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ko-KR" altLang="en-US" dirty="0"/>
              <a:t>② 수정한 </a:t>
            </a:r>
            <a:r>
              <a:rPr lang="en-US" altLang="ko-KR" dirty="0"/>
              <a:t>rear</a:t>
            </a:r>
            <a:r>
              <a:rPr lang="ko-KR" altLang="en-US" dirty="0"/>
              <a:t>값에 </a:t>
            </a:r>
            <a:r>
              <a:rPr lang="ko-KR" altLang="en-US" dirty="0" smtClean="0"/>
              <a:t>해당하는 배열원소 </a:t>
            </a:r>
            <a:r>
              <a:rPr lang="en-US" altLang="ko-KR" dirty="0"/>
              <a:t>Q[rear]</a:t>
            </a:r>
            <a:r>
              <a:rPr lang="ko-KR" altLang="en-US" dirty="0"/>
              <a:t>에 </a:t>
            </a:r>
            <a:r>
              <a:rPr lang="en-US" altLang="ko-KR" dirty="0"/>
              <a:t>item</a:t>
            </a:r>
            <a:r>
              <a:rPr lang="ko-KR" altLang="en-US" dirty="0"/>
              <a:t>을 </a:t>
            </a:r>
            <a:r>
              <a:rPr lang="ko-KR" altLang="en-US" dirty="0" smtClean="0"/>
              <a:t>저장</a:t>
            </a:r>
            <a:endParaRPr lang="ko-KR" altLang="en-US" dirty="0"/>
          </a:p>
        </p:txBody>
      </p:sp>
      <p:sp>
        <p:nvSpPr>
          <p:cNvPr id="16387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21451" cy="576263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큐의 구현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순차자료구조를 이용한 큐의 구현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94" y="1484784"/>
            <a:ext cx="8064896" cy="2457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ko-KR" altLang="en-US" dirty="0"/>
              <a:t>큐의 삭제 알고리즘</a:t>
            </a:r>
          </a:p>
          <a:p>
            <a:pPr lvl="1" eaLnBrk="1" hangingPunct="1">
              <a:defRPr/>
            </a:pPr>
            <a:endParaRPr lang="ko-KR" altLang="en-US" dirty="0"/>
          </a:p>
          <a:p>
            <a:pPr lvl="3" eaLnBrk="1" hangingPunct="1">
              <a:lnSpc>
                <a:spcPct val="70000"/>
              </a:lnSpc>
              <a:defRPr/>
            </a:pPr>
            <a:endParaRPr lang="ko-KR" altLang="en-US" dirty="0"/>
          </a:p>
          <a:p>
            <a:pPr lvl="1" eaLnBrk="1" hangingPunct="1">
              <a:defRPr/>
            </a:pPr>
            <a:endParaRPr lang="ko-KR" altLang="en-US" dirty="0"/>
          </a:p>
          <a:p>
            <a:pPr lvl="1" eaLnBrk="1" hangingPunct="1">
              <a:defRPr/>
            </a:pPr>
            <a:endParaRPr lang="ko-KR" altLang="en-US" dirty="0"/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lvl="3" eaLnBrk="1" hangingPunct="1">
              <a:lnSpc>
                <a:spcPct val="70000"/>
              </a:lnSpc>
              <a:defRPr/>
            </a:pPr>
            <a:endParaRPr lang="ko-KR" altLang="en-US" dirty="0"/>
          </a:p>
          <a:p>
            <a:pPr lvl="2" eaLnBrk="1" hangingPunct="1">
              <a:lnSpc>
                <a:spcPct val="110000"/>
              </a:lnSpc>
              <a:defRPr/>
            </a:pPr>
            <a:endParaRPr lang="ko-KR" altLang="en-US" dirty="0"/>
          </a:p>
          <a:p>
            <a:pPr lvl="2" eaLnBrk="1" hangingPunct="1">
              <a:lnSpc>
                <a:spcPct val="110000"/>
              </a:lnSpc>
              <a:defRPr/>
            </a:pPr>
            <a:r>
              <a:rPr lang="ko-KR" altLang="en-US" dirty="0"/>
              <a:t>가장 앞에 있는 원소를 삭제해야 하므로 </a:t>
            </a:r>
          </a:p>
          <a:p>
            <a:pPr lvl="3" eaLnBrk="1" hangingPunct="1">
              <a:buFont typeface="Wingdings" pitchFamily="2" charset="2"/>
              <a:buNone/>
              <a:defRPr/>
            </a:pPr>
            <a:r>
              <a:rPr lang="ko-KR" altLang="en-US" dirty="0"/>
              <a:t>① </a:t>
            </a:r>
            <a:r>
              <a:rPr lang="en-US" altLang="ko-K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front</a:t>
            </a:r>
            <a:r>
              <a:rPr lang="ko-KR" altLang="en-US" dirty="0"/>
              <a:t>의 위치를 한자리 뒤로 이동하여 큐에 남아있는 첫 번째 원소의 위치로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이동하여 </a:t>
            </a:r>
            <a:r>
              <a:rPr lang="ko-KR" altLang="en-US" b="1" u="sng" dirty="0"/>
              <a:t>삭제할 자리 준비</a:t>
            </a:r>
          </a:p>
          <a:p>
            <a:pPr lvl="3" eaLnBrk="1" hangingPunct="1">
              <a:buFont typeface="Wingdings" pitchFamily="2" charset="2"/>
              <a:buNone/>
              <a:defRPr/>
            </a:pPr>
            <a:r>
              <a:rPr lang="ko-KR" altLang="en-US" dirty="0"/>
              <a:t>② </a:t>
            </a:r>
            <a:r>
              <a:rPr lang="en-US" altLang="ko-KR" dirty="0"/>
              <a:t>front</a:t>
            </a:r>
            <a:r>
              <a:rPr lang="ko-KR" altLang="en-US" dirty="0" smtClean="0"/>
              <a:t> </a:t>
            </a:r>
            <a:r>
              <a:rPr lang="ko-KR" altLang="en-US" dirty="0"/>
              <a:t>자리의 원소를 삭제하여 반환</a:t>
            </a:r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1741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93459" cy="576263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큐의 구현 </a:t>
            </a:r>
            <a:r>
              <a:rPr lang="en-US" altLang="ko-KR" sz="2000" dirty="0" smtClean="0"/>
              <a:t>: </a:t>
            </a:r>
            <a:r>
              <a:rPr lang="ko-KR" altLang="en-US" dirty="0" smtClean="0"/>
              <a:t>순차자료구조를 이용한 큐의 구현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530829"/>
            <a:ext cx="8064896" cy="246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93459" cy="576263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큐의 구현 </a:t>
            </a:r>
            <a:r>
              <a:rPr lang="en-US" altLang="ko-KR" sz="2000" dirty="0"/>
              <a:t>:</a:t>
            </a:r>
            <a:r>
              <a:rPr lang="en-US" altLang="ko-KR" sz="2000" dirty="0" smtClean="0"/>
              <a:t> </a:t>
            </a:r>
            <a:r>
              <a:rPr lang="ko-KR" altLang="en-US" dirty="0" smtClean="0"/>
              <a:t>순차자료구조를 이용한 큐의 구현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92123"/>
            <a:ext cx="8375848" cy="20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161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ko-KR" altLang="en-US" dirty="0"/>
              <a:t>큐의 검색 알고리즘</a:t>
            </a:r>
          </a:p>
          <a:p>
            <a:pPr lvl="1" eaLnBrk="1" hangingPunct="1">
              <a:defRPr/>
            </a:pPr>
            <a:endParaRPr lang="ko-KR" altLang="en-US" dirty="0"/>
          </a:p>
          <a:p>
            <a:pPr lvl="3" eaLnBrk="1" hangingPunct="1">
              <a:defRPr/>
            </a:pPr>
            <a:endParaRPr lang="ko-KR" altLang="en-US" dirty="0"/>
          </a:p>
          <a:p>
            <a:pPr lvl="1" eaLnBrk="1" hangingPunct="1">
              <a:defRPr/>
            </a:pPr>
            <a:endParaRPr lang="ko-KR" altLang="en-US" dirty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endParaRPr lang="en-US" altLang="ko-KR" sz="1100" dirty="0" smtClean="0"/>
          </a:p>
          <a:p>
            <a:pPr lvl="1" eaLnBrk="1" hangingPunct="1">
              <a:defRPr/>
            </a:pPr>
            <a:endParaRPr lang="ko-KR" altLang="en-US" sz="1100" dirty="0" smtClean="0"/>
          </a:p>
          <a:p>
            <a:pPr lvl="2" eaLnBrk="1" hangingPunct="1">
              <a:lnSpc>
                <a:spcPct val="110000"/>
              </a:lnSpc>
              <a:defRPr/>
            </a:pPr>
            <a:r>
              <a:rPr lang="ko-KR" altLang="en-US" dirty="0" smtClean="0"/>
              <a:t>가장 </a:t>
            </a:r>
            <a:r>
              <a:rPr lang="ko-KR" altLang="en-US" dirty="0"/>
              <a:t>앞에 있는 원소를 검색하여 반환하는 연산 </a:t>
            </a:r>
          </a:p>
          <a:p>
            <a:pPr lvl="3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ko-KR" altLang="en-US" dirty="0"/>
              <a:t>① 현재 </a:t>
            </a:r>
            <a:r>
              <a:rPr lang="en-US" altLang="ko-K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front</a:t>
            </a:r>
            <a:r>
              <a:rPr lang="ko-KR" altLang="en-US" dirty="0"/>
              <a:t>의 한자리 뒤</a:t>
            </a:r>
            <a:r>
              <a:rPr lang="en-US" altLang="ko-KR" dirty="0"/>
              <a:t>(front+1)</a:t>
            </a:r>
            <a:r>
              <a:rPr lang="ko-KR" altLang="en-US" dirty="0"/>
              <a:t>에 있는 원소</a:t>
            </a:r>
            <a:r>
              <a:rPr lang="en-US" altLang="ko-KR" dirty="0"/>
              <a:t>, </a:t>
            </a:r>
            <a:r>
              <a:rPr lang="ko-KR" altLang="en-US" spc="-100" dirty="0"/>
              <a:t>즉 큐에 있는 첫 번째 원소를  반환</a:t>
            </a:r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18435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93459" cy="576263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큐의 구현 </a:t>
            </a:r>
            <a:r>
              <a:rPr lang="en-US" altLang="ko-KR" dirty="0" smtClean="0"/>
              <a:t>:</a:t>
            </a:r>
            <a:r>
              <a:rPr lang="en-US" altLang="ko-KR" sz="2000" dirty="0" smtClean="0"/>
              <a:t> </a:t>
            </a:r>
            <a:r>
              <a:rPr lang="ko-KR" altLang="en-US" dirty="0" smtClean="0"/>
              <a:t>순차자료구조를 이용한 큐의 구현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12" y="1500676"/>
            <a:ext cx="7992888" cy="1648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/>
            <a:r>
              <a:rPr lang="ko-KR" altLang="en-US" smtClean="0"/>
              <a:t>순차 자료구조를 이용해 순차 </a:t>
            </a:r>
            <a:r>
              <a:rPr lang="ko-KR" altLang="en-US" smtClean="0"/>
              <a:t>큐 </a:t>
            </a:r>
            <a:r>
              <a:rPr lang="ko-KR" altLang="en-US" smtClean="0"/>
              <a:t>구현하기 프로그램 </a:t>
            </a:r>
            <a:r>
              <a:rPr lang="en-US" altLang="ko-KR" smtClean="0"/>
              <a:t>: </a:t>
            </a:r>
            <a:r>
              <a:rPr lang="ko-KR" altLang="en-US">
                <a:solidFill>
                  <a:srgbClr val="0070C0"/>
                </a:solidFill>
              </a:rPr>
              <a:t>교재 </a:t>
            </a:r>
            <a:r>
              <a:rPr lang="en-US" altLang="ko-KR" smtClean="0">
                <a:solidFill>
                  <a:srgbClr val="0070C0"/>
                </a:solidFill>
              </a:rPr>
              <a:t>280p</a:t>
            </a:r>
            <a:endParaRPr lang="ko-KR" altLang="en-US">
              <a:solidFill>
                <a:srgbClr val="0070C0"/>
              </a:solidFill>
            </a:endParaRPr>
          </a:p>
          <a:p>
            <a:pPr lvl="1" eaLnBrk="1" hangingPunct="1"/>
            <a:r>
              <a:rPr lang="ko-KR" altLang="en-US" smtClean="0"/>
              <a:t>실행 결과</a:t>
            </a:r>
            <a:endParaRPr lang="en-US" altLang="ko-KR" dirty="0" smtClean="0"/>
          </a:p>
        </p:txBody>
      </p:sp>
      <p:sp>
        <p:nvSpPr>
          <p:cNvPr id="2765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21451" cy="576263"/>
          </a:xfrm>
        </p:spPr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큐의 구현 </a:t>
            </a:r>
            <a:r>
              <a:rPr lang="en-US" altLang="ko-KR"/>
              <a:t>:</a:t>
            </a:r>
            <a:r>
              <a:rPr lang="en-US" altLang="ko-KR" sz="2000"/>
              <a:t> </a:t>
            </a:r>
            <a:r>
              <a:rPr lang="ko-KR" altLang="en-US"/>
              <a:t>순차자료구조를 이용한 큐의 구현</a:t>
            </a:r>
            <a:endParaRPr lang="ko-KR" alt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4692749" cy="300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45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ko-KR" altLang="en-US" dirty="0" smtClean="0"/>
              <a:t>순</a:t>
            </a:r>
            <a:r>
              <a:rPr lang="ko-KR" altLang="en-US" dirty="0"/>
              <a:t>차</a:t>
            </a:r>
            <a:r>
              <a:rPr lang="ko-KR" altLang="en-US" dirty="0" smtClean="0"/>
              <a:t> </a:t>
            </a:r>
            <a:r>
              <a:rPr lang="ko-KR" altLang="en-US" dirty="0"/>
              <a:t>큐의 잘못된 포화상태 인식 </a:t>
            </a:r>
          </a:p>
          <a:p>
            <a:pPr lvl="2" eaLnBrk="1" hangingPunct="1">
              <a:defRPr/>
            </a:pPr>
            <a:r>
              <a:rPr lang="ko-KR" altLang="en-US" dirty="0"/>
              <a:t>큐에서 삽입과 삭제를 반복하면서 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(a)</a:t>
            </a:r>
            <a:r>
              <a:rPr lang="ko-KR" altLang="en-US" dirty="0" smtClean="0"/>
              <a:t>와 </a:t>
            </a:r>
            <a:r>
              <a:rPr lang="ko-KR" altLang="en-US" dirty="0"/>
              <a:t>같은 상태일 경우</a:t>
            </a:r>
            <a:r>
              <a:rPr lang="en-US" altLang="ko-KR" dirty="0"/>
              <a:t>, </a:t>
            </a:r>
            <a:r>
              <a:rPr lang="ko-KR" altLang="en-US" dirty="0"/>
              <a:t>앞부분에 빈자리가 있지만</a:t>
            </a:r>
            <a:r>
              <a:rPr lang="ko-KR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ko-KR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rear=n-1</a:t>
            </a:r>
            <a:r>
              <a:rPr lang="en-US" altLang="ko-KR" dirty="0"/>
              <a:t> </a:t>
            </a:r>
            <a:r>
              <a:rPr lang="ko-KR" altLang="en-US" dirty="0"/>
              <a:t>상태이므로 포화상태로 인식하고 더 이상의 삽입을 수행하지 않는다</a:t>
            </a:r>
            <a:r>
              <a:rPr lang="en-US" altLang="ko-KR" dirty="0" smtClean="0"/>
              <a:t>.</a:t>
            </a:r>
          </a:p>
          <a:p>
            <a:pPr lvl="2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 smtClean="0"/>
              <a:t>순</a:t>
            </a:r>
            <a:r>
              <a:rPr lang="ko-KR" altLang="en-US" dirty="0"/>
              <a:t>차</a:t>
            </a:r>
            <a:r>
              <a:rPr lang="ko-KR" altLang="en-US" dirty="0" smtClean="0"/>
              <a:t> </a:t>
            </a:r>
            <a:r>
              <a:rPr lang="ko-KR" altLang="en-US" dirty="0"/>
              <a:t>큐의 잘못된 포화상태 인식의 해결 방법</a:t>
            </a:r>
            <a:r>
              <a:rPr lang="en-US" altLang="ko-KR" dirty="0"/>
              <a:t>-1</a:t>
            </a:r>
          </a:p>
          <a:p>
            <a:pPr lvl="2" eaLnBrk="1" hangingPunct="1">
              <a:defRPr/>
            </a:pPr>
            <a:r>
              <a:rPr lang="ko-KR" altLang="en-US" dirty="0"/>
              <a:t>저장된 원소들을 배열의 앞부분으로 이동시키기</a:t>
            </a:r>
          </a:p>
          <a:p>
            <a:pPr lvl="3" eaLnBrk="1" hangingPunct="1">
              <a:lnSpc>
                <a:spcPct val="60000"/>
              </a:lnSpc>
              <a:defRPr/>
            </a:pPr>
            <a:r>
              <a:rPr lang="ko-KR" altLang="en-US" dirty="0"/>
              <a:t>순차자료에서의 이동 작업은 연산이 복잡하여 효율성이 떨어짐</a:t>
            </a:r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2560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큐의 구현 </a:t>
            </a:r>
            <a:r>
              <a:rPr lang="en-US" altLang="ko-KR" dirty="0" smtClean="0"/>
              <a:t>:</a:t>
            </a:r>
            <a:r>
              <a:rPr lang="en-US" altLang="ko-KR" sz="2000" dirty="0" smtClean="0"/>
              <a:t> </a:t>
            </a:r>
            <a:r>
              <a:rPr lang="ko-KR" altLang="en-US" dirty="0"/>
              <a:t>원형 큐의 구현</a:t>
            </a:r>
            <a:endParaRPr lang="ko-KR" altLang="en-US" sz="3600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12" y="3965876"/>
            <a:ext cx="8437660" cy="188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/>
            <a:r>
              <a:rPr lang="ko-KR" altLang="en-US" dirty="0" smtClean="0"/>
              <a:t>순차 큐의 잘못된 포화상태 인식의 해결 방법</a:t>
            </a:r>
            <a:r>
              <a:rPr lang="en-US" altLang="ko-KR" dirty="0" smtClean="0"/>
              <a:t>-2</a:t>
            </a:r>
          </a:p>
          <a:p>
            <a:pPr lvl="2" eaLnBrk="1" hangingPunct="1"/>
            <a:r>
              <a:rPr lang="en-US" altLang="ko-KR" dirty="0" smtClean="0"/>
              <a:t>1</a:t>
            </a:r>
            <a:r>
              <a:rPr lang="ko-KR" altLang="en-US" dirty="0" smtClean="0"/>
              <a:t>차원 배열을 사용하면서 논리적으로 배열의 처음과 끝이 연결되어 있다고 가정하고 사용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⇒ </a:t>
            </a:r>
            <a:r>
              <a:rPr lang="ko-KR" altLang="en-US" b="1" dirty="0" smtClean="0"/>
              <a:t>원형 큐</a:t>
            </a:r>
          </a:p>
          <a:p>
            <a:pPr lvl="2" eaLnBrk="1" hangingPunct="1"/>
            <a:r>
              <a:rPr lang="ko-KR" altLang="en-US" dirty="0" smtClean="0"/>
              <a:t>원형 큐의 논리적 구조</a:t>
            </a:r>
          </a:p>
          <a:p>
            <a:pPr lvl="1"/>
            <a:endParaRPr lang="ko-KR" altLang="en-US" dirty="0" smtClean="0"/>
          </a:p>
        </p:txBody>
      </p:sp>
      <p:sp>
        <p:nvSpPr>
          <p:cNvPr id="2662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큐의 구현 </a:t>
            </a:r>
            <a:r>
              <a:rPr lang="en-US" altLang="ko-KR" sz="2000" dirty="0"/>
              <a:t>:</a:t>
            </a:r>
            <a:r>
              <a:rPr lang="en-US" altLang="ko-KR" sz="2000" dirty="0" smtClean="0"/>
              <a:t> </a:t>
            </a:r>
            <a:r>
              <a:rPr lang="ko-KR" altLang="en-US" dirty="0"/>
              <a:t>원형 큐의 구현</a:t>
            </a:r>
            <a:endParaRPr lang="ko-KR" altLang="en-US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80928"/>
            <a:ext cx="31813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ko-KR" altLang="en-US" dirty="0"/>
              <a:t>원형 큐의 구조</a:t>
            </a:r>
          </a:p>
          <a:p>
            <a:pPr lvl="2" eaLnBrk="1" hangingPunct="1">
              <a:defRPr/>
            </a:pPr>
            <a:r>
              <a:rPr lang="ko-KR" altLang="en-US" dirty="0"/>
              <a:t>초기 공백 상태 </a:t>
            </a:r>
            <a:r>
              <a:rPr lang="en-US" altLang="ko-KR" dirty="0"/>
              <a:t>: front = rear = 0</a:t>
            </a:r>
          </a:p>
          <a:p>
            <a:pPr lvl="2" eaLnBrk="1" hangingPunct="1">
              <a:defRPr/>
            </a:pPr>
            <a:r>
              <a:rPr lang="en-US" altLang="ko-KR" dirty="0"/>
              <a:t>front</a:t>
            </a:r>
            <a:r>
              <a:rPr lang="ko-KR" altLang="en-US" dirty="0"/>
              <a:t>와 </a:t>
            </a:r>
            <a:r>
              <a:rPr lang="en-US" altLang="ko-KR" dirty="0"/>
              <a:t>rear</a:t>
            </a:r>
            <a:r>
              <a:rPr lang="ko-KR" altLang="en-US" dirty="0"/>
              <a:t>의 위치가 배열의 마지막 인덱스 </a:t>
            </a:r>
            <a:r>
              <a:rPr lang="en-US" altLang="ko-KR" dirty="0"/>
              <a:t>n-1</a:t>
            </a:r>
            <a:r>
              <a:rPr lang="ko-KR" altLang="en-US" dirty="0"/>
              <a:t>에서 논리적인 </a:t>
            </a:r>
            <a:r>
              <a:rPr lang="ko-KR" altLang="en-US" dirty="0" smtClean="0"/>
              <a:t>다음 자리인 </a:t>
            </a:r>
            <a:r>
              <a:rPr lang="ko-KR" altLang="en-US" dirty="0"/>
              <a:t>인덱스 </a:t>
            </a:r>
            <a:r>
              <a:rPr lang="en-US" altLang="ko-KR" dirty="0"/>
              <a:t>0</a:t>
            </a:r>
            <a:r>
              <a:rPr lang="ko-KR" altLang="en-US" dirty="0"/>
              <a:t>번으로 이동하기 위해서 </a:t>
            </a:r>
            <a:r>
              <a:rPr lang="ko-KR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나머지연산자 </a:t>
            </a:r>
            <a:r>
              <a:rPr lang="en-US" altLang="ko-KR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</a:t>
            </a:r>
            <a:r>
              <a:rPr lang="ko-KR" altLang="en-US" dirty="0"/>
              <a:t>를 사용</a:t>
            </a:r>
          </a:p>
          <a:p>
            <a:pPr lvl="3" eaLnBrk="1" hangingPunct="1">
              <a:defRPr/>
            </a:pPr>
            <a:r>
              <a:rPr lang="en-US" altLang="ko-KR" dirty="0"/>
              <a:t>3  </a:t>
            </a:r>
            <a:r>
              <a:rPr lang="en-US" altLang="ko-KR" b="1" dirty="0"/>
              <a:t>÷ </a:t>
            </a:r>
            <a:r>
              <a:rPr lang="en-US" altLang="ko-KR" dirty="0"/>
              <a:t> 4 = 0 </a:t>
            </a:r>
            <a:r>
              <a:rPr lang="en-US" altLang="ko-KR" b="1" dirty="0">
                <a:latin typeface="Times New Roman"/>
              </a:rPr>
              <a:t>…</a:t>
            </a:r>
            <a:r>
              <a:rPr lang="en-US" altLang="ko-KR" b="1" dirty="0">
                <a:solidFill>
                  <a:srgbClr val="0000CC"/>
                </a:solidFill>
              </a:rPr>
              <a:t>3</a:t>
            </a:r>
            <a:r>
              <a:rPr lang="en-US" altLang="ko-KR" dirty="0"/>
              <a:t>  (</a:t>
            </a:r>
            <a:r>
              <a:rPr lang="ko-KR" altLang="en-US" dirty="0"/>
              <a:t>몫</a:t>
            </a:r>
            <a:r>
              <a:rPr lang="en-US" altLang="ko-KR" dirty="0"/>
              <a:t>=0, </a:t>
            </a:r>
            <a:r>
              <a:rPr lang="ko-KR" altLang="en-US" u="sng" dirty="0">
                <a:solidFill>
                  <a:srgbClr val="0000CC"/>
                </a:solidFill>
              </a:rPr>
              <a:t>나머지</a:t>
            </a:r>
            <a:r>
              <a:rPr lang="en-US" altLang="ko-KR" u="sng" dirty="0">
                <a:solidFill>
                  <a:srgbClr val="0000CC"/>
                </a:solidFill>
              </a:rPr>
              <a:t>=3</a:t>
            </a:r>
            <a:r>
              <a:rPr lang="en-US" altLang="ko-KR" dirty="0"/>
              <a:t>) </a:t>
            </a:r>
          </a:p>
          <a:p>
            <a:pPr lvl="3" eaLnBrk="1" hangingPunct="1">
              <a:defRPr/>
            </a:pPr>
            <a:r>
              <a:rPr lang="en-US" altLang="ko-KR" dirty="0"/>
              <a:t>3 </a:t>
            </a:r>
            <a:r>
              <a:rPr lang="en-US" altLang="ko-KR" b="1" dirty="0"/>
              <a:t>mod</a:t>
            </a:r>
            <a:r>
              <a:rPr lang="en-US" altLang="ko-KR" dirty="0"/>
              <a:t> 4 = </a:t>
            </a:r>
            <a:r>
              <a:rPr lang="en-US" altLang="ko-KR" b="1" dirty="0">
                <a:solidFill>
                  <a:srgbClr val="0000CC"/>
                </a:solidFill>
              </a:rPr>
              <a:t>3</a:t>
            </a:r>
          </a:p>
          <a:p>
            <a:pPr lvl="3" eaLnBrk="1" hangingPunct="1">
              <a:defRPr/>
            </a:pPr>
            <a:endParaRPr lang="en-US" altLang="ko-KR" dirty="0"/>
          </a:p>
          <a:p>
            <a:pPr lvl="3" eaLnBrk="1" hangingPunct="1">
              <a:defRPr/>
            </a:pPr>
            <a:endParaRPr lang="en-US" altLang="ko-KR" dirty="0"/>
          </a:p>
          <a:p>
            <a:pPr lvl="3" eaLnBrk="1" hangingPunct="1">
              <a:defRPr/>
            </a:pPr>
            <a:endParaRPr lang="en-US" altLang="ko-KR" dirty="0"/>
          </a:p>
          <a:p>
            <a:pPr lvl="3" eaLnBrk="1" hangingPunct="1">
              <a:defRPr/>
            </a:pPr>
            <a:endParaRPr lang="en-US" altLang="ko-KR" dirty="0"/>
          </a:p>
          <a:p>
            <a:pPr lvl="3" eaLnBrk="1" hangingPunct="1">
              <a:defRPr/>
            </a:pPr>
            <a:endParaRPr lang="en-US" altLang="ko-KR" dirty="0"/>
          </a:p>
          <a:p>
            <a:pPr lvl="3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 smtClean="0"/>
              <a:t>사용조건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공백 </a:t>
            </a:r>
            <a:r>
              <a:rPr lang="ko-KR" altLang="en-US" dirty="0"/>
              <a:t>상태와 포화 상태 구분을 쉽게 하기 위해서 </a:t>
            </a:r>
            <a:r>
              <a:rPr lang="en-US" altLang="ko-KR" dirty="0"/>
              <a:t>front</a:t>
            </a:r>
            <a:r>
              <a:rPr lang="ko-KR" altLang="en-US" dirty="0"/>
              <a:t>가 있는 자리는 </a:t>
            </a:r>
            <a:r>
              <a:rPr lang="ko-KR" altLang="en-US" dirty="0" smtClean="0"/>
              <a:t>사용하지 </a:t>
            </a:r>
            <a:r>
              <a:rPr lang="ko-KR" altLang="en-US" dirty="0"/>
              <a:t>않고 항상 빈자리로 둠</a:t>
            </a:r>
            <a:endParaRPr lang="en-US" altLang="ko-KR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2765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큐의 구현 </a:t>
            </a:r>
            <a:r>
              <a:rPr lang="en-US" altLang="ko-KR" dirty="0" smtClean="0"/>
              <a:t>:</a:t>
            </a:r>
            <a:r>
              <a:rPr lang="en-US" altLang="ko-KR" sz="2000" dirty="0" smtClean="0"/>
              <a:t> </a:t>
            </a:r>
            <a:r>
              <a:rPr lang="ko-KR" altLang="en-US" dirty="0"/>
              <a:t>원형 큐의 구현</a:t>
            </a:r>
            <a:endParaRPr lang="ko-KR" altLang="en-US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167094"/>
            <a:ext cx="61436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학습목표</a:t>
            </a:r>
          </a:p>
          <a:p>
            <a:pPr lvl="1"/>
            <a:r>
              <a:rPr lang="ko-KR" altLang="en-US"/>
              <a:t>큐 자료구조의 개념을 스택과 비교하여 알아본다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큐의 특징과 연산 방법을 알아본다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순차 자료구조와 연결 자료구조를 이용해 큐를 구현해 본다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큐를 확장한 자료구조인 데크의 특징과 연산 방법을 알아본다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큐를 응용하는 방법을 알아본다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내용</a:t>
            </a:r>
          </a:p>
          <a:p>
            <a:pPr lvl="1"/>
            <a:r>
              <a:rPr lang="ko-KR" altLang="en-US"/>
              <a:t>큐의 이해</a:t>
            </a:r>
          </a:p>
          <a:p>
            <a:pPr lvl="1"/>
            <a:r>
              <a:rPr lang="ko-KR" altLang="en-US"/>
              <a:t>큐의 구현</a:t>
            </a:r>
          </a:p>
          <a:p>
            <a:pPr lvl="1"/>
            <a:r>
              <a:rPr lang="ko-KR" altLang="en-US"/>
              <a:t>데크</a:t>
            </a:r>
          </a:p>
          <a:p>
            <a:pPr lvl="1"/>
            <a:r>
              <a:rPr lang="ko-KR" altLang="en-US"/>
              <a:t>큐의 응용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153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ko-KR" altLang="en-US" dirty="0"/>
              <a:t>초기 공백 원형 큐 생성 알고리즘</a:t>
            </a:r>
          </a:p>
          <a:p>
            <a:pPr lvl="2" eaLnBrk="1" hangingPunct="1">
              <a:lnSpc>
                <a:spcPct val="130000"/>
              </a:lnSpc>
              <a:defRPr/>
            </a:pPr>
            <a:r>
              <a:rPr lang="ko-KR" altLang="en-US" dirty="0"/>
              <a:t>크기가 </a:t>
            </a:r>
            <a:r>
              <a:rPr lang="en-US" altLang="ko-KR" dirty="0"/>
              <a:t>n</a:t>
            </a:r>
            <a:r>
              <a:rPr lang="ko-KR" altLang="en-US" dirty="0"/>
              <a:t>인 </a:t>
            </a:r>
            <a:r>
              <a:rPr lang="en-US" altLang="ko-KR" dirty="0"/>
              <a:t>1</a:t>
            </a:r>
            <a:r>
              <a:rPr lang="ko-KR" altLang="en-US" dirty="0"/>
              <a:t>차원 배열 생성</a:t>
            </a:r>
          </a:p>
          <a:p>
            <a:pPr lvl="2" eaLnBrk="1" hangingPunct="1">
              <a:lnSpc>
                <a:spcPct val="70000"/>
              </a:lnSpc>
              <a:defRPr/>
            </a:pPr>
            <a:r>
              <a:rPr lang="ko-KR" altLang="en-US" dirty="0"/>
              <a:t> </a:t>
            </a:r>
            <a:r>
              <a:rPr lang="en-US" altLang="ko-KR" dirty="0"/>
              <a:t>front</a:t>
            </a:r>
            <a:r>
              <a:rPr lang="ko-KR" altLang="en-US" dirty="0"/>
              <a:t>와 </a:t>
            </a:r>
            <a:r>
              <a:rPr lang="en-US" altLang="ko-KR" dirty="0"/>
              <a:t>rear</a:t>
            </a:r>
            <a:r>
              <a:rPr lang="ko-KR" altLang="en-US" dirty="0"/>
              <a:t>를</a:t>
            </a:r>
            <a:r>
              <a:rPr lang="ko-KR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ko-KR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ko-KR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ko-KR" altLang="en-US" dirty="0"/>
              <a:t>으로 초기화 </a:t>
            </a:r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2867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큐의 구현 </a:t>
            </a:r>
            <a:r>
              <a:rPr lang="en-US" altLang="ko-KR" dirty="0" smtClean="0"/>
              <a:t>:</a:t>
            </a:r>
            <a:r>
              <a:rPr lang="en-US" altLang="ko-KR" sz="2000" dirty="0" smtClean="0"/>
              <a:t> </a:t>
            </a:r>
            <a:r>
              <a:rPr lang="ko-KR" altLang="en-US" dirty="0"/>
              <a:t>원형 큐의 구현</a:t>
            </a:r>
            <a:endParaRPr lang="ko-KR" altLang="en-US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31" y="2342510"/>
            <a:ext cx="8064896" cy="1941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57944"/>
            <a:ext cx="8686800" cy="5715000"/>
          </a:xfrm>
        </p:spPr>
        <p:txBody>
          <a:bodyPr/>
          <a:lstStyle/>
          <a:p>
            <a:pPr lvl="1" eaLnBrk="1" hangingPunct="1">
              <a:defRPr/>
            </a:pPr>
            <a:r>
              <a:rPr lang="ko-KR" altLang="en-US" dirty="0"/>
              <a:t>원형 큐의 공백상태 검사 알고리즘과 포화상태 검사 알고리즘</a:t>
            </a:r>
          </a:p>
          <a:p>
            <a:pPr marL="0" indent="0">
              <a:buNone/>
              <a:defRPr/>
            </a:pPr>
            <a:endParaRPr lang="ko-KR" altLang="en-US" dirty="0"/>
          </a:p>
        </p:txBody>
      </p:sp>
      <p:sp>
        <p:nvSpPr>
          <p:cNvPr id="2969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큐의 구현 </a:t>
            </a:r>
            <a:r>
              <a:rPr lang="en-US" altLang="ko-KR" dirty="0" smtClean="0"/>
              <a:t>:</a:t>
            </a:r>
            <a:r>
              <a:rPr lang="en-US" altLang="ko-KR" sz="2000" dirty="0" smtClean="0"/>
              <a:t> </a:t>
            </a:r>
            <a:r>
              <a:rPr lang="ko-KR" altLang="en-US" dirty="0"/>
              <a:t>원형 큐의 구현</a:t>
            </a:r>
            <a:endParaRPr lang="ko-KR" altLang="en-US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56" y="1455687"/>
            <a:ext cx="8127086" cy="1701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56" y="3214673"/>
            <a:ext cx="8127087" cy="169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19" y="5051831"/>
            <a:ext cx="3799676" cy="1559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ko-KR" altLang="en-US" dirty="0" smtClean="0"/>
              <a:t>원형 </a:t>
            </a:r>
            <a:r>
              <a:rPr lang="ko-KR" altLang="en-US" dirty="0"/>
              <a:t>큐의 삽입 알고리즘</a:t>
            </a:r>
          </a:p>
          <a:p>
            <a:pPr lvl="2" algn="just" eaLnBrk="1" hangingPunct="1">
              <a:buFontTx/>
              <a:buNone/>
              <a:defRPr/>
            </a:pPr>
            <a:r>
              <a:rPr lang="ko-KR" altLang="en-US" dirty="0"/>
              <a:t>	① </a:t>
            </a:r>
            <a:r>
              <a:rPr lang="en-US" altLang="ko-KR" dirty="0"/>
              <a:t>rear</a:t>
            </a:r>
            <a:r>
              <a:rPr lang="ko-KR" altLang="en-US" dirty="0"/>
              <a:t>의 값을 조정하여 삽입할 자리를 준비 </a:t>
            </a:r>
            <a:r>
              <a:rPr lang="en-US" altLang="ko-KR" dirty="0"/>
              <a:t>: rear ← (rear+1)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mod</a:t>
            </a:r>
            <a:r>
              <a:rPr lang="en-US" altLang="ko-KR" dirty="0"/>
              <a:t> n; </a:t>
            </a:r>
          </a:p>
          <a:p>
            <a:pPr lvl="2" algn="just" eaLnBrk="1" hangingPunct="1">
              <a:buFontTx/>
              <a:buNone/>
              <a:defRPr/>
            </a:pPr>
            <a:r>
              <a:rPr lang="en-US" altLang="ko-KR" dirty="0"/>
              <a:t>	② </a:t>
            </a:r>
            <a:r>
              <a:rPr lang="ko-KR" altLang="en-US" dirty="0"/>
              <a:t>준비한 자리 </a:t>
            </a:r>
            <a:r>
              <a:rPr lang="en-US" altLang="ko-KR" dirty="0" err="1"/>
              <a:t>cQ</a:t>
            </a:r>
            <a:r>
              <a:rPr lang="en-US" altLang="ko-KR" dirty="0"/>
              <a:t>[rear]</a:t>
            </a:r>
            <a:r>
              <a:rPr lang="ko-KR" altLang="en-US" dirty="0"/>
              <a:t>에 원소 </a:t>
            </a:r>
            <a:r>
              <a:rPr lang="en-US" altLang="ko-KR" dirty="0"/>
              <a:t>item</a:t>
            </a:r>
            <a:r>
              <a:rPr lang="ko-KR" altLang="en-US" dirty="0"/>
              <a:t>을 삽입</a:t>
            </a:r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3072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큐의 구현 </a:t>
            </a:r>
            <a:r>
              <a:rPr lang="en-US" altLang="ko-KR" dirty="0" smtClean="0"/>
              <a:t>:</a:t>
            </a:r>
            <a:r>
              <a:rPr lang="en-US" altLang="ko-KR" sz="2000" dirty="0" smtClean="0"/>
              <a:t> </a:t>
            </a:r>
            <a:r>
              <a:rPr lang="ko-KR" altLang="en-US" dirty="0"/>
              <a:t>원형 큐의 구현</a:t>
            </a:r>
            <a:endParaRPr lang="ko-KR" altLang="en-US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8881"/>
            <a:ext cx="8064896" cy="246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/>
            <a:r>
              <a:rPr lang="ko-KR" altLang="en-US" smtClean="0"/>
              <a:t>원형 큐의 삭제 알고리즘</a:t>
            </a:r>
          </a:p>
          <a:p>
            <a:pPr lvl="2" algn="just" eaLnBrk="1" hangingPunct="1">
              <a:buFontTx/>
              <a:buNone/>
            </a:pPr>
            <a:r>
              <a:rPr lang="ko-KR" altLang="en-US" smtClean="0"/>
              <a:t>	① </a:t>
            </a:r>
            <a:r>
              <a:rPr lang="en-US" altLang="ko-KR" smtClean="0"/>
              <a:t>front</a:t>
            </a:r>
            <a:r>
              <a:rPr lang="ko-KR" altLang="en-US" smtClean="0"/>
              <a:t>의 값을 조정하여 삭제할 자리를 준비 </a:t>
            </a:r>
          </a:p>
          <a:p>
            <a:pPr lvl="2" algn="just" eaLnBrk="1" hangingPunct="1">
              <a:lnSpc>
                <a:spcPct val="70000"/>
              </a:lnSpc>
              <a:buFontTx/>
              <a:buNone/>
            </a:pPr>
            <a:r>
              <a:rPr lang="ko-KR" altLang="en-US" smtClean="0"/>
              <a:t>	② 준비한 자리에 있는 원소 </a:t>
            </a:r>
            <a:r>
              <a:rPr lang="en-US" altLang="ko-KR" smtClean="0"/>
              <a:t>cQ[front]</a:t>
            </a:r>
            <a:r>
              <a:rPr lang="ko-KR" altLang="en-US" smtClean="0"/>
              <a:t>를 삭제하여 반환</a:t>
            </a:r>
          </a:p>
          <a:p>
            <a:pPr lvl="1"/>
            <a:endParaRPr lang="ko-KR" altLang="en-US" smtClean="0"/>
          </a:p>
        </p:txBody>
      </p:sp>
      <p:sp>
        <p:nvSpPr>
          <p:cNvPr id="317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큐의 구현 </a:t>
            </a:r>
            <a:r>
              <a:rPr lang="en-US" altLang="ko-KR" dirty="0" smtClean="0"/>
              <a:t>:</a:t>
            </a:r>
            <a:r>
              <a:rPr lang="en-US" altLang="ko-KR" sz="2000" dirty="0" smtClean="0"/>
              <a:t> </a:t>
            </a:r>
            <a:r>
              <a:rPr lang="ko-KR" altLang="en-US" dirty="0"/>
              <a:t>원형 큐의 구현</a:t>
            </a:r>
            <a:endParaRPr lang="ko-KR" altLang="en-US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51068"/>
            <a:ext cx="8036860" cy="2592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/>
            <a:r>
              <a:rPr lang="ko-KR" altLang="en-US" dirty="0"/>
              <a:t>크기가 </a:t>
            </a:r>
            <a:r>
              <a:rPr lang="en-US" altLang="ko-KR" dirty="0"/>
              <a:t>4</a:t>
            </a:r>
            <a:r>
              <a:rPr lang="ko-KR" altLang="en-US" dirty="0"/>
              <a:t>인 원형 큐에서 큐를 생성하고 삽입</a:t>
            </a:r>
            <a:r>
              <a:rPr lang="en-US" altLang="ko-KR" dirty="0"/>
              <a:t>·</a:t>
            </a:r>
            <a:r>
              <a:rPr lang="ko-KR" altLang="en-US" dirty="0"/>
              <a:t>삭제하는 연산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pPr lvl="1" eaLnBrk="1" hangingPunct="1"/>
            <a:r>
              <a:rPr lang="ko-KR" altLang="en-US" dirty="0"/>
              <a:t>① 공백 원형 큐 생성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createQueue</a:t>
            </a:r>
            <a:r>
              <a:rPr lang="en-US" altLang="ko-KR" dirty="0" smtClean="0"/>
              <a:t>();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 smtClean="0"/>
          </a:p>
          <a:p>
            <a:pPr marL="357187" lvl="1" indent="0" eaLnBrk="1" hangingPunct="1">
              <a:buNone/>
            </a:pP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② </a:t>
            </a:r>
            <a:r>
              <a:rPr lang="ko-KR" altLang="en-US" dirty="0"/>
              <a:t>원소 </a:t>
            </a:r>
            <a:r>
              <a:rPr lang="en-US" altLang="ko-KR" dirty="0"/>
              <a:t>A </a:t>
            </a:r>
            <a:r>
              <a:rPr lang="ko-KR" altLang="en-US" dirty="0"/>
              <a:t>삽입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enQueue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cQ</a:t>
            </a:r>
            <a:r>
              <a:rPr lang="en-US" altLang="ko-KR" dirty="0" smtClean="0"/>
              <a:t>, A); </a:t>
            </a:r>
          </a:p>
          <a:p>
            <a:pPr lvl="1"/>
            <a:endParaRPr lang="ko-KR" altLang="en-US" dirty="0" smtClean="0"/>
          </a:p>
        </p:txBody>
      </p:sp>
      <p:sp>
        <p:nvSpPr>
          <p:cNvPr id="327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큐의 구현 </a:t>
            </a:r>
            <a:r>
              <a:rPr lang="en-US" altLang="ko-KR" dirty="0" smtClean="0"/>
              <a:t>:</a:t>
            </a:r>
            <a:r>
              <a:rPr lang="en-US" altLang="ko-KR" sz="2000" dirty="0" smtClean="0"/>
              <a:t> </a:t>
            </a:r>
            <a:r>
              <a:rPr lang="ko-KR" altLang="en-US" dirty="0"/>
              <a:t>원형 큐의 구현</a:t>
            </a:r>
            <a:endParaRPr lang="ko-KR" altLang="en-US" dirty="0" smtClean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5580112" y="1268760"/>
            <a:ext cx="2146300" cy="2338387"/>
            <a:chOff x="325" y="300"/>
            <a:chExt cx="1352" cy="1473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431" y="300"/>
              <a:ext cx="1166" cy="1110"/>
              <a:chOff x="1319" y="2455"/>
              <a:chExt cx="1166" cy="1110"/>
            </a:xfrm>
          </p:grpSpPr>
          <p:sp>
            <p:nvSpPr>
              <p:cNvPr id="18" name="AutoShape 6"/>
              <p:cNvSpPr>
                <a:spLocks noChangeArrowheads="1"/>
              </p:cNvSpPr>
              <p:nvPr/>
            </p:nvSpPr>
            <p:spPr bwMode="auto">
              <a:xfrm rot="-5400000">
                <a:off x="1680" y="2760"/>
                <a:ext cx="1020" cy="590"/>
              </a:xfrm>
              <a:prstGeom prst="curvedUpArrow">
                <a:avLst>
                  <a:gd name="adj1" fmla="val 51296"/>
                  <a:gd name="adj2" fmla="val 85920"/>
                  <a:gd name="adj3" fmla="val 1866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" name="AutoShape 7"/>
              <p:cNvSpPr>
                <a:spLocks noChangeArrowheads="1"/>
              </p:cNvSpPr>
              <p:nvPr/>
            </p:nvSpPr>
            <p:spPr bwMode="auto">
              <a:xfrm rot="5400000" flipH="1">
                <a:off x="1104" y="2756"/>
                <a:ext cx="1020" cy="590"/>
              </a:xfrm>
              <a:prstGeom prst="curvedUpArrow">
                <a:avLst>
                  <a:gd name="adj1" fmla="val 51296"/>
                  <a:gd name="adj2" fmla="val 85920"/>
                  <a:gd name="adj3" fmla="val 1866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1764" y="2455"/>
                <a:ext cx="273" cy="1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" name="Rectangle 9"/>
              <p:cNvSpPr>
                <a:spLocks noChangeArrowheads="1"/>
              </p:cNvSpPr>
              <p:nvPr/>
            </p:nvSpPr>
            <p:spPr bwMode="auto">
              <a:xfrm>
                <a:off x="1864" y="2967"/>
                <a:ext cx="118" cy="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399" y="1291"/>
              <a:ext cx="24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[0]</a:t>
              </a: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325" y="461"/>
              <a:ext cx="24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[1]</a:t>
              </a:r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1435" y="474"/>
              <a:ext cx="24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[2]</a:t>
              </a:r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1368" y="1282"/>
              <a:ext cx="24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[3]</a:t>
              </a:r>
            </a:p>
          </p:txBody>
        </p:sp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823" y="1418"/>
              <a:ext cx="363" cy="355"/>
              <a:chOff x="823" y="1418"/>
              <a:chExt cx="363" cy="355"/>
            </a:xfrm>
          </p:grpSpPr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823" y="1629"/>
                <a:ext cx="36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1400" b="1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rear </a:t>
                </a:r>
              </a:p>
            </p:txBody>
          </p:sp>
          <p:sp>
            <p:nvSpPr>
              <p:cNvPr id="17" name="Line 16"/>
              <p:cNvSpPr>
                <a:spLocks noChangeShapeType="1"/>
              </p:cNvSpPr>
              <p:nvPr/>
            </p:nvSpPr>
            <p:spPr bwMode="auto">
              <a:xfrm flipV="1">
                <a:off x="930" y="1418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3" name="Group 17"/>
            <p:cNvGrpSpPr>
              <a:grpSpLocks/>
            </p:cNvGrpSpPr>
            <p:nvPr/>
          </p:nvGrpSpPr>
          <p:grpSpPr bwMode="auto">
            <a:xfrm>
              <a:off x="477" y="1405"/>
              <a:ext cx="453" cy="340"/>
              <a:chOff x="477" y="1405"/>
              <a:chExt cx="453" cy="340"/>
            </a:xfrm>
          </p:grpSpPr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477" y="1661"/>
                <a:ext cx="453" cy="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1400" b="1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front </a:t>
                </a:r>
              </a:p>
            </p:txBody>
          </p:sp>
          <p:sp>
            <p:nvSpPr>
              <p:cNvPr id="15" name="Line 19"/>
              <p:cNvSpPr>
                <a:spLocks noChangeShapeType="1"/>
              </p:cNvSpPr>
              <p:nvPr/>
            </p:nvSpPr>
            <p:spPr bwMode="auto">
              <a:xfrm flipV="1">
                <a:off x="791" y="1405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5769025" y="4222903"/>
            <a:ext cx="1851025" cy="1762125"/>
            <a:chOff x="1319" y="2455"/>
            <a:chExt cx="1166" cy="1110"/>
          </a:xfrm>
        </p:grpSpPr>
        <p:sp>
          <p:nvSpPr>
            <p:cNvPr id="23" name="AutoShape 21"/>
            <p:cNvSpPr>
              <a:spLocks noChangeArrowheads="1"/>
            </p:cNvSpPr>
            <p:nvPr/>
          </p:nvSpPr>
          <p:spPr bwMode="auto">
            <a:xfrm rot="-5400000">
              <a:off x="1680" y="2760"/>
              <a:ext cx="1020" cy="590"/>
            </a:xfrm>
            <a:prstGeom prst="curvedUpArrow">
              <a:avLst>
                <a:gd name="adj1" fmla="val 51296"/>
                <a:gd name="adj2" fmla="val 85920"/>
                <a:gd name="adj3" fmla="val 1866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AutoShape 22"/>
            <p:cNvSpPr>
              <a:spLocks noChangeArrowheads="1"/>
            </p:cNvSpPr>
            <p:nvPr/>
          </p:nvSpPr>
          <p:spPr bwMode="auto">
            <a:xfrm rot="5400000" flipH="1">
              <a:off x="1104" y="2756"/>
              <a:ext cx="1020" cy="590"/>
            </a:xfrm>
            <a:prstGeom prst="curvedUpArrow">
              <a:avLst>
                <a:gd name="adj1" fmla="val 51296"/>
                <a:gd name="adj2" fmla="val 85920"/>
                <a:gd name="adj3" fmla="val 1866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764" y="2455"/>
              <a:ext cx="273" cy="1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1864" y="2967"/>
              <a:ext cx="118" cy="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684888" y="5796115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[0]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5540425" y="4524528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[1]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7373988" y="4524528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[2]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7256513" y="5781828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[3]</a:t>
            </a: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6062713" y="4648353"/>
            <a:ext cx="346075" cy="369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</a:p>
        </p:txBody>
      </p:sp>
      <p:grpSp>
        <p:nvGrpSpPr>
          <p:cNvPr id="32" name="Group 30"/>
          <p:cNvGrpSpPr>
            <a:grpSpLocks/>
          </p:cNvGrpSpPr>
          <p:nvPr/>
        </p:nvGrpSpPr>
        <p:grpSpPr bwMode="auto">
          <a:xfrm>
            <a:off x="5899200" y="5977090"/>
            <a:ext cx="719138" cy="539750"/>
            <a:chOff x="477" y="1405"/>
            <a:chExt cx="453" cy="340"/>
          </a:xfrm>
        </p:grpSpPr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477" y="1661"/>
              <a:ext cx="453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front </a:t>
              </a:r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 flipV="1">
              <a:off x="791" y="1405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5899200" y="4054628"/>
            <a:ext cx="647700" cy="549275"/>
            <a:chOff x="3424" y="1063"/>
            <a:chExt cx="408" cy="346"/>
          </a:xfrm>
        </p:grpSpPr>
        <p:sp>
          <p:nvSpPr>
            <p:cNvPr id="36" name="Line 34"/>
            <p:cNvSpPr>
              <a:spLocks noChangeShapeType="1"/>
            </p:cNvSpPr>
            <p:nvPr/>
          </p:nvSpPr>
          <p:spPr bwMode="auto">
            <a:xfrm rot="10800000" flipV="1">
              <a:off x="3605" y="1182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3424" y="1063"/>
              <a:ext cx="408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b="1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rear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 eaLnBrk="1" hangingPunct="1">
              <a:buNone/>
            </a:pPr>
            <a:r>
              <a:rPr lang="en-US" altLang="ko-KR" dirty="0" smtClean="0"/>
              <a:t>③ </a:t>
            </a:r>
            <a:r>
              <a:rPr lang="ko-KR" altLang="en-US" dirty="0"/>
              <a:t>원소 </a:t>
            </a:r>
            <a:r>
              <a:rPr lang="en-US" altLang="ko-KR" dirty="0"/>
              <a:t>B </a:t>
            </a:r>
            <a:r>
              <a:rPr lang="ko-KR" altLang="en-US" dirty="0"/>
              <a:t>삽입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enQueue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cQ</a:t>
            </a:r>
            <a:r>
              <a:rPr lang="en-US" altLang="ko-KR" dirty="0" smtClean="0"/>
              <a:t>, B);                           </a:t>
            </a:r>
          </a:p>
          <a:p>
            <a:pPr lvl="2" eaLnBrk="1" hangingPunct="1">
              <a:buFontTx/>
              <a:buNone/>
            </a:pPr>
            <a:endParaRPr lang="en-US" altLang="ko-KR" dirty="0"/>
          </a:p>
          <a:p>
            <a:pPr lvl="2" eaLnBrk="1" hangingPunct="1">
              <a:buFontTx/>
              <a:buNone/>
            </a:pPr>
            <a:endParaRPr lang="en-US" altLang="ko-KR" dirty="0" smtClean="0"/>
          </a:p>
          <a:p>
            <a:pPr lvl="2" eaLnBrk="1" hangingPunct="1">
              <a:buFontTx/>
              <a:buNone/>
            </a:pPr>
            <a:endParaRPr lang="en-US" altLang="ko-KR" dirty="0" smtClean="0"/>
          </a:p>
          <a:p>
            <a:pPr lvl="2" eaLnBrk="1" hangingPunct="1">
              <a:buFontTx/>
              <a:buNone/>
            </a:pPr>
            <a:endParaRPr lang="en-US" altLang="ko-KR" dirty="0"/>
          </a:p>
          <a:p>
            <a:pPr lvl="2" eaLnBrk="1" hangingPunct="1">
              <a:buFontTx/>
              <a:buNone/>
            </a:pPr>
            <a:endParaRPr lang="en-US" altLang="ko-KR" dirty="0" smtClean="0"/>
          </a:p>
          <a:p>
            <a:pPr lvl="2" eaLnBrk="1" hangingPunct="1">
              <a:buFontTx/>
              <a:buNone/>
            </a:pPr>
            <a:endParaRPr lang="en-US" altLang="ko-KR" dirty="0"/>
          </a:p>
          <a:p>
            <a:pPr lvl="2" eaLnBrk="1" hangingPunct="1">
              <a:buFontTx/>
              <a:buNone/>
            </a:pPr>
            <a:endParaRPr lang="en-US" altLang="ko-KR" dirty="0"/>
          </a:p>
          <a:p>
            <a:pPr lvl="2" eaLnBrk="1" hangingPunct="1">
              <a:buNone/>
            </a:pPr>
            <a:r>
              <a:rPr lang="en-US" altLang="ko-KR" dirty="0" smtClean="0"/>
              <a:t>④ </a:t>
            </a:r>
            <a:r>
              <a:rPr lang="ko-KR" altLang="en-US" dirty="0"/>
              <a:t>원소 삭제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deQueue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cQ</a:t>
            </a:r>
            <a:r>
              <a:rPr lang="en-US" altLang="ko-KR" dirty="0" smtClean="0"/>
              <a:t>);</a:t>
            </a:r>
          </a:p>
          <a:p>
            <a:pPr lvl="2" eaLnBrk="1" hangingPunct="1">
              <a:buNone/>
            </a:pPr>
            <a:r>
              <a:rPr lang="en-US" altLang="ko-KR" dirty="0"/>
              <a:t>		</a:t>
            </a:r>
            <a:r>
              <a:rPr lang="en-US" altLang="ko-KR" dirty="0" smtClean="0"/>
              <a:t>(</a:t>
            </a:r>
            <a:r>
              <a:rPr lang="ko-KR" altLang="en-US" dirty="0"/>
              <a:t>삭제 데이터 </a:t>
            </a:r>
            <a:r>
              <a:rPr lang="en-US" altLang="ko-KR" dirty="0"/>
              <a:t>: A</a:t>
            </a:r>
            <a:r>
              <a:rPr lang="en-US" altLang="ko-KR" dirty="0" smtClean="0"/>
              <a:t>) 	</a:t>
            </a:r>
          </a:p>
          <a:p>
            <a:pPr lvl="2" eaLnBrk="1" hangingPunct="1">
              <a:buFontTx/>
              <a:buNone/>
            </a:pPr>
            <a:endParaRPr lang="en-US" altLang="ko-KR" dirty="0" smtClean="0"/>
          </a:p>
          <a:p>
            <a:pPr lvl="2" eaLnBrk="1" hangingPunct="1">
              <a:buFontTx/>
              <a:buNone/>
            </a:pPr>
            <a:endParaRPr lang="en-US" altLang="ko-KR" dirty="0" smtClean="0"/>
          </a:p>
          <a:p>
            <a:pPr lvl="2" eaLnBrk="1" hangingPunct="1">
              <a:buFontTx/>
              <a:buNone/>
            </a:pPr>
            <a:endParaRPr lang="en-US" altLang="ko-KR" dirty="0" smtClean="0"/>
          </a:p>
          <a:p>
            <a:pPr lvl="2" eaLnBrk="1" hangingPunct="1">
              <a:buFontTx/>
              <a:buNone/>
            </a:pPr>
            <a:endParaRPr lang="en-US" altLang="ko-KR" dirty="0" smtClean="0"/>
          </a:p>
          <a:p>
            <a:pPr lvl="2" eaLnBrk="1" hangingPunct="1">
              <a:buFontTx/>
              <a:buNone/>
            </a:pPr>
            <a:endParaRPr lang="en-US" altLang="ko-KR" dirty="0" smtClean="0"/>
          </a:p>
          <a:p>
            <a:pPr lvl="2" eaLnBrk="1" hangingPunct="1">
              <a:buFontTx/>
              <a:buNone/>
            </a:pPr>
            <a:endParaRPr lang="en-US" altLang="ko-KR" dirty="0" smtClean="0"/>
          </a:p>
          <a:p>
            <a:pPr lvl="1"/>
            <a:endParaRPr lang="ko-KR" altLang="en-US" dirty="0" smtClean="0"/>
          </a:p>
        </p:txBody>
      </p:sp>
      <p:sp>
        <p:nvSpPr>
          <p:cNvPr id="3379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큐의 구현 </a:t>
            </a:r>
            <a:r>
              <a:rPr lang="en-US" altLang="ko-KR" dirty="0" smtClean="0"/>
              <a:t>:</a:t>
            </a:r>
            <a:r>
              <a:rPr lang="en-US" altLang="ko-KR" sz="2000" dirty="0" smtClean="0"/>
              <a:t> </a:t>
            </a:r>
            <a:r>
              <a:rPr lang="ko-KR" altLang="en-US" dirty="0"/>
              <a:t>원형 큐의 구현</a:t>
            </a:r>
            <a:endParaRPr lang="ko-KR" altLang="en-US" dirty="0" smtClean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5364088" y="1172952"/>
            <a:ext cx="1851025" cy="1762125"/>
            <a:chOff x="1319" y="2455"/>
            <a:chExt cx="1166" cy="1110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 rot="-5400000">
              <a:off x="1680" y="2760"/>
              <a:ext cx="1020" cy="590"/>
            </a:xfrm>
            <a:prstGeom prst="curvedUpArrow">
              <a:avLst>
                <a:gd name="adj1" fmla="val 51296"/>
                <a:gd name="adj2" fmla="val 85920"/>
                <a:gd name="adj3" fmla="val 1866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rot="5400000" flipH="1">
              <a:off x="1104" y="2756"/>
              <a:ext cx="1020" cy="590"/>
            </a:xfrm>
            <a:prstGeom prst="curvedUpArrow">
              <a:avLst>
                <a:gd name="adj1" fmla="val 51296"/>
                <a:gd name="adj2" fmla="val 85920"/>
                <a:gd name="adj3" fmla="val 1866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764" y="2455"/>
              <a:ext cx="273" cy="1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864" y="2967"/>
              <a:ext cx="118" cy="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279950" y="2746164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[0]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135488" y="1474577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[1]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969050" y="1474577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[2]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851575" y="2731877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[3]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657775" y="1598402"/>
            <a:ext cx="346075" cy="369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</a:p>
        </p:txBody>
      </p: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5494263" y="2927139"/>
            <a:ext cx="719137" cy="539750"/>
            <a:chOff x="477" y="1405"/>
            <a:chExt cx="453" cy="340"/>
          </a:xfrm>
        </p:grpSpPr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477" y="1661"/>
              <a:ext cx="453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front </a:t>
              </a: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V="1">
              <a:off x="791" y="1405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6507088" y="1004677"/>
            <a:ext cx="647700" cy="549275"/>
            <a:chOff x="4361" y="210"/>
            <a:chExt cx="408" cy="346"/>
          </a:xfrm>
        </p:grpSpPr>
        <p:sp>
          <p:nvSpPr>
            <p:cNvPr id="20" name="Line 18"/>
            <p:cNvSpPr>
              <a:spLocks noChangeShapeType="1"/>
            </p:cNvSpPr>
            <p:nvPr/>
          </p:nvSpPr>
          <p:spPr bwMode="auto">
            <a:xfrm rot="10800000" flipV="1">
              <a:off x="4542" y="329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4361" y="210"/>
              <a:ext cx="408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b="1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rear </a:t>
              </a:r>
            </a:p>
          </p:txBody>
        </p:sp>
      </p:grp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6569000" y="1579352"/>
            <a:ext cx="33972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</a:p>
        </p:txBody>
      </p: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5512387" y="4347951"/>
            <a:ext cx="1851025" cy="1762125"/>
            <a:chOff x="1319" y="2455"/>
            <a:chExt cx="1166" cy="1110"/>
          </a:xfrm>
        </p:grpSpPr>
        <p:sp>
          <p:nvSpPr>
            <p:cNvPr id="24" name="AutoShape 22"/>
            <p:cNvSpPr>
              <a:spLocks noChangeArrowheads="1"/>
            </p:cNvSpPr>
            <p:nvPr/>
          </p:nvSpPr>
          <p:spPr bwMode="auto">
            <a:xfrm rot="-5400000">
              <a:off x="1680" y="2760"/>
              <a:ext cx="1020" cy="590"/>
            </a:xfrm>
            <a:prstGeom prst="curvedUpArrow">
              <a:avLst>
                <a:gd name="adj1" fmla="val 51296"/>
                <a:gd name="adj2" fmla="val 85920"/>
                <a:gd name="adj3" fmla="val 1866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AutoShape 23"/>
            <p:cNvSpPr>
              <a:spLocks noChangeArrowheads="1"/>
            </p:cNvSpPr>
            <p:nvPr/>
          </p:nvSpPr>
          <p:spPr bwMode="auto">
            <a:xfrm rot="5400000" flipH="1">
              <a:off x="1104" y="2756"/>
              <a:ext cx="1020" cy="590"/>
            </a:xfrm>
            <a:prstGeom prst="curvedUpArrow">
              <a:avLst>
                <a:gd name="adj1" fmla="val 51296"/>
                <a:gd name="adj2" fmla="val 85920"/>
                <a:gd name="adj3" fmla="val 1866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1764" y="2455"/>
              <a:ext cx="273" cy="1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864" y="2967"/>
              <a:ext cx="118" cy="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5428249" y="5921163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[0]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5283787" y="4649576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[1]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7117349" y="4649576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[2]</a:t>
            </a: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6999874" y="5906876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[3]</a:t>
            </a:r>
          </a:p>
        </p:txBody>
      </p:sp>
      <p:grpSp>
        <p:nvGrpSpPr>
          <p:cNvPr id="32" name="Group 30"/>
          <p:cNvGrpSpPr>
            <a:grpSpLocks/>
          </p:cNvGrpSpPr>
          <p:nvPr/>
        </p:nvGrpSpPr>
        <p:grpSpPr bwMode="auto">
          <a:xfrm>
            <a:off x="5439362" y="4193963"/>
            <a:ext cx="719137" cy="530225"/>
            <a:chOff x="3237" y="718"/>
            <a:chExt cx="453" cy="334"/>
          </a:xfrm>
        </p:grpSpPr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3237" y="718"/>
              <a:ext cx="453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altLang="ko-KR" sz="16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front </a:t>
              </a:r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3527" y="825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6655387" y="4179676"/>
            <a:ext cx="647700" cy="549275"/>
            <a:chOff x="4361" y="210"/>
            <a:chExt cx="408" cy="346"/>
          </a:xfrm>
        </p:grpSpPr>
        <p:sp>
          <p:nvSpPr>
            <p:cNvPr id="36" name="Line 34"/>
            <p:cNvSpPr>
              <a:spLocks noChangeShapeType="1"/>
            </p:cNvSpPr>
            <p:nvPr/>
          </p:nvSpPr>
          <p:spPr bwMode="auto">
            <a:xfrm rot="10800000" flipV="1">
              <a:off x="4542" y="329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4361" y="210"/>
              <a:ext cx="408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rear </a:t>
              </a:r>
            </a:p>
          </p:txBody>
        </p:sp>
      </p:grp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6717299" y="4754351"/>
            <a:ext cx="33972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</a:p>
        </p:txBody>
      </p:sp>
      <p:sp>
        <p:nvSpPr>
          <p:cNvPr id="39" name="Text Box 70"/>
          <p:cNvSpPr txBox="1">
            <a:spLocks noChangeArrowheads="1"/>
          </p:cNvSpPr>
          <p:nvPr/>
        </p:nvSpPr>
        <p:spPr bwMode="auto">
          <a:xfrm>
            <a:off x="5736224" y="4782926"/>
            <a:ext cx="346075" cy="369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xit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 eaLnBrk="1" hangingPunct="1">
              <a:buNone/>
            </a:pPr>
            <a:r>
              <a:rPr lang="en-US" altLang="ko-KR" dirty="0"/>
              <a:t>⑤ </a:t>
            </a:r>
            <a:r>
              <a:rPr lang="ko-KR" altLang="en-US" dirty="0"/>
              <a:t>원소 </a:t>
            </a:r>
            <a:r>
              <a:rPr lang="en-US" altLang="ko-KR" dirty="0"/>
              <a:t>C </a:t>
            </a:r>
            <a:r>
              <a:rPr lang="ko-KR" altLang="en-US" dirty="0"/>
              <a:t>삽입 </a:t>
            </a:r>
            <a:r>
              <a:rPr lang="en-US" altLang="ko-KR" dirty="0" smtClean="0"/>
              <a:t>: </a:t>
            </a:r>
            <a:r>
              <a:rPr lang="en-US" altLang="ko-KR" dirty="0" err="1"/>
              <a:t>enQueue</a:t>
            </a:r>
            <a:r>
              <a:rPr lang="en-US" altLang="ko-KR" dirty="0"/>
              <a:t>(</a:t>
            </a:r>
            <a:r>
              <a:rPr lang="en-US" altLang="ko-KR" dirty="0" err="1"/>
              <a:t>cQ</a:t>
            </a:r>
            <a:r>
              <a:rPr lang="en-US" altLang="ko-KR" dirty="0"/>
              <a:t>, C);  </a:t>
            </a:r>
            <a:r>
              <a:rPr lang="en-US" altLang="ko-KR" dirty="0" smtClean="0"/>
              <a:t>                          </a:t>
            </a:r>
          </a:p>
          <a:p>
            <a:pPr lvl="2" eaLnBrk="1" hangingPunct="1">
              <a:buFontTx/>
              <a:buNone/>
            </a:pPr>
            <a:endParaRPr lang="en-US" altLang="ko-KR" dirty="0"/>
          </a:p>
          <a:p>
            <a:pPr lvl="2" eaLnBrk="1" hangingPunct="1">
              <a:buFontTx/>
              <a:buNone/>
            </a:pPr>
            <a:endParaRPr lang="en-US" altLang="ko-KR" dirty="0" smtClean="0"/>
          </a:p>
          <a:p>
            <a:pPr lvl="2" eaLnBrk="1" hangingPunct="1">
              <a:buFontTx/>
              <a:buNone/>
            </a:pPr>
            <a:endParaRPr lang="en-US" altLang="ko-KR" dirty="0" smtClean="0"/>
          </a:p>
          <a:p>
            <a:pPr lvl="2" eaLnBrk="1" hangingPunct="1">
              <a:buFontTx/>
              <a:buNone/>
            </a:pPr>
            <a:endParaRPr lang="en-US" altLang="ko-KR" dirty="0"/>
          </a:p>
          <a:p>
            <a:pPr lvl="2" eaLnBrk="1" hangingPunct="1">
              <a:buFontTx/>
              <a:buNone/>
            </a:pPr>
            <a:endParaRPr lang="en-US" altLang="ko-KR" dirty="0" smtClean="0"/>
          </a:p>
          <a:p>
            <a:pPr lvl="2" eaLnBrk="1" hangingPunct="1">
              <a:buFontTx/>
              <a:buNone/>
            </a:pPr>
            <a:endParaRPr lang="en-US" altLang="ko-KR" dirty="0"/>
          </a:p>
          <a:p>
            <a:pPr lvl="2" eaLnBrk="1" hangingPunct="1">
              <a:buFontTx/>
              <a:buNone/>
            </a:pPr>
            <a:endParaRPr lang="en-US" altLang="ko-KR" dirty="0"/>
          </a:p>
          <a:p>
            <a:pPr lvl="2" eaLnBrk="1" hangingPunct="1">
              <a:buNone/>
            </a:pPr>
            <a:r>
              <a:rPr lang="en-US" altLang="ko-KR" dirty="0"/>
              <a:t>⑥ </a:t>
            </a:r>
            <a:r>
              <a:rPr lang="ko-KR" altLang="en-US" dirty="0"/>
              <a:t>원소 </a:t>
            </a:r>
            <a:r>
              <a:rPr lang="en-US" altLang="ko-KR" dirty="0"/>
              <a:t>D </a:t>
            </a:r>
            <a:r>
              <a:rPr lang="ko-KR" altLang="en-US" dirty="0"/>
              <a:t>삽입 </a:t>
            </a:r>
            <a:r>
              <a:rPr lang="en-US" altLang="ko-KR" dirty="0"/>
              <a:t>: </a:t>
            </a:r>
            <a:r>
              <a:rPr lang="en-US" altLang="ko-KR" dirty="0" err="1" smtClean="0"/>
              <a:t>enQueue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cQ</a:t>
            </a:r>
            <a:r>
              <a:rPr lang="en-US" altLang="ko-KR" dirty="0"/>
              <a:t>, D); 	</a:t>
            </a:r>
            <a:endParaRPr lang="en-US" altLang="ko-KR" dirty="0" smtClean="0"/>
          </a:p>
          <a:p>
            <a:pPr lvl="2" eaLnBrk="1" hangingPunct="1">
              <a:buFontTx/>
              <a:buNone/>
            </a:pPr>
            <a:endParaRPr lang="en-US" altLang="ko-KR" dirty="0" smtClean="0"/>
          </a:p>
          <a:p>
            <a:pPr lvl="2" eaLnBrk="1" hangingPunct="1">
              <a:buFontTx/>
              <a:buNone/>
            </a:pPr>
            <a:endParaRPr lang="en-US" altLang="ko-KR" dirty="0" smtClean="0"/>
          </a:p>
          <a:p>
            <a:pPr lvl="2" eaLnBrk="1" hangingPunct="1">
              <a:buFontTx/>
              <a:buNone/>
            </a:pPr>
            <a:endParaRPr lang="en-US" altLang="ko-KR" dirty="0" smtClean="0"/>
          </a:p>
          <a:p>
            <a:pPr lvl="2" eaLnBrk="1" hangingPunct="1">
              <a:buFontTx/>
              <a:buNone/>
            </a:pPr>
            <a:endParaRPr lang="en-US" altLang="ko-KR" dirty="0" smtClean="0"/>
          </a:p>
          <a:p>
            <a:pPr lvl="2" eaLnBrk="1" hangingPunct="1">
              <a:buFontTx/>
              <a:buNone/>
            </a:pPr>
            <a:endParaRPr lang="en-US" altLang="ko-KR" dirty="0" smtClean="0"/>
          </a:p>
          <a:p>
            <a:pPr lvl="1"/>
            <a:endParaRPr lang="ko-KR" altLang="en-US" dirty="0" smtClean="0"/>
          </a:p>
        </p:txBody>
      </p:sp>
      <p:sp>
        <p:nvSpPr>
          <p:cNvPr id="3379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큐의 구현 </a:t>
            </a:r>
            <a:r>
              <a:rPr lang="en-US" altLang="ko-KR" dirty="0" smtClean="0"/>
              <a:t>:</a:t>
            </a:r>
            <a:r>
              <a:rPr lang="en-US" altLang="ko-KR" sz="2000" dirty="0" smtClean="0"/>
              <a:t> </a:t>
            </a:r>
            <a:r>
              <a:rPr lang="ko-KR" altLang="en-US" dirty="0"/>
              <a:t>원형 큐의 구현</a:t>
            </a:r>
            <a:endParaRPr lang="ko-KR" altLang="en-US" dirty="0" smtClean="0"/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5292080" y="1268760"/>
            <a:ext cx="1851025" cy="1762125"/>
            <a:chOff x="1319" y="2455"/>
            <a:chExt cx="1166" cy="1110"/>
          </a:xfrm>
        </p:grpSpPr>
        <p:sp>
          <p:nvSpPr>
            <p:cNvPr id="7" name="AutoShape 38"/>
            <p:cNvSpPr>
              <a:spLocks noChangeArrowheads="1"/>
            </p:cNvSpPr>
            <p:nvPr/>
          </p:nvSpPr>
          <p:spPr bwMode="auto">
            <a:xfrm rot="-5400000">
              <a:off x="1680" y="2760"/>
              <a:ext cx="1020" cy="590"/>
            </a:xfrm>
            <a:prstGeom prst="curvedUpArrow">
              <a:avLst>
                <a:gd name="adj1" fmla="val 51296"/>
                <a:gd name="adj2" fmla="val 85920"/>
                <a:gd name="adj3" fmla="val 1866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AutoShape 39"/>
            <p:cNvSpPr>
              <a:spLocks noChangeArrowheads="1"/>
            </p:cNvSpPr>
            <p:nvPr/>
          </p:nvSpPr>
          <p:spPr bwMode="auto">
            <a:xfrm rot="5400000" flipH="1">
              <a:off x="1104" y="2756"/>
              <a:ext cx="1020" cy="590"/>
            </a:xfrm>
            <a:prstGeom prst="curvedUpArrow">
              <a:avLst>
                <a:gd name="adj1" fmla="val 51296"/>
                <a:gd name="adj2" fmla="val 85920"/>
                <a:gd name="adj3" fmla="val 1866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Rectangle 40"/>
            <p:cNvSpPr>
              <a:spLocks noChangeArrowheads="1"/>
            </p:cNvSpPr>
            <p:nvPr/>
          </p:nvSpPr>
          <p:spPr bwMode="auto">
            <a:xfrm>
              <a:off x="1764" y="2455"/>
              <a:ext cx="273" cy="1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Rectangle 41"/>
            <p:cNvSpPr>
              <a:spLocks noChangeArrowheads="1"/>
            </p:cNvSpPr>
            <p:nvPr/>
          </p:nvSpPr>
          <p:spPr bwMode="auto">
            <a:xfrm>
              <a:off x="1864" y="2967"/>
              <a:ext cx="118" cy="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" name="Text Box 42"/>
          <p:cNvSpPr txBox="1">
            <a:spLocks noChangeArrowheads="1"/>
          </p:cNvSpPr>
          <p:nvPr/>
        </p:nvSpPr>
        <p:spPr bwMode="auto">
          <a:xfrm>
            <a:off x="5207942" y="2841973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[0]</a:t>
            </a:r>
          </a:p>
        </p:txBody>
      </p:sp>
      <p:sp>
        <p:nvSpPr>
          <p:cNvPr id="12" name="Text Box 43"/>
          <p:cNvSpPr txBox="1">
            <a:spLocks noChangeArrowheads="1"/>
          </p:cNvSpPr>
          <p:nvPr/>
        </p:nvSpPr>
        <p:spPr bwMode="auto">
          <a:xfrm>
            <a:off x="5063480" y="1570385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[1]</a:t>
            </a:r>
          </a:p>
        </p:txBody>
      </p:sp>
      <p:sp>
        <p:nvSpPr>
          <p:cNvPr id="13" name="Text Box 44"/>
          <p:cNvSpPr txBox="1">
            <a:spLocks noChangeArrowheads="1"/>
          </p:cNvSpPr>
          <p:nvPr/>
        </p:nvSpPr>
        <p:spPr bwMode="auto">
          <a:xfrm>
            <a:off x="6897042" y="1570385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[2]</a:t>
            </a:r>
          </a:p>
        </p:txBody>
      </p:sp>
      <p:sp>
        <p:nvSpPr>
          <p:cNvPr id="14" name="Text Box 45"/>
          <p:cNvSpPr txBox="1">
            <a:spLocks noChangeArrowheads="1"/>
          </p:cNvSpPr>
          <p:nvPr/>
        </p:nvSpPr>
        <p:spPr bwMode="auto">
          <a:xfrm>
            <a:off x="6779567" y="2827685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[3]</a:t>
            </a:r>
          </a:p>
        </p:txBody>
      </p:sp>
      <p:sp>
        <p:nvSpPr>
          <p:cNvPr id="15" name="Rectangle 46"/>
          <p:cNvSpPr>
            <a:spLocks noChangeArrowheads="1"/>
          </p:cNvSpPr>
          <p:nvPr/>
        </p:nvSpPr>
        <p:spPr bwMode="auto">
          <a:xfrm>
            <a:off x="5219055" y="1114773"/>
            <a:ext cx="719137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front </a:t>
            </a:r>
          </a:p>
        </p:txBody>
      </p:sp>
      <p:sp>
        <p:nvSpPr>
          <p:cNvPr id="16" name="Line 47"/>
          <p:cNvSpPr>
            <a:spLocks noChangeShapeType="1"/>
          </p:cNvSpPr>
          <p:nvPr/>
        </p:nvSpPr>
        <p:spPr bwMode="auto">
          <a:xfrm>
            <a:off x="5679430" y="1284635"/>
            <a:ext cx="0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Text Box 48"/>
          <p:cNvSpPr txBox="1">
            <a:spLocks noChangeArrowheads="1"/>
          </p:cNvSpPr>
          <p:nvPr/>
        </p:nvSpPr>
        <p:spPr bwMode="auto">
          <a:xfrm>
            <a:off x="6496992" y="1675160"/>
            <a:ext cx="339725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</a:p>
        </p:txBody>
      </p:sp>
      <p:grpSp>
        <p:nvGrpSpPr>
          <p:cNvPr id="18" name="Group 49"/>
          <p:cNvGrpSpPr>
            <a:grpSpLocks/>
          </p:cNvGrpSpPr>
          <p:nvPr/>
        </p:nvGrpSpPr>
        <p:grpSpPr bwMode="auto">
          <a:xfrm>
            <a:off x="6600180" y="2951510"/>
            <a:ext cx="576262" cy="563563"/>
            <a:chOff x="823" y="1418"/>
            <a:chExt cx="363" cy="355"/>
          </a:xfrm>
        </p:grpSpPr>
        <p:sp>
          <p:nvSpPr>
            <p:cNvPr id="19" name="Rectangle 50"/>
            <p:cNvSpPr>
              <a:spLocks noChangeArrowheads="1"/>
            </p:cNvSpPr>
            <p:nvPr/>
          </p:nvSpPr>
          <p:spPr bwMode="auto">
            <a:xfrm>
              <a:off x="823" y="1629"/>
              <a:ext cx="36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altLang="ko-KR" sz="16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rear </a:t>
              </a:r>
            </a:p>
          </p:txBody>
        </p:sp>
        <p:sp>
          <p:nvSpPr>
            <p:cNvPr id="20" name="Line 51"/>
            <p:cNvSpPr>
              <a:spLocks noChangeShapeType="1"/>
            </p:cNvSpPr>
            <p:nvPr/>
          </p:nvSpPr>
          <p:spPr bwMode="auto">
            <a:xfrm flipV="1">
              <a:off x="930" y="1418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1" name="Text Box 52"/>
          <p:cNvSpPr txBox="1">
            <a:spLocks noChangeArrowheads="1"/>
          </p:cNvSpPr>
          <p:nvPr/>
        </p:nvSpPr>
        <p:spPr bwMode="auto">
          <a:xfrm>
            <a:off x="6496992" y="2521298"/>
            <a:ext cx="331788" cy="369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</a:p>
        </p:txBody>
      </p:sp>
      <p:grpSp>
        <p:nvGrpSpPr>
          <p:cNvPr id="22" name="Group 53"/>
          <p:cNvGrpSpPr>
            <a:grpSpLocks/>
          </p:cNvGrpSpPr>
          <p:nvPr/>
        </p:nvGrpSpPr>
        <p:grpSpPr bwMode="auto">
          <a:xfrm>
            <a:off x="5325417" y="4327873"/>
            <a:ext cx="1851025" cy="1762125"/>
            <a:chOff x="1319" y="2455"/>
            <a:chExt cx="1166" cy="1110"/>
          </a:xfrm>
        </p:grpSpPr>
        <p:sp>
          <p:nvSpPr>
            <p:cNvPr id="23" name="AutoShape 54"/>
            <p:cNvSpPr>
              <a:spLocks noChangeArrowheads="1"/>
            </p:cNvSpPr>
            <p:nvPr/>
          </p:nvSpPr>
          <p:spPr bwMode="auto">
            <a:xfrm rot="-5400000">
              <a:off x="1680" y="2760"/>
              <a:ext cx="1020" cy="590"/>
            </a:xfrm>
            <a:prstGeom prst="curvedUpArrow">
              <a:avLst>
                <a:gd name="adj1" fmla="val 51296"/>
                <a:gd name="adj2" fmla="val 85920"/>
                <a:gd name="adj3" fmla="val 1866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AutoShape 55"/>
            <p:cNvSpPr>
              <a:spLocks noChangeArrowheads="1"/>
            </p:cNvSpPr>
            <p:nvPr/>
          </p:nvSpPr>
          <p:spPr bwMode="auto">
            <a:xfrm rot="5400000" flipH="1">
              <a:off x="1104" y="2756"/>
              <a:ext cx="1020" cy="590"/>
            </a:xfrm>
            <a:prstGeom prst="curvedUpArrow">
              <a:avLst>
                <a:gd name="adj1" fmla="val 51296"/>
                <a:gd name="adj2" fmla="val 85920"/>
                <a:gd name="adj3" fmla="val 1866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Rectangle 56"/>
            <p:cNvSpPr>
              <a:spLocks noChangeArrowheads="1"/>
            </p:cNvSpPr>
            <p:nvPr/>
          </p:nvSpPr>
          <p:spPr bwMode="auto">
            <a:xfrm>
              <a:off x="1764" y="2455"/>
              <a:ext cx="273" cy="1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Rectangle 57"/>
            <p:cNvSpPr>
              <a:spLocks noChangeArrowheads="1"/>
            </p:cNvSpPr>
            <p:nvPr/>
          </p:nvSpPr>
          <p:spPr bwMode="auto">
            <a:xfrm>
              <a:off x="1864" y="2967"/>
              <a:ext cx="118" cy="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Text Box 58"/>
          <p:cNvSpPr txBox="1">
            <a:spLocks noChangeArrowheads="1"/>
          </p:cNvSpPr>
          <p:nvPr/>
        </p:nvSpPr>
        <p:spPr bwMode="auto">
          <a:xfrm>
            <a:off x="5241280" y="5901086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[0]</a:t>
            </a:r>
          </a:p>
        </p:txBody>
      </p:sp>
      <p:sp>
        <p:nvSpPr>
          <p:cNvPr id="28" name="Text Box 59"/>
          <p:cNvSpPr txBox="1">
            <a:spLocks noChangeArrowheads="1"/>
          </p:cNvSpPr>
          <p:nvPr/>
        </p:nvSpPr>
        <p:spPr bwMode="auto">
          <a:xfrm>
            <a:off x="5096817" y="4629498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[1]</a:t>
            </a:r>
          </a:p>
        </p:txBody>
      </p:sp>
      <p:sp>
        <p:nvSpPr>
          <p:cNvPr id="29" name="Text Box 60"/>
          <p:cNvSpPr txBox="1">
            <a:spLocks noChangeArrowheads="1"/>
          </p:cNvSpPr>
          <p:nvPr/>
        </p:nvSpPr>
        <p:spPr bwMode="auto">
          <a:xfrm>
            <a:off x="6930380" y="4629498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[2]</a:t>
            </a:r>
          </a:p>
        </p:txBody>
      </p:sp>
      <p:sp>
        <p:nvSpPr>
          <p:cNvPr id="30" name="Text Box 61"/>
          <p:cNvSpPr txBox="1">
            <a:spLocks noChangeArrowheads="1"/>
          </p:cNvSpPr>
          <p:nvPr/>
        </p:nvSpPr>
        <p:spPr bwMode="auto">
          <a:xfrm>
            <a:off x="6812905" y="5886798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[3]</a:t>
            </a:r>
          </a:p>
        </p:txBody>
      </p:sp>
      <p:sp>
        <p:nvSpPr>
          <p:cNvPr id="31" name="Rectangle 62"/>
          <p:cNvSpPr>
            <a:spLocks noChangeArrowheads="1"/>
          </p:cNvSpPr>
          <p:nvPr/>
        </p:nvSpPr>
        <p:spPr bwMode="auto">
          <a:xfrm>
            <a:off x="5252392" y="4173886"/>
            <a:ext cx="719138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front </a:t>
            </a:r>
          </a:p>
        </p:txBody>
      </p:sp>
      <p:sp>
        <p:nvSpPr>
          <p:cNvPr id="32" name="Line 63"/>
          <p:cNvSpPr>
            <a:spLocks noChangeShapeType="1"/>
          </p:cNvSpPr>
          <p:nvPr/>
        </p:nvSpPr>
        <p:spPr bwMode="auto">
          <a:xfrm>
            <a:off x="5712767" y="4343748"/>
            <a:ext cx="0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" name="Text Box 64"/>
          <p:cNvSpPr txBox="1">
            <a:spLocks noChangeArrowheads="1"/>
          </p:cNvSpPr>
          <p:nvPr/>
        </p:nvSpPr>
        <p:spPr bwMode="auto">
          <a:xfrm>
            <a:off x="6530330" y="4734273"/>
            <a:ext cx="339725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</a:p>
        </p:txBody>
      </p:sp>
      <p:grpSp>
        <p:nvGrpSpPr>
          <p:cNvPr id="34" name="Group 65"/>
          <p:cNvGrpSpPr>
            <a:grpSpLocks/>
          </p:cNvGrpSpPr>
          <p:nvPr/>
        </p:nvGrpSpPr>
        <p:grpSpPr bwMode="auto">
          <a:xfrm>
            <a:off x="5836592" y="6005861"/>
            <a:ext cx="576263" cy="444500"/>
            <a:chOff x="3696" y="3793"/>
            <a:chExt cx="363" cy="280"/>
          </a:xfrm>
        </p:grpSpPr>
        <p:sp>
          <p:nvSpPr>
            <p:cNvPr id="35" name="Rectangle 66"/>
            <p:cNvSpPr>
              <a:spLocks noChangeArrowheads="1"/>
            </p:cNvSpPr>
            <p:nvPr/>
          </p:nvSpPr>
          <p:spPr bwMode="auto">
            <a:xfrm>
              <a:off x="3696" y="3929"/>
              <a:ext cx="36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altLang="ko-KR" sz="1600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rear </a:t>
              </a:r>
            </a:p>
          </p:txBody>
        </p:sp>
        <p:sp>
          <p:nvSpPr>
            <p:cNvPr id="36" name="Line 67"/>
            <p:cNvSpPr>
              <a:spLocks noChangeShapeType="1"/>
            </p:cNvSpPr>
            <p:nvPr/>
          </p:nvSpPr>
          <p:spPr bwMode="auto">
            <a:xfrm flipV="1">
              <a:off x="3696" y="3793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7" name="Text Box 68"/>
          <p:cNvSpPr txBox="1">
            <a:spLocks noChangeArrowheads="1"/>
          </p:cNvSpPr>
          <p:nvPr/>
        </p:nvSpPr>
        <p:spPr bwMode="auto">
          <a:xfrm>
            <a:off x="6530330" y="5580411"/>
            <a:ext cx="331787" cy="369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</a:p>
        </p:txBody>
      </p:sp>
      <p:sp>
        <p:nvSpPr>
          <p:cNvPr id="38" name="Text Box 69"/>
          <p:cNvSpPr txBox="1">
            <a:spLocks noChangeArrowheads="1"/>
          </p:cNvSpPr>
          <p:nvPr/>
        </p:nvSpPr>
        <p:spPr bwMode="auto">
          <a:xfrm>
            <a:off x="5696892" y="5607398"/>
            <a:ext cx="355600" cy="36988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27641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/>
            <a:r>
              <a:rPr lang="ko-KR" altLang="en-US" smtClean="0"/>
              <a:t>순차 자료구조를 이용해 </a:t>
            </a:r>
            <a:r>
              <a:rPr lang="ko-KR" altLang="en-US" smtClean="0"/>
              <a:t>원형 큐 구현하기 </a:t>
            </a:r>
            <a:r>
              <a:rPr lang="ko-KR" altLang="en-US" smtClean="0"/>
              <a:t>프로그램 </a:t>
            </a:r>
            <a:r>
              <a:rPr lang="en-US" altLang="ko-KR" smtClean="0"/>
              <a:t>: </a:t>
            </a:r>
            <a:r>
              <a:rPr lang="ko-KR" altLang="en-US">
                <a:solidFill>
                  <a:srgbClr val="0070C0"/>
                </a:solidFill>
              </a:rPr>
              <a:t>교재 </a:t>
            </a:r>
            <a:r>
              <a:rPr lang="en-US" altLang="ko-KR" smtClean="0">
                <a:solidFill>
                  <a:srgbClr val="0070C0"/>
                </a:solidFill>
              </a:rPr>
              <a:t>287p</a:t>
            </a:r>
            <a:endParaRPr lang="ko-KR" altLang="en-US">
              <a:solidFill>
                <a:srgbClr val="0070C0"/>
              </a:solidFill>
            </a:endParaRPr>
          </a:p>
          <a:p>
            <a:pPr lvl="1" eaLnBrk="1" hangingPunct="1"/>
            <a:r>
              <a:rPr lang="ko-KR" altLang="en-US" smtClean="0"/>
              <a:t>실행 결과</a:t>
            </a:r>
            <a:endParaRPr lang="en-US" altLang="ko-KR" dirty="0" smtClean="0"/>
          </a:p>
        </p:txBody>
      </p:sp>
      <p:sp>
        <p:nvSpPr>
          <p:cNvPr id="2765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21451" cy="576263"/>
          </a:xfrm>
        </p:spPr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큐의 구현 </a:t>
            </a:r>
            <a:r>
              <a:rPr lang="en-US" altLang="ko-KR"/>
              <a:t>: </a:t>
            </a:r>
            <a:r>
              <a:rPr lang="ko-KR" altLang="en-US"/>
              <a:t>원형 큐의 구현</a:t>
            </a:r>
            <a:endParaRPr lang="ko-KR" altLang="en-US" dirty="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3528392" cy="247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83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연결 큐</a:t>
            </a:r>
          </a:p>
          <a:p>
            <a:pPr lvl="1" eaLnBrk="1" hangingPunct="1">
              <a:defRPr/>
            </a:pPr>
            <a:r>
              <a:rPr lang="ko-KR" altLang="en-US" dirty="0"/>
              <a:t>단순 연결 리스트를 이용한 큐</a:t>
            </a:r>
          </a:p>
          <a:p>
            <a:pPr lvl="2" eaLnBrk="1" hangingPunct="1">
              <a:defRPr/>
            </a:pPr>
            <a:r>
              <a:rPr lang="ko-KR" altLang="en-US" dirty="0"/>
              <a:t>큐의 원소 </a:t>
            </a:r>
            <a:r>
              <a:rPr lang="en-US" altLang="ko-KR" dirty="0"/>
              <a:t>: </a:t>
            </a:r>
            <a:r>
              <a:rPr lang="ko-KR" altLang="en-US" dirty="0"/>
              <a:t>단순 연결 리스트의 </a:t>
            </a:r>
            <a:r>
              <a:rPr lang="ko-KR" altLang="en-US" dirty="0" err="1"/>
              <a:t>노드</a:t>
            </a:r>
            <a:endParaRPr lang="ko-KR" altLang="en-US" dirty="0"/>
          </a:p>
          <a:p>
            <a:pPr lvl="2" eaLnBrk="1" hangingPunct="1">
              <a:lnSpc>
                <a:spcPct val="90000"/>
              </a:lnSpc>
              <a:defRPr/>
            </a:pPr>
            <a:r>
              <a:rPr lang="ko-KR" altLang="en-US" dirty="0"/>
              <a:t>큐의 원소의 순서 </a:t>
            </a:r>
            <a:r>
              <a:rPr lang="en-US" altLang="ko-KR" dirty="0"/>
              <a:t>: </a:t>
            </a:r>
            <a:r>
              <a:rPr lang="ko-KR" altLang="en-US" dirty="0" err="1"/>
              <a:t>노드의</a:t>
            </a:r>
            <a:r>
              <a:rPr lang="ko-KR" altLang="en-US" dirty="0"/>
              <a:t> 링크 포인터로 연결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ko-KR" altLang="en-US" dirty="0"/>
              <a:t>변수 </a:t>
            </a:r>
            <a:r>
              <a:rPr lang="en-US" altLang="ko-KR" dirty="0"/>
              <a:t>front : </a:t>
            </a:r>
            <a:r>
              <a:rPr lang="ko-KR" altLang="en-US" dirty="0"/>
              <a:t>첫 번째 </a:t>
            </a:r>
            <a:r>
              <a:rPr lang="ko-KR" altLang="en-US" dirty="0" err="1"/>
              <a:t>노드를</a:t>
            </a:r>
            <a:r>
              <a:rPr lang="ko-KR" altLang="en-US" dirty="0"/>
              <a:t> 가리키는 포인터 변수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ko-KR" altLang="en-US" dirty="0"/>
              <a:t>변수 </a:t>
            </a:r>
            <a:r>
              <a:rPr lang="en-US" altLang="ko-KR" dirty="0"/>
              <a:t>rear : </a:t>
            </a:r>
            <a:r>
              <a:rPr lang="ko-KR" altLang="en-US" dirty="0"/>
              <a:t>마지막 </a:t>
            </a:r>
            <a:r>
              <a:rPr lang="ko-KR" altLang="en-US" dirty="0" err="1"/>
              <a:t>노드를</a:t>
            </a:r>
            <a:r>
              <a:rPr lang="ko-KR" altLang="en-US" dirty="0"/>
              <a:t> 가리키는 포인터 변수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ko-KR" altLang="en-US" dirty="0"/>
              <a:t>상태 표현 </a:t>
            </a:r>
          </a:p>
          <a:p>
            <a:pPr lvl="2" eaLnBrk="1" hangingPunct="1">
              <a:defRPr/>
            </a:pPr>
            <a:r>
              <a:rPr lang="ko-KR" altLang="en-US" dirty="0"/>
              <a:t>초기 상태와 공백 상태 </a:t>
            </a:r>
            <a:r>
              <a:rPr lang="en-US" altLang="ko-KR" dirty="0"/>
              <a:t>: front = rear = </a:t>
            </a:r>
            <a:r>
              <a:rPr lang="en-US" altLang="ko-KR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null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ko-KR" altLang="en-US" dirty="0"/>
              <a:t>연결 큐의 구조</a:t>
            </a:r>
          </a:p>
          <a:p>
            <a:pPr>
              <a:defRPr/>
            </a:pPr>
            <a:endParaRPr lang="ko-KR" altLang="en-US" dirty="0"/>
          </a:p>
        </p:txBody>
      </p:sp>
      <p:sp>
        <p:nvSpPr>
          <p:cNvPr id="41987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737475" cy="576263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큐의 구현 </a:t>
            </a:r>
            <a:r>
              <a:rPr lang="en-US" altLang="ko-KR" dirty="0"/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연결자료구조를 이용한 큐의 구현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044" y="4266970"/>
            <a:ext cx="558165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ko-KR" altLang="en-US" dirty="0" smtClean="0"/>
              <a:t>공백 </a:t>
            </a:r>
            <a:r>
              <a:rPr lang="ko-KR" altLang="en-US" dirty="0"/>
              <a:t>연결 큐 생성 알고리즘</a:t>
            </a:r>
          </a:p>
          <a:p>
            <a:pPr lvl="2" eaLnBrk="1" hangingPunct="1">
              <a:defRPr/>
            </a:pPr>
            <a:r>
              <a:rPr lang="ko-KR" altLang="en-US" dirty="0"/>
              <a:t>초기화 </a:t>
            </a:r>
            <a:r>
              <a:rPr lang="en-US" altLang="ko-KR" dirty="0"/>
              <a:t>: front = rear = </a:t>
            </a:r>
            <a:r>
              <a:rPr lang="en-US" altLang="ko-KR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null</a:t>
            </a:r>
          </a:p>
          <a:p>
            <a:pPr lvl="2" eaLnBrk="1" hangingPunct="1">
              <a:defRPr/>
            </a:pPr>
            <a:endParaRPr lang="en-US" altLang="ko-KR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 eaLnBrk="1" hangingPunct="1">
              <a:defRPr/>
            </a:pPr>
            <a:endParaRPr lang="en-US" altLang="ko-KR" dirty="0" smtClean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 eaLnBrk="1" hangingPunct="1">
              <a:defRPr/>
            </a:pPr>
            <a:endParaRPr lang="en-US" altLang="ko-KR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 eaLnBrk="1" hangingPunct="1">
              <a:defRPr/>
            </a:pPr>
            <a:endParaRPr lang="en-US" altLang="ko-KR" dirty="0" smtClean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 eaLnBrk="1" hangingPunct="1">
              <a:defRPr/>
            </a:pPr>
            <a:endParaRPr lang="en-US" altLang="ko-KR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defRPr/>
            </a:pPr>
            <a:r>
              <a:rPr lang="ko-KR" altLang="en-US" dirty="0" smtClean="0">
                <a:solidFill>
                  <a:prstClr val="black"/>
                </a:solidFill>
              </a:rPr>
              <a:t>연결 큐의 공백 상태 검사 </a:t>
            </a:r>
            <a:r>
              <a:rPr lang="ko-KR" altLang="en-US" dirty="0">
                <a:solidFill>
                  <a:prstClr val="black"/>
                </a:solidFill>
              </a:rPr>
              <a:t>알고리즘</a:t>
            </a:r>
          </a:p>
          <a:p>
            <a:pPr lvl="2" eaLnBrk="1" hangingPunct="1">
              <a:defRPr/>
            </a:pPr>
            <a:r>
              <a:rPr lang="ko-KR" altLang="en-US" dirty="0">
                <a:solidFill>
                  <a:prstClr val="black"/>
                </a:solidFill>
              </a:rPr>
              <a:t>공백 상태 </a:t>
            </a:r>
            <a:r>
              <a:rPr lang="en-US" altLang="ko-KR" dirty="0">
                <a:solidFill>
                  <a:prstClr val="black"/>
                </a:solidFill>
              </a:rPr>
              <a:t>: front = rear = </a:t>
            </a:r>
            <a:r>
              <a:rPr lang="en-US" altLang="ko-KR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null</a:t>
            </a:r>
          </a:p>
          <a:p>
            <a:pPr marL="627062" lvl="2" indent="0" eaLnBrk="1" hangingPunct="1">
              <a:buNone/>
              <a:defRPr/>
            </a:pPr>
            <a:endParaRPr lang="en-US" altLang="ko-KR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4301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60641" cy="576263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큐의 구현 </a:t>
            </a:r>
            <a:r>
              <a:rPr lang="en-US" altLang="ko-KR" dirty="0"/>
              <a:t>: </a:t>
            </a:r>
            <a:r>
              <a:rPr lang="ko-KR" altLang="en-US" dirty="0"/>
              <a:t>연결자료구조를 이용한 큐의 구현</a:t>
            </a:r>
            <a:endParaRPr lang="ko-KR" altLang="en-US" sz="2000" dirty="0" smtClean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81" y="1844824"/>
            <a:ext cx="7848872" cy="1625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82" y="4508797"/>
            <a:ext cx="7848872" cy="165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큐</a:t>
            </a:r>
            <a:r>
              <a:rPr lang="en-US" altLang="ko-KR" dirty="0"/>
              <a:t>(Queue)</a:t>
            </a:r>
          </a:p>
          <a:p>
            <a:pPr lvl="1" eaLnBrk="1" hangingPunct="1">
              <a:defRPr/>
            </a:pPr>
            <a:r>
              <a:rPr lang="ko-KR" altLang="en-US" dirty="0" err="1"/>
              <a:t>스택과</a:t>
            </a:r>
            <a:r>
              <a:rPr lang="ko-KR" altLang="en-US" dirty="0"/>
              <a:t> </a:t>
            </a:r>
            <a:r>
              <a:rPr lang="ko-KR" altLang="en-US" dirty="0" smtClean="0"/>
              <a:t>비슷</a:t>
            </a:r>
            <a:r>
              <a:rPr lang="ko-KR" altLang="en-US" dirty="0"/>
              <a:t>한</a:t>
            </a:r>
            <a:r>
              <a:rPr lang="ko-KR" altLang="en-US" dirty="0" smtClean="0"/>
              <a:t> </a:t>
            </a:r>
            <a:r>
              <a:rPr lang="ko-KR" altLang="en-US" dirty="0"/>
              <a:t>삽입과 삭제의 위치가 제한되어있는 유한 </a:t>
            </a:r>
            <a:r>
              <a:rPr lang="ko-KR" altLang="en-US" dirty="0" smtClean="0"/>
              <a:t>순서 리스트</a:t>
            </a:r>
            <a:endParaRPr lang="ko-KR" altLang="en-US" dirty="0"/>
          </a:p>
          <a:p>
            <a:pPr lvl="1" eaLnBrk="1" hangingPunct="1">
              <a:lnSpc>
                <a:spcPct val="100000"/>
              </a:lnSpc>
              <a:defRPr/>
            </a:pPr>
            <a:r>
              <a:rPr lang="ko-KR" altLang="en-US" dirty="0" smtClean="0"/>
              <a:t>큐는 </a:t>
            </a:r>
            <a:r>
              <a:rPr lang="ko-KR" altLang="en-US" dirty="0"/>
              <a:t>뒤에서는 삽입만 하고</a:t>
            </a:r>
            <a:r>
              <a:rPr lang="en-US" altLang="ko-KR" dirty="0"/>
              <a:t>, </a:t>
            </a:r>
            <a:r>
              <a:rPr lang="ko-KR" altLang="en-US" dirty="0"/>
              <a:t>앞에서는 삭제만 할 수 있는 구조</a:t>
            </a:r>
          </a:p>
          <a:p>
            <a:pPr lvl="2" eaLnBrk="1" hangingPunct="1">
              <a:defRPr/>
            </a:pPr>
            <a:r>
              <a:rPr lang="ko-KR" altLang="en-US" dirty="0"/>
              <a:t>삽입한 순서대로 원소가 나열되어 가장 먼저 삽입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altLang="ko-KR" dirty="0"/>
              <a:t>irst-</a:t>
            </a:r>
            <a:r>
              <a:rPr lang="en-US" altLang="ko-KR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ko-KR" dirty="0"/>
              <a:t>n)</a:t>
            </a:r>
            <a:r>
              <a:rPr lang="ko-KR" altLang="en-US" dirty="0"/>
              <a:t>한 원소는</a:t>
            </a:r>
            <a:endParaRPr lang="en-US" altLang="ko-KR" dirty="0"/>
          </a:p>
          <a:p>
            <a:pPr lvl="2" eaLnBrk="1" hangingPunct="1">
              <a:buFontTx/>
              <a:buNone/>
              <a:defRPr/>
            </a:pPr>
            <a:r>
              <a:rPr lang="en-US" altLang="ko-KR" dirty="0"/>
              <a:t>  </a:t>
            </a:r>
            <a:r>
              <a:rPr lang="ko-KR" altLang="en-US" dirty="0"/>
              <a:t> 맨 앞에 있다가 가장 먼저 삭제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altLang="ko-KR" dirty="0"/>
              <a:t>irst-</a:t>
            </a:r>
            <a:r>
              <a:rPr lang="en-US" altLang="ko-KR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 altLang="ko-KR" dirty="0"/>
              <a:t>ut</a:t>
            </a:r>
            <a:r>
              <a:rPr lang="en-US" altLang="ko-KR" dirty="0" smtClean="0"/>
              <a:t>)</a:t>
            </a:r>
            <a:r>
              <a:rPr lang="ko-KR" altLang="en-US" dirty="0"/>
              <a:t>됨</a:t>
            </a:r>
            <a:endParaRPr lang="en-US" altLang="ko-KR" dirty="0"/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ko-KR" dirty="0"/>
              <a:t>    ☞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선입선출 </a:t>
            </a:r>
            <a:r>
              <a:rPr lang="ko-KR" altLang="en-US" b="1" dirty="0">
                <a:solidFill>
                  <a:srgbClr val="FF0000"/>
                </a:solidFill>
              </a:rPr>
              <a:t>구조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b="1" dirty="0"/>
              <a:t>FIFO</a:t>
            </a:r>
            <a:r>
              <a:rPr lang="en-US" altLang="ko-KR" dirty="0"/>
              <a:t>, First-In-First-Out</a:t>
            </a:r>
            <a:r>
              <a:rPr lang="en-US" altLang="ko-KR" dirty="0" smtClean="0"/>
              <a:t>)</a:t>
            </a:r>
            <a:r>
              <a:rPr lang="ko-KR" altLang="en-US" dirty="0"/>
              <a:t>	</a:t>
            </a:r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큐의 이해 </a:t>
            </a:r>
            <a:r>
              <a:rPr lang="en-US" altLang="ko-KR" dirty="0" smtClean="0"/>
              <a:t>: </a:t>
            </a:r>
            <a:r>
              <a:rPr lang="ko-KR" altLang="en-US" dirty="0"/>
              <a:t>큐의 개념과 구조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931" y="3409567"/>
            <a:ext cx="6840760" cy="303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smtClean="0"/>
              <a:t>연결 큐의 삽입 알고리즘</a:t>
            </a:r>
          </a:p>
          <a:p>
            <a:pPr lvl="1"/>
            <a:endParaRPr lang="ko-KR" altLang="en-US" smtClean="0"/>
          </a:p>
        </p:txBody>
      </p:sp>
      <p:sp>
        <p:nvSpPr>
          <p:cNvPr id="45059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609819" cy="576263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큐의 구현 </a:t>
            </a:r>
            <a:r>
              <a:rPr lang="en-US" altLang="ko-KR" dirty="0"/>
              <a:t>: </a:t>
            </a:r>
            <a:r>
              <a:rPr lang="ko-KR" altLang="en-US" dirty="0"/>
              <a:t>연결자료구조를 이용한 큐의 구현</a:t>
            </a:r>
            <a:endParaRPr lang="ko-KR" altLang="en-US" sz="2000" dirty="0" smtClean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72" y="1484785"/>
            <a:ext cx="8105960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 eaLnBrk="1" hangingPunct="1">
              <a:lnSpc>
                <a:spcPct val="110000"/>
              </a:lnSpc>
              <a:buNone/>
              <a:defRPr/>
            </a:pPr>
            <a:r>
              <a:rPr lang="en-US" altLang="ko-KR" dirty="0" smtClean="0"/>
              <a:t>① </a:t>
            </a:r>
            <a:r>
              <a:rPr lang="ko-KR" altLang="en-US" dirty="0" smtClean="0"/>
              <a:t>삽입할 새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생성하여 데이터 필드에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을 저장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삽입할 새 </a:t>
            </a:r>
            <a:r>
              <a:rPr lang="ko-KR" altLang="en-US" dirty="0" err="1" smtClean="0"/>
              <a:t>노드는</a:t>
            </a:r>
            <a:r>
              <a:rPr lang="ko-KR" altLang="en-US" dirty="0" smtClean="0"/>
              <a:t> 연결 큐의 마지막 </a:t>
            </a:r>
            <a:r>
              <a:rPr lang="ko-KR" altLang="en-US" spc="-100" dirty="0" err="1" smtClean="0"/>
              <a:t>노드가</a:t>
            </a:r>
            <a:r>
              <a:rPr lang="ko-KR" altLang="en-US" spc="-100" dirty="0" smtClean="0"/>
              <a:t> 되어야 하므로 링크 필드에 </a:t>
            </a:r>
            <a:r>
              <a:rPr lang="en-US" altLang="ko-KR" spc="-100" dirty="0" smtClean="0"/>
              <a:t>NULL</a:t>
            </a:r>
            <a:r>
              <a:rPr lang="ko-KR" altLang="en-US" spc="-100" dirty="0" smtClean="0"/>
              <a:t>을 저장</a:t>
            </a:r>
            <a:endParaRPr lang="en-US" altLang="ko-KR" spc="-100" dirty="0" smtClean="0"/>
          </a:p>
          <a:p>
            <a:pPr lvl="2" eaLnBrk="1" hangingPunct="1">
              <a:buFontTx/>
              <a:buNone/>
              <a:defRPr/>
            </a:pPr>
            <a:endParaRPr lang="en-US" altLang="ko-KR" sz="1200" dirty="0" smtClean="0"/>
          </a:p>
          <a:p>
            <a:pPr lvl="2" eaLnBrk="1" hangingPunct="1">
              <a:buFontTx/>
              <a:buNone/>
              <a:defRPr/>
            </a:pPr>
            <a:endParaRPr lang="en-US" altLang="ko-KR" sz="1200" dirty="0" smtClean="0"/>
          </a:p>
          <a:p>
            <a:pPr lvl="2" eaLnBrk="1" hangingPunct="1">
              <a:buFontTx/>
              <a:buNone/>
              <a:defRPr/>
            </a:pPr>
            <a:endParaRPr lang="en-US" altLang="ko-KR" sz="1200" dirty="0" smtClean="0"/>
          </a:p>
          <a:p>
            <a:pPr lvl="2" eaLnBrk="1" hangingPunct="1">
              <a:buFontTx/>
              <a:buNone/>
              <a:defRPr/>
            </a:pPr>
            <a:endParaRPr lang="en-US" altLang="ko-KR" dirty="0" smtClean="0"/>
          </a:p>
          <a:p>
            <a:pPr lvl="2" eaLnBrk="1" hangingPunct="1">
              <a:buFontTx/>
              <a:buNone/>
              <a:defRPr/>
            </a:pPr>
            <a:r>
              <a:rPr lang="en-US" altLang="ko-KR" dirty="0" smtClean="0"/>
              <a:t>② </a:t>
            </a:r>
            <a:r>
              <a:rPr lang="ko-KR" altLang="en-US" dirty="0" smtClean="0"/>
              <a:t>새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삽입하기 전에 연결 큐가 공백인지 아닌지를 검사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연결 큐가 공백인 경우에는 삽입할 새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큐의 첫 번째 </a:t>
            </a:r>
            <a:r>
              <a:rPr lang="ko-KR" altLang="en-US" dirty="0" err="1" smtClean="0"/>
              <a:t>노드이자</a:t>
            </a:r>
            <a:r>
              <a:rPr lang="ko-KR" altLang="en-US" dirty="0" smtClean="0"/>
              <a:t> 마지막 </a:t>
            </a:r>
            <a:r>
              <a:rPr lang="ko-KR" altLang="en-US" dirty="0" err="1" smtClean="0"/>
              <a:t>노드이므로</a:t>
            </a:r>
            <a:r>
              <a:rPr lang="ko-KR" altLang="en-US" dirty="0" smtClean="0"/>
              <a:t> 포인터 </a:t>
            </a:r>
            <a:r>
              <a:rPr lang="en-US" altLang="ko-KR" dirty="0" smtClean="0"/>
              <a:t>front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rear</a:t>
            </a:r>
            <a:r>
              <a:rPr lang="ko-KR" altLang="en-US" dirty="0" smtClean="0"/>
              <a:t>가 모두 새 노드를 가리키도록 설정</a:t>
            </a:r>
            <a:endParaRPr lang="en-US" altLang="ko-KR" dirty="0" smtClean="0"/>
          </a:p>
          <a:p>
            <a:pPr lvl="1">
              <a:defRPr/>
            </a:pPr>
            <a:endParaRPr lang="ko-KR" altLang="en-US" dirty="0" smtClean="0"/>
          </a:p>
        </p:txBody>
      </p:sp>
      <p:sp>
        <p:nvSpPr>
          <p:cNvPr id="4608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665467" cy="576263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큐의 구현 </a:t>
            </a:r>
            <a:r>
              <a:rPr lang="en-US" altLang="ko-KR" dirty="0"/>
              <a:t>: </a:t>
            </a:r>
            <a:r>
              <a:rPr lang="ko-KR" altLang="en-US" dirty="0"/>
              <a:t>연결자료구조를 이용한 큐의 구현</a:t>
            </a:r>
            <a:endParaRPr lang="ko-KR" altLang="en-US" dirty="0" smtClean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700808"/>
            <a:ext cx="28956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016" y="3933056"/>
            <a:ext cx="51149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625475" lvl="2" indent="0">
              <a:buFontTx/>
              <a:buNone/>
            </a:pPr>
            <a:r>
              <a:rPr lang="en-US" altLang="ko-KR" dirty="0" smtClean="0"/>
              <a:t>③ </a:t>
            </a:r>
            <a:r>
              <a:rPr lang="ko-KR" altLang="en-US" dirty="0" smtClean="0"/>
              <a:t>큐가 공백이 아닌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있는 경우에는 현재 큐의 마지막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뒤에 새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삽입하고 마지막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가리키는 </a:t>
            </a:r>
            <a:r>
              <a:rPr lang="en-US" altLang="ko-KR" dirty="0" smtClean="0"/>
              <a:t>rear</a:t>
            </a:r>
            <a:r>
              <a:rPr lang="ko-KR" altLang="en-US" dirty="0" smtClean="0"/>
              <a:t>가 삽입한 새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가리키도록 설정</a:t>
            </a:r>
            <a:endParaRPr lang="en-US" altLang="ko-KR" dirty="0" smtClean="0"/>
          </a:p>
          <a:p>
            <a:pPr lvl="1"/>
            <a:endParaRPr lang="ko-KR" altLang="en-US" dirty="0" smtClean="0"/>
          </a:p>
        </p:txBody>
      </p:sp>
      <p:sp>
        <p:nvSpPr>
          <p:cNvPr id="47107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93459" cy="576263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큐의 구현 </a:t>
            </a:r>
            <a:r>
              <a:rPr lang="en-US" altLang="ko-KR" dirty="0"/>
              <a:t>: </a:t>
            </a:r>
            <a:r>
              <a:rPr lang="ko-KR" altLang="en-US" dirty="0"/>
              <a:t>연결자료구조를 이용한 큐의 구현</a:t>
            </a:r>
            <a:endParaRPr lang="ko-KR" altLang="en-US" dirty="0" smtClean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0848"/>
            <a:ext cx="7632848" cy="4083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연결 큐의 원소 삭제 알고리즘</a:t>
            </a:r>
          </a:p>
          <a:p>
            <a:pPr lvl="1"/>
            <a:endParaRPr lang="ko-KR" altLang="en-US" dirty="0" smtClean="0"/>
          </a:p>
        </p:txBody>
      </p:sp>
      <p:sp>
        <p:nvSpPr>
          <p:cNvPr id="4813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665467" cy="576263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큐의 구현 </a:t>
            </a:r>
            <a:r>
              <a:rPr lang="en-US" altLang="ko-KR" dirty="0"/>
              <a:t>: </a:t>
            </a:r>
            <a:r>
              <a:rPr lang="ko-KR" altLang="en-US" dirty="0"/>
              <a:t>연결자료구조를 이용한 큐의 구현</a:t>
            </a:r>
            <a:endParaRPr lang="ko-KR" altLang="en-US" dirty="0" smtClean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58" y="1556793"/>
            <a:ext cx="7953698" cy="3443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 eaLnBrk="1" hangingPunct="1">
              <a:buNone/>
              <a:defRPr/>
            </a:pPr>
            <a:r>
              <a:rPr lang="en-US" altLang="ko-KR" dirty="0"/>
              <a:t>① </a:t>
            </a:r>
            <a:r>
              <a:rPr lang="ko-KR" altLang="en-US" dirty="0"/>
              <a:t>삭제 연산에서 삭제할 </a:t>
            </a:r>
            <a:r>
              <a:rPr lang="ko-KR" altLang="en-US" dirty="0" err="1"/>
              <a:t>노드는</a:t>
            </a:r>
            <a:r>
              <a:rPr lang="ko-KR" altLang="en-US" dirty="0"/>
              <a:t> 큐의 첫 번째 </a:t>
            </a:r>
            <a:r>
              <a:rPr lang="ko-KR" altLang="en-US" dirty="0" err="1"/>
              <a:t>노드로</a:t>
            </a:r>
            <a:r>
              <a:rPr lang="en-US" altLang="ko-KR" dirty="0"/>
              <a:t>, </a:t>
            </a:r>
            <a:r>
              <a:rPr lang="ko-KR" altLang="en-US" dirty="0"/>
              <a:t>포인터 </a:t>
            </a:r>
            <a:r>
              <a:rPr lang="en-US" altLang="ko-KR" dirty="0"/>
              <a:t>front</a:t>
            </a:r>
            <a:r>
              <a:rPr lang="ko-KR" altLang="en-US" dirty="0"/>
              <a:t>가 가리키고 있는 </a:t>
            </a:r>
            <a:r>
              <a:rPr lang="ko-KR" altLang="en-US" dirty="0" err="1" smtClean="0"/>
              <a:t>노드</a:t>
            </a:r>
            <a:r>
              <a:rPr lang="en-US" altLang="ko-KR" dirty="0" smtClean="0"/>
              <a:t>. Front</a:t>
            </a:r>
            <a:r>
              <a:rPr lang="ko-KR" altLang="en-US" dirty="0" smtClean="0"/>
              <a:t>가 가리키는 </a:t>
            </a:r>
            <a:r>
              <a:rPr lang="ko-KR" altLang="en-US" dirty="0" err="1"/>
              <a:t>노드를</a:t>
            </a:r>
            <a:r>
              <a:rPr lang="ko-KR" altLang="en-US" dirty="0"/>
              <a:t> 포인터 </a:t>
            </a:r>
            <a:r>
              <a:rPr lang="en-US" altLang="ko-KR" dirty="0"/>
              <a:t>old</a:t>
            </a:r>
            <a:r>
              <a:rPr lang="ko-KR" altLang="en-US" dirty="0"/>
              <a:t>가 가리키게 하여 삭제할 </a:t>
            </a:r>
            <a:r>
              <a:rPr lang="ko-KR" altLang="en-US" dirty="0" err="1"/>
              <a:t>노드로</a:t>
            </a:r>
            <a:r>
              <a:rPr lang="ko-KR" altLang="en-US" dirty="0"/>
              <a:t> </a:t>
            </a:r>
            <a:r>
              <a:rPr lang="ko-KR" altLang="en-US" dirty="0" smtClean="0"/>
              <a:t>지정</a:t>
            </a:r>
            <a:endParaRPr lang="en-US" altLang="ko-KR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ko-KR" sz="2800" dirty="0"/>
          </a:p>
          <a:p>
            <a:pPr lvl="3" eaLnBrk="1" hangingPunct="1">
              <a:defRPr/>
            </a:pPr>
            <a:endParaRPr lang="en-US" altLang="ko-KR" dirty="0" smtClean="0"/>
          </a:p>
          <a:p>
            <a:pPr lvl="3" eaLnBrk="1" hangingPunct="1">
              <a:defRPr/>
            </a:pPr>
            <a:endParaRPr lang="en-US" altLang="ko-KR" dirty="0" smtClean="0"/>
          </a:p>
          <a:p>
            <a:pPr lvl="3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lvl="2" eaLnBrk="1" hangingPunct="1">
              <a:buNone/>
              <a:defRPr/>
            </a:pPr>
            <a:endParaRPr lang="en-US" altLang="ko-KR" dirty="0" smtClean="0"/>
          </a:p>
          <a:p>
            <a:pPr lvl="2" eaLnBrk="1" hangingPunct="1">
              <a:buNone/>
              <a:defRPr/>
            </a:pPr>
            <a:r>
              <a:rPr lang="en-US" altLang="ko-KR" dirty="0" smtClean="0"/>
              <a:t>② </a:t>
            </a:r>
            <a:r>
              <a:rPr lang="ko-KR" altLang="en-US" dirty="0"/>
              <a:t>삭제 연산 후에는 현재 </a:t>
            </a:r>
            <a:r>
              <a:rPr lang="en-US" altLang="ko-KR" dirty="0"/>
              <a:t>front </a:t>
            </a:r>
            <a:r>
              <a:rPr lang="ko-KR" altLang="en-US" dirty="0" err="1"/>
              <a:t>노드</a:t>
            </a:r>
            <a:r>
              <a:rPr lang="ko-KR" altLang="en-US" dirty="0"/>
              <a:t> 다음 </a:t>
            </a:r>
            <a:r>
              <a:rPr lang="ko-KR" altLang="en-US" dirty="0" err="1"/>
              <a:t>노드</a:t>
            </a:r>
            <a:r>
              <a:rPr lang="en-US" altLang="ko-KR" dirty="0"/>
              <a:t>(</a:t>
            </a:r>
            <a:r>
              <a:rPr lang="en-US" altLang="ko-KR" dirty="0" err="1"/>
              <a:t>front.link</a:t>
            </a:r>
            <a:r>
              <a:rPr lang="en-US" altLang="ko-KR" dirty="0"/>
              <a:t> )</a:t>
            </a:r>
            <a:r>
              <a:rPr lang="ko-KR" altLang="en-US" dirty="0"/>
              <a:t>가 </a:t>
            </a:r>
            <a:r>
              <a:rPr lang="en-US" altLang="ko-KR" dirty="0"/>
              <a:t>front </a:t>
            </a:r>
            <a:r>
              <a:rPr lang="ko-KR" altLang="en-US" dirty="0" err="1"/>
              <a:t>노드가</a:t>
            </a:r>
            <a:r>
              <a:rPr lang="ko-KR" altLang="en-US" dirty="0"/>
              <a:t> 되어야 하므로 포인터 </a:t>
            </a:r>
            <a:r>
              <a:rPr lang="en-US" altLang="ko-KR" dirty="0" smtClean="0"/>
              <a:t>front</a:t>
            </a:r>
            <a:r>
              <a:rPr lang="ko-KR" altLang="en-US" dirty="0" smtClean="0"/>
              <a:t>를 재설정</a:t>
            </a:r>
            <a:endParaRPr lang="ko-KR" altLang="en-US" dirty="0"/>
          </a:p>
        </p:txBody>
      </p:sp>
      <p:sp>
        <p:nvSpPr>
          <p:cNvPr id="49155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21451" cy="576263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큐의 구현 </a:t>
            </a:r>
            <a:r>
              <a:rPr lang="en-US" altLang="ko-KR" dirty="0"/>
              <a:t>: </a:t>
            </a:r>
            <a:r>
              <a:rPr lang="ko-KR" altLang="en-US" dirty="0"/>
              <a:t>연결자료구조를 이용한 큐의 구현</a:t>
            </a:r>
            <a:endParaRPr lang="ko-KR" altLang="en-US" dirty="0" smtClean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5" y="1956021"/>
            <a:ext cx="6264696" cy="171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764333"/>
            <a:ext cx="6238880" cy="172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 eaLnBrk="1" hangingPunct="1">
              <a:buNone/>
            </a:pPr>
            <a:r>
              <a:rPr lang="en-US" altLang="ko-KR" dirty="0" smtClean="0"/>
              <a:t>③ </a:t>
            </a:r>
            <a:r>
              <a:rPr lang="ko-KR" altLang="en-US" dirty="0"/>
              <a:t>현재 큐에 </a:t>
            </a:r>
            <a:r>
              <a:rPr lang="ko-KR" altLang="en-US" dirty="0" err="1"/>
              <a:t>노드가</a:t>
            </a:r>
            <a:r>
              <a:rPr lang="ko-KR" altLang="en-US" dirty="0"/>
              <a:t> 하나뿐이어서 재설정한 </a:t>
            </a:r>
            <a:r>
              <a:rPr lang="en-US" altLang="ko-KR" dirty="0"/>
              <a:t>front</a:t>
            </a:r>
            <a:r>
              <a:rPr lang="ko-KR" altLang="en-US" dirty="0"/>
              <a:t>가 </a:t>
            </a:r>
            <a:r>
              <a:rPr lang="en-US" altLang="ko-KR" dirty="0"/>
              <a:t>NULL</a:t>
            </a:r>
            <a:r>
              <a:rPr lang="ko-KR" altLang="en-US" dirty="0"/>
              <a:t>이 되는 경우에는 삭제 연산 후에 공백 큐가 </a:t>
            </a:r>
            <a:r>
              <a:rPr lang="ko-KR" altLang="en-US" dirty="0" smtClean="0"/>
              <a:t>되므로 </a:t>
            </a:r>
            <a:r>
              <a:rPr lang="ko-KR" altLang="en-US" dirty="0"/>
              <a:t>포인터 </a:t>
            </a:r>
            <a:r>
              <a:rPr lang="en-US" altLang="ko-KR" dirty="0"/>
              <a:t>rear</a:t>
            </a:r>
            <a:r>
              <a:rPr lang="ko-KR" altLang="en-US" dirty="0"/>
              <a:t>를 </a:t>
            </a:r>
            <a:r>
              <a:rPr lang="en-US" altLang="ko-KR" dirty="0"/>
              <a:t>NULL</a:t>
            </a:r>
            <a:r>
              <a:rPr lang="ko-KR" altLang="en-US" dirty="0"/>
              <a:t>로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3" eaLnBrk="1" hangingPunct="1"/>
            <a:endParaRPr lang="en-US" altLang="ko-KR" dirty="0" smtClean="0"/>
          </a:p>
          <a:p>
            <a:pPr lvl="3" eaLnBrk="1" hangingPunct="1"/>
            <a:endParaRPr lang="en-US" altLang="ko-KR" dirty="0" smtClean="0"/>
          </a:p>
          <a:p>
            <a:pPr lvl="2" eaLnBrk="1" hangingPunct="1"/>
            <a:endParaRPr lang="en-US" altLang="ko-KR" dirty="0" smtClean="0"/>
          </a:p>
          <a:p>
            <a:pPr marL="895350" lvl="3" indent="0" eaLnBrk="1" hangingPunct="1">
              <a:buNone/>
            </a:pPr>
            <a:endParaRPr lang="en-US" altLang="ko-KR" sz="1800" dirty="0"/>
          </a:p>
          <a:p>
            <a:pPr marL="895350" lvl="3" indent="0" eaLnBrk="1" hangingPunct="1">
              <a:buNone/>
            </a:pPr>
            <a:endParaRPr lang="en-US" altLang="ko-KR" sz="2000" dirty="0" smtClean="0"/>
          </a:p>
          <a:p>
            <a:pPr lvl="2" algn="just" eaLnBrk="1" hangingPunct="1">
              <a:buFontTx/>
              <a:buNone/>
            </a:pPr>
            <a:endParaRPr lang="en-US" altLang="ko-KR" dirty="0" smtClean="0"/>
          </a:p>
          <a:p>
            <a:pPr lvl="2" algn="just" eaLnBrk="1" hangingPunct="1">
              <a:buFontTx/>
              <a:buNone/>
            </a:pPr>
            <a:endParaRPr lang="en-US" altLang="ko-KR" dirty="0" smtClean="0"/>
          </a:p>
          <a:p>
            <a:pPr lvl="2" algn="just" eaLnBrk="1" hangingPunct="1">
              <a:buFontTx/>
              <a:buNone/>
            </a:pPr>
            <a:r>
              <a:rPr lang="en-US" altLang="ko-KR" dirty="0" smtClean="0"/>
              <a:t>④ </a:t>
            </a:r>
            <a:r>
              <a:rPr lang="ko-KR" altLang="en-US" dirty="0" smtClean="0"/>
              <a:t>포인터 </a:t>
            </a:r>
            <a:r>
              <a:rPr lang="en-US" altLang="ko-KR" dirty="0" smtClean="0"/>
              <a:t>old</a:t>
            </a:r>
            <a:r>
              <a:rPr lang="ko-KR" altLang="en-US" dirty="0" smtClean="0"/>
              <a:t>가 가리키고 있는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삭제하여 메모리 공간을 시스템에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반환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returnNode</a:t>
            </a:r>
            <a:r>
              <a:rPr lang="en-US" altLang="ko-KR" dirty="0" smtClean="0"/>
              <a:t>())</a:t>
            </a:r>
            <a:endParaRPr lang="ko-KR" altLang="en-US" dirty="0" smtClean="0"/>
          </a:p>
          <a:p>
            <a:pPr lvl="2"/>
            <a:endParaRPr lang="ko-KR" altLang="en-US" dirty="0" smtClean="0"/>
          </a:p>
        </p:txBody>
      </p:sp>
      <p:sp>
        <p:nvSpPr>
          <p:cNvPr id="50179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93459" cy="576263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큐의 구현 </a:t>
            </a:r>
            <a:r>
              <a:rPr lang="en-US" altLang="ko-KR" dirty="0"/>
              <a:t>: </a:t>
            </a:r>
            <a:r>
              <a:rPr lang="ko-KR" altLang="en-US" dirty="0"/>
              <a:t>연결자료구조를 이용한 큐의 구현</a:t>
            </a:r>
            <a:endParaRPr lang="ko-KR" altLang="en-US" dirty="0" smtClean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50058"/>
            <a:ext cx="6504845" cy="1482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941168"/>
            <a:ext cx="3628553" cy="1497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/>
            <a:r>
              <a:rPr lang="ko-KR" altLang="en-US" dirty="0" smtClean="0"/>
              <a:t>연결 큐의 원소 검색 알고리즘</a:t>
            </a:r>
          </a:p>
          <a:p>
            <a:pPr lvl="2" eaLnBrk="1" hangingPunct="1"/>
            <a:r>
              <a:rPr lang="ko-KR" altLang="en-US" dirty="0" smtClean="0"/>
              <a:t>연결 큐의 첫 번째 </a:t>
            </a:r>
            <a:r>
              <a:rPr lang="ko-KR" altLang="en-US" dirty="0" err="1" smtClean="0"/>
              <a:t>노드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front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데이터 필드 값을 반환</a:t>
            </a:r>
          </a:p>
          <a:p>
            <a:pPr lvl="2" eaLnBrk="1" hangingPunct="1"/>
            <a:endParaRPr lang="ko-KR" altLang="en-US" dirty="0" smtClean="0"/>
          </a:p>
          <a:p>
            <a:pPr lvl="1"/>
            <a:endParaRPr lang="ko-KR" altLang="en-US" dirty="0" smtClean="0"/>
          </a:p>
        </p:txBody>
      </p:sp>
      <p:sp>
        <p:nvSpPr>
          <p:cNvPr id="5120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737475" cy="576263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큐의 구현 </a:t>
            </a:r>
            <a:r>
              <a:rPr lang="en-US" altLang="ko-KR" dirty="0"/>
              <a:t>: </a:t>
            </a:r>
            <a:r>
              <a:rPr lang="ko-KR" altLang="en-US" dirty="0"/>
              <a:t>연결자료구조를 이용한 큐의 구현</a:t>
            </a:r>
            <a:endParaRPr lang="ko-KR" altLang="en-US" dirty="0" smtClean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21" y="1988841"/>
            <a:ext cx="7940608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/>
            <a:r>
              <a:rPr lang="ko-KR" altLang="en-US" dirty="0" smtClean="0"/>
              <a:t>연결 큐에서의 연산 과정</a:t>
            </a:r>
          </a:p>
          <a:p>
            <a:pPr lvl="2" eaLnBrk="1" hangingPunct="1">
              <a:buNone/>
            </a:pPr>
            <a:r>
              <a:rPr lang="ko-KR" altLang="en-US" dirty="0" smtClean="0"/>
              <a:t>① 공백 원형 큐 생성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createLinkedQueue</a:t>
            </a:r>
            <a:r>
              <a:rPr lang="en-US" altLang="ko-KR" dirty="0" smtClean="0"/>
              <a:t>();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endParaRPr lang="en-US" altLang="ko-KR" dirty="0" smtClean="0">
              <a:solidFill>
                <a:srgbClr val="000066"/>
              </a:solidFill>
            </a:endParaRPr>
          </a:p>
          <a:p>
            <a:pPr lvl="2" eaLnBrk="1" hangingPunct="1">
              <a:buFontTx/>
              <a:buNone/>
            </a:pPr>
            <a:endParaRPr lang="en-US" altLang="ko-KR" dirty="0" smtClean="0"/>
          </a:p>
          <a:p>
            <a:pPr lvl="2" eaLnBrk="1" hangingPunct="1">
              <a:buFontTx/>
              <a:buNone/>
            </a:pPr>
            <a:endParaRPr lang="en-US" altLang="ko-KR" dirty="0" smtClean="0"/>
          </a:p>
          <a:p>
            <a:pPr lvl="2" eaLnBrk="1" hangingPunct="1">
              <a:buFontTx/>
              <a:buNone/>
            </a:pPr>
            <a:r>
              <a:rPr lang="en-US" altLang="ko-KR" dirty="0" smtClean="0"/>
              <a:t>② </a:t>
            </a:r>
            <a:r>
              <a:rPr lang="ko-KR" altLang="en-US" dirty="0" smtClean="0"/>
              <a:t>원소 </a:t>
            </a:r>
            <a:r>
              <a:rPr lang="en-US" altLang="ko-KR" dirty="0" smtClean="0"/>
              <a:t>A </a:t>
            </a:r>
            <a:r>
              <a:rPr lang="ko-KR" altLang="en-US" dirty="0" smtClean="0"/>
              <a:t>삽입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enQueue</a:t>
            </a:r>
            <a:r>
              <a:rPr lang="en-US" altLang="ko-KR" dirty="0" smtClean="0"/>
              <a:t>(LQ, A);      ③ </a:t>
            </a:r>
            <a:r>
              <a:rPr lang="ko-KR" altLang="en-US" dirty="0" smtClean="0"/>
              <a:t>원소 </a:t>
            </a:r>
            <a:r>
              <a:rPr lang="en-US" altLang="ko-KR" dirty="0" smtClean="0"/>
              <a:t>B </a:t>
            </a:r>
            <a:r>
              <a:rPr lang="ko-KR" altLang="en-US" dirty="0" smtClean="0"/>
              <a:t>삽입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enQueue</a:t>
            </a:r>
            <a:r>
              <a:rPr lang="en-US" altLang="ko-KR" dirty="0" smtClean="0"/>
              <a:t>(LQ, B);</a:t>
            </a:r>
          </a:p>
          <a:p>
            <a:pPr lvl="1"/>
            <a:endParaRPr lang="ko-KR" altLang="en-US" dirty="0" smtClean="0"/>
          </a:p>
        </p:txBody>
      </p:sp>
      <p:sp>
        <p:nvSpPr>
          <p:cNvPr id="52227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737475" cy="576263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큐의 구현 </a:t>
            </a:r>
            <a:r>
              <a:rPr lang="en-US" altLang="ko-KR" dirty="0"/>
              <a:t>: </a:t>
            </a:r>
            <a:r>
              <a:rPr lang="ko-KR" altLang="en-US" dirty="0"/>
              <a:t>연결자료구조를 이용한 큐의 구현</a:t>
            </a:r>
            <a:endParaRPr lang="ko-KR" altLang="en-US" dirty="0" smtClean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097" y="1393343"/>
            <a:ext cx="16478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3717032"/>
            <a:ext cx="15811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471" y="3717032"/>
            <a:ext cx="32670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en-US" altLang="ko-KR" dirty="0" smtClean="0"/>
              <a:t>④ </a:t>
            </a:r>
            <a:r>
              <a:rPr lang="ko-KR" altLang="en-US" dirty="0" smtClean="0"/>
              <a:t>원소 삭제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deQueue</a:t>
            </a:r>
            <a:r>
              <a:rPr lang="en-US" altLang="ko-KR" dirty="0" smtClean="0"/>
              <a:t>(LQ); </a:t>
            </a:r>
          </a:p>
          <a:p>
            <a:pPr lvl="2" eaLnBrk="1" hangingPunct="1">
              <a:buFontTx/>
              <a:buNone/>
            </a:pPr>
            <a:endParaRPr lang="en-US" altLang="ko-KR" dirty="0" smtClean="0">
              <a:solidFill>
                <a:srgbClr val="000066"/>
              </a:solidFill>
            </a:endParaRPr>
          </a:p>
          <a:p>
            <a:pPr lvl="2" eaLnBrk="1" hangingPunct="1">
              <a:buFontTx/>
              <a:buNone/>
            </a:pPr>
            <a:endParaRPr lang="en-US" altLang="ko-KR" dirty="0" smtClean="0"/>
          </a:p>
          <a:p>
            <a:pPr lvl="2" eaLnBrk="1" hangingPunct="1">
              <a:buFontTx/>
              <a:buNone/>
            </a:pPr>
            <a:endParaRPr lang="en-US" altLang="ko-KR" dirty="0" smtClean="0"/>
          </a:p>
          <a:p>
            <a:pPr lvl="2" eaLnBrk="1" hangingPunct="1">
              <a:buFontTx/>
              <a:buNone/>
            </a:pPr>
            <a:endParaRPr lang="en-US" altLang="ko-KR" dirty="0" smtClean="0"/>
          </a:p>
          <a:p>
            <a:pPr lvl="2" eaLnBrk="1" hangingPunct="1">
              <a:buFontTx/>
              <a:buNone/>
            </a:pPr>
            <a:endParaRPr lang="en-US" altLang="ko-KR" dirty="0" smtClean="0"/>
          </a:p>
          <a:p>
            <a:pPr lvl="2" eaLnBrk="1" hangingPunct="1">
              <a:buFontTx/>
              <a:buNone/>
            </a:pPr>
            <a:r>
              <a:rPr lang="en-US" altLang="ko-KR" dirty="0" smtClean="0"/>
              <a:t>⑤ </a:t>
            </a:r>
            <a:r>
              <a:rPr lang="ko-KR" altLang="en-US" dirty="0" smtClean="0"/>
              <a:t>원소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삽입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enQueue</a:t>
            </a:r>
            <a:r>
              <a:rPr lang="en-US" altLang="ko-KR" dirty="0" smtClean="0"/>
              <a:t>(LQ, C); </a:t>
            </a:r>
          </a:p>
          <a:p>
            <a:pPr lvl="2"/>
            <a:endParaRPr lang="ko-KR" altLang="en-US" dirty="0" smtClean="0"/>
          </a:p>
        </p:txBody>
      </p:sp>
      <p:sp>
        <p:nvSpPr>
          <p:cNvPr id="5325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665467" cy="576263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큐의 구현 </a:t>
            </a:r>
            <a:r>
              <a:rPr lang="en-US" altLang="ko-KR" dirty="0"/>
              <a:t>: </a:t>
            </a:r>
            <a:r>
              <a:rPr lang="ko-KR" altLang="en-US" dirty="0"/>
              <a:t>연결자료구조를 이용한 큐의 구현</a:t>
            </a:r>
            <a:endParaRPr lang="ko-KR" altLang="en-US" dirty="0" smtClean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980728"/>
            <a:ext cx="16002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861048"/>
            <a:ext cx="32766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 algn="just" eaLnBrk="1" hangingPunct="1">
              <a:buNone/>
            </a:pPr>
            <a:r>
              <a:rPr lang="en-US" altLang="ko-KR" dirty="0" smtClean="0"/>
              <a:t>⑥ </a:t>
            </a:r>
            <a:r>
              <a:rPr lang="ko-KR" altLang="en-US" dirty="0"/>
              <a:t>원소 </a:t>
            </a:r>
            <a:r>
              <a:rPr lang="en-US" altLang="ko-KR" dirty="0"/>
              <a:t>D </a:t>
            </a:r>
            <a:r>
              <a:rPr lang="ko-KR" altLang="en-US" dirty="0"/>
              <a:t>삽입 </a:t>
            </a:r>
            <a:r>
              <a:rPr lang="en-US" altLang="ko-KR" dirty="0"/>
              <a:t>: </a:t>
            </a:r>
            <a:r>
              <a:rPr lang="en-US" altLang="ko-KR" dirty="0" err="1"/>
              <a:t>enQueue</a:t>
            </a:r>
            <a:r>
              <a:rPr lang="en-US" altLang="ko-KR" dirty="0"/>
              <a:t>(LQ, D</a:t>
            </a:r>
            <a:r>
              <a:rPr lang="en-US" altLang="ko-KR" dirty="0" smtClean="0"/>
              <a:t>);</a:t>
            </a:r>
          </a:p>
          <a:p>
            <a:pPr lvl="2" algn="just" eaLnBrk="1" hangingPunct="1">
              <a:buFontTx/>
              <a:buNone/>
            </a:pPr>
            <a:endParaRPr lang="en-US" altLang="ko-KR" dirty="0" smtClean="0"/>
          </a:p>
          <a:p>
            <a:pPr lvl="2" algn="just" eaLnBrk="1" hangingPunct="1">
              <a:buFontTx/>
              <a:buNone/>
            </a:pPr>
            <a:endParaRPr lang="en-US" altLang="ko-KR" dirty="0" smtClean="0"/>
          </a:p>
          <a:p>
            <a:pPr lvl="2" algn="just" eaLnBrk="1" hangingPunct="1">
              <a:buFontTx/>
              <a:buNone/>
            </a:pPr>
            <a:endParaRPr lang="en-US" altLang="ko-KR" dirty="0" smtClean="0"/>
          </a:p>
          <a:p>
            <a:pPr lvl="2" algn="just" eaLnBrk="1" hangingPunct="1">
              <a:buFontTx/>
              <a:buNone/>
            </a:pPr>
            <a:endParaRPr lang="en-US" altLang="ko-KR" dirty="0" smtClean="0"/>
          </a:p>
          <a:p>
            <a:pPr lvl="2" algn="just" eaLnBrk="1" hangingPunct="1">
              <a:buFontTx/>
              <a:buNone/>
            </a:pPr>
            <a:endParaRPr lang="en-US" altLang="ko-KR" dirty="0" smtClean="0"/>
          </a:p>
          <a:p>
            <a:pPr lvl="2" algn="just" eaLnBrk="1" hangingPunct="1">
              <a:buFontTx/>
              <a:buNone/>
            </a:pPr>
            <a:endParaRPr lang="en-US" altLang="ko-KR" dirty="0" smtClean="0"/>
          </a:p>
          <a:p>
            <a:pPr lvl="2" algn="just" eaLnBrk="1" hangingPunct="1">
              <a:buNone/>
            </a:pPr>
            <a:r>
              <a:rPr lang="en-US" altLang="ko-KR" dirty="0" smtClean="0"/>
              <a:t>⑦ </a:t>
            </a:r>
            <a:r>
              <a:rPr lang="ko-KR" altLang="en-US" dirty="0"/>
              <a:t>원소 </a:t>
            </a:r>
            <a:r>
              <a:rPr lang="en-US" altLang="ko-KR" dirty="0"/>
              <a:t>E </a:t>
            </a:r>
            <a:r>
              <a:rPr lang="ko-KR" altLang="en-US" dirty="0"/>
              <a:t>삽입 </a:t>
            </a:r>
            <a:r>
              <a:rPr lang="en-US" altLang="ko-KR" dirty="0"/>
              <a:t>: </a:t>
            </a:r>
            <a:r>
              <a:rPr lang="en-US" altLang="ko-KR" dirty="0" err="1"/>
              <a:t>enQueue</a:t>
            </a:r>
            <a:r>
              <a:rPr lang="en-US" altLang="ko-KR" dirty="0"/>
              <a:t>(LQ, E);</a:t>
            </a:r>
            <a:endParaRPr lang="en-US" altLang="ko-KR" dirty="0" smtClean="0"/>
          </a:p>
          <a:p>
            <a:pPr lvl="2"/>
            <a:endParaRPr lang="ko-KR" altLang="en-US" dirty="0" smtClean="0"/>
          </a:p>
        </p:txBody>
      </p:sp>
      <p:sp>
        <p:nvSpPr>
          <p:cNvPr id="54275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665467" cy="576263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큐의 구현 </a:t>
            </a:r>
            <a:r>
              <a:rPr lang="en-US" altLang="ko-KR" dirty="0" smtClean="0"/>
              <a:t>: </a:t>
            </a:r>
            <a:r>
              <a:rPr lang="ko-KR" altLang="en-US" dirty="0"/>
              <a:t>연결자료구조를 이용한 큐의 구현</a:t>
            </a:r>
            <a:endParaRPr lang="ko-KR" altLang="en-US" dirty="0" smtClean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209" y="1496387"/>
            <a:ext cx="4585944" cy="1845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209" y="4293096"/>
            <a:ext cx="5951777" cy="180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FIFO </a:t>
            </a:r>
            <a:r>
              <a:rPr lang="ko-KR" altLang="en-US" dirty="0"/>
              <a:t>구조의 예</a:t>
            </a:r>
            <a:endParaRPr lang="ko-KR" altLang="en-US" dirty="0" smtClean="0"/>
          </a:p>
        </p:txBody>
      </p:sp>
      <p:sp>
        <p:nvSpPr>
          <p:cNvPr id="819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큐의 이해 </a:t>
            </a:r>
            <a:r>
              <a:rPr lang="en-US" altLang="ko-KR" dirty="0"/>
              <a:t>: </a:t>
            </a:r>
            <a:r>
              <a:rPr lang="ko-KR" altLang="en-US" dirty="0"/>
              <a:t>큐의 개념과 구조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927" y="980728"/>
            <a:ext cx="4150338" cy="2699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221088"/>
            <a:ext cx="5889079" cy="2206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/>
            <a:r>
              <a:rPr lang="ko-KR" altLang="en-US" smtClean="0"/>
              <a:t>연결</a:t>
            </a:r>
            <a:r>
              <a:rPr lang="ko-KR" altLang="en-US" smtClean="0"/>
              <a:t> </a:t>
            </a:r>
            <a:r>
              <a:rPr lang="ko-KR" altLang="en-US" smtClean="0"/>
              <a:t>자료구조를 이용해 </a:t>
            </a:r>
            <a:r>
              <a:rPr lang="ko-KR" altLang="en-US" smtClean="0"/>
              <a:t>연결</a:t>
            </a:r>
            <a:r>
              <a:rPr lang="ko-KR" altLang="en-US" smtClean="0"/>
              <a:t> 큐 </a:t>
            </a:r>
            <a:r>
              <a:rPr lang="ko-KR" altLang="en-US" smtClean="0"/>
              <a:t>구현하기 프로그램 </a:t>
            </a:r>
            <a:r>
              <a:rPr lang="en-US" altLang="ko-KR" smtClean="0"/>
              <a:t>: </a:t>
            </a:r>
            <a:r>
              <a:rPr lang="ko-KR" altLang="en-US">
                <a:solidFill>
                  <a:srgbClr val="0070C0"/>
                </a:solidFill>
              </a:rPr>
              <a:t>교재 </a:t>
            </a:r>
            <a:r>
              <a:rPr lang="en-US" altLang="ko-KR" smtClean="0">
                <a:solidFill>
                  <a:srgbClr val="0070C0"/>
                </a:solidFill>
              </a:rPr>
              <a:t>295p</a:t>
            </a:r>
            <a:endParaRPr lang="ko-KR" altLang="en-US">
              <a:solidFill>
                <a:srgbClr val="0070C0"/>
              </a:solidFill>
            </a:endParaRPr>
          </a:p>
          <a:p>
            <a:pPr lvl="1" eaLnBrk="1" hangingPunct="1"/>
            <a:r>
              <a:rPr lang="ko-KR" altLang="en-US" smtClean="0"/>
              <a:t>실행 결과</a:t>
            </a:r>
            <a:endParaRPr lang="en-US" altLang="ko-KR" dirty="0" smtClean="0"/>
          </a:p>
        </p:txBody>
      </p:sp>
      <p:sp>
        <p:nvSpPr>
          <p:cNvPr id="2765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21451" cy="576263"/>
          </a:xfrm>
        </p:spPr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큐의 구현 </a:t>
            </a:r>
            <a:r>
              <a:rPr lang="en-US" altLang="ko-KR"/>
              <a:t>: </a:t>
            </a:r>
            <a:r>
              <a:rPr lang="ko-KR" altLang="en-US"/>
              <a:t>연결자료구조를 이용한 큐의 구현</a:t>
            </a:r>
            <a:endParaRPr lang="ko-KR" altLang="en-US" dirty="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4680520" cy="297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54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데</a:t>
            </a:r>
            <a:r>
              <a:rPr lang="ko-KR" altLang="en-US" dirty="0" err="1"/>
              <a:t>크</a:t>
            </a:r>
            <a:r>
              <a:rPr lang="en-US" altLang="ko-KR" dirty="0" smtClean="0"/>
              <a:t>(</a:t>
            </a:r>
            <a:r>
              <a:rPr lang="en-US" altLang="ko-KR" baseline="30000" dirty="0" err="1" smtClean="0"/>
              <a:t>Deque</a:t>
            </a:r>
            <a:r>
              <a:rPr lang="en-US" altLang="ko-KR" baseline="30000" dirty="0" smtClean="0"/>
              <a:t> : double-ended queue</a:t>
            </a:r>
            <a:r>
              <a:rPr lang="en-US" altLang="ko-KR" dirty="0" smtClean="0"/>
              <a:t>)</a:t>
            </a:r>
          </a:p>
          <a:p>
            <a:pPr lvl="1" eaLnBrk="1" hangingPunct="1"/>
            <a:r>
              <a:rPr lang="ko-KR" altLang="en-US" dirty="0"/>
              <a:t>큐 두 개 중 하나를 좌우로 뒤집어서 붙인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, </a:t>
            </a:r>
            <a:r>
              <a:rPr lang="ko-KR" altLang="en-US" dirty="0"/>
              <a:t>큐의 양쪽 끝에서 </a:t>
            </a:r>
            <a:r>
              <a:rPr lang="ko-KR" altLang="en-US" dirty="0" smtClean="0"/>
              <a:t>삽입 연산과 </a:t>
            </a:r>
            <a:r>
              <a:rPr lang="ko-KR" altLang="en-US" dirty="0"/>
              <a:t>삭제 연산을 수행할 수 있도록 확장한 </a:t>
            </a:r>
            <a:r>
              <a:rPr lang="ko-KR" altLang="en-US" dirty="0" smtClean="0"/>
              <a:t>자료구조</a:t>
            </a:r>
          </a:p>
        </p:txBody>
      </p:sp>
      <p:sp>
        <p:nvSpPr>
          <p:cNvPr id="6144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데</a:t>
            </a:r>
            <a:r>
              <a:rPr lang="ko-KR" altLang="en-US" dirty="0" err="1"/>
              <a:t>크</a:t>
            </a:r>
            <a:endParaRPr lang="ko-KR" altLang="en-US" dirty="0" smtClean="0"/>
          </a:p>
        </p:txBody>
      </p:sp>
      <p:sp>
        <p:nvSpPr>
          <p:cNvPr id="61444" name="Rectangle 27"/>
          <p:cNvSpPr>
            <a:spLocks noChangeArrowheads="1"/>
          </p:cNvSpPr>
          <p:nvPr/>
        </p:nvSpPr>
        <p:spPr bwMode="auto">
          <a:xfrm flipH="1">
            <a:off x="6340475" y="4329113"/>
            <a:ext cx="158750" cy="473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453" name="Rectangle 27"/>
          <p:cNvSpPr>
            <a:spLocks noChangeArrowheads="1"/>
          </p:cNvSpPr>
          <p:nvPr/>
        </p:nvSpPr>
        <p:spPr bwMode="auto">
          <a:xfrm flipH="1">
            <a:off x="1763713" y="2563813"/>
            <a:ext cx="158750" cy="473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456" y="2343954"/>
            <a:ext cx="5836692" cy="403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57187" lvl="1" indent="0">
              <a:buNone/>
            </a:pPr>
            <a:endParaRPr lang="ko-KR" altLang="en-US" dirty="0" smtClean="0"/>
          </a:p>
          <a:p>
            <a:pPr lvl="1"/>
            <a:endParaRPr lang="ko-KR" altLang="en-US" dirty="0" smtClean="0"/>
          </a:p>
        </p:txBody>
      </p:sp>
      <p:sp>
        <p:nvSpPr>
          <p:cNvPr id="6246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데크</a:t>
            </a:r>
            <a:endParaRPr lang="ko-KR" altLang="en-US" dirty="0" smtClean="0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65679"/>
            <a:ext cx="8612213" cy="5350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57187" lvl="1" indent="0">
              <a:buNone/>
            </a:pPr>
            <a:endParaRPr lang="ko-KR" altLang="en-US" dirty="0" smtClean="0"/>
          </a:p>
          <a:p>
            <a:pPr lvl="1"/>
            <a:endParaRPr lang="ko-KR" altLang="en-US" dirty="0" smtClean="0"/>
          </a:p>
        </p:txBody>
      </p:sp>
      <p:sp>
        <p:nvSpPr>
          <p:cNvPr id="6246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데크</a:t>
            </a:r>
            <a:endParaRPr lang="ko-KR" altLang="en-US" dirty="0" smtClean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40" y="1019917"/>
            <a:ext cx="8587848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715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/>
            <a:r>
              <a:rPr lang="ko-KR" altLang="en-US" dirty="0" err="1" smtClean="0"/>
              <a:t>데</a:t>
            </a:r>
            <a:r>
              <a:rPr lang="ko-KR" altLang="en-US" dirty="0" err="1"/>
              <a:t>크</a:t>
            </a:r>
            <a:r>
              <a:rPr lang="ko-KR" altLang="en-US" dirty="0" err="1" smtClean="0"/>
              <a:t>의</a:t>
            </a:r>
            <a:r>
              <a:rPr lang="ko-KR" altLang="en-US" dirty="0" smtClean="0"/>
              <a:t> 연산 과정</a:t>
            </a:r>
          </a:p>
          <a:p>
            <a:pPr lvl="2" eaLnBrk="1" hangingPunct="1">
              <a:buFontTx/>
              <a:buNone/>
            </a:pPr>
            <a:r>
              <a:rPr lang="ko-KR" altLang="en-US" dirty="0" smtClean="0"/>
              <a:t>① </a:t>
            </a:r>
            <a:r>
              <a:rPr lang="en-US" altLang="ko-KR" dirty="0" err="1" smtClean="0"/>
              <a:t>createDeque</a:t>
            </a:r>
            <a:r>
              <a:rPr lang="en-US" altLang="ko-KR" dirty="0" smtClean="0"/>
              <a:t>();</a:t>
            </a:r>
            <a:r>
              <a:rPr lang="en-US" altLang="ko-KR" dirty="0" smtClean="0">
                <a:latin typeface="Times New Roman" panose="02020603050405020304" pitchFamily="18" charset="0"/>
              </a:rPr>
              <a:t> </a:t>
            </a:r>
            <a:r>
              <a:rPr lang="en-US" altLang="ko-KR" dirty="0" smtClean="0"/>
              <a:t> </a:t>
            </a:r>
          </a:p>
          <a:p>
            <a:pPr lvl="2" eaLnBrk="1" hangingPunct="1">
              <a:lnSpc>
                <a:spcPct val="150000"/>
              </a:lnSpc>
              <a:buFontTx/>
              <a:buNone/>
            </a:pPr>
            <a:endParaRPr lang="en-US" altLang="ko-KR" dirty="0" smtClean="0"/>
          </a:p>
          <a:p>
            <a:pPr lvl="2" eaLnBrk="1" hangingPunct="1">
              <a:lnSpc>
                <a:spcPct val="70000"/>
              </a:lnSpc>
              <a:buFontTx/>
              <a:buNone/>
            </a:pPr>
            <a:endParaRPr lang="en-US" altLang="ko-KR" dirty="0" smtClean="0"/>
          </a:p>
          <a:p>
            <a:pPr lvl="2" eaLnBrk="1" hangingPunct="1">
              <a:buFontTx/>
              <a:buNone/>
            </a:pPr>
            <a:r>
              <a:rPr lang="en-US" altLang="ko-KR" dirty="0" smtClean="0"/>
              <a:t>② </a:t>
            </a:r>
            <a:r>
              <a:rPr lang="en-US" altLang="ko-KR" dirty="0" err="1" smtClean="0"/>
              <a:t>insertFront</a:t>
            </a:r>
            <a:r>
              <a:rPr lang="en-US" altLang="ko-KR" dirty="0" smtClean="0"/>
              <a:t>(DQ, 'A'); </a:t>
            </a:r>
          </a:p>
          <a:p>
            <a:pPr lvl="2" eaLnBrk="1" hangingPunct="1">
              <a:buFontTx/>
              <a:buNone/>
            </a:pPr>
            <a:endParaRPr lang="en-US" altLang="ko-KR" dirty="0" smtClean="0">
              <a:solidFill>
                <a:srgbClr val="000066"/>
              </a:solidFill>
            </a:endParaRPr>
          </a:p>
          <a:p>
            <a:pPr lvl="2" eaLnBrk="1" hangingPunct="1">
              <a:lnSpc>
                <a:spcPct val="150000"/>
              </a:lnSpc>
              <a:buFontTx/>
              <a:buNone/>
            </a:pPr>
            <a:endParaRPr lang="en-US" altLang="ko-KR" dirty="0" smtClean="0"/>
          </a:p>
          <a:p>
            <a:pPr lvl="2" eaLnBrk="1" hangingPunct="1">
              <a:buFontTx/>
              <a:buNone/>
            </a:pPr>
            <a:r>
              <a:rPr lang="en-US" altLang="ko-KR" dirty="0" smtClean="0"/>
              <a:t>③ </a:t>
            </a:r>
            <a:r>
              <a:rPr lang="en-US" altLang="ko-KR" dirty="0" err="1" smtClean="0"/>
              <a:t>insertFront</a:t>
            </a:r>
            <a:r>
              <a:rPr lang="en-US" altLang="ko-KR" dirty="0" smtClean="0"/>
              <a:t>(DQ, 'B');</a:t>
            </a:r>
          </a:p>
          <a:p>
            <a:pPr lvl="2" eaLnBrk="1" hangingPunct="1">
              <a:lnSpc>
                <a:spcPct val="200000"/>
              </a:lnSpc>
              <a:buFontTx/>
              <a:buNone/>
            </a:pPr>
            <a:endParaRPr lang="en-US" altLang="ko-KR" dirty="0" smtClean="0"/>
          </a:p>
          <a:p>
            <a:pPr lvl="2" eaLnBrk="1" hangingPunct="1">
              <a:buFontTx/>
              <a:buNone/>
            </a:pPr>
            <a:endParaRPr lang="en-US" altLang="ko-KR" dirty="0" smtClean="0"/>
          </a:p>
          <a:p>
            <a:pPr lvl="2" eaLnBrk="1" hangingPunct="1">
              <a:buFontTx/>
              <a:buNone/>
            </a:pPr>
            <a:r>
              <a:rPr lang="en-US" altLang="ko-KR" dirty="0" smtClean="0"/>
              <a:t>④ </a:t>
            </a:r>
            <a:r>
              <a:rPr lang="en-US" altLang="ko-KR" dirty="0" err="1" smtClean="0"/>
              <a:t>insertRear</a:t>
            </a:r>
            <a:r>
              <a:rPr lang="en-US" altLang="ko-KR" dirty="0" smtClean="0"/>
              <a:t>(DQ, 'C'); </a:t>
            </a:r>
          </a:p>
          <a:p>
            <a:pPr lvl="1"/>
            <a:endParaRPr lang="ko-KR" altLang="en-US" dirty="0" smtClean="0"/>
          </a:p>
        </p:txBody>
      </p:sp>
      <p:sp>
        <p:nvSpPr>
          <p:cNvPr id="6451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데</a:t>
            </a:r>
            <a:r>
              <a:rPr lang="ko-KR" altLang="en-US" dirty="0" err="1"/>
              <a:t>크</a:t>
            </a:r>
            <a:endParaRPr lang="ko-KR" alt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203" y="1098618"/>
            <a:ext cx="519112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537" y="2276871"/>
            <a:ext cx="526732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537" y="3428999"/>
            <a:ext cx="52101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290" y="4821615"/>
            <a:ext cx="531495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endParaRPr lang="en-US" altLang="ko-KR" dirty="0" smtClean="0"/>
          </a:p>
          <a:p>
            <a:pPr lvl="2" eaLnBrk="1" hangingPunct="1">
              <a:buFontTx/>
              <a:buNone/>
            </a:pPr>
            <a:r>
              <a:rPr lang="en-US" altLang="ko-KR" dirty="0" smtClean="0"/>
              <a:t>⑤ </a:t>
            </a:r>
            <a:r>
              <a:rPr lang="en-US" altLang="ko-KR" dirty="0" err="1" smtClean="0"/>
              <a:t>deleteFront</a:t>
            </a:r>
            <a:r>
              <a:rPr lang="en-US" altLang="ko-KR" dirty="0" smtClean="0"/>
              <a:t>(DQ); </a:t>
            </a:r>
          </a:p>
          <a:p>
            <a:pPr lvl="2" eaLnBrk="1" hangingPunct="1">
              <a:lnSpc>
                <a:spcPct val="150000"/>
              </a:lnSpc>
              <a:buFontTx/>
              <a:buNone/>
            </a:pPr>
            <a:endParaRPr lang="en-US" altLang="ko-KR" dirty="0" smtClean="0"/>
          </a:p>
          <a:p>
            <a:pPr lvl="2" eaLnBrk="1" hangingPunct="1">
              <a:buFontTx/>
              <a:buNone/>
            </a:pPr>
            <a:endParaRPr lang="en-US" altLang="ko-KR" dirty="0" smtClean="0"/>
          </a:p>
          <a:p>
            <a:pPr lvl="2" eaLnBrk="1" hangingPunct="1">
              <a:buFontTx/>
              <a:buNone/>
            </a:pPr>
            <a:r>
              <a:rPr lang="en-US" altLang="ko-KR" dirty="0" smtClean="0"/>
              <a:t>⑥ </a:t>
            </a:r>
            <a:r>
              <a:rPr lang="en-US" altLang="ko-KR" dirty="0" err="1" smtClean="0"/>
              <a:t>deleteRear</a:t>
            </a:r>
            <a:r>
              <a:rPr lang="en-US" altLang="ko-KR" dirty="0" smtClean="0"/>
              <a:t>(DQ);</a:t>
            </a:r>
          </a:p>
          <a:p>
            <a:pPr lvl="2" eaLnBrk="1" hangingPunct="1">
              <a:buFontTx/>
              <a:buNone/>
            </a:pPr>
            <a:endParaRPr lang="en-US" altLang="ko-KR" dirty="0" smtClean="0"/>
          </a:p>
          <a:p>
            <a:pPr lvl="2" eaLnBrk="1" hangingPunct="1">
              <a:lnSpc>
                <a:spcPct val="150000"/>
              </a:lnSpc>
              <a:buFontTx/>
              <a:buNone/>
            </a:pPr>
            <a:endParaRPr lang="en-US" altLang="ko-KR" dirty="0" smtClean="0"/>
          </a:p>
          <a:p>
            <a:pPr lvl="2" eaLnBrk="1" hangingPunct="1">
              <a:buFontTx/>
              <a:buNone/>
            </a:pPr>
            <a:r>
              <a:rPr lang="en-US" altLang="ko-KR" dirty="0" smtClean="0"/>
              <a:t>⑦ </a:t>
            </a:r>
            <a:r>
              <a:rPr lang="en-US" altLang="ko-KR" dirty="0" err="1" smtClean="0"/>
              <a:t>insertRear</a:t>
            </a:r>
            <a:r>
              <a:rPr lang="en-US" altLang="ko-KR" dirty="0" smtClean="0"/>
              <a:t>(DQ, 'D'); </a:t>
            </a:r>
          </a:p>
          <a:p>
            <a:pPr lvl="2" eaLnBrk="1" hangingPunct="1">
              <a:lnSpc>
                <a:spcPct val="150000"/>
              </a:lnSpc>
              <a:buFontTx/>
              <a:buNone/>
            </a:pPr>
            <a:endParaRPr lang="en-US" altLang="ko-KR" dirty="0" smtClean="0"/>
          </a:p>
          <a:p>
            <a:pPr lvl="2" eaLnBrk="1" hangingPunct="1">
              <a:buFontTx/>
              <a:buNone/>
            </a:pPr>
            <a:endParaRPr lang="en-US" altLang="ko-KR" dirty="0" smtClean="0"/>
          </a:p>
          <a:p>
            <a:pPr lvl="2" eaLnBrk="1" hangingPunct="1">
              <a:buFontTx/>
              <a:buNone/>
            </a:pPr>
            <a:r>
              <a:rPr lang="en-US" altLang="ko-KR" dirty="0" smtClean="0"/>
              <a:t>⑧ </a:t>
            </a:r>
            <a:r>
              <a:rPr lang="en-US" altLang="ko-KR" dirty="0" err="1" smtClean="0"/>
              <a:t>insertFront</a:t>
            </a:r>
            <a:r>
              <a:rPr lang="en-US" altLang="ko-KR" dirty="0" smtClean="0"/>
              <a:t>(DQ, 'E');  </a:t>
            </a:r>
          </a:p>
          <a:p>
            <a:pPr lvl="2"/>
            <a:endParaRPr lang="ko-KR" altLang="en-US" dirty="0" smtClean="0"/>
          </a:p>
        </p:txBody>
      </p:sp>
      <p:sp>
        <p:nvSpPr>
          <p:cNvPr id="6553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데크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194" y="980728"/>
            <a:ext cx="53816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857" y="2217927"/>
            <a:ext cx="57435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857" y="3462141"/>
            <a:ext cx="549592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819" y="4697354"/>
            <a:ext cx="533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endParaRPr lang="en-US" altLang="ko-KR" dirty="0"/>
          </a:p>
          <a:p>
            <a:pPr lvl="2" eaLnBrk="1" hangingPunct="1">
              <a:buFontTx/>
              <a:buNone/>
            </a:pPr>
            <a:r>
              <a:rPr lang="en-US" altLang="ko-KR" dirty="0" smtClean="0"/>
              <a:t>⑨ </a:t>
            </a:r>
            <a:r>
              <a:rPr lang="en-US" altLang="ko-KR" dirty="0" err="1" smtClean="0"/>
              <a:t>insertFront</a:t>
            </a:r>
            <a:r>
              <a:rPr lang="en-US" altLang="ko-KR" dirty="0" smtClean="0"/>
              <a:t>(DQ, 'F'); </a:t>
            </a:r>
          </a:p>
          <a:p>
            <a:pPr lvl="2" eaLnBrk="1" hangingPunct="1">
              <a:buFontTx/>
              <a:buNone/>
            </a:pPr>
            <a:endParaRPr lang="en-US" altLang="ko-KR" dirty="0" smtClean="0">
              <a:solidFill>
                <a:srgbClr val="000066"/>
              </a:solidFill>
            </a:endParaRPr>
          </a:p>
          <a:p>
            <a:pPr lvl="2" eaLnBrk="1" hangingPunct="1">
              <a:lnSpc>
                <a:spcPct val="60000"/>
              </a:lnSpc>
              <a:buFontTx/>
              <a:buNone/>
            </a:pPr>
            <a:endParaRPr lang="en-US" altLang="ko-KR" dirty="0" smtClean="0"/>
          </a:p>
          <a:p>
            <a:pPr lvl="1" eaLnBrk="1" hangingPunct="1"/>
            <a:r>
              <a:rPr lang="ko-KR" altLang="en-US" dirty="0" err="1" smtClean="0"/>
              <a:t>데</a:t>
            </a:r>
            <a:r>
              <a:rPr lang="ko-KR" altLang="en-US" dirty="0" err="1"/>
              <a:t>크</a:t>
            </a:r>
            <a:r>
              <a:rPr lang="ko-KR" altLang="en-US" dirty="0" err="1" smtClean="0"/>
              <a:t>의</a:t>
            </a:r>
            <a:r>
              <a:rPr lang="ko-KR" altLang="en-US" dirty="0" smtClean="0"/>
              <a:t> 구현</a:t>
            </a:r>
          </a:p>
          <a:p>
            <a:pPr lvl="2" eaLnBrk="1" hangingPunct="1"/>
            <a:r>
              <a:rPr lang="ko-KR" altLang="en-US" dirty="0" smtClean="0"/>
              <a:t>양쪽 끝에서 삽입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연산을 수행하면서 크기 변화와 저장된 원소의 순서 변화가 많으므로 순차 자료구조는 비효율적임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dirty="0" smtClean="0"/>
              <a:t>양방향으로 연산이 가능한 이중 연결 리스트를 사용</a:t>
            </a:r>
            <a:endParaRPr lang="en-US" altLang="ko-KR" dirty="0" smtClean="0"/>
          </a:p>
          <a:p>
            <a:pPr lvl="2"/>
            <a:endParaRPr lang="ko-KR" altLang="en-US" dirty="0" smtClean="0"/>
          </a:p>
        </p:txBody>
      </p:sp>
      <p:sp>
        <p:nvSpPr>
          <p:cNvPr id="6656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데</a:t>
            </a:r>
            <a:r>
              <a:rPr lang="ko-KR" altLang="en-US" dirty="0" err="1"/>
              <a:t>크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759" y="1000484"/>
            <a:ext cx="531495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41" y="3939426"/>
            <a:ext cx="67056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/>
            <a:r>
              <a:rPr lang="ko-KR" altLang="en-US" smtClean="0"/>
              <a:t>이중 연결</a:t>
            </a:r>
            <a:r>
              <a:rPr lang="ko-KR" altLang="en-US" smtClean="0"/>
              <a:t> 리스트를 </a:t>
            </a:r>
            <a:r>
              <a:rPr lang="ko-KR" altLang="en-US" smtClean="0"/>
              <a:t>이용해 </a:t>
            </a:r>
            <a:r>
              <a:rPr lang="ko-KR" altLang="en-US" smtClean="0"/>
              <a:t>데크</a:t>
            </a:r>
            <a:r>
              <a:rPr lang="ko-KR" altLang="en-US" smtClean="0"/>
              <a:t> </a:t>
            </a:r>
            <a:r>
              <a:rPr lang="ko-KR" altLang="en-US" smtClean="0"/>
              <a:t>구현하기 프로그램 </a:t>
            </a:r>
            <a:r>
              <a:rPr lang="en-US" altLang="ko-KR" smtClean="0"/>
              <a:t>: </a:t>
            </a:r>
            <a:r>
              <a:rPr lang="ko-KR" altLang="en-US">
                <a:solidFill>
                  <a:srgbClr val="0070C0"/>
                </a:solidFill>
              </a:rPr>
              <a:t>교재 </a:t>
            </a:r>
            <a:r>
              <a:rPr lang="en-US" altLang="ko-KR" smtClean="0">
                <a:solidFill>
                  <a:srgbClr val="0070C0"/>
                </a:solidFill>
              </a:rPr>
              <a:t>302p</a:t>
            </a:r>
            <a:endParaRPr lang="ko-KR" altLang="en-US">
              <a:solidFill>
                <a:srgbClr val="0070C0"/>
              </a:solidFill>
            </a:endParaRPr>
          </a:p>
          <a:p>
            <a:pPr lvl="1" eaLnBrk="1" hangingPunct="1"/>
            <a:r>
              <a:rPr lang="ko-KR" altLang="en-US" smtClean="0"/>
              <a:t>실행 결과</a:t>
            </a:r>
            <a:endParaRPr lang="en-US" altLang="ko-KR" dirty="0" smtClean="0"/>
          </a:p>
        </p:txBody>
      </p:sp>
      <p:sp>
        <p:nvSpPr>
          <p:cNvPr id="2765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21451" cy="576263"/>
          </a:xfrm>
        </p:spPr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데크</a:t>
            </a:r>
            <a:endParaRPr lang="ko-KR" altLang="en-US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91018"/>
            <a:ext cx="3888432" cy="286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704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운영체제의 작업 큐</a:t>
            </a:r>
          </a:p>
          <a:p>
            <a:pPr lvl="1" eaLnBrk="1" hangingPunct="1"/>
            <a:r>
              <a:rPr lang="ko-KR" altLang="en-US" dirty="0" smtClean="0"/>
              <a:t>프린터 버퍼 큐</a:t>
            </a:r>
            <a:r>
              <a:rPr lang="en-US" altLang="ko-KR" dirty="0" smtClean="0"/>
              <a:t>(</a:t>
            </a:r>
            <a:r>
              <a:rPr lang="en-US" altLang="ko-KR" baseline="30000" dirty="0" smtClean="0"/>
              <a:t>Printer </a:t>
            </a:r>
            <a:r>
              <a:rPr lang="en-US" altLang="ko-KR" baseline="30000" dirty="0"/>
              <a:t>Buffer </a:t>
            </a:r>
            <a:r>
              <a:rPr lang="en-US" altLang="ko-KR" baseline="30000" dirty="0" smtClean="0"/>
              <a:t>Queue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2" eaLnBrk="1" hangingPunct="1"/>
            <a:r>
              <a:rPr lang="en-US" altLang="ko-KR" dirty="0" smtClean="0"/>
              <a:t>CPU</a:t>
            </a:r>
            <a:r>
              <a:rPr lang="ko-KR" altLang="en-US" dirty="0" smtClean="0"/>
              <a:t>에서 프린터로 보낸 데이터 순서대로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선입선출</a:t>
            </a:r>
            <a:r>
              <a:rPr lang="en-US" altLang="ko-KR" dirty="0" smtClean="0"/>
              <a:t>) </a:t>
            </a:r>
            <a:r>
              <a:rPr lang="ko-KR" altLang="en-US" dirty="0" smtClean="0"/>
              <a:t>프린터에서 출력하기 위해서 선입선출 구조의 큐 사용</a:t>
            </a:r>
          </a:p>
          <a:p>
            <a:pPr lvl="1" eaLnBrk="1" hangingPunct="1"/>
            <a:r>
              <a:rPr lang="ko-KR" altLang="en-US" dirty="0" smtClean="0"/>
              <a:t>스케줄링 큐</a:t>
            </a:r>
            <a:r>
              <a:rPr lang="en-US" altLang="ko-KR" dirty="0" smtClean="0"/>
              <a:t>(</a:t>
            </a:r>
            <a:r>
              <a:rPr lang="en-US" altLang="ko-KR" baseline="30000" dirty="0" smtClean="0"/>
              <a:t>Scheduling Queue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2" eaLnBrk="1" hangingPunct="1"/>
            <a:r>
              <a:rPr lang="en-US" altLang="ko-KR" dirty="0" smtClean="0"/>
              <a:t>CPU </a:t>
            </a:r>
            <a:r>
              <a:rPr lang="ko-KR" altLang="en-US" dirty="0" smtClean="0"/>
              <a:t>사용을 요청한 프로세서들의 순서를 스케줄링 하기 위해서 큐를 사용</a:t>
            </a:r>
          </a:p>
          <a:p>
            <a:endParaRPr lang="ko-KR" altLang="en-US" dirty="0" smtClean="0"/>
          </a:p>
        </p:txBody>
      </p:sp>
      <p:sp>
        <p:nvSpPr>
          <p:cNvPr id="7782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큐의 응용 </a:t>
            </a:r>
            <a:r>
              <a:rPr lang="en-US" altLang="ko-KR" dirty="0" smtClean="0"/>
              <a:t>: </a:t>
            </a:r>
            <a:r>
              <a:rPr lang="ko-KR" altLang="en-US" dirty="0"/>
              <a:t>운영체제의 작업 큐 </a:t>
            </a:r>
            <a:endParaRPr lang="ko-KR" alt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17803"/>
            <a:ext cx="6264696" cy="330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시뮬레이션에서의 </a:t>
            </a:r>
            <a:r>
              <a:rPr lang="ko-KR" altLang="en-US" dirty="0" err="1" smtClean="0"/>
              <a:t>큐잉</a:t>
            </a:r>
            <a:r>
              <a:rPr lang="ko-KR" altLang="en-US" dirty="0" smtClean="0"/>
              <a:t> 시스템</a:t>
            </a:r>
          </a:p>
          <a:p>
            <a:pPr lvl="1" eaLnBrk="1" hangingPunct="1"/>
            <a:r>
              <a:rPr lang="ko-KR" altLang="en-US" dirty="0" smtClean="0"/>
              <a:t>시뮬레이션을 위한 수학적 모델링에서 대기행렬과 대기시간 등을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모델링 하기 위해서 </a:t>
            </a:r>
            <a:r>
              <a:rPr lang="ko-KR" altLang="en-US" dirty="0" err="1" smtClean="0"/>
              <a:t>큐잉</a:t>
            </a:r>
            <a:r>
              <a:rPr lang="ko-KR" altLang="en-US" dirty="0" smtClean="0"/>
              <a:t> 이론</a:t>
            </a:r>
            <a:r>
              <a:rPr lang="en-US" altLang="ko-KR" dirty="0" smtClean="0"/>
              <a:t>(Queue theory) </a:t>
            </a:r>
            <a:r>
              <a:rPr lang="ko-KR" altLang="en-US" dirty="0" smtClean="0"/>
              <a:t>사용</a:t>
            </a:r>
          </a:p>
        </p:txBody>
      </p:sp>
      <p:sp>
        <p:nvSpPr>
          <p:cNvPr id="7885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017395" cy="5762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큐의 응용 </a:t>
            </a:r>
            <a:r>
              <a:rPr lang="en-US" altLang="ko-KR" dirty="0"/>
              <a:t>: </a:t>
            </a:r>
            <a:r>
              <a:rPr lang="ko-KR" altLang="en-US" dirty="0"/>
              <a:t>시뮬레이션에서의 </a:t>
            </a:r>
            <a:r>
              <a:rPr lang="ko-KR" altLang="en-US" dirty="0" err="1"/>
              <a:t>큐잉</a:t>
            </a:r>
            <a:r>
              <a:rPr lang="ko-KR" altLang="en-US" dirty="0"/>
              <a:t> 시스템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/>
            <a:r>
              <a:rPr lang="ko-KR" altLang="en-US" smtClean="0"/>
              <a:t>큐의 연산</a:t>
            </a:r>
          </a:p>
          <a:p>
            <a:pPr lvl="2" eaLnBrk="1" hangingPunct="1"/>
            <a:r>
              <a:rPr lang="ko-KR" altLang="en-US" smtClean="0"/>
              <a:t>삽입 </a:t>
            </a:r>
            <a:r>
              <a:rPr lang="en-US" altLang="ko-KR" smtClean="0"/>
              <a:t>: </a:t>
            </a:r>
            <a:r>
              <a:rPr lang="en-US" altLang="ko-KR" b="1" smtClean="0">
                <a:solidFill>
                  <a:srgbClr val="0000CC"/>
                </a:solidFill>
              </a:rPr>
              <a:t>enQueue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mtClean="0"/>
              <a:t>삭제 </a:t>
            </a:r>
            <a:r>
              <a:rPr lang="en-US" altLang="ko-KR" smtClean="0"/>
              <a:t>: </a:t>
            </a:r>
            <a:r>
              <a:rPr lang="en-US" altLang="ko-KR" b="1" smtClean="0">
                <a:solidFill>
                  <a:srgbClr val="0000CC"/>
                </a:solidFill>
              </a:rPr>
              <a:t>deQueue</a:t>
            </a:r>
          </a:p>
          <a:p>
            <a:pPr lvl="2" eaLnBrk="1" hangingPunct="1">
              <a:lnSpc>
                <a:spcPct val="90000"/>
              </a:lnSpc>
            </a:pPr>
            <a:endParaRPr lang="en-US" altLang="ko-KR" b="1" smtClean="0">
              <a:solidFill>
                <a:srgbClr val="0000CC"/>
              </a:solidFill>
            </a:endParaRPr>
          </a:p>
          <a:p>
            <a:pPr lvl="1" eaLnBrk="1" hangingPunct="1"/>
            <a:r>
              <a:rPr lang="ko-KR" altLang="en-US" smtClean="0"/>
              <a:t>스택과 큐의 연산 비교</a:t>
            </a:r>
          </a:p>
          <a:p>
            <a:pPr lvl="1"/>
            <a:endParaRPr lang="ko-KR" altLang="en-US" smtClean="0"/>
          </a:p>
        </p:txBody>
      </p:sp>
      <p:sp>
        <p:nvSpPr>
          <p:cNvPr id="921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큐의 이해 </a:t>
            </a:r>
            <a:r>
              <a:rPr lang="en-US" altLang="ko-KR" dirty="0"/>
              <a:t>: </a:t>
            </a:r>
            <a:r>
              <a:rPr lang="ko-KR" altLang="en-US" dirty="0"/>
              <a:t>큐의 개념과 구조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991874"/>
            <a:ext cx="705802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214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 smtClean="0"/>
          </a:p>
          <a:p>
            <a:endParaRPr lang="ko-KR" altLang="en-US" dirty="0" smtClean="0"/>
          </a:p>
        </p:txBody>
      </p:sp>
      <p:sp>
        <p:nvSpPr>
          <p:cNvPr id="1024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큐의 이해 </a:t>
            </a:r>
            <a:r>
              <a:rPr lang="en-US" altLang="ko-KR" dirty="0"/>
              <a:t>: </a:t>
            </a:r>
            <a:r>
              <a:rPr lang="ko-KR" altLang="en-US" dirty="0"/>
              <a:t>큐의 추상 </a:t>
            </a:r>
            <a:r>
              <a:rPr lang="ko-KR" altLang="en-US" dirty="0" err="1"/>
              <a:t>자료형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66" y="856468"/>
            <a:ext cx="7672360" cy="3675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66" y="4573801"/>
            <a:ext cx="7672360" cy="2089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1"/>
            <a:r>
              <a:rPr lang="ko-KR" altLang="en-US" smtClean="0"/>
              <a:t>큐의 연산 과정 </a:t>
            </a:r>
          </a:p>
          <a:p>
            <a:pPr lvl="2"/>
            <a:r>
              <a:rPr lang="ko-KR" altLang="en-US" smtClean="0"/>
              <a:t>① 공백 큐 생성 </a:t>
            </a:r>
            <a:r>
              <a:rPr lang="en-US" altLang="ko-KR" smtClean="0"/>
              <a:t>: createQueue(); </a:t>
            </a: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/>
            <a:r>
              <a:rPr lang="ko-KR" altLang="en-US" smtClean="0"/>
              <a:t>② 원소 </a:t>
            </a:r>
            <a:r>
              <a:rPr lang="en-US" altLang="ko-KR" smtClean="0"/>
              <a:t>A </a:t>
            </a:r>
            <a:r>
              <a:rPr lang="ko-KR" altLang="en-US" smtClean="0"/>
              <a:t>삽입 </a:t>
            </a:r>
            <a:r>
              <a:rPr lang="en-US" altLang="ko-KR" smtClean="0"/>
              <a:t>: enQueue(Q, A); </a:t>
            </a: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/>
            <a:r>
              <a:rPr lang="ko-KR" altLang="en-US" smtClean="0"/>
              <a:t>③ 원소 </a:t>
            </a:r>
            <a:r>
              <a:rPr lang="en-US" altLang="ko-KR" smtClean="0"/>
              <a:t>B </a:t>
            </a:r>
            <a:r>
              <a:rPr lang="ko-KR" altLang="en-US" smtClean="0"/>
              <a:t>삽입 </a:t>
            </a:r>
            <a:r>
              <a:rPr lang="en-US" altLang="ko-KR" smtClean="0"/>
              <a:t>: enQueue(Q, B); </a:t>
            </a:r>
          </a:p>
          <a:p>
            <a:pPr lvl="1"/>
            <a:endParaRPr lang="ko-KR" altLang="en-US" smtClean="0"/>
          </a:p>
        </p:txBody>
      </p:sp>
      <p:sp>
        <p:nvSpPr>
          <p:cNvPr id="1126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큐의 이해</a:t>
            </a:r>
            <a:endParaRPr lang="ko-KR" altLang="en-US" smtClean="0"/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2411413" y="1822450"/>
            <a:ext cx="4233862" cy="1101725"/>
            <a:chOff x="1574" y="73"/>
            <a:chExt cx="2667" cy="694"/>
          </a:xfrm>
        </p:grpSpPr>
        <p:sp>
          <p:nvSpPr>
            <p:cNvPr id="11303" name="Rectangle 5"/>
            <p:cNvSpPr>
              <a:spLocks noChangeArrowheads="1"/>
            </p:cNvSpPr>
            <p:nvPr/>
          </p:nvSpPr>
          <p:spPr bwMode="auto">
            <a:xfrm>
              <a:off x="1837" y="228"/>
              <a:ext cx="281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04" name="Rectangle 6"/>
            <p:cNvSpPr>
              <a:spLocks noChangeArrowheads="1"/>
            </p:cNvSpPr>
            <p:nvPr/>
          </p:nvSpPr>
          <p:spPr bwMode="auto">
            <a:xfrm>
              <a:off x="2118" y="228"/>
              <a:ext cx="590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05" name="Rectangle 7"/>
            <p:cNvSpPr>
              <a:spLocks noChangeArrowheads="1"/>
            </p:cNvSpPr>
            <p:nvPr/>
          </p:nvSpPr>
          <p:spPr bwMode="auto">
            <a:xfrm>
              <a:off x="2707" y="228"/>
              <a:ext cx="590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06" name="Rectangle 8"/>
            <p:cNvSpPr>
              <a:spLocks noChangeArrowheads="1"/>
            </p:cNvSpPr>
            <p:nvPr/>
          </p:nvSpPr>
          <p:spPr bwMode="auto">
            <a:xfrm>
              <a:off x="3297" y="228"/>
              <a:ext cx="590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07" name="Rectangle 9"/>
            <p:cNvSpPr>
              <a:spLocks noChangeArrowheads="1"/>
            </p:cNvSpPr>
            <p:nvPr/>
          </p:nvSpPr>
          <p:spPr bwMode="auto">
            <a:xfrm>
              <a:off x="3878" y="228"/>
              <a:ext cx="272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08" name="Text Box 10"/>
            <p:cNvSpPr txBox="1">
              <a:spLocks noChangeArrowheads="1"/>
            </p:cNvSpPr>
            <p:nvPr/>
          </p:nvSpPr>
          <p:spPr bwMode="auto">
            <a:xfrm>
              <a:off x="2281" y="74"/>
              <a:ext cx="21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[0]</a:t>
              </a:r>
            </a:p>
          </p:txBody>
        </p:sp>
        <p:sp>
          <p:nvSpPr>
            <p:cNvPr id="11309" name="Text Box 11"/>
            <p:cNvSpPr txBox="1">
              <a:spLocks noChangeArrowheads="1"/>
            </p:cNvSpPr>
            <p:nvPr/>
          </p:nvSpPr>
          <p:spPr bwMode="auto">
            <a:xfrm>
              <a:off x="2868" y="73"/>
              <a:ext cx="21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[1]</a:t>
              </a:r>
            </a:p>
          </p:txBody>
        </p:sp>
        <p:sp>
          <p:nvSpPr>
            <p:cNvPr id="11310" name="Text Box 12"/>
            <p:cNvSpPr txBox="1">
              <a:spLocks noChangeArrowheads="1"/>
            </p:cNvSpPr>
            <p:nvPr/>
          </p:nvSpPr>
          <p:spPr bwMode="auto">
            <a:xfrm>
              <a:off x="3468" y="73"/>
              <a:ext cx="21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[2]</a:t>
              </a:r>
            </a:p>
          </p:txBody>
        </p:sp>
        <p:sp>
          <p:nvSpPr>
            <p:cNvPr id="11311" name="Text Box 13"/>
            <p:cNvSpPr txBox="1">
              <a:spLocks noChangeArrowheads="1"/>
            </p:cNvSpPr>
            <p:nvPr/>
          </p:nvSpPr>
          <p:spPr bwMode="auto">
            <a:xfrm>
              <a:off x="1574" y="573"/>
              <a:ext cx="103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front = rear = </a:t>
              </a:r>
              <a:r>
                <a:rPr lang="en-US" altLang="ko-KR" sz="14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-1</a:t>
              </a:r>
            </a:p>
          </p:txBody>
        </p:sp>
        <p:sp>
          <p:nvSpPr>
            <p:cNvPr id="11312" name="Rectangle 14"/>
            <p:cNvSpPr>
              <a:spLocks noChangeArrowheads="1"/>
            </p:cNvSpPr>
            <p:nvPr/>
          </p:nvSpPr>
          <p:spPr bwMode="auto">
            <a:xfrm>
              <a:off x="1746" y="219"/>
              <a:ext cx="182" cy="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13" name="Rectangle 15"/>
            <p:cNvSpPr>
              <a:spLocks noChangeArrowheads="1"/>
            </p:cNvSpPr>
            <p:nvPr/>
          </p:nvSpPr>
          <p:spPr bwMode="auto">
            <a:xfrm>
              <a:off x="4105" y="182"/>
              <a:ext cx="136" cy="3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14" name="Text Box 16"/>
            <p:cNvSpPr txBox="1">
              <a:spLocks noChangeArrowheads="1"/>
            </p:cNvSpPr>
            <p:nvPr/>
          </p:nvSpPr>
          <p:spPr bwMode="auto">
            <a:xfrm>
              <a:off x="1683" y="119"/>
              <a:ext cx="2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r"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Q </a:t>
              </a:r>
            </a:p>
          </p:txBody>
        </p:sp>
        <p:sp>
          <p:nvSpPr>
            <p:cNvPr id="11315" name="Line 17"/>
            <p:cNvSpPr>
              <a:spLocks noChangeShapeType="1"/>
            </p:cNvSpPr>
            <p:nvPr/>
          </p:nvSpPr>
          <p:spPr bwMode="auto">
            <a:xfrm flipV="1">
              <a:off x="2054" y="482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16" name="Line 18"/>
            <p:cNvSpPr>
              <a:spLocks noChangeShapeType="1"/>
            </p:cNvSpPr>
            <p:nvPr/>
          </p:nvSpPr>
          <p:spPr bwMode="auto">
            <a:xfrm flipV="1">
              <a:off x="1955" y="482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1269" name="Rectangle 19"/>
          <p:cNvSpPr>
            <a:spLocks noChangeArrowheads="1"/>
          </p:cNvSpPr>
          <p:nvPr/>
        </p:nvSpPr>
        <p:spPr bwMode="auto">
          <a:xfrm>
            <a:off x="2828925" y="3678238"/>
            <a:ext cx="446088" cy="3603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70" name="Rectangle 20"/>
          <p:cNvSpPr>
            <a:spLocks noChangeArrowheads="1"/>
          </p:cNvSpPr>
          <p:nvPr/>
        </p:nvSpPr>
        <p:spPr bwMode="auto">
          <a:xfrm>
            <a:off x="4210050" y="3678238"/>
            <a:ext cx="936625" cy="3603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71" name="Rectangle 21"/>
          <p:cNvSpPr>
            <a:spLocks noChangeArrowheads="1"/>
          </p:cNvSpPr>
          <p:nvPr/>
        </p:nvSpPr>
        <p:spPr bwMode="auto">
          <a:xfrm>
            <a:off x="5146675" y="3678238"/>
            <a:ext cx="936625" cy="3603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72" name="Rectangle 22"/>
          <p:cNvSpPr>
            <a:spLocks noChangeArrowheads="1"/>
          </p:cNvSpPr>
          <p:nvPr/>
        </p:nvSpPr>
        <p:spPr bwMode="auto">
          <a:xfrm>
            <a:off x="6069013" y="3678238"/>
            <a:ext cx="431800" cy="3603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73" name="Text Box 23"/>
          <p:cNvSpPr txBox="1">
            <a:spLocks noChangeArrowheads="1"/>
          </p:cNvSpPr>
          <p:nvPr/>
        </p:nvSpPr>
        <p:spPr bwMode="auto">
          <a:xfrm>
            <a:off x="3533775" y="3433763"/>
            <a:ext cx="3476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[0]</a:t>
            </a:r>
          </a:p>
        </p:txBody>
      </p:sp>
      <p:sp>
        <p:nvSpPr>
          <p:cNvPr id="11274" name="Text Box 24"/>
          <p:cNvSpPr txBox="1">
            <a:spLocks noChangeArrowheads="1"/>
          </p:cNvSpPr>
          <p:nvPr/>
        </p:nvSpPr>
        <p:spPr bwMode="auto">
          <a:xfrm>
            <a:off x="4465638" y="3432175"/>
            <a:ext cx="3476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[1]</a:t>
            </a:r>
          </a:p>
        </p:txBody>
      </p:sp>
      <p:sp>
        <p:nvSpPr>
          <p:cNvPr id="11275" name="Text Box 25"/>
          <p:cNvSpPr txBox="1">
            <a:spLocks noChangeArrowheads="1"/>
          </p:cNvSpPr>
          <p:nvPr/>
        </p:nvSpPr>
        <p:spPr bwMode="auto">
          <a:xfrm>
            <a:off x="5418138" y="3432175"/>
            <a:ext cx="3476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[2]</a:t>
            </a:r>
          </a:p>
        </p:txBody>
      </p:sp>
      <p:sp>
        <p:nvSpPr>
          <p:cNvPr id="11276" name="Text Box 26"/>
          <p:cNvSpPr txBox="1">
            <a:spLocks noChangeArrowheads="1"/>
          </p:cNvSpPr>
          <p:nvPr/>
        </p:nvSpPr>
        <p:spPr bwMode="auto">
          <a:xfrm>
            <a:off x="2482850" y="4225925"/>
            <a:ext cx="10334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front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= -1</a:t>
            </a:r>
          </a:p>
        </p:txBody>
      </p:sp>
      <p:sp>
        <p:nvSpPr>
          <p:cNvPr id="11277" name="Rectangle 27"/>
          <p:cNvSpPr>
            <a:spLocks noChangeArrowheads="1"/>
          </p:cNvSpPr>
          <p:nvPr/>
        </p:nvSpPr>
        <p:spPr bwMode="auto">
          <a:xfrm>
            <a:off x="2684463" y="3663950"/>
            <a:ext cx="288925" cy="401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78" name="Rectangle 28"/>
          <p:cNvSpPr>
            <a:spLocks noChangeArrowheads="1"/>
          </p:cNvSpPr>
          <p:nvPr/>
        </p:nvSpPr>
        <p:spPr bwMode="auto">
          <a:xfrm>
            <a:off x="6429375" y="3605213"/>
            <a:ext cx="215900" cy="488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79" name="Text Box 29"/>
          <p:cNvSpPr txBox="1">
            <a:spLocks noChangeArrowheads="1"/>
          </p:cNvSpPr>
          <p:nvPr/>
        </p:nvSpPr>
        <p:spPr bwMode="auto">
          <a:xfrm>
            <a:off x="2584450" y="3505200"/>
            <a:ext cx="387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Q </a:t>
            </a:r>
          </a:p>
        </p:txBody>
      </p:sp>
      <p:sp>
        <p:nvSpPr>
          <p:cNvPr id="11280" name="Line 30"/>
          <p:cNvSpPr>
            <a:spLocks noChangeShapeType="1"/>
          </p:cNvSpPr>
          <p:nvPr/>
        </p:nvSpPr>
        <p:spPr bwMode="auto">
          <a:xfrm flipV="1">
            <a:off x="3016250" y="4081463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81" name="Rectangle 31"/>
          <p:cNvSpPr>
            <a:spLocks noChangeArrowheads="1"/>
          </p:cNvSpPr>
          <p:nvPr/>
        </p:nvSpPr>
        <p:spPr bwMode="auto">
          <a:xfrm>
            <a:off x="3275013" y="3678238"/>
            <a:ext cx="936625" cy="360362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1282" name="Rectangle 32"/>
          <p:cNvSpPr>
            <a:spLocks noChangeArrowheads="1"/>
          </p:cNvSpPr>
          <p:nvPr/>
        </p:nvSpPr>
        <p:spPr bwMode="auto">
          <a:xfrm>
            <a:off x="2828925" y="5381625"/>
            <a:ext cx="446088" cy="3603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83" name="Rectangle 33"/>
          <p:cNvSpPr>
            <a:spLocks noChangeArrowheads="1"/>
          </p:cNvSpPr>
          <p:nvPr/>
        </p:nvSpPr>
        <p:spPr bwMode="auto">
          <a:xfrm>
            <a:off x="3275013" y="5381625"/>
            <a:ext cx="936625" cy="3603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A </a:t>
            </a:r>
          </a:p>
        </p:txBody>
      </p:sp>
      <p:sp>
        <p:nvSpPr>
          <p:cNvPr id="11284" name="Rectangle 34"/>
          <p:cNvSpPr>
            <a:spLocks noChangeArrowheads="1"/>
          </p:cNvSpPr>
          <p:nvPr/>
        </p:nvSpPr>
        <p:spPr bwMode="auto">
          <a:xfrm>
            <a:off x="5146675" y="5381625"/>
            <a:ext cx="936625" cy="3603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85" name="Rectangle 35"/>
          <p:cNvSpPr>
            <a:spLocks noChangeArrowheads="1"/>
          </p:cNvSpPr>
          <p:nvPr/>
        </p:nvSpPr>
        <p:spPr bwMode="auto">
          <a:xfrm>
            <a:off x="6069013" y="5381625"/>
            <a:ext cx="431800" cy="3603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86" name="Text Box 36"/>
          <p:cNvSpPr txBox="1">
            <a:spLocks noChangeArrowheads="1"/>
          </p:cNvSpPr>
          <p:nvPr/>
        </p:nvSpPr>
        <p:spPr bwMode="auto">
          <a:xfrm>
            <a:off x="3533775" y="5137150"/>
            <a:ext cx="3476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[0]</a:t>
            </a:r>
          </a:p>
        </p:txBody>
      </p:sp>
      <p:sp>
        <p:nvSpPr>
          <p:cNvPr id="11287" name="Text Box 37"/>
          <p:cNvSpPr txBox="1">
            <a:spLocks noChangeArrowheads="1"/>
          </p:cNvSpPr>
          <p:nvPr/>
        </p:nvSpPr>
        <p:spPr bwMode="auto">
          <a:xfrm>
            <a:off x="4465638" y="5135563"/>
            <a:ext cx="3476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[1]</a:t>
            </a:r>
          </a:p>
        </p:txBody>
      </p:sp>
      <p:sp>
        <p:nvSpPr>
          <p:cNvPr id="11288" name="Text Box 38"/>
          <p:cNvSpPr txBox="1">
            <a:spLocks noChangeArrowheads="1"/>
          </p:cNvSpPr>
          <p:nvPr/>
        </p:nvSpPr>
        <p:spPr bwMode="auto">
          <a:xfrm>
            <a:off x="5418138" y="5135563"/>
            <a:ext cx="3476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[2]</a:t>
            </a:r>
          </a:p>
        </p:txBody>
      </p:sp>
      <p:sp>
        <p:nvSpPr>
          <p:cNvPr id="11289" name="Text Box 39"/>
          <p:cNvSpPr txBox="1">
            <a:spLocks noChangeArrowheads="1"/>
          </p:cNvSpPr>
          <p:nvPr/>
        </p:nvSpPr>
        <p:spPr bwMode="auto">
          <a:xfrm>
            <a:off x="2540000" y="5929313"/>
            <a:ext cx="10334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front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= -1</a:t>
            </a:r>
          </a:p>
        </p:txBody>
      </p:sp>
      <p:sp>
        <p:nvSpPr>
          <p:cNvPr id="11290" name="Rectangle 40"/>
          <p:cNvSpPr>
            <a:spLocks noChangeArrowheads="1"/>
          </p:cNvSpPr>
          <p:nvPr/>
        </p:nvSpPr>
        <p:spPr bwMode="auto">
          <a:xfrm>
            <a:off x="2684463" y="5367338"/>
            <a:ext cx="288925" cy="401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91" name="Rectangle 41"/>
          <p:cNvSpPr>
            <a:spLocks noChangeArrowheads="1"/>
          </p:cNvSpPr>
          <p:nvPr/>
        </p:nvSpPr>
        <p:spPr bwMode="auto">
          <a:xfrm>
            <a:off x="6429375" y="5308600"/>
            <a:ext cx="215900" cy="488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92" name="Text Box 42"/>
          <p:cNvSpPr txBox="1">
            <a:spLocks noChangeArrowheads="1"/>
          </p:cNvSpPr>
          <p:nvPr/>
        </p:nvSpPr>
        <p:spPr bwMode="auto">
          <a:xfrm>
            <a:off x="2584450" y="5208588"/>
            <a:ext cx="387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Q </a:t>
            </a:r>
          </a:p>
        </p:txBody>
      </p:sp>
      <p:sp>
        <p:nvSpPr>
          <p:cNvPr id="11293" name="Line 43"/>
          <p:cNvSpPr>
            <a:spLocks noChangeShapeType="1"/>
          </p:cNvSpPr>
          <p:nvPr/>
        </p:nvSpPr>
        <p:spPr bwMode="auto">
          <a:xfrm flipV="1">
            <a:off x="3016250" y="5784850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94" name="Rectangle 44"/>
          <p:cNvSpPr>
            <a:spLocks noChangeArrowheads="1"/>
          </p:cNvSpPr>
          <p:nvPr/>
        </p:nvSpPr>
        <p:spPr bwMode="auto">
          <a:xfrm>
            <a:off x="4210050" y="5381625"/>
            <a:ext cx="936625" cy="360363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3535363" y="4081463"/>
            <a:ext cx="522287" cy="452437"/>
            <a:chOff x="2418" y="2494"/>
            <a:chExt cx="329" cy="285"/>
          </a:xfrm>
        </p:grpSpPr>
        <p:sp>
          <p:nvSpPr>
            <p:cNvPr id="11301" name="Line 46"/>
            <p:cNvSpPr>
              <a:spLocks noChangeShapeType="1"/>
            </p:cNvSpPr>
            <p:nvPr/>
          </p:nvSpPr>
          <p:spPr bwMode="auto">
            <a:xfrm flipV="1">
              <a:off x="2553" y="249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" name="Text Box 47"/>
            <p:cNvSpPr txBox="1">
              <a:spLocks noChangeArrowheads="1"/>
            </p:cNvSpPr>
            <p:nvPr/>
          </p:nvSpPr>
          <p:spPr bwMode="auto">
            <a:xfrm>
              <a:off x="2418" y="2585"/>
              <a:ext cx="32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rear</a:t>
              </a:r>
            </a:p>
          </p:txBody>
        </p:sp>
      </p:grpSp>
      <p:sp>
        <p:nvSpPr>
          <p:cNvPr id="48" name="Rectangle 48"/>
          <p:cNvSpPr>
            <a:spLocks noChangeArrowheads="1"/>
          </p:cNvSpPr>
          <p:nvPr/>
        </p:nvSpPr>
        <p:spPr bwMode="auto">
          <a:xfrm>
            <a:off x="3548063" y="3651250"/>
            <a:ext cx="365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</a:p>
        </p:txBody>
      </p:sp>
      <p:sp>
        <p:nvSpPr>
          <p:cNvPr id="49" name="Rectangle 49"/>
          <p:cNvSpPr>
            <a:spLocks noChangeArrowheads="1"/>
          </p:cNvSpPr>
          <p:nvPr/>
        </p:nvSpPr>
        <p:spPr bwMode="auto">
          <a:xfrm>
            <a:off x="4500563" y="5365750"/>
            <a:ext cx="438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4441825" y="5783263"/>
            <a:ext cx="522288" cy="452437"/>
            <a:chOff x="2418" y="2494"/>
            <a:chExt cx="329" cy="285"/>
          </a:xfrm>
        </p:grpSpPr>
        <p:sp>
          <p:nvSpPr>
            <p:cNvPr id="11299" name="Line 51"/>
            <p:cNvSpPr>
              <a:spLocks noChangeShapeType="1"/>
            </p:cNvSpPr>
            <p:nvPr/>
          </p:nvSpPr>
          <p:spPr bwMode="auto">
            <a:xfrm flipV="1">
              <a:off x="2553" y="249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" name="Text Box 52"/>
            <p:cNvSpPr txBox="1">
              <a:spLocks noChangeArrowheads="1"/>
            </p:cNvSpPr>
            <p:nvPr/>
          </p:nvSpPr>
          <p:spPr bwMode="auto">
            <a:xfrm>
              <a:off x="2418" y="2585"/>
              <a:ext cx="32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rear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820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2"/>
            <a:r>
              <a:rPr lang="ko-KR" altLang="en-US" smtClean="0"/>
              <a:t>④ 원소 삭제 </a:t>
            </a:r>
            <a:r>
              <a:rPr lang="en-US" altLang="ko-KR" smtClean="0"/>
              <a:t>: deQueue(Q); </a:t>
            </a: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z="1100" smtClean="0"/>
          </a:p>
          <a:p>
            <a:pPr lvl="2"/>
            <a:r>
              <a:rPr lang="ko-KR" altLang="en-US" smtClean="0"/>
              <a:t>⑤ 원소 </a:t>
            </a:r>
            <a:r>
              <a:rPr lang="en-US" altLang="ko-KR" smtClean="0"/>
              <a:t>C </a:t>
            </a:r>
            <a:r>
              <a:rPr lang="ko-KR" altLang="en-US" smtClean="0"/>
              <a:t>삽입 </a:t>
            </a:r>
            <a:r>
              <a:rPr lang="en-US" altLang="ko-KR" smtClean="0"/>
              <a:t>: enQueue(Q, C); </a:t>
            </a:r>
          </a:p>
          <a:p>
            <a:pPr lvl="1"/>
            <a:endParaRPr lang="en-US" altLang="ko-KR" smtClean="0"/>
          </a:p>
          <a:p>
            <a:pPr lvl="1"/>
            <a:endParaRPr lang="en-US" altLang="ko-KR" sz="700" smtClean="0"/>
          </a:p>
          <a:p>
            <a:pPr lvl="1"/>
            <a:endParaRPr lang="en-US" altLang="ko-KR" sz="2400" smtClean="0"/>
          </a:p>
          <a:p>
            <a:pPr lvl="2"/>
            <a:r>
              <a:rPr lang="ko-KR" altLang="en-US" smtClean="0"/>
              <a:t>⑥ 원소 삭제 </a:t>
            </a:r>
            <a:r>
              <a:rPr lang="en-US" altLang="ko-KR" smtClean="0"/>
              <a:t>: deQueue(Q); </a:t>
            </a: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/>
            <a:r>
              <a:rPr lang="ko-KR" altLang="en-US" smtClean="0"/>
              <a:t>⑦ 원소 삭제 </a:t>
            </a:r>
            <a:r>
              <a:rPr lang="en-US" altLang="ko-KR" smtClean="0"/>
              <a:t>: deQueue(Q); </a:t>
            </a:r>
          </a:p>
          <a:p>
            <a:pPr lvl="1"/>
            <a:endParaRPr lang="ko-KR" altLang="en-US" smtClean="0"/>
          </a:p>
        </p:txBody>
      </p:sp>
      <p:sp>
        <p:nvSpPr>
          <p:cNvPr id="1229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큐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892425" y="1509713"/>
            <a:ext cx="446088" cy="3603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3338513" y="1509713"/>
            <a:ext cx="936625" cy="3603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273550" y="1509713"/>
            <a:ext cx="936625" cy="360362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B 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5210175" y="1509713"/>
            <a:ext cx="936625" cy="3603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6132513" y="1509713"/>
            <a:ext cx="431800" cy="3603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3597275" y="1265238"/>
            <a:ext cx="3476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[0]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4529138" y="1263650"/>
            <a:ext cx="3476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[1]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5481638" y="1263650"/>
            <a:ext cx="3476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[2]</a:t>
            </a:r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2747963" y="1495425"/>
            <a:ext cx="288925" cy="401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6492875" y="1436688"/>
            <a:ext cx="215900" cy="488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2647950" y="1336675"/>
            <a:ext cx="387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Q 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527425" y="1912938"/>
            <a:ext cx="609600" cy="452437"/>
            <a:chOff x="1784" y="3023"/>
            <a:chExt cx="384" cy="285"/>
          </a:xfrm>
        </p:grpSpPr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1784" y="3114"/>
              <a:ext cx="38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front</a:t>
              </a:r>
            </a:p>
          </p:txBody>
        </p:sp>
        <p:sp>
          <p:nvSpPr>
            <p:cNvPr id="12372" name="Line 17"/>
            <p:cNvSpPr>
              <a:spLocks noChangeShapeType="1"/>
            </p:cNvSpPr>
            <p:nvPr/>
          </p:nvSpPr>
          <p:spPr bwMode="auto">
            <a:xfrm flipV="1">
              <a:off x="1955" y="3023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304" name="Group 18"/>
          <p:cNvGrpSpPr>
            <a:grpSpLocks/>
          </p:cNvGrpSpPr>
          <p:nvPr/>
        </p:nvGrpSpPr>
        <p:grpSpPr bwMode="auto">
          <a:xfrm>
            <a:off x="4522788" y="1912938"/>
            <a:ext cx="522287" cy="452437"/>
            <a:chOff x="2864" y="3023"/>
            <a:chExt cx="329" cy="285"/>
          </a:xfrm>
        </p:grpSpPr>
        <p:sp>
          <p:nvSpPr>
            <p:cNvPr id="12369" name="Line 19"/>
            <p:cNvSpPr>
              <a:spLocks noChangeShapeType="1"/>
            </p:cNvSpPr>
            <p:nvPr/>
          </p:nvSpPr>
          <p:spPr bwMode="auto">
            <a:xfrm flipV="1">
              <a:off x="2999" y="3023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70" name="Text Box 20"/>
            <p:cNvSpPr txBox="1">
              <a:spLocks noChangeArrowheads="1"/>
            </p:cNvSpPr>
            <p:nvPr/>
          </p:nvSpPr>
          <p:spPr bwMode="auto">
            <a:xfrm>
              <a:off x="2864" y="3114"/>
              <a:ext cx="32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rear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627313" y="1620838"/>
            <a:ext cx="984250" cy="327025"/>
            <a:chOff x="1670" y="943"/>
            <a:chExt cx="620" cy="206"/>
          </a:xfrm>
        </p:grpSpPr>
        <p:sp>
          <p:nvSpPr>
            <p:cNvPr id="12367" name="Freeform 22"/>
            <p:cNvSpPr>
              <a:spLocks/>
            </p:cNvSpPr>
            <p:nvPr/>
          </p:nvSpPr>
          <p:spPr bwMode="auto">
            <a:xfrm rot="-6538696" flipH="1" flipV="1">
              <a:off x="1997" y="782"/>
              <a:ext cx="131" cy="454"/>
            </a:xfrm>
            <a:custGeom>
              <a:avLst/>
              <a:gdLst>
                <a:gd name="T0" fmla="*/ 60 w 159"/>
                <a:gd name="T1" fmla="*/ 0 h 136"/>
                <a:gd name="T2" fmla="*/ 9 w 159"/>
                <a:gd name="T3" fmla="*/ 18634 h 136"/>
                <a:gd name="T4" fmla="*/ 9 w 159"/>
                <a:gd name="T5" fmla="*/ 56399 h 136"/>
                <a:gd name="T6" fmla="*/ 0 60000 65536"/>
                <a:gd name="T7" fmla="*/ 0 60000 65536"/>
                <a:gd name="T8" fmla="*/ 0 60000 65536"/>
                <a:gd name="T9" fmla="*/ 0 w 159"/>
                <a:gd name="T10" fmla="*/ 0 h 136"/>
                <a:gd name="T11" fmla="*/ 159 w 159"/>
                <a:gd name="T12" fmla="*/ 136 h 1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9" h="136">
                  <a:moveTo>
                    <a:pt x="159" y="0"/>
                  </a:moveTo>
                  <a:cubicBezTo>
                    <a:pt x="102" y="11"/>
                    <a:pt x="46" y="22"/>
                    <a:pt x="23" y="45"/>
                  </a:cubicBezTo>
                  <a:cubicBezTo>
                    <a:pt x="0" y="68"/>
                    <a:pt x="11" y="102"/>
                    <a:pt x="23" y="136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68" name="Text Box 23"/>
            <p:cNvSpPr txBox="1">
              <a:spLocks noChangeArrowheads="1"/>
            </p:cNvSpPr>
            <p:nvPr/>
          </p:nvSpPr>
          <p:spPr bwMode="auto">
            <a:xfrm>
              <a:off x="1670" y="955"/>
              <a:ext cx="23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</p:grpSp>
      <p:sp>
        <p:nvSpPr>
          <p:cNvPr id="12306" name="Rectangle 24"/>
          <p:cNvSpPr>
            <a:spLocks noChangeArrowheads="1"/>
          </p:cNvSpPr>
          <p:nvPr/>
        </p:nvSpPr>
        <p:spPr bwMode="auto">
          <a:xfrm>
            <a:off x="2890838" y="3032125"/>
            <a:ext cx="446087" cy="3603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07" name="Rectangle 25"/>
          <p:cNvSpPr>
            <a:spLocks noChangeArrowheads="1"/>
          </p:cNvSpPr>
          <p:nvPr/>
        </p:nvSpPr>
        <p:spPr bwMode="auto">
          <a:xfrm>
            <a:off x="3336925" y="3032125"/>
            <a:ext cx="936625" cy="3603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08" name="Rectangle 26"/>
          <p:cNvSpPr>
            <a:spLocks noChangeArrowheads="1"/>
          </p:cNvSpPr>
          <p:nvPr/>
        </p:nvSpPr>
        <p:spPr bwMode="auto">
          <a:xfrm>
            <a:off x="4271963" y="3032125"/>
            <a:ext cx="936625" cy="3603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B </a:t>
            </a:r>
          </a:p>
        </p:txBody>
      </p:sp>
      <p:sp>
        <p:nvSpPr>
          <p:cNvPr id="12309" name="Rectangle 27"/>
          <p:cNvSpPr>
            <a:spLocks noChangeArrowheads="1"/>
          </p:cNvSpPr>
          <p:nvPr/>
        </p:nvSpPr>
        <p:spPr bwMode="auto">
          <a:xfrm>
            <a:off x="5208588" y="3032125"/>
            <a:ext cx="936625" cy="360363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2310" name="Rectangle 28"/>
          <p:cNvSpPr>
            <a:spLocks noChangeArrowheads="1"/>
          </p:cNvSpPr>
          <p:nvPr/>
        </p:nvSpPr>
        <p:spPr bwMode="auto">
          <a:xfrm>
            <a:off x="6130925" y="3032125"/>
            <a:ext cx="431800" cy="3603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11" name="Text Box 29"/>
          <p:cNvSpPr txBox="1">
            <a:spLocks noChangeArrowheads="1"/>
          </p:cNvSpPr>
          <p:nvPr/>
        </p:nvSpPr>
        <p:spPr bwMode="auto">
          <a:xfrm>
            <a:off x="3595688" y="2787650"/>
            <a:ext cx="3476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[0]</a:t>
            </a:r>
          </a:p>
        </p:txBody>
      </p:sp>
      <p:sp>
        <p:nvSpPr>
          <p:cNvPr id="12312" name="Text Box 30"/>
          <p:cNvSpPr txBox="1">
            <a:spLocks noChangeArrowheads="1"/>
          </p:cNvSpPr>
          <p:nvPr/>
        </p:nvSpPr>
        <p:spPr bwMode="auto">
          <a:xfrm>
            <a:off x="4527550" y="2786063"/>
            <a:ext cx="3476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[1]</a:t>
            </a:r>
          </a:p>
        </p:txBody>
      </p:sp>
      <p:sp>
        <p:nvSpPr>
          <p:cNvPr id="12313" name="Text Box 31"/>
          <p:cNvSpPr txBox="1">
            <a:spLocks noChangeArrowheads="1"/>
          </p:cNvSpPr>
          <p:nvPr/>
        </p:nvSpPr>
        <p:spPr bwMode="auto">
          <a:xfrm>
            <a:off x="5480050" y="2786063"/>
            <a:ext cx="3476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[2]</a:t>
            </a:r>
          </a:p>
        </p:txBody>
      </p:sp>
      <p:sp>
        <p:nvSpPr>
          <p:cNvPr id="12314" name="Rectangle 32"/>
          <p:cNvSpPr>
            <a:spLocks noChangeArrowheads="1"/>
          </p:cNvSpPr>
          <p:nvPr/>
        </p:nvSpPr>
        <p:spPr bwMode="auto">
          <a:xfrm>
            <a:off x="2746375" y="3017838"/>
            <a:ext cx="288925" cy="401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15" name="Rectangle 33"/>
          <p:cNvSpPr>
            <a:spLocks noChangeArrowheads="1"/>
          </p:cNvSpPr>
          <p:nvPr/>
        </p:nvSpPr>
        <p:spPr bwMode="auto">
          <a:xfrm>
            <a:off x="6491288" y="2959100"/>
            <a:ext cx="215900" cy="488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16" name="Text Box 34"/>
          <p:cNvSpPr txBox="1">
            <a:spLocks noChangeArrowheads="1"/>
          </p:cNvSpPr>
          <p:nvPr/>
        </p:nvSpPr>
        <p:spPr bwMode="auto">
          <a:xfrm>
            <a:off x="2646363" y="2859088"/>
            <a:ext cx="387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Q </a:t>
            </a:r>
          </a:p>
        </p:txBody>
      </p:sp>
      <p:grpSp>
        <p:nvGrpSpPr>
          <p:cNvPr id="12317" name="Group 35"/>
          <p:cNvGrpSpPr>
            <a:grpSpLocks/>
          </p:cNvGrpSpPr>
          <p:nvPr/>
        </p:nvGrpSpPr>
        <p:grpSpPr bwMode="auto">
          <a:xfrm>
            <a:off x="3525838" y="3435350"/>
            <a:ext cx="609600" cy="452438"/>
            <a:chOff x="1784" y="3023"/>
            <a:chExt cx="384" cy="285"/>
          </a:xfrm>
        </p:grpSpPr>
        <p:sp>
          <p:nvSpPr>
            <p:cNvPr id="12365" name="Text Box 36"/>
            <p:cNvSpPr txBox="1">
              <a:spLocks noChangeArrowheads="1"/>
            </p:cNvSpPr>
            <p:nvPr/>
          </p:nvSpPr>
          <p:spPr bwMode="auto">
            <a:xfrm>
              <a:off x="1784" y="3114"/>
              <a:ext cx="3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front</a:t>
              </a:r>
            </a:p>
          </p:txBody>
        </p:sp>
        <p:sp>
          <p:nvSpPr>
            <p:cNvPr id="12366" name="Line 37"/>
            <p:cNvSpPr>
              <a:spLocks noChangeShapeType="1"/>
            </p:cNvSpPr>
            <p:nvPr/>
          </p:nvSpPr>
          <p:spPr bwMode="auto">
            <a:xfrm flipV="1">
              <a:off x="1955" y="3023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318" name="Rectangle 38"/>
          <p:cNvSpPr>
            <a:spLocks noChangeArrowheads="1"/>
          </p:cNvSpPr>
          <p:nvPr/>
        </p:nvSpPr>
        <p:spPr bwMode="auto">
          <a:xfrm>
            <a:off x="2890838" y="4500563"/>
            <a:ext cx="446087" cy="3603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19" name="Rectangle 39"/>
          <p:cNvSpPr>
            <a:spLocks noChangeArrowheads="1"/>
          </p:cNvSpPr>
          <p:nvPr/>
        </p:nvSpPr>
        <p:spPr bwMode="auto">
          <a:xfrm>
            <a:off x="3336925" y="4500563"/>
            <a:ext cx="936625" cy="3603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20" name="Rectangle 40"/>
          <p:cNvSpPr>
            <a:spLocks noChangeArrowheads="1"/>
          </p:cNvSpPr>
          <p:nvPr/>
        </p:nvSpPr>
        <p:spPr bwMode="auto">
          <a:xfrm>
            <a:off x="4271963" y="4500563"/>
            <a:ext cx="936625" cy="3603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21" name="Rectangle 41"/>
          <p:cNvSpPr>
            <a:spLocks noChangeArrowheads="1"/>
          </p:cNvSpPr>
          <p:nvPr/>
        </p:nvSpPr>
        <p:spPr bwMode="auto">
          <a:xfrm>
            <a:off x="5208588" y="4500563"/>
            <a:ext cx="936625" cy="360362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C </a:t>
            </a:r>
          </a:p>
        </p:txBody>
      </p:sp>
      <p:sp>
        <p:nvSpPr>
          <p:cNvPr id="12322" name="Rectangle 42"/>
          <p:cNvSpPr>
            <a:spLocks noChangeArrowheads="1"/>
          </p:cNvSpPr>
          <p:nvPr/>
        </p:nvSpPr>
        <p:spPr bwMode="auto">
          <a:xfrm>
            <a:off x="6130925" y="4500563"/>
            <a:ext cx="431800" cy="3603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23" name="Text Box 43"/>
          <p:cNvSpPr txBox="1">
            <a:spLocks noChangeArrowheads="1"/>
          </p:cNvSpPr>
          <p:nvPr/>
        </p:nvSpPr>
        <p:spPr bwMode="auto">
          <a:xfrm>
            <a:off x="3611563" y="4254500"/>
            <a:ext cx="3476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[0]</a:t>
            </a:r>
          </a:p>
        </p:txBody>
      </p:sp>
      <p:sp>
        <p:nvSpPr>
          <p:cNvPr id="12324" name="Text Box 44"/>
          <p:cNvSpPr txBox="1">
            <a:spLocks noChangeArrowheads="1"/>
          </p:cNvSpPr>
          <p:nvPr/>
        </p:nvSpPr>
        <p:spPr bwMode="auto">
          <a:xfrm>
            <a:off x="4527550" y="4254500"/>
            <a:ext cx="3476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[1]</a:t>
            </a:r>
          </a:p>
        </p:txBody>
      </p:sp>
      <p:sp>
        <p:nvSpPr>
          <p:cNvPr id="12325" name="Text Box 45"/>
          <p:cNvSpPr txBox="1">
            <a:spLocks noChangeArrowheads="1"/>
          </p:cNvSpPr>
          <p:nvPr/>
        </p:nvSpPr>
        <p:spPr bwMode="auto">
          <a:xfrm>
            <a:off x="5480050" y="4254500"/>
            <a:ext cx="3476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[2]</a:t>
            </a:r>
          </a:p>
        </p:txBody>
      </p:sp>
      <p:sp>
        <p:nvSpPr>
          <p:cNvPr id="12326" name="Rectangle 46"/>
          <p:cNvSpPr>
            <a:spLocks noChangeArrowheads="1"/>
          </p:cNvSpPr>
          <p:nvPr/>
        </p:nvSpPr>
        <p:spPr bwMode="auto">
          <a:xfrm>
            <a:off x="6491288" y="4427538"/>
            <a:ext cx="215900" cy="488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27" name="Text Box 47"/>
          <p:cNvSpPr txBox="1">
            <a:spLocks noChangeArrowheads="1"/>
          </p:cNvSpPr>
          <p:nvPr/>
        </p:nvSpPr>
        <p:spPr bwMode="auto">
          <a:xfrm>
            <a:off x="2646363" y="4256088"/>
            <a:ext cx="387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Q </a:t>
            </a:r>
          </a:p>
        </p:txBody>
      </p:sp>
      <p:grpSp>
        <p:nvGrpSpPr>
          <p:cNvPr id="12328" name="Group 48"/>
          <p:cNvGrpSpPr>
            <a:grpSpLocks/>
          </p:cNvGrpSpPr>
          <p:nvPr/>
        </p:nvGrpSpPr>
        <p:grpSpPr bwMode="auto">
          <a:xfrm>
            <a:off x="5440363" y="4903788"/>
            <a:ext cx="522287" cy="452437"/>
            <a:chOff x="2864" y="3023"/>
            <a:chExt cx="329" cy="285"/>
          </a:xfrm>
        </p:grpSpPr>
        <p:sp>
          <p:nvSpPr>
            <p:cNvPr id="12363" name="Line 49"/>
            <p:cNvSpPr>
              <a:spLocks noChangeShapeType="1"/>
            </p:cNvSpPr>
            <p:nvPr/>
          </p:nvSpPr>
          <p:spPr bwMode="auto">
            <a:xfrm flipV="1">
              <a:off x="2999" y="3023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64" name="Text Box 50"/>
            <p:cNvSpPr txBox="1">
              <a:spLocks noChangeArrowheads="1"/>
            </p:cNvSpPr>
            <p:nvPr/>
          </p:nvSpPr>
          <p:spPr bwMode="auto">
            <a:xfrm>
              <a:off x="2864" y="3114"/>
              <a:ext cx="32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rear</a:t>
              </a:r>
            </a:p>
          </p:txBody>
        </p:sp>
      </p:grpSp>
      <p:sp>
        <p:nvSpPr>
          <p:cNvPr id="12329" name="Rectangle 51"/>
          <p:cNvSpPr>
            <a:spLocks noChangeArrowheads="1"/>
          </p:cNvSpPr>
          <p:nvPr/>
        </p:nvSpPr>
        <p:spPr bwMode="auto">
          <a:xfrm>
            <a:off x="2832100" y="4483100"/>
            <a:ext cx="119063" cy="488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2711450" y="4567238"/>
            <a:ext cx="1836738" cy="336550"/>
            <a:chOff x="1723" y="2754"/>
            <a:chExt cx="1157" cy="212"/>
          </a:xfrm>
        </p:grpSpPr>
        <p:sp>
          <p:nvSpPr>
            <p:cNvPr id="12361" name="Freeform 53"/>
            <p:cNvSpPr>
              <a:spLocks/>
            </p:cNvSpPr>
            <p:nvPr/>
          </p:nvSpPr>
          <p:spPr bwMode="auto">
            <a:xfrm>
              <a:off x="1882" y="2754"/>
              <a:ext cx="998" cy="120"/>
            </a:xfrm>
            <a:custGeom>
              <a:avLst/>
              <a:gdLst>
                <a:gd name="T0" fmla="*/ 1778 w 864"/>
                <a:gd name="T1" fmla="*/ 147 h 107"/>
                <a:gd name="T2" fmla="*/ 1174 w 864"/>
                <a:gd name="T3" fmla="*/ 4 h 107"/>
                <a:gd name="T4" fmla="*/ 0 w 864"/>
                <a:gd name="T5" fmla="*/ 190 h 107"/>
                <a:gd name="T6" fmla="*/ 0 60000 65536"/>
                <a:gd name="T7" fmla="*/ 0 60000 65536"/>
                <a:gd name="T8" fmla="*/ 0 60000 65536"/>
                <a:gd name="T9" fmla="*/ 0 w 864"/>
                <a:gd name="T10" fmla="*/ 0 h 107"/>
                <a:gd name="T11" fmla="*/ 864 w 864"/>
                <a:gd name="T12" fmla="*/ 107 h 1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107">
                  <a:moveTo>
                    <a:pt x="864" y="83"/>
                  </a:moveTo>
                  <a:cubicBezTo>
                    <a:pt x="815" y="70"/>
                    <a:pt x="715" y="0"/>
                    <a:pt x="571" y="4"/>
                  </a:cubicBezTo>
                  <a:cubicBezTo>
                    <a:pt x="427" y="8"/>
                    <a:pt x="119" y="86"/>
                    <a:pt x="0" y="107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62" name="Text Box 54"/>
            <p:cNvSpPr txBox="1">
              <a:spLocks noChangeArrowheads="1"/>
            </p:cNvSpPr>
            <p:nvPr/>
          </p:nvSpPr>
          <p:spPr bwMode="auto">
            <a:xfrm>
              <a:off x="1723" y="2774"/>
              <a:ext cx="22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</p:grpSp>
      <p:sp>
        <p:nvSpPr>
          <p:cNvPr id="12331" name="Rectangle 55"/>
          <p:cNvSpPr>
            <a:spLocks noChangeArrowheads="1"/>
          </p:cNvSpPr>
          <p:nvPr/>
        </p:nvSpPr>
        <p:spPr bwMode="auto">
          <a:xfrm>
            <a:off x="2897188" y="5957888"/>
            <a:ext cx="446087" cy="3603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32" name="Rectangle 56"/>
          <p:cNvSpPr>
            <a:spLocks noChangeArrowheads="1"/>
          </p:cNvSpPr>
          <p:nvPr/>
        </p:nvSpPr>
        <p:spPr bwMode="auto">
          <a:xfrm>
            <a:off x="3343275" y="5957888"/>
            <a:ext cx="936625" cy="3603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33" name="Rectangle 57"/>
          <p:cNvSpPr>
            <a:spLocks noChangeArrowheads="1"/>
          </p:cNvSpPr>
          <p:nvPr/>
        </p:nvSpPr>
        <p:spPr bwMode="auto">
          <a:xfrm>
            <a:off x="4278313" y="5957888"/>
            <a:ext cx="936625" cy="3603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34" name="Rectangle 58"/>
          <p:cNvSpPr>
            <a:spLocks noChangeArrowheads="1"/>
          </p:cNvSpPr>
          <p:nvPr/>
        </p:nvSpPr>
        <p:spPr bwMode="auto">
          <a:xfrm>
            <a:off x="5214938" y="5957888"/>
            <a:ext cx="936625" cy="3603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2335" name="Rectangle 59"/>
          <p:cNvSpPr>
            <a:spLocks noChangeArrowheads="1"/>
          </p:cNvSpPr>
          <p:nvPr/>
        </p:nvSpPr>
        <p:spPr bwMode="auto">
          <a:xfrm>
            <a:off x="6137275" y="5957888"/>
            <a:ext cx="431800" cy="3603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36" name="Text Box 60"/>
          <p:cNvSpPr txBox="1">
            <a:spLocks noChangeArrowheads="1"/>
          </p:cNvSpPr>
          <p:nvPr/>
        </p:nvSpPr>
        <p:spPr bwMode="auto">
          <a:xfrm>
            <a:off x="3617913" y="5711825"/>
            <a:ext cx="3476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[0]</a:t>
            </a:r>
          </a:p>
        </p:txBody>
      </p:sp>
      <p:sp>
        <p:nvSpPr>
          <p:cNvPr id="12337" name="Text Box 61"/>
          <p:cNvSpPr txBox="1">
            <a:spLocks noChangeArrowheads="1"/>
          </p:cNvSpPr>
          <p:nvPr/>
        </p:nvSpPr>
        <p:spPr bwMode="auto">
          <a:xfrm>
            <a:off x="4533900" y="5711825"/>
            <a:ext cx="3476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[1]</a:t>
            </a:r>
          </a:p>
        </p:txBody>
      </p:sp>
      <p:sp>
        <p:nvSpPr>
          <p:cNvPr id="12338" name="Text Box 62"/>
          <p:cNvSpPr txBox="1">
            <a:spLocks noChangeArrowheads="1"/>
          </p:cNvSpPr>
          <p:nvPr/>
        </p:nvSpPr>
        <p:spPr bwMode="auto">
          <a:xfrm>
            <a:off x="5486400" y="5711825"/>
            <a:ext cx="3476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[2]</a:t>
            </a:r>
          </a:p>
        </p:txBody>
      </p:sp>
      <p:sp>
        <p:nvSpPr>
          <p:cNvPr id="12339" name="Rectangle 63"/>
          <p:cNvSpPr>
            <a:spLocks noChangeArrowheads="1"/>
          </p:cNvSpPr>
          <p:nvPr/>
        </p:nvSpPr>
        <p:spPr bwMode="auto">
          <a:xfrm>
            <a:off x="2759075" y="5872163"/>
            <a:ext cx="276225" cy="571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40" name="Rectangle 64"/>
          <p:cNvSpPr>
            <a:spLocks noChangeArrowheads="1"/>
          </p:cNvSpPr>
          <p:nvPr/>
        </p:nvSpPr>
        <p:spPr bwMode="auto">
          <a:xfrm>
            <a:off x="6497638" y="5884863"/>
            <a:ext cx="215900" cy="488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41" name="Text Box 65"/>
          <p:cNvSpPr txBox="1">
            <a:spLocks noChangeArrowheads="1"/>
          </p:cNvSpPr>
          <p:nvPr/>
        </p:nvSpPr>
        <p:spPr bwMode="auto">
          <a:xfrm>
            <a:off x="2652713" y="5713413"/>
            <a:ext cx="387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Q </a:t>
            </a:r>
          </a:p>
        </p:txBody>
      </p:sp>
      <p:grpSp>
        <p:nvGrpSpPr>
          <p:cNvPr id="12342" name="Group 66"/>
          <p:cNvGrpSpPr>
            <a:grpSpLocks/>
          </p:cNvGrpSpPr>
          <p:nvPr/>
        </p:nvGrpSpPr>
        <p:grpSpPr bwMode="auto">
          <a:xfrm>
            <a:off x="5718175" y="6361113"/>
            <a:ext cx="522288" cy="452437"/>
            <a:chOff x="2864" y="3023"/>
            <a:chExt cx="329" cy="285"/>
          </a:xfrm>
        </p:grpSpPr>
        <p:sp>
          <p:nvSpPr>
            <p:cNvPr id="12359" name="Line 67"/>
            <p:cNvSpPr>
              <a:spLocks noChangeShapeType="1"/>
            </p:cNvSpPr>
            <p:nvPr/>
          </p:nvSpPr>
          <p:spPr bwMode="auto">
            <a:xfrm flipV="1">
              <a:off x="2999" y="3023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60" name="Text Box 68"/>
            <p:cNvSpPr txBox="1">
              <a:spLocks noChangeArrowheads="1"/>
            </p:cNvSpPr>
            <p:nvPr/>
          </p:nvSpPr>
          <p:spPr bwMode="auto">
            <a:xfrm>
              <a:off x="2864" y="3114"/>
              <a:ext cx="32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rear</a:t>
              </a:r>
            </a:p>
          </p:txBody>
        </p:sp>
      </p:grpSp>
      <p:grpSp>
        <p:nvGrpSpPr>
          <p:cNvPr id="9" name="Group 69"/>
          <p:cNvGrpSpPr>
            <a:grpSpLocks/>
          </p:cNvGrpSpPr>
          <p:nvPr/>
        </p:nvGrpSpPr>
        <p:grpSpPr bwMode="auto">
          <a:xfrm>
            <a:off x="2684463" y="5981700"/>
            <a:ext cx="2670175" cy="307975"/>
            <a:chOff x="1706" y="3690"/>
            <a:chExt cx="1682" cy="194"/>
          </a:xfrm>
        </p:grpSpPr>
        <p:sp>
          <p:nvSpPr>
            <p:cNvPr id="12357" name="Freeform 70"/>
            <p:cNvSpPr>
              <a:spLocks/>
            </p:cNvSpPr>
            <p:nvPr/>
          </p:nvSpPr>
          <p:spPr bwMode="auto">
            <a:xfrm>
              <a:off x="1895" y="3690"/>
              <a:ext cx="1493" cy="85"/>
            </a:xfrm>
            <a:custGeom>
              <a:avLst/>
              <a:gdLst>
                <a:gd name="T0" fmla="*/ 13311 w 864"/>
                <a:gd name="T1" fmla="*/ 26 h 107"/>
                <a:gd name="T2" fmla="*/ 8802 w 864"/>
                <a:gd name="T3" fmla="*/ 2 h 107"/>
                <a:gd name="T4" fmla="*/ 0 w 864"/>
                <a:gd name="T5" fmla="*/ 34 h 107"/>
                <a:gd name="T6" fmla="*/ 0 60000 65536"/>
                <a:gd name="T7" fmla="*/ 0 60000 65536"/>
                <a:gd name="T8" fmla="*/ 0 60000 65536"/>
                <a:gd name="T9" fmla="*/ 0 w 864"/>
                <a:gd name="T10" fmla="*/ 0 h 107"/>
                <a:gd name="T11" fmla="*/ 864 w 864"/>
                <a:gd name="T12" fmla="*/ 107 h 1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107">
                  <a:moveTo>
                    <a:pt x="864" y="83"/>
                  </a:moveTo>
                  <a:cubicBezTo>
                    <a:pt x="815" y="70"/>
                    <a:pt x="715" y="0"/>
                    <a:pt x="571" y="4"/>
                  </a:cubicBezTo>
                  <a:cubicBezTo>
                    <a:pt x="427" y="8"/>
                    <a:pt x="119" y="86"/>
                    <a:pt x="0" y="107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58" name="Text Box 71"/>
            <p:cNvSpPr txBox="1">
              <a:spLocks noChangeArrowheads="1"/>
            </p:cNvSpPr>
            <p:nvPr/>
          </p:nvSpPr>
          <p:spPr bwMode="auto">
            <a:xfrm>
              <a:off x="1706" y="3692"/>
              <a:ext cx="26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</a:t>
              </a:r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</a:p>
          </p:txBody>
        </p:sp>
      </p:grpSp>
      <p:sp>
        <p:nvSpPr>
          <p:cNvPr id="72" name="Rectangle 72"/>
          <p:cNvSpPr>
            <a:spLocks noChangeArrowheads="1"/>
          </p:cNvSpPr>
          <p:nvPr/>
        </p:nvSpPr>
        <p:spPr bwMode="auto">
          <a:xfrm>
            <a:off x="5411788" y="3005138"/>
            <a:ext cx="398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</a:p>
        </p:txBody>
      </p:sp>
      <p:grpSp>
        <p:nvGrpSpPr>
          <p:cNvPr id="10" name="Group 73"/>
          <p:cNvGrpSpPr>
            <a:grpSpLocks/>
          </p:cNvGrpSpPr>
          <p:nvPr/>
        </p:nvGrpSpPr>
        <p:grpSpPr bwMode="auto">
          <a:xfrm>
            <a:off x="5418138" y="3481388"/>
            <a:ext cx="522287" cy="452437"/>
            <a:chOff x="2418" y="2494"/>
            <a:chExt cx="329" cy="285"/>
          </a:xfrm>
        </p:grpSpPr>
        <p:sp>
          <p:nvSpPr>
            <p:cNvPr id="12355" name="Line 74"/>
            <p:cNvSpPr>
              <a:spLocks noChangeShapeType="1"/>
            </p:cNvSpPr>
            <p:nvPr/>
          </p:nvSpPr>
          <p:spPr bwMode="auto">
            <a:xfrm flipV="1">
              <a:off x="2553" y="249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" name="Text Box 75"/>
            <p:cNvSpPr txBox="1">
              <a:spLocks noChangeArrowheads="1"/>
            </p:cNvSpPr>
            <p:nvPr/>
          </p:nvSpPr>
          <p:spPr bwMode="auto">
            <a:xfrm>
              <a:off x="2418" y="2585"/>
              <a:ext cx="32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rear</a:t>
              </a:r>
            </a:p>
          </p:txBody>
        </p:sp>
      </p:grpSp>
      <p:grpSp>
        <p:nvGrpSpPr>
          <p:cNvPr id="11" name="Group 76"/>
          <p:cNvGrpSpPr>
            <a:grpSpLocks/>
          </p:cNvGrpSpPr>
          <p:nvPr/>
        </p:nvGrpSpPr>
        <p:grpSpPr bwMode="auto">
          <a:xfrm>
            <a:off x="4486275" y="4903788"/>
            <a:ext cx="609600" cy="452437"/>
            <a:chOff x="1784" y="3023"/>
            <a:chExt cx="384" cy="285"/>
          </a:xfrm>
        </p:grpSpPr>
        <p:sp>
          <p:nvSpPr>
            <p:cNvPr id="77" name="Text Box 77"/>
            <p:cNvSpPr txBox="1">
              <a:spLocks noChangeArrowheads="1"/>
            </p:cNvSpPr>
            <p:nvPr/>
          </p:nvSpPr>
          <p:spPr bwMode="auto">
            <a:xfrm>
              <a:off x="1784" y="3114"/>
              <a:ext cx="38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front</a:t>
              </a:r>
            </a:p>
          </p:txBody>
        </p:sp>
        <p:sp>
          <p:nvSpPr>
            <p:cNvPr id="12354" name="Line 78"/>
            <p:cNvSpPr>
              <a:spLocks noChangeShapeType="1"/>
            </p:cNvSpPr>
            <p:nvPr/>
          </p:nvSpPr>
          <p:spPr bwMode="auto">
            <a:xfrm flipV="1">
              <a:off x="1955" y="3023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9" name="Rectangle 79"/>
          <p:cNvSpPr>
            <a:spLocks noChangeArrowheads="1"/>
          </p:cNvSpPr>
          <p:nvPr/>
        </p:nvSpPr>
        <p:spPr bwMode="auto">
          <a:xfrm>
            <a:off x="3594100" y="1465263"/>
            <a:ext cx="365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</a:p>
        </p:txBody>
      </p:sp>
      <p:sp>
        <p:nvSpPr>
          <p:cNvPr id="80" name="Rectangle 80"/>
          <p:cNvSpPr>
            <a:spLocks noChangeArrowheads="1"/>
          </p:cNvSpPr>
          <p:nvPr/>
        </p:nvSpPr>
        <p:spPr bwMode="auto">
          <a:xfrm>
            <a:off x="4511675" y="4491038"/>
            <a:ext cx="347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</a:p>
        </p:txBody>
      </p:sp>
      <p:grpSp>
        <p:nvGrpSpPr>
          <p:cNvPr id="12" name="Group 81"/>
          <p:cNvGrpSpPr>
            <a:grpSpLocks/>
          </p:cNvGrpSpPr>
          <p:nvPr/>
        </p:nvGrpSpPr>
        <p:grpSpPr bwMode="auto">
          <a:xfrm>
            <a:off x="5195888" y="6361113"/>
            <a:ext cx="609600" cy="452437"/>
            <a:chOff x="1784" y="3023"/>
            <a:chExt cx="384" cy="285"/>
          </a:xfrm>
        </p:grpSpPr>
        <p:sp>
          <p:nvSpPr>
            <p:cNvPr id="82" name="Text Box 82"/>
            <p:cNvSpPr txBox="1">
              <a:spLocks noChangeArrowheads="1"/>
            </p:cNvSpPr>
            <p:nvPr/>
          </p:nvSpPr>
          <p:spPr bwMode="auto">
            <a:xfrm>
              <a:off x="1784" y="3114"/>
              <a:ext cx="38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front</a:t>
              </a:r>
            </a:p>
          </p:txBody>
        </p:sp>
        <p:sp>
          <p:nvSpPr>
            <p:cNvPr id="12352" name="Line 83"/>
            <p:cNvSpPr>
              <a:spLocks noChangeShapeType="1"/>
            </p:cNvSpPr>
            <p:nvPr/>
          </p:nvSpPr>
          <p:spPr bwMode="auto">
            <a:xfrm flipV="1">
              <a:off x="1955" y="3023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84" name="Rectangle 84"/>
          <p:cNvSpPr>
            <a:spLocks noChangeArrowheads="1"/>
          </p:cNvSpPr>
          <p:nvPr/>
        </p:nvSpPr>
        <p:spPr bwMode="auto">
          <a:xfrm>
            <a:off x="5451475" y="5932488"/>
            <a:ext cx="347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061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순</a:t>
            </a:r>
            <a:r>
              <a:rPr lang="ko-KR" altLang="en-US" dirty="0"/>
              <a:t>차</a:t>
            </a:r>
            <a:r>
              <a:rPr lang="ko-KR" altLang="en-US" dirty="0" smtClean="0"/>
              <a:t> </a:t>
            </a:r>
            <a:r>
              <a:rPr lang="ko-KR" altLang="en-US" dirty="0"/>
              <a:t>큐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dirty="0"/>
              <a:t>1</a:t>
            </a:r>
            <a:r>
              <a:rPr lang="ko-KR" altLang="en-US" dirty="0"/>
              <a:t>차원 배열을 이용한 큐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ko-KR" altLang="en-US" dirty="0"/>
              <a:t>큐의 크기 </a:t>
            </a:r>
            <a:r>
              <a:rPr lang="en-US" altLang="ko-KR" dirty="0"/>
              <a:t>= </a:t>
            </a:r>
            <a:r>
              <a:rPr lang="ko-KR" altLang="en-US" dirty="0"/>
              <a:t>배열의 크기</a:t>
            </a:r>
          </a:p>
          <a:p>
            <a:pPr lvl="2" eaLnBrk="1" hangingPunct="1">
              <a:lnSpc>
                <a:spcPct val="70000"/>
              </a:lnSpc>
              <a:defRPr/>
            </a:pPr>
            <a:r>
              <a:rPr lang="ko-KR" altLang="en-US" dirty="0"/>
              <a:t>변수 </a:t>
            </a:r>
            <a:r>
              <a:rPr lang="en-US" altLang="ko-KR" dirty="0"/>
              <a:t>front : </a:t>
            </a:r>
            <a:r>
              <a:rPr lang="ko-KR" altLang="en-US" dirty="0"/>
              <a:t>저장된 첫 번째 원소의 인덱스 저장</a:t>
            </a:r>
          </a:p>
          <a:p>
            <a:pPr lvl="2" eaLnBrk="1" hangingPunct="1">
              <a:lnSpc>
                <a:spcPct val="70000"/>
              </a:lnSpc>
              <a:defRPr/>
            </a:pPr>
            <a:r>
              <a:rPr lang="ko-KR" altLang="en-US" dirty="0"/>
              <a:t>변수 </a:t>
            </a:r>
            <a:r>
              <a:rPr lang="en-US" altLang="ko-KR" dirty="0"/>
              <a:t>rear : </a:t>
            </a:r>
            <a:r>
              <a:rPr lang="ko-KR" altLang="en-US" dirty="0"/>
              <a:t>저장된 마지막 원소의 인덱스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2" eaLnBrk="1" hangingPunct="1">
              <a:lnSpc>
                <a:spcPct val="70000"/>
              </a:lnSpc>
              <a:defRPr/>
            </a:pPr>
            <a:endParaRPr lang="ko-KR" altLang="en-US" dirty="0"/>
          </a:p>
          <a:p>
            <a:pPr lvl="1" eaLnBrk="1" hangingPunct="1">
              <a:lnSpc>
                <a:spcPct val="140000"/>
              </a:lnSpc>
              <a:defRPr/>
            </a:pPr>
            <a:r>
              <a:rPr lang="ko-KR" altLang="en-US" dirty="0"/>
              <a:t>상태 표현 </a:t>
            </a:r>
          </a:p>
          <a:p>
            <a:pPr lvl="2" eaLnBrk="1" hangingPunct="1">
              <a:defRPr/>
            </a:pPr>
            <a:r>
              <a:rPr lang="ko-KR" altLang="en-US" dirty="0"/>
              <a:t>초기 상태 </a:t>
            </a:r>
            <a:r>
              <a:rPr lang="en-US" altLang="ko-KR" dirty="0"/>
              <a:t>: front = rear = </a:t>
            </a:r>
            <a:r>
              <a:rPr lang="en-US" altLang="ko-KR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-1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ko-KR" altLang="en-US" dirty="0"/>
              <a:t>공백 상태 </a:t>
            </a:r>
            <a:r>
              <a:rPr lang="en-US" altLang="ko-KR" dirty="0"/>
              <a:t>: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front = rear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ko-KR" altLang="en-US" dirty="0"/>
              <a:t>포화 상태 </a:t>
            </a:r>
            <a:r>
              <a:rPr lang="en-US" altLang="ko-KR" dirty="0"/>
              <a:t>: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rear = </a:t>
            </a:r>
            <a:r>
              <a:rPr lang="en-US" altLang="ko-KR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n-1  </a:t>
            </a:r>
            <a:r>
              <a:rPr lang="en-US" altLang="ko-KR" dirty="0"/>
              <a:t>(n : </a:t>
            </a:r>
            <a:r>
              <a:rPr lang="ko-KR" altLang="en-US" dirty="0"/>
              <a:t>배열의 크기</a:t>
            </a:r>
            <a:r>
              <a:rPr lang="en-US" altLang="ko-KR" dirty="0"/>
              <a:t>, n-1 : </a:t>
            </a:r>
            <a:r>
              <a:rPr lang="ko-KR" altLang="en-US" dirty="0"/>
              <a:t>배열의 마지막 인덱스</a:t>
            </a:r>
            <a:r>
              <a:rPr lang="en-US" altLang="ko-KR" dirty="0"/>
              <a:t>)</a:t>
            </a:r>
          </a:p>
          <a:p>
            <a:pPr>
              <a:defRPr/>
            </a:pPr>
            <a:endParaRPr lang="ko-KR" altLang="en-US" dirty="0"/>
          </a:p>
        </p:txBody>
      </p:sp>
      <p:sp>
        <p:nvSpPr>
          <p:cNvPr id="13315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49443" cy="576263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큐의 구현 </a:t>
            </a:r>
            <a:r>
              <a:rPr lang="en-US" altLang="ko-KR" sz="2000" dirty="0" smtClean="0"/>
              <a:t>: </a:t>
            </a:r>
            <a:r>
              <a:rPr lang="ko-KR" altLang="en-US" dirty="0" smtClean="0"/>
              <a:t>순차자료구조를 이용한 큐의 구현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999</TotalTime>
  <Words>1700</Words>
  <Application>Microsoft Office PowerPoint</Application>
  <PresentationFormat>화면 슬라이드 쇼(4:3)</PresentationFormat>
  <Paragraphs>433</Paragraphs>
  <Slides>50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62" baseType="lpstr">
      <vt:lpstr>HY견고딕</vt:lpstr>
      <vt:lpstr>HY견명조</vt:lpstr>
      <vt:lpstr>HY헤드라인M</vt:lpstr>
      <vt:lpstr>굴림</vt:lpstr>
      <vt:lpstr>돋움</vt:lpstr>
      <vt:lpstr>맑은 고딕</vt:lpstr>
      <vt:lpstr>휴먼둥근헤드라인</vt:lpstr>
      <vt:lpstr>Arial</vt:lpstr>
      <vt:lpstr>Times New Roman</vt:lpstr>
      <vt:lpstr>Verdana</vt:lpstr>
      <vt:lpstr>Wingdings</vt:lpstr>
      <vt:lpstr>1_마스터</vt:lpstr>
      <vt:lpstr>큐</vt:lpstr>
      <vt:lpstr>PowerPoint 프레젠테이션</vt:lpstr>
      <vt:lpstr>1. 큐의 이해 : 큐의 개념과 구조</vt:lpstr>
      <vt:lpstr>1. 큐의 이해 : 큐의 개념과 구조</vt:lpstr>
      <vt:lpstr>1. 큐의 이해 : 큐의 개념과 구조</vt:lpstr>
      <vt:lpstr>1. 큐의 이해 : 큐의 추상 자료형</vt:lpstr>
      <vt:lpstr>1. 큐의 이해</vt:lpstr>
      <vt:lpstr>1. 큐</vt:lpstr>
      <vt:lpstr>2. 큐의 구현 : 순차자료구조를 이용한 큐의 구현</vt:lpstr>
      <vt:lpstr>2. 큐의 구현 : 순차자료구조를 이용한 큐의 구현</vt:lpstr>
      <vt:lpstr>2. 큐의 구현 : 순차자료구조를 이용한 큐의 구현</vt:lpstr>
      <vt:lpstr>2. 큐의 구현 : 순차자료구조를 이용한 큐의 구현</vt:lpstr>
      <vt:lpstr>2. 큐의 구현 : 순차자료구조를 이용한 큐의 구현</vt:lpstr>
      <vt:lpstr>2. 큐의 구현 : 순차자료구조를 이용한 큐의 구현</vt:lpstr>
      <vt:lpstr>2. 큐의 구현 : 순차자료구조를 이용한 큐의 구현</vt:lpstr>
      <vt:lpstr>2. 큐의 구현 : 순차자료구조를 이용한 큐의 구현</vt:lpstr>
      <vt:lpstr>2. 큐의 구현 : 원형 큐의 구현</vt:lpstr>
      <vt:lpstr>2. 큐의 구현 : 원형 큐의 구현</vt:lpstr>
      <vt:lpstr>2. 큐의 구현 : 원형 큐의 구현</vt:lpstr>
      <vt:lpstr>2. 큐의 구현 : 원형 큐의 구현</vt:lpstr>
      <vt:lpstr>2. 큐의 구현 : 원형 큐의 구현</vt:lpstr>
      <vt:lpstr>2. 큐의 구현 : 원형 큐의 구현</vt:lpstr>
      <vt:lpstr>2. 큐의 구현 : 원형 큐의 구현</vt:lpstr>
      <vt:lpstr>2. 큐의 구현 : 원형 큐의 구현</vt:lpstr>
      <vt:lpstr>2. 큐의 구현 : 원형 큐의 구현</vt:lpstr>
      <vt:lpstr>2. 큐의 구현 : 원형 큐의 구현</vt:lpstr>
      <vt:lpstr>2. 큐의 구현 : 원형 큐의 구현</vt:lpstr>
      <vt:lpstr>2. 큐의 구현 : 연결자료구조를 이용한 큐의 구현</vt:lpstr>
      <vt:lpstr>2. 큐의 구현 : 연결자료구조를 이용한 큐의 구현</vt:lpstr>
      <vt:lpstr>2. 큐의 구현 : 연결자료구조를 이용한 큐의 구현</vt:lpstr>
      <vt:lpstr>2. 큐의 구현 : 연결자료구조를 이용한 큐의 구현</vt:lpstr>
      <vt:lpstr>2. 큐의 구현 : 연결자료구조를 이용한 큐의 구현</vt:lpstr>
      <vt:lpstr>2. 큐의 구현 : 연결자료구조를 이용한 큐의 구현</vt:lpstr>
      <vt:lpstr>2. 큐의 구현 : 연결자료구조를 이용한 큐의 구현</vt:lpstr>
      <vt:lpstr>2. 큐의 구현 : 연결자료구조를 이용한 큐의 구현</vt:lpstr>
      <vt:lpstr>2. 큐의 구현 : 연결자료구조를 이용한 큐의 구현</vt:lpstr>
      <vt:lpstr>2. 큐의 구현 : 연결자료구조를 이용한 큐의 구현</vt:lpstr>
      <vt:lpstr>2. 큐의 구현 : 연결자료구조를 이용한 큐의 구현</vt:lpstr>
      <vt:lpstr>2. 큐의 구현 : 연결자료구조를 이용한 큐의 구현</vt:lpstr>
      <vt:lpstr>2. 큐의 구현 : 연결자료구조를 이용한 큐의 구현</vt:lpstr>
      <vt:lpstr>3. 데크</vt:lpstr>
      <vt:lpstr>3. 데크</vt:lpstr>
      <vt:lpstr>3. 데크</vt:lpstr>
      <vt:lpstr>3. 데크</vt:lpstr>
      <vt:lpstr>3. 데크</vt:lpstr>
      <vt:lpstr>3. 데크</vt:lpstr>
      <vt:lpstr>3. 데크</vt:lpstr>
      <vt:lpstr>4. 큐의 응용 : 운영체제의 작업 큐 </vt:lpstr>
      <vt:lpstr>4. 큐의 응용 : 시뮬레이션에서의 큐잉 시스템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amiga</cp:lastModifiedBy>
  <cp:revision>149</cp:revision>
  <dcterms:created xsi:type="dcterms:W3CDTF">2011-01-05T15:14:06Z</dcterms:created>
  <dcterms:modified xsi:type="dcterms:W3CDTF">2017-01-20T07:11:00Z</dcterms:modified>
</cp:coreProperties>
</file>