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97" r:id="rId1"/>
  </p:sldMasterIdLst>
  <p:notesMasterIdLst>
    <p:notesMasterId r:id="rId49"/>
  </p:notesMasterIdLst>
  <p:handoutMasterIdLst>
    <p:handoutMasterId r:id="rId50"/>
  </p:handoutMasterIdLst>
  <p:sldIdLst>
    <p:sldId id="256" r:id="rId2"/>
    <p:sldId id="1024" r:id="rId3"/>
    <p:sldId id="998" r:id="rId4"/>
    <p:sldId id="950" r:id="rId5"/>
    <p:sldId id="951" r:id="rId6"/>
    <p:sldId id="952" r:id="rId7"/>
    <p:sldId id="953" r:id="rId8"/>
    <p:sldId id="954" r:id="rId9"/>
    <p:sldId id="1026" r:id="rId10"/>
    <p:sldId id="947" r:id="rId11"/>
    <p:sldId id="948" r:id="rId12"/>
    <p:sldId id="1027" r:id="rId13"/>
    <p:sldId id="958" r:id="rId14"/>
    <p:sldId id="964" r:id="rId15"/>
    <p:sldId id="965" r:id="rId16"/>
    <p:sldId id="1002" r:id="rId17"/>
    <p:sldId id="1028" r:id="rId18"/>
    <p:sldId id="966" r:id="rId19"/>
    <p:sldId id="967" r:id="rId20"/>
    <p:sldId id="968" r:id="rId21"/>
    <p:sldId id="1006" r:id="rId22"/>
    <p:sldId id="959" r:id="rId23"/>
    <p:sldId id="1029" r:id="rId24"/>
    <p:sldId id="969" r:id="rId25"/>
    <p:sldId id="1030" r:id="rId26"/>
    <p:sldId id="961" r:id="rId27"/>
    <p:sldId id="974" r:id="rId28"/>
    <p:sldId id="975" r:id="rId29"/>
    <p:sldId id="976" r:id="rId30"/>
    <p:sldId id="977" r:id="rId31"/>
    <p:sldId id="978" r:id="rId32"/>
    <p:sldId id="979" r:id="rId33"/>
    <p:sldId id="985" r:id="rId34"/>
    <p:sldId id="981" r:id="rId35"/>
    <p:sldId id="982" r:id="rId36"/>
    <p:sldId id="986" r:id="rId37"/>
    <p:sldId id="987" r:id="rId38"/>
    <p:sldId id="988" r:id="rId39"/>
    <p:sldId id="989" r:id="rId40"/>
    <p:sldId id="990" r:id="rId41"/>
    <p:sldId id="1021" r:id="rId42"/>
    <p:sldId id="1020" r:id="rId43"/>
    <p:sldId id="991" r:id="rId44"/>
    <p:sldId id="992" r:id="rId45"/>
    <p:sldId id="1022" r:id="rId46"/>
    <p:sldId id="1023" r:id="rId47"/>
    <p:sldId id="1025" r:id="rId48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66"/>
    <a:srgbClr val="008000"/>
    <a:srgbClr val="FF0000"/>
    <a:srgbClr val="3366FF"/>
    <a:srgbClr val="660033"/>
    <a:srgbClr val="640032"/>
    <a:srgbClr val="4521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45" autoAdjust="0"/>
    <p:restoredTop sz="99393" autoAdjust="0"/>
  </p:normalViewPr>
  <p:slideViewPr>
    <p:cSldViewPr>
      <p:cViewPr varScale="1">
        <p:scale>
          <a:sx n="122" d="100"/>
          <a:sy n="122" d="100"/>
        </p:scale>
        <p:origin x="1770" y="102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68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1623F267-106B-4704-B3B7-C56C6116550D}" type="datetimeFigureOut">
              <a:rPr lang="ko-KR" altLang="en-US"/>
              <a:pPr>
                <a:defRPr/>
              </a:pPr>
              <a:t>2017-01-20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25113F2-AAB7-400F-9FD5-FF272B110D9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5230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A3373DA2-B59E-4007-B8F5-455CF4A7421C}" type="datetimeFigureOut">
              <a:rPr lang="ko-KR" altLang="en-US"/>
              <a:pPr>
                <a:defRPr/>
              </a:pPr>
              <a:t>2017-01-20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CBF6A22-298C-46DA-8263-AE1A766002F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5172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553724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655104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F07B8B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B70039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IT </a:t>
            </a:r>
            <a:r>
              <a:rPr lang="en-US" altLang="ko-KR" sz="1800" b="1" dirty="0" err="1">
                <a:solidFill>
                  <a:schemeClr val="bg1"/>
                </a:solidFill>
                <a:latin typeface="+mj-ea"/>
                <a:ea typeface="+mj-ea"/>
              </a:rPr>
              <a:t>CookBook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, C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로 배우는 쉬운 자료구조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개정 </a:t>
            </a:r>
            <a:r>
              <a:rPr lang="en-US" altLang="ko-KR" sz="1800" b="1" dirty="0" smtClean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r>
              <a:rPr lang="ko-KR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판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7" b="29954"/>
          <a:stretch/>
        </p:blipFill>
        <p:spPr>
          <a:xfrm>
            <a:off x="4355976" y="133905"/>
            <a:ext cx="4680000" cy="40338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40352" y="6477000"/>
            <a:ext cx="1228725" cy="25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34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dirty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dirty="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003506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  <a:lvl4pPr marL="1076325" indent="-180975">
              <a:buFont typeface="Arial" pitchFamily="34" charset="0"/>
              <a:buChar char="−"/>
              <a:defRPr sz="1600" b="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278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127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/>
        </p:nvSpPr>
        <p:spPr bwMode="auto">
          <a:xfrm>
            <a:off x="8028384" y="6516688"/>
            <a:ext cx="1039416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4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40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/47</a:t>
            </a:r>
            <a:endParaRPr lang="en-US" altLang="ko-KR" sz="14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endParaRPr lang="en-US" altLang="ko-KR" dirty="0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EA8892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753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8" r:id="rId1"/>
    <p:sldLayoutId id="2147484699" r:id="rId2"/>
    <p:sldLayoutId id="2147484700" r:id="rId3"/>
    <p:sldLayoutId id="2147484702" r:id="rId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anose="05000000000000000000" pitchFamily="2" charset="2"/>
        <a:buChar char="v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ea"/>
          <a:ea typeface="+mn-ea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 smtClean="0">
                <a:ln w="11430">
                  <a:solidFill>
                    <a:srgbClr val="452103"/>
                  </a:solidFill>
                </a:ln>
                <a:solidFill>
                  <a:srgbClr val="660033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10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rgbClr val="660033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검색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정렬된 자료를 순차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pPr lvl="2" eaLnBrk="1" hangingPunct="1"/>
            <a:r>
              <a:rPr lang="ko-KR" altLang="en-US" dirty="0"/>
              <a:t>원소의 </a:t>
            </a:r>
            <a:r>
              <a:rPr lang="ko-KR" altLang="en-US" dirty="0" err="1"/>
              <a:t>키값이</a:t>
            </a:r>
            <a:r>
              <a:rPr lang="ko-KR" altLang="en-US" dirty="0"/>
              <a:t> 찾는 </a:t>
            </a:r>
            <a:r>
              <a:rPr lang="ko-KR" altLang="en-US" dirty="0" err="1"/>
              <a:t>키값보다</a:t>
            </a:r>
            <a:r>
              <a:rPr lang="ko-KR" altLang="en-US" dirty="0"/>
              <a:t> 크면 찾는 원소가 없는 </a:t>
            </a:r>
            <a:r>
              <a:rPr lang="ko-KR" altLang="en-US" dirty="0" smtClean="0"/>
              <a:t>것이므로 </a:t>
            </a:r>
            <a:r>
              <a:rPr lang="ko-KR" altLang="en-US" dirty="0"/>
              <a:t>더 이상 검색을 수행하지 않아도 검색 실패를 알 수 </a:t>
            </a:r>
            <a:r>
              <a:rPr lang="ko-KR" altLang="en-US" dirty="0" smtClean="0"/>
              <a:t>있음</a:t>
            </a:r>
          </a:p>
        </p:txBody>
      </p:sp>
      <p:sp>
        <p:nvSpPr>
          <p:cNvPr id="1536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순차 검색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49" y="2388516"/>
            <a:ext cx="4320480" cy="239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462" y="2855137"/>
            <a:ext cx="4299774" cy="2298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>
              <a:lnSpc>
                <a:spcPct val="130000"/>
              </a:lnSpc>
              <a:defRPr/>
            </a:pPr>
            <a:r>
              <a:rPr lang="ko-KR" altLang="en-US" dirty="0" smtClean="0"/>
              <a:t>정렬된 자료의 순차검색 </a:t>
            </a:r>
            <a:endParaRPr lang="ko-KR" altLang="en-US" dirty="0"/>
          </a:p>
          <a:p>
            <a:pPr lvl="2" eaLnBrk="1" hangingPunct="1">
              <a:spcAft>
                <a:spcPts val="100"/>
              </a:spcAft>
              <a:defRPr/>
            </a:pPr>
            <a:endParaRPr lang="ko-KR" altLang="en-US" dirty="0"/>
          </a:p>
          <a:p>
            <a:pPr lvl="2" eaLnBrk="1" hangingPunct="1">
              <a:spcAft>
                <a:spcPts val="100"/>
              </a:spcAft>
              <a:defRPr/>
            </a:pPr>
            <a:endParaRPr lang="ko-KR" altLang="en-US" dirty="0"/>
          </a:p>
          <a:p>
            <a:pPr lvl="2" eaLnBrk="1" hangingPunct="1">
              <a:spcAft>
                <a:spcPts val="100"/>
              </a:spcAft>
              <a:defRPr/>
            </a:pPr>
            <a:endParaRPr lang="en-US" altLang="ko-KR" dirty="0"/>
          </a:p>
          <a:p>
            <a:pPr lvl="2" eaLnBrk="1" hangingPunct="1">
              <a:spcAft>
                <a:spcPts val="100"/>
              </a:spcAft>
              <a:defRPr/>
            </a:pPr>
            <a:endParaRPr lang="en-US" altLang="ko-KR" dirty="0"/>
          </a:p>
          <a:p>
            <a:pPr lvl="2" eaLnBrk="1" hangingPunct="1">
              <a:spcAft>
                <a:spcPts val="100"/>
              </a:spcAft>
              <a:defRPr/>
            </a:pPr>
            <a:endParaRPr lang="en-US" altLang="ko-KR" dirty="0"/>
          </a:p>
          <a:p>
            <a:pPr lvl="2" eaLnBrk="1" hangingPunct="1">
              <a:spcAft>
                <a:spcPts val="100"/>
              </a:spcAft>
              <a:defRPr/>
            </a:pPr>
            <a:endParaRPr lang="en-US" altLang="ko-KR" dirty="0" smtClean="0"/>
          </a:p>
          <a:p>
            <a:pPr lvl="2" eaLnBrk="1" hangingPunct="1">
              <a:spcAft>
                <a:spcPts val="100"/>
              </a:spcAft>
              <a:defRPr/>
            </a:pPr>
            <a:endParaRPr lang="en-US" altLang="ko-KR" dirty="0"/>
          </a:p>
          <a:p>
            <a:pPr lvl="2" eaLnBrk="1" hangingPunct="1">
              <a:spcAft>
                <a:spcPts val="100"/>
              </a:spcAft>
              <a:defRPr/>
            </a:pPr>
            <a:endParaRPr lang="ko-KR" altLang="en-US" dirty="0"/>
          </a:p>
          <a:p>
            <a:pPr marL="895350" lvl="3" indent="0" eaLnBrk="1" hangingPunct="1">
              <a:spcAft>
                <a:spcPts val="100"/>
              </a:spcAft>
              <a:buNone/>
              <a:defRPr/>
            </a:pPr>
            <a:endParaRPr lang="ko-KR" altLang="en-US" dirty="0"/>
          </a:p>
          <a:p>
            <a:pPr lvl="2" eaLnBrk="1" hangingPunct="1">
              <a:spcAft>
                <a:spcPts val="100"/>
              </a:spcAft>
              <a:defRPr/>
            </a:pPr>
            <a:r>
              <a:rPr lang="ko-KR" altLang="en-US" dirty="0"/>
              <a:t>비교횟수 </a:t>
            </a:r>
            <a:r>
              <a:rPr lang="en-US" altLang="ko-KR" dirty="0"/>
              <a:t>- </a:t>
            </a:r>
            <a:r>
              <a:rPr lang="ko-KR" altLang="en-US" dirty="0"/>
              <a:t>찾고자 하는 원소의 위치에 따라 결정</a:t>
            </a:r>
          </a:p>
          <a:p>
            <a:pPr lvl="3" eaLnBrk="1" hangingPunct="1">
              <a:defRPr/>
            </a:pPr>
            <a:r>
              <a:rPr lang="ko-KR" altLang="en-US" dirty="0"/>
              <a:t>검색 실패의 경우에 평균 비교 횟수가 반으로 </a:t>
            </a:r>
            <a:r>
              <a:rPr lang="ko-KR" altLang="en-US" dirty="0" smtClean="0"/>
              <a:t>줄어듦</a:t>
            </a:r>
            <a:endParaRPr lang="en-US" altLang="ko-KR" dirty="0"/>
          </a:p>
          <a:p>
            <a:pPr lvl="2" eaLnBrk="1" hangingPunct="1">
              <a:defRPr/>
            </a:pPr>
            <a:r>
              <a:rPr lang="ko-KR" altLang="en-US" dirty="0" smtClean="0"/>
              <a:t>평균 </a:t>
            </a:r>
            <a:r>
              <a:rPr lang="ko-KR" altLang="en-US" dirty="0"/>
              <a:t>시간 복잡도 </a:t>
            </a:r>
            <a:r>
              <a:rPr lang="en-US" altLang="ko-KR" dirty="0"/>
              <a:t>: O(n)</a:t>
            </a:r>
          </a:p>
          <a:p>
            <a:pPr>
              <a:defRPr/>
            </a:pPr>
            <a:endParaRPr lang="ko-KR" altLang="en-US" dirty="0"/>
          </a:p>
        </p:txBody>
      </p:sp>
      <p:sp>
        <p:nvSpPr>
          <p:cNvPr id="1638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순차 검색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9" y="1474562"/>
            <a:ext cx="8085586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/>
            <a:r>
              <a:rPr lang="ko-KR" altLang="en-US" smtClean="0"/>
              <a:t>정렬된 자료를 순차 검색하기</a:t>
            </a:r>
            <a:r>
              <a:rPr lang="ko-KR" altLang="en-US" smtClean="0"/>
              <a:t> 프로그램 </a:t>
            </a:r>
            <a:r>
              <a:rPr lang="en-US" altLang="ko-KR" smtClean="0"/>
              <a:t>: </a:t>
            </a:r>
            <a:r>
              <a:rPr lang="ko-KR" altLang="en-US" smtClean="0">
                <a:solidFill>
                  <a:srgbClr val="0070C0"/>
                </a:solidFill>
              </a:rPr>
              <a:t>교재 </a:t>
            </a:r>
            <a:r>
              <a:rPr lang="en-US" altLang="ko-KR" smtClean="0">
                <a:solidFill>
                  <a:srgbClr val="0070C0"/>
                </a:solidFill>
              </a:rPr>
              <a:t>562p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실행 </a:t>
            </a:r>
            <a:r>
              <a:rPr lang="ko-KR" altLang="en-US" smtClean="0"/>
              <a:t>결과</a:t>
            </a:r>
            <a:endParaRPr lang="en-US" altLang="ko-KR" dirty="0" smtClean="0"/>
          </a:p>
        </p:txBody>
      </p:sp>
      <p:sp>
        <p:nvSpPr>
          <p:cNvPr id="27651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521451" cy="576263"/>
          </a:xfrm>
        </p:spPr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순차 검색</a:t>
            </a:r>
            <a:endParaRPr lang="ko-KR" altLang="en-US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72816"/>
            <a:ext cx="50387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21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색인 </a:t>
            </a:r>
            <a:r>
              <a:rPr lang="ko-KR" altLang="en-US" smtClean="0"/>
              <a:t>순차 검색</a:t>
            </a:r>
            <a:r>
              <a:rPr lang="en-US" altLang="ko-KR" baseline="30000" smtClean="0"/>
              <a:t>index sequential search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정렬되어있는 자료에 대한 </a:t>
            </a:r>
            <a:r>
              <a:rPr lang="ko-KR" altLang="en-US" smtClean="0"/>
              <a:t>인덱스 테이블</a:t>
            </a:r>
            <a:r>
              <a:rPr lang="en-US" altLang="ko-KR" baseline="30000" smtClean="0"/>
              <a:t>index table</a:t>
            </a:r>
            <a:r>
              <a:rPr lang="ko-KR" altLang="en-US" smtClean="0"/>
              <a:t>을 </a:t>
            </a:r>
            <a:r>
              <a:rPr lang="ko-KR" altLang="en-US" dirty="0" smtClean="0"/>
              <a:t>추가로 사용하여 탐색 효율을 높인 검색 방법</a:t>
            </a:r>
          </a:p>
          <a:p>
            <a:pPr lvl="1" eaLnBrk="1" hangingPunct="1"/>
            <a:r>
              <a:rPr lang="ko-KR" altLang="en-US" dirty="0" smtClean="0"/>
              <a:t>인덱스 테이블</a:t>
            </a:r>
          </a:p>
          <a:p>
            <a:pPr lvl="2" eaLnBrk="1" hangingPunct="1">
              <a:spcAft>
                <a:spcPts val="100"/>
              </a:spcAft>
            </a:pPr>
            <a:r>
              <a:rPr lang="ko-KR" altLang="en-US" dirty="0" smtClean="0"/>
              <a:t>배열에 정렬되어있는 자료 중에서 일정한 간격으로 떨어져있는 원소들을 저장한 테이블 </a:t>
            </a:r>
          </a:p>
          <a:p>
            <a:pPr lvl="3" eaLnBrk="1" hangingPunct="1">
              <a:lnSpc>
                <a:spcPct val="130000"/>
              </a:lnSpc>
            </a:pPr>
            <a:r>
              <a:rPr lang="ko-KR" altLang="en-US" dirty="0" smtClean="0"/>
              <a:t>자료가 저장되어있는 배열의 크기가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이고 인덱스 테이블의 크기가 </a:t>
            </a:r>
            <a:r>
              <a:rPr lang="en-US" altLang="ko-KR" dirty="0" smtClean="0"/>
              <a:t>m</a:t>
            </a:r>
            <a:r>
              <a:rPr lang="ko-KR" altLang="en-US" dirty="0" smtClean="0"/>
              <a:t>일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배열에서 </a:t>
            </a:r>
            <a:r>
              <a:rPr lang="en-US" altLang="ko-KR" dirty="0" smtClean="0"/>
              <a:t>n/m</a:t>
            </a:r>
            <a:r>
              <a:rPr lang="ko-KR" altLang="en-US" dirty="0" smtClean="0"/>
              <a:t>간격으로 떨어져있는 원소와 그의 인덱스를 인덱스 테이블에 저장</a:t>
            </a:r>
          </a:p>
          <a:p>
            <a:pPr lvl="1" eaLnBrk="1" hangingPunct="1">
              <a:spcBef>
                <a:spcPct val="40000"/>
              </a:spcBef>
            </a:pPr>
            <a:r>
              <a:rPr lang="ko-KR" altLang="en-US" dirty="0" smtClean="0"/>
              <a:t>검색 방법</a:t>
            </a:r>
          </a:p>
          <a:p>
            <a:pPr lvl="2" eaLnBrk="1" hangingPunct="1"/>
            <a:r>
              <a:rPr lang="en-US" altLang="ko-KR" dirty="0" err="1" smtClean="0"/>
              <a:t>indexTable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].key ≤ key &lt; </a:t>
            </a:r>
            <a:r>
              <a:rPr lang="en-US" altLang="ko-KR" dirty="0" err="1" smtClean="0"/>
              <a:t>indexTable</a:t>
            </a:r>
            <a:r>
              <a:rPr lang="en-US" altLang="ko-KR" dirty="0" smtClean="0"/>
              <a:t>[i+1].key</a:t>
            </a:r>
            <a:r>
              <a:rPr lang="ko-KR" altLang="en-US" dirty="0" smtClean="0"/>
              <a:t>를 만족하는 </a:t>
            </a:r>
            <a:r>
              <a:rPr lang="en-US" altLang="ko-KR" dirty="0" err="1" smtClean="0"/>
              <a:t>i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찾아서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배열의 어느 범위에 있는지를 먼저 알아낸 후에 해당 범위에 대해서만 순차 검색 수행</a:t>
            </a:r>
          </a:p>
          <a:p>
            <a:endParaRPr lang="ko-KR" altLang="en-US" dirty="0" smtClean="0"/>
          </a:p>
        </p:txBody>
      </p:sp>
      <p:sp>
        <p:nvSpPr>
          <p:cNvPr id="1945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순차 검색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/>
            <a:r>
              <a:rPr lang="ko-KR" altLang="en-US" dirty="0" smtClean="0"/>
              <a:t>색인 순차 </a:t>
            </a:r>
            <a:r>
              <a:rPr lang="ko-KR" altLang="en-US" smtClean="0"/>
              <a:t>검색 </a:t>
            </a:r>
            <a:r>
              <a:rPr lang="en-US" altLang="ko-KR" smtClean="0"/>
              <a:t>(</a:t>
            </a:r>
            <a:r>
              <a:rPr lang="ko-KR" altLang="en-US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검색 대상 자료 </a:t>
            </a:r>
            <a:r>
              <a:rPr lang="en-US" altLang="ko-KR" dirty="0" smtClean="0"/>
              <a:t>: {1, 2, 8, 9, 11, 19, 29} </a:t>
            </a:r>
          </a:p>
          <a:p>
            <a:pPr lvl="2" eaLnBrk="1" hangingPunct="1"/>
            <a:r>
              <a:rPr lang="ko-KR" altLang="en-US" dirty="0" err="1"/>
              <a:t>키값이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r>
              <a:rPr lang="ko-KR" altLang="en-US" dirty="0"/>
              <a:t>인 원소를 검색하려면 먼저 인덱스 테이블의 </a:t>
            </a:r>
            <a:r>
              <a:rPr lang="ko-KR" altLang="en-US" dirty="0" err="1"/>
              <a:t>키값을</a:t>
            </a:r>
            <a:r>
              <a:rPr lang="ko-KR" altLang="en-US" dirty="0"/>
              <a:t> 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. </a:t>
            </a:r>
          </a:p>
          <a:p>
            <a:pPr lvl="3" eaLnBrk="1" hangingPunct="1"/>
            <a:r>
              <a:rPr lang="ko-KR" altLang="en-US" dirty="0" err="1" smtClean="0"/>
              <a:t>키값</a:t>
            </a:r>
            <a:r>
              <a:rPr lang="ko-KR" altLang="en-US" dirty="0" smtClean="0"/>
              <a:t> </a:t>
            </a:r>
            <a:r>
              <a:rPr lang="en-US" altLang="ko-KR" dirty="0"/>
              <a:t>6</a:t>
            </a:r>
            <a:r>
              <a:rPr lang="ko-KR" altLang="en-US" dirty="0"/>
              <a:t>은 </a:t>
            </a:r>
            <a:r>
              <a:rPr lang="en-US" altLang="ko-KR" dirty="0" err="1"/>
              <a:t>indexTable</a:t>
            </a:r>
            <a:r>
              <a:rPr lang="en-US" altLang="ko-KR" dirty="0"/>
              <a:t>[0</a:t>
            </a:r>
            <a:r>
              <a:rPr lang="en-US" altLang="ko-KR" dirty="0" smtClean="0"/>
              <a:t>].key </a:t>
            </a:r>
            <a:r>
              <a:rPr lang="en-US" altLang="ko-KR" dirty="0"/>
              <a:t>≤ 6 &lt; </a:t>
            </a:r>
            <a:r>
              <a:rPr lang="en-US" altLang="ko-KR" dirty="0" err="1"/>
              <a:t>indexTable</a:t>
            </a:r>
            <a:r>
              <a:rPr lang="en-US" altLang="ko-KR" dirty="0"/>
              <a:t>[1].key</a:t>
            </a:r>
            <a:r>
              <a:rPr lang="ko-KR" altLang="en-US" dirty="0"/>
              <a:t>로 인덱스 테이블의 </a:t>
            </a:r>
            <a:r>
              <a:rPr lang="ko-KR" altLang="en-US" dirty="0" err="1"/>
              <a:t>키값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en-US" altLang="ko-KR" dirty="0"/>
              <a:t>9 </a:t>
            </a:r>
            <a:r>
              <a:rPr lang="ko-KR" altLang="en-US" dirty="0"/>
              <a:t>사이에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 </a:t>
            </a:r>
          </a:p>
          <a:p>
            <a:pPr lvl="3" eaLnBrk="1" hangingPunct="1"/>
            <a:r>
              <a:rPr lang="ko-KR" altLang="en-US" dirty="0" smtClean="0"/>
              <a:t>따라서 </a:t>
            </a:r>
            <a:r>
              <a:rPr lang="ko-KR" altLang="en-US" dirty="0"/>
              <a:t>검색 </a:t>
            </a:r>
            <a:r>
              <a:rPr lang="ko-KR" altLang="en-US" dirty="0" smtClean="0"/>
              <a:t>범위는 </a:t>
            </a:r>
            <a:r>
              <a:rPr lang="en-US" altLang="ko-KR" dirty="0" err="1" smtClean="0"/>
              <a:t>indexTable</a:t>
            </a:r>
            <a:r>
              <a:rPr lang="en-US" altLang="ko-KR" dirty="0" smtClean="0"/>
              <a:t>[0</a:t>
            </a:r>
            <a:r>
              <a:rPr lang="en-US" altLang="ko-KR" dirty="0"/>
              <a:t>].index ≤ </a:t>
            </a:r>
            <a:r>
              <a:rPr lang="ko-KR" altLang="en-US" dirty="0"/>
              <a:t>검색 범위</a:t>
            </a:r>
            <a:r>
              <a:rPr lang="ko-KR" altLang="en-US" dirty="0" smtClean="0"/>
              <a:t>＜</a:t>
            </a:r>
            <a:r>
              <a:rPr lang="en-US" altLang="ko-KR" dirty="0" err="1" smtClean="0"/>
              <a:t>indexTable</a:t>
            </a:r>
            <a:r>
              <a:rPr lang="en-US" altLang="ko-KR" dirty="0" smtClean="0"/>
              <a:t>[1</a:t>
            </a:r>
            <a:r>
              <a:rPr lang="en-US" altLang="ko-KR" dirty="0"/>
              <a:t>].index</a:t>
            </a:r>
            <a:r>
              <a:rPr lang="ko-KR" altLang="en-US" dirty="0"/>
              <a:t>가 되므로 자료가 저장되어 있는 </a:t>
            </a:r>
            <a:r>
              <a:rPr lang="ko-KR" altLang="en-US" dirty="0" smtClean="0"/>
              <a:t>배열의 인덱스 </a:t>
            </a:r>
            <a:r>
              <a:rPr lang="en-US" altLang="ko-KR" dirty="0"/>
              <a:t>0</a:t>
            </a:r>
            <a:r>
              <a:rPr lang="ko-KR" altLang="en-US" dirty="0"/>
              <a:t>번부터 </a:t>
            </a:r>
            <a:r>
              <a:rPr lang="en-US" altLang="ko-KR" dirty="0"/>
              <a:t>2</a:t>
            </a:r>
            <a:r>
              <a:rPr lang="ko-KR" altLang="en-US" dirty="0"/>
              <a:t>번까지를 검색 범위로 정하고 순차 검색을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pPr lvl="1"/>
            <a:endParaRPr lang="ko-KR" altLang="en-US" dirty="0" smtClean="0"/>
          </a:p>
        </p:txBody>
      </p:sp>
      <p:sp>
        <p:nvSpPr>
          <p:cNvPr id="2048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순차 검색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7" y="3212976"/>
            <a:ext cx="4735309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>
              <a:lnSpc>
                <a:spcPct val="130000"/>
              </a:lnSpc>
            </a:pPr>
            <a:r>
              <a:rPr lang="ko-KR" altLang="en-US" dirty="0" smtClean="0"/>
              <a:t>색인 순차 검색 알고리즘</a:t>
            </a:r>
          </a:p>
        </p:txBody>
      </p:sp>
      <p:sp>
        <p:nvSpPr>
          <p:cNvPr id="2150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순차 검색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04" y="1426169"/>
            <a:ext cx="8388495" cy="3082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 eaLnBrk="1" hangingPunct="1">
              <a:lnSpc>
                <a:spcPct val="130000"/>
              </a:lnSpc>
            </a:pPr>
            <a:r>
              <a:rPr lang="ko-KR" altLang="en-US" dirty="0" smtClean="0"/>
              <a:t>색인 </a:t>
            </a:r>
            <a:r>
              <a:rPr lang="ko-KR" altLang="en-US" dirty="0"/>
              <a:t>순차 </a:t>
            </a:r>
            <a:r>
              <a:rPr lang="ko-KR" altLang="en-US" dirty="0" smtClean="0"/>
              <a:t>검색을 위해 인덱스 테이블 알고리즘</a:t>
            </a:r>
          </a:p>
        </p:txBody>
      </p:sp>
      <p:sp>
        <p:nvSpPr>
          <p:cNvPr id="2150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순차 검색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7917625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4024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/>
            <a:r>
              <a:rPr lang="ko-KR" altLang="en-US" smtClean="0"/>
              <a:t>자료 색인 순차 검색하기</a:t>
            </a:r>
            <a:r>
              <a:rPr lang="ko-KR" altLang="en-US" smtClean="0"/>
              <a:t> 프로그램 </a:t>
            </a:r>
            <a:r>
              <a:rPr lang="en-US" altLang="ko-KR" smtClean="0"/>
              <a:t>: </a:t>
            </a:r>
            <a:r>
              <a:rPr lang="ko-KR" altLang="en-US" smtClean="0">
                <a:solidFill>
                  <a:srgbClr val="0070C0"/>
                </a:solidFill>
              </a:rPr>
              <a:t>교재 </a:t>
            </a:r>
            <a:r>
              <a:rPr lang="en-US" altLang="ko-KR" smtClean="0">
                <a:solidFill>
                  <a:srgbClr val="0070C0"/>
                </a:solidFill>
              </a:rPr>
              <a:t>564p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실행 </a:t>
            </a:r>
            <a:r>
              <a:rPr lang="ko-KR" altLang="en-US" smtClean="0"/>
              <a:t>결과</a:t>
            </a:r>
            <a:endParaRPr lang="en-US" altLang="ko-KR" dirty="0" smtClean="0"/>
          </a:p>
        </p:txBody>
      </p:sp>
      <p:sp>
        <p:nvSpPr>
          <p:cNvPr id="27651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521451" cy="576263"/>
          </a:xfrm>
        </p:spPr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순차 검색</a:t>
            </a:r>
            <a:endParaRPr lang="ko-KR" altLang="en-US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4538067" cy="2269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07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>
              <a:lnSpc>
                <a:spcPct val="130000"/>
              </a:lnSpc>
              <a:defRPr/>
            </a:pPr>
            <a:r>
              <a:rPr lang="ko-KR" altLang="en-US" dirty="0"/>
              <a:t>색인 순차 검색의 성능</a:t>
            </a:r>
          </a:p>
          <a:p>
            <a:pPr lvl="2" eaLnBrk="1" hangingPunct="1">
              <a:spcAft>
                <a:spcPts val="100"/>
              </a:spcAft>
              <a:defRPr/>
            </a:pPr>
            <a:r>
              <a:rPr lang="ko-KR" altLang="en-US" sz="1600" dirty="0"/>
              <a:t>인덱스 테이블의 크기에 따라 결정</a:t>
            </a:r>
          </a:p>
          <a:p>
            <a:pPr lvl="3" eaLnBrk="1" hangingPunct="1">
              <a:lnSpc>
                <a:spcPct val="130000"/>
              </a:lnSpc>
              <a:spcAft>
                <a:spcPts val="100"/>
              </a:spcAft>
              <a:defRPr/>
            </a:pPr>
            <a:r>
              <a:rPr lang="ko-KR" altLang="en-US" sz="1400" dirty="0"/>
              <a:t>인덱스 테이블의 크기가 줄어들면 배열의 인덱스를 저장하는 간격이 커지므로 배열에서 </a:t>
            </a:r>
            <a:r>
              <a:rPr lang="ko-KR" altLang="en-US" sz="1400" dirty="0" smtClean="0"/>
              <a:t>검색해야 하는 </a:t>
            </a:r>
            <a:r>
              <a:rPr lang="ko-KR" altLang="en-US" sz="1400" dirty="0"/>
              <a:t>범위도 </a:t>
            </a:r>
            <a:r>
              <a:rPr lang="ko-KR" altLang="en-US" sz="1400" dirty="0" smtClean="0"/>
              <a:t>커짐</a:t>
            </a:r>
            <a:endParaRPr lang="en-US" altLang="ko-KR" sz="1400" dirty="0"/>
          </a:p>
          <a:p>
            <a:pPr lvl="3" eaLnBrk="1" hangingPunct="1">
              <a:lnSpc>
                <a:spcPct val="130000"/>
              </a:lnSpc>
              <a:spcAft>
                <a:spcPts val="100"/>
              </a:spcAft>
              <a:defRPr/>
            </a:pPr>
            <a:r>
              <a:rPr lang="ko-KR" altLang="en-US" sz="1400" dirty="0"/>
              <a:t>인덱스 테이블의 크기를 늘리면 배열의 인덱스를 저장하는 간격이 작아지므로 배열에서 </a:t>
            </a:r>
            <a:r>
              <a:rPr lang="ko-KR" altLang="en-US" sz="1400" dirty="0" smtClean="0"/>
              <a:t>검색해야 하는 </a:t>
            </a:r>
            <a:r>
              <a:rPr lang="ko-KR" altLang="en-US" sz="1400" dirty="0"/>
              <a:t>범위는 작아지겠지만 인덱스 테이블을 검색하는 시간이 늘어나게 됨</a:t>
            </a:r>
            <a:endParaRPr lang="en-US" altLang="ko-KR" sz="1400" dirty="0"/>
          </a:p>
          <a:p>
            <a:pPr lvl="2" eaLnBrk="1" hangingPunct="1">
              <a:spcBef>
                <a:spcPct val="50000"/>
              </a:spcBef>
              <a:spcAft>
                <a:spcPts val="100"/>
              </a:spcAft>
              <a:defRPr/>
            </a:pPr>
            <a:r>
              <a:rPr lang="ko-KR" altLang="en-US" sz="1600" dirty="0"/>
              <a:t>색인 순차 검색의 시간 복잡도 </a:t>
            </a:r>
            <a:r>
              <a:rPr lang="en-US" altLang="ko-KR" sz="1600" dirty="0"/>
              <a:t>:  O(m + n/m)</a:t>
            </a:r>
          </a:p>
          <a:p>
            <a:pPr lvl="3" eaLnBrk="1" hangingPunct="1">
              <a:lnSpc>
                <a:spcPct val="120000"/>
              </a:lnSpc>
              <a:spcAft>
                <a:spcPts val="100"/>
              </a:spcAft>
              <a:defRPr/>
            </a:pPr>
            <a:r>
              <a:rPr lang="ko-KR" altLang="en-US" sz="1400" dirty="0"/>
              <a:t>배열의 크기 </a:t>
            </a:r>
            <a:r>
              <a:rPr lang="en-US" altLang="ko-KR" sz="1400" dirty="0"/>
              <a:t>: n, </a:t>
            </a:r>
            <a:r>
              <a:rPr lang="ko-KR" altLang="en-US" sz="1400" dirty="0"/>
              <a:t>인덱스 테이블의 크기 </a:t>
            </a:r>
            <a:r>
              <a:rPr lang="en-US" altLang="ko-KR" sz="1400" dirty="0"/>
              <a:t>: m</a:t>
            </a:r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2560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순차 검색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이진 검색</a:t>
            </a:r>
            <a:r>
              <a:rPr lang="en-US" altLang="ko-KR" baseline="30000" smtClean="0"/>
              <a:t>binary </a:t>
            </a:r>
            <a:r>
              <a:rPr lang="en-US" altLang="ko-KR" baseline="30000" dirty="0" smtClean="0"/>
              <a:t>search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이분 검색</a:t>
            </a:r>
            <a:r>
              <a:rPr lang="en-US" altLang="ko-KR" dirty="0" smtClean="0"/>
              <a:t>, </a:t>
            </a:r>
            <a:r>
              <a:rPr lang="ko-KR" altLang="en-US" smtClean="0"/>
              <a:t>보간 검색</a:t>
            </a:r>
            <a:r>
              <a:rPr lang="en-US" altLang="ko-KR" baseline="30000" smtClean="0"/>
              <a:t>interpolation search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자료의 가운데에 있는 항목을 키 값과 비교하여 다음 검색 위치를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결정하여 검색을 계속하는 방법</a:t>
            </a:r>
          </a:p>
          <a:p>
            <a:pPr lvl="2" eaLnBrk="1" hangingPunct="1"/>
            <a:r>
              <a:rPr lang="ko-KR" altLang="en-US" dirty="0" smtClean="0"/>
              <a:t>찾는 키 값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원소의 키 값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오른쪽 부분에 대해서 검색 실행</a:t>
            </a:r>
          </a:p>
          <a:p>
            <a:pPr lvl="2" eaLnBrk="1" hangingPunct="1"/>
            <a:r>
              <a:rPr lang="ko-KR" altLang="en-US" dirty="0" smtClean="0"/>
              <a:t>찾는 키 값 </a:t>
            </a:r>
            <a:r>
              <a:rPr lang="en-US" altLang="ko-KR" dirty="0" smtClean="0"/>
              <a:t>&lt; </a:t>
            </a:r>
            <a:r>
              <a:rPr lang="ko-KR" altLang="en-US" dirty="0" smtClean="0"/>
              <a:t>원소의 키 값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왼쪽 부분에 대해서 검색 실행 </a:t>
            </a:r>
          </a:p>
          <a:p>
            <a:pPr lvl="1" eaLnBrk="1" hangingPunct="1"/>
            <a:r>
              <a:rPr lang="ko-KR" altLang="en-US" dirty="0" smtClean="0"/>
              <a:t>키를 찾을 때까지 이진 검색을 순환적으로 반복 수행함으로써 검색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범위를 반으로 줄여가면서 더 빠르게 검색</a:t>
            </a:r>
          </a:p>
          <a:p>
            <a:pPr lvl="1" eaLnBrk="1" hangingPunct="1"/>
            <a:r>
              <a:rPr lang="ko-KR" altLang="en-US" dirty="0" smtClean="0"/>
              <a:t>정복 기법을 이용한 검색 방법</a:t>
            </a:r>
          </a:p>
          <a:p>
            <a:pPr lvl="2" eaLnBrk="1" hangingPunct="1"/>
            <a:r>
              <a:rPr lang="ko-KR" altLang="en-US" dirty="0" smtClean="0"/>
              <a:t>검색 범위를 반으로 분할하는 작업과 검색 작업을 반복 수행</a:t>
            </a:r>
          </a:p>
          <a:p>
            <a:pPr lvl="1" eaLnBrk="1" hangingPunct="1"/>
            <a:r>
              <a:rPr lang="ko-KR" altLang="en-US" dirty="0" smtClean="0"/>
              <a:t>정렬되어있는 자료에 대해서 수행하는 검색 방법</a:t>
            </a:r>
          </a:p>
          <a:p>
            <a:pPr marL="0" indent="0">
              <a:buNone/>
            </a:pPr>
            <a:endParaRPr lang="ko-KR" altLang="en-US" dirty="0" smtClean="0"/>
          </a:p>
        </p:txBody>
      </p:sp>
      <p:sp>
        <p:nvSpPr>
          <p:cNvPr id="2662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이진 검색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학습목표</a:t>
            </a:r>
          </a:p>
          <a:p>
            <a:pPr lvl="1"/>
            <a:r>
              <a:rPr lang="ko-KR" altLang="en-US"/>
              <a:t>자료 검색의 개념을 알아본다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순차 검색의 개념과 알고리즘을 알아본다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이진 검색의 개념과 알고리즘을 알아본다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해싱의 원리를 알아보고 다른 검색 알고리즘과의 차이를 살펴본다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내용</a:t>
            </a:r>
          </a:p>
          <a:p>
            <a:pPr lvl="1"/>
            <a:r>
              <a:rPr lang="ko-KR" altLang="en-US"/>
              <a:t>검색의 이해	</a:t>
            </a:r>
          </a:p>
          <a:p>
            <a:pPr lvl="1"/>
            <a:r>
              <a:rPr lang="ko-KR" altLang="en-US"/>
              <a:t>순차 검색</a:t>
            </a:r>
          </a:p>
          <a:p>
            <a:pPr lvl="1"/>
            <a:r>
              <a:rPr lang="ko-KR" altLang="en-US"/>
              <a:t>이진 검색</a:t>
            </a:r>
          </a:p>
          <a:p>
            <a:pPr lvl="1"/>
            <a:r>
              <a:rPr lang="ko-KR" altLang="en-US"/>
              <a:t>이진 트리 검색</a:t>
            </a:r>
          </a:p>
          <a:p>
            <a:pPr lvl="1"/>
            <a:r>
              <a:rPr lang="ko-KR" altLang="en-US"/>
              <a:t>해싱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837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57187" lvl="1" indent="0">
              <a:buNone/>
            </a:pPr>
            <a:r>
              <a:rPr lang="ko-KR" altLang="en-US" dirty="0" smtClean="0"/>
              <a:t> </a:t>
            </a:r>
          </a:p>
          <a:p>
            <a:pPr lvl="1"/>
            <a:endParaRPr lang="ko-KR" altLang="en-US" dirty="0" smtClean="0"/>
          </a:p>
        </p:txBody>
      </p:sp>
      <p:sp>
        <p:nvSpPr>
          <p:cNvPr id="2765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이진 검색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923925"/>
            <a:ext cx="725805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57187" lvl="1" indent="0">
              <a:buNone/>
            </a:pPr>
            <a:r>
              <a:rPr lang="ko-KR" altLang="en-US" dirty="0" smtClean="0"/>
              <a:t> </a:t>
            </a:r>
          </a:p>
          <a:p>
            <a:pPr lvl="1"/>
            <a:endParaRPr lang="ko-KR" altLang="en-US" dirty="0" smtClean="0"/>
          </a:p>
        </p:txBody>
      </p:sp>
      <p:sp>
        <p:nvSpPr>
          <p:cNvPr id="2765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이진 검색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338263"/>
            <a:ext cx="735330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9171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ko-KR" altLang="en-US" dirty="0"/>
              <a:t>이진 검색 알고리즘</a:t>
            </a:r>
          </a:p>
          <a:p>
            <a:pPr lvl="1" eaLnBrk="1" hangingPunct="1">
              <a:defRPr/>
            </a:pPr>
            <a:endParaRPr lang="ko-KR" altLang="en-US" dirty="0"/>
          </a:p>
          <a:p>
            <a:pPr lvl="1" eaLnBrk="1" hangingPunct="1">
              <a:defRPr/>
            </a:pPr>
            <a:endParaRPr lang="ko-KR" altLang="en-US" dirty="0"/>
          </a:p>
          <a:p>
            <a:pPr lvl="1" eaLnBrk="1" hangingPunct="1">
              <a:defRPr/>
            </a:pPr>
            <a:endParaRPr lang="ko-KR" altLang="en-US" dirty="0"/>
          </a:p>
          <a:p>
            <a:pPr lvl="1"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endParaRPr lang="en-US" altLang="ko-KR" sz="3200" dirty="0"/>
          </a:p>
          <a:p>
            <a:pPr lvl="2" eaLnBrk="1" hangingPunct="1">
              <a:defRPr/>
            </a:pPr>
            <a:r>
              <a:rPr lang="en-US" altLang="ko-KR" dirty="0"/>
              <a:t>n</a:t>
            </a:r>
            <a:r>
              <a:rPr lang="ko-KR" altLang="en-US" dirty="0"/>
              <a:t>개의 자료에 대한 이진 검색의 메모리 사용량은 </a:t>
            </a:r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ko-KR" altLang="en-US" dirty="0" smtClean="0"/>
              <a:t>됨</a:t>
            </a:r>
            <a:r>
              <a:rPr lang="en-US" altLang="ko-KR" dirty="0" smtClean="0"/>
              <a:t>.</a:t>
            </a:r>
          </a:p>
          <a:p>
            <a:pPr lvl="2" eaLnBrk="1" hangingPunct="1">
              <a:defRPr/>
            </a:pPr>
            <a:r>
              <a:rPr lang="ko-KR" altLang="en-US" dirty="0"/>
              <a:t>이</a:t>
            </a:r>
            <a:r>
              <a:rPr lang="ko-KR" altLang="en-US" dirty="0" smtClean="0"/>
              <a:t>진 </a:t>
            </a:r>
            <a:r>
              <a:rPr lang="ko-KR" altLang="en-US" dirty="0"/>
              <a:t>검색에서 검색 범위를 </a:t>
            </a:r>
            <a:r>
              <a:rPr lang="en-US" altLang="ko-KR" dirty="0"/>
              <a:t>1/2</a:t>
            </a:r>
            <a:r>
              <a:rPr lang="ko-KR" altLang="en-US" dirty="0"/>
              <a:t>로 </a:t>
            </a:r>
            <a:r>
              <a:rPr lang="ko-KR" altLang="en-US" dirty="0" smtClean="0"/>
              <a:t>분할하면서 </a:t>
            </a:r>
            <a:r>
              <a:rPr lang="ko-KR" altLang="en-US" dirty="0"/>
              <a:t>비교하는 연산에 대한 </a:t>
            </a:r>
            <a:endParaRPr lang="en-US" altLang="ko-KR" dirty="0" smtClean="0"/>
          </a:p>
          <a:p>
            <a:pPr marL="627062" lvl="2" indent="0" eaLnBrk="1" hangingPunct="1">
              <a:buNone/>
              <a:defRPr/>
            </a:pPr>
            <a:r>
              <a:rPr lang="en-US" altLang="ko-KR" dirty="0" smtClean="0"/>
              <a:t>  </a:t>
            </a:r>
            <a:r>
              <a:rPr lang="ko-KR" altLang="en-US" dirty="0" smtClean="0"/>
              <a:t>시간 복잡도는</a:t>
            </a:r>
            <a:r>
              <a:rPr lang="en-US" altLang="ko-KR" dirty="0" smtClean="0"/>
              <a:t> O(log</a:t>
            </a:r>
            <a:r>
              <a:rPr lang="en-US" altLang="ko-KR" baseline="-25000" dirty="0" smtClean="0"/>
              <a:t>2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)</a:t>
            </a:r>
          </a:p>
          <a:p>
            <a:pPr>
              <a:defRPr/>
            </a:pPr>
            <a:endParaRPr lang="ko-KR" altLang="en-US" dirty="0"/>
          </a:p>
        </p:txBody>
      </p:sp>
      <p:sp>
        <p:nvSpPr>
          <p:cNvPr id="2867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이진 검색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66" y="1439624"/>
            <a:ext cx="8249612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/>
            <a:r>
              <a:rPr lang="ko-KR" altLang="en-US" smtClean="0"/>
              <a:t>정렬된 자료를 이진 검색하기</a:t>
            </a:r>
            <a:r>
              <a:rPr lang="ko-KR" altLang="en-US" smtClean="0"/>
              <a:t> 프로그램 </a:t>
            </a:r>
            <a:r>
              <a:rPr lang="en-US" altLang="ko-KR" smtClean="0"/>
              <a:t>: </a:t>
            </a:r>
            <a:r>
              <a:rPr lang="ko-KR" altLang="en-US" smtClean="0">
                <a:solidFill>
                  <a:srgbClr val="0070C0"/>
                </a:solidFill>
              </a:rPr>
              <a:t>교재 </a:t>
            </a:r>
            <a:r>
              <a:rPr lang="en-US" altLang="ko-KR" smtClean="0">
                <a:solidFill>
                  <a:srgbClr val="0070C0"/>
                </a:solidFill>
              </a:rPr>
              <a:t>568p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실행 </a:t>
            </a:r>
            <a:r>
              <a:rPr lang="ko-KR" altLang="en-US" smtClean="0"/>
              <a:t>결과</a:t>
            </a:r>
            <a:endParaRPr lang="en-US" altLang="ko-KR" dirty="0" smtClean="0"/>
          </a:p>
        </p:txBody>
      </p:sp>
      <p:sp>
        <p:nvSpPr>
          <p:cNvPr id="27651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521451" cy="576263"/>
          </a:xfrm>
        </p:spPr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이진 검색</a:t>
            </a:r>
            <a:endParaRPr lang="ko-KR" altLang="en-US" dirty="0" smtClean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12157"/>
            <a:ext cx="4032448" cy="197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300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이진 </a:t>
            </a:r>
            <a:r>
              <a:rPr lang="ko-KR" altLang="en-US" smtClean="0"/>
              <a:t>트리 검색</a:t>
            </a:r>
            <a:r>
              <a:rPr lang="en-US" altLang="ko-KR" baseline="30000" smtClean="0"/>
              <a:t>binary tree search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smtClean="0"/>
              <a:t>7</a:t>
            </a:r>
            <a:r>
              <a:rPr lang="ko-KR" altLang="en-US" dirty="0" smtClean="0"/>
              <a:t>장에서 설명한 이진 탐색 </a:t>
            </a:r>
            <a:r>
              <a:rPr lang="ko-KR" altLang="en-US" dirty="0" err="1" smtClean="0"/>
              <a:t>트리를</a:t>
            </a:r>
            <a:r>
              <a:rPr lang="ko-KR" altLang="en-US" dirty="0" smtClean="0"/>
              <a:t> 사용한 검색 방법</a:t>
            </a:r>
          </a:p>
          <a:p>
            <a:pPr lvl="1" eaLnBrk="1" hangingPunct="1">
              <a:defRPr/>
            </a:pPr>
            <a:r>
              <a:rPr lang="ko-KR" altLang="en-US" dirty="0" smtClean="0"/>
              <a:t>원소의 삽입이나 삭제 연산에 대해서 </a:t>
            </a:r>
            <a:r>
              <a:rPr lang="ko-KR" altLang="en-US" spc="-100" dirty="0" smtClean="0"/>
              <a:t>항상 이진 탐색 </a:t>
            </a:r>
            <a:r>
              <a:rPr lang="ko-KR" altLang="en-US" spc="-100" dirty="0" err="1" smtClean="0"/>
              <a:t>트리를</a:t>
            </a:r>
            <a:r>
              <a:rPr lang="ko-KR" altLang="en-US" spc="-100" dirty="0" smtClean="0"/>
              <a:t> 재구성하는</a:t>
            </a:r>
            <a:r>
              <a:rPr lang="ko-KR" altLang="en-US" dirty="0" smtClean="0"/>
              <a:t> 작업 필요</a:t>
            </a:r>
          </a:p>
          <a:p>
            <a:pPr>
              <a:defRPr/>
            </a:pPr>
            <a:endParaRPr lang="ko-KR" altLang="en-US" dirty="0" smtClean="0"/>
          </a:p>
        </p:txBody>
      </p:sp>
      <p:sp>
        <p:nvSpPr>
          <p:cNvPr id="2969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이진 트리 검색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65611"/>
            <a:ext cx="7821392" cy="3292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/>
            <a:r>
              <a:rPr lang="ko-KR" altLang="en-US" smtClean="0"/>
              <a:t>이진 검색을 이용해 영어 사전 구현하기</a:t>
            </a:r>
            <a:r>
              <a:rPr lang="ko-KR" altLang="en-US" smtClean="0"/>
              <a:t> 프로그램 </a:t>
            </a:r>
            <a:r>
              <a:rPr lang="en-US" altLang="ko-KR" smtClean="0"/>
              <a:t>: </a:t>
            </a:r>
            <a:r>
              <a:rPr lang="ko-KR" altLang="en-US" smtClean="0">
                <a:solidFill>
                  <a:srgbClr val="0070C0"/>
                </a:solidFill>
              </a:rPr>
              <a:t>교재 </a:t>
            </a:r>
            <a:r>
              <a:rPr lang="en-US" altLang="ko-KR" smtClean="0">
                <a:solidFill>
                  <a:srgbClr val="0070C0"/>
                </a:solidFill>
              </a:rPr>
              <a:t>570p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실행 </a:t>
            </a:r>
            <a:r>
              <a:rPr lang="ko-KR" altLang="en-US" smtClean="0"/>
              <a:t>결과</a:t>
            </a:r>
            <a:endParaRPr lang="en-US" altLang="ko-KR" dirty="0" smtClean="0"/>
          </a:p>
        </p:txBody>
      </p:sp>
      <p:sp>
        <p:nvSpPr>
          <p:cNvPr id="27651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521451" cy="576263"/>
          </a:xfrm>
        </p:spPr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이진 트리 검색</a:t>
            </a:r>
            <a:endParaRPr lang="ko-KR" altLang="en-US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340768"/>
            <a:ext cx="2114744" cy="54447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1340768"/>
            <a:ext cx="2369232" cy="485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9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 eaLnBrk="1" hangingPunct="1"/>
            <a:r>
              <a:rPr lang="ko-KR" altLang="en-US" smtClean="0"/>
              <a:t>해싱</a:t>
            </a:r>
            <a:r>
              <a:rPr lang="en-US" altLang="ko-KR" baseline="30000" smtClean="0"/>
              <a:t>hashing</a:t>
            </a:r>
            <a:endParaRPr lang="en-US" altLang="ko-KR" dirty="0" smtClean="0"/>
          </a:p>
          <a:p>
            <a:pPr lvl="1" algn="just" eaLnBrk="1" hangingPunct="1"/>
            <a:r>
              <a:rPr lang="ko-KR" altLang="en-US" dirty="0" smtClean="0"/>
              <a:t>산술적인 연산을 이용하여 키가 있는 위치를 계산하여 바로 찾아가는 계산 검색 방식</a:t>
            </a:r>
          </a:p>
          <a:p>
            <a:pPr lvl="1" algn="just" eaLnBrk="1" hangingPunct="1"/>
            <a:r>
              <a:rPr lang="ko-KR" altLang="en-US" dirty="0" smtClean="0"/>
              <a:t>검색 방법</a:t>
            </a:r>
          </a:p>
          <a:p>
            <a:pPr lvl="2" algn="just" eaLnBrk="1" hangingPunct="1">
              <a:spcAft>
                <a:spcPts val="100"/>
              </a:spcAft>
            </a:pPr>
            <a:r>
              <a:rPr lang="ko-KR" altLang="en-US" dirty="0" smtClean="0"/>
              <a:t>키 값에 대해서 해시 함수를 계산하여 주소를 구하고</a:t>
            </a:r>
            <a:r>
              <a:rPr lang="en-US" altLang="ko-KR" dirty="0" smtClean="0"/>
              <a:t>, </a:t>
            </a:r>
          </a:p>
          <a:p>
            <a:pPr lvl="2" algn="just" eaLnBrk="1" hangingPunct="1"/>
            <a:r>
              <a:rPr lang="ko-KR" altLang="en-US" dirty="0" smtClean="0"/>
              <a:t>구한 주소에 해당하는 해시 테이블로 바로 이동</a:t>
            </a:r>
          </a:p>
          <a:p>
            <a:pPr lvl="3" algn="just" eaLnBrk="1" hangingPunct="1">
              <a:spcBef>
                <a:spcPct val="15000"/>
              </a:spcBef>
              <a:spcAft>
                <a:spcPct val="55000"/>
              </a:spcAft>
            </a:pPr>
            <a:r>
              <a:rPr lang="ko-KR" altLang="en-US" dirty="0" smtClean="0"/>
              <a:t>해당 주소에 찾는 항목이 있으면 검색 성공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없으면 검색 실패</a:t>
            </a:r>
          </a:p>
          <a:p>
            <a:pPr lvl="1" algn="just" eaLnBrk="1" hangingPunct="1"/>
            <a:r>
              <a:rPr lang="ko-KR" altLang="en-US" smtClean="0"/>
              <a:t>해시 함수</a:t>
            </a:r>
            <a:r>
              <a:rPr lang="en-US" altLang="ko-KR" baseline="30000" smtClean="0"/>
              <a:t>hashing function</a:t>
            </a:r>
            <a:endParaRPr lang="en-US" altLang="ko-KR" dirty="0" smtClean="0"/>
          </a:p>
          <a:p>
            <a:pPr lvl="2" algn="just" eaLnBrk="1" hangingPunct="1"/>
            <a:r>
              <a:rPr lang="ko-KR" altLang="en-US" dirty="0" smtClean="0"/>
              <a:t>키 값을 원소의 위치로 변환하는 함수</a:t>
            </a:r>
          </a:p>
          <a:p>
            <a:pPr lvl="1" algn="just" eaLnBrk="1" hangingPunct="1"/>
            <a:r>
              <a:rPr lang="ko-KR" altLang="en-US" smtClean="0"/>
              <a:t>해시 테이블</a:t>
            </a:r>
            <a:r>
              <a:rPr lang="en-US" altLang="ko-KR" baseline="30000" smtClean="0"/>
              <a:t>hash table</a:t>
            </a:r>
            <a:endParaRPr lang="en-US" altLang="ko-KR" dirty="0" smtClean="0"/>
          </a:p>
          <a:p>
            <a:pPr lvl="2" algn="just" eaLnBrk="1" hangingPunct="1"/>
            <a:r>
              <a:rPr lang="ko-KR" altLang="en-US" dirty="0" smtClean="0"/>
              <a:t>해시 함수에 의해 계산된 주소의 위치에 항목을 저장한 표</a:t>
            </a:r>
          </a:p>
        </p:txBody>
      </p:sp>
      <p:sp>
        <p:nvSpPr>
          <p:cNvPr id="3584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smtClean="0"/>
              <a:t>해싱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smtClean="0"/>
              <a:t>해싱 검색 수행 방법</a:t>
            </a:r>
          </a:p>
          <a:p>
            <a:pPr lvl="1"/>
            <a:endParaRPr lang="ko-KR" altLang="en-US" smtClean="0"/>
          </a:p>
        </p:txBody>
      </p:sp>
      <p:sp>
        <p:nvSpPr>
          <p:cNvPr id="3686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smtClean="0"/>
              <a:t>해싱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653089"/>
            <a:ext cx="72009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algn="just" eaLnBrk="1" hangingPunct="1"/>
            <a:r>
              <a:rPr lang="ko-KR" altLang="en-US" smtClean="0"/>
              <a:t>해싱의 예</a:t>
            </a:r>
          </a:p>
          <a:p>
            <a:pPr lvl="2" algn="just" eaLnBrk="1" hangingPunct="1"/>
            <a:r>
              <a:rPr lang="ko-KR" altLang="en-US" smtClean="0"/>
              <a:t>도서관에서의 도서 검색</a:t>
            </a:r>
          </a:p>
          <a:p>
            <a:pPr lvl="1"/>
            <a:endParaRPr lang="ko-KR" altLang="en-US" smtClean="0"/>
          </a:p>
        </p:txBody>
      </p:sp>
      <p:sp>
        <p:nvSpPr>
          <p:cNvPr id="3789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smtClean="0"/>
              <a:t>해싱</a:t>
            </a:r>
            <a:endParaRPr lang="ko-KR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772" y="1916832"/>
            <a:ext cx="5981700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algn="just" eaLnBrk="1" hangingPunct="1"/>
            <a:r>
              <a:rPr lang="ko-KR" altLang="en-US" smtClean="0"/>
              <a:t>해싱의 예</a:t>
            </a:r>
          </a:p>
          <a:p>
            <a:pPr lvl="2" algn="just" eaLnBrk="1" hangingPunct="1"/>
            <a:r>
              <a:rPr lang="ko-KR" altLang="en-US" smtClean="0"/>
              <a:t>강의실 좌석 배정</a:t>
            </a:r>
          </a:p>
          <a:p>
            <a:pPr lvl="1"/>
            <a:endParaRPr lang="ko-KR" altLang="en-US" smtClean="0"/>
          </a:p>
        </p:txBody>
      </p:sp>
      <p:sp>
        <p:nvSpPr>
          <p:cNvPr id="3891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smtClean="0"/>
              <a:t>해싱</a:t>
            </a:r>
            <a:endParaRPr lang="ko-KR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2060848"/>
            <a:ext cx="6696075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smtClean="0"/>
              <a:t>검색</a:t>
            </a:r>
            <a:r>
              <a:rPr lang="en-US" altLang="ko-KR" baseline="30000" smtClean="0"/>
              <a:t>search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컴퓨터에 저장한 자료 중에서 원하는 항목을 찾는 작업</a:t>
            </a:r>
          </a:p>
          <a:p>
            <a:pPr lvl="2" eaLnBrk="1" hangingPunct="1">
              <a:lnSpc>
                <a:spcPct val="110000"/>
              </a:lnSpc>
            </a:pPr>
            <a:r>
              <a:rPr lang="ko-KR" altLang="en-US" dirty="0" smtClean="0"/>
              <a:t>검색 성공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원하는 항목을 찾은 경우</a:t>
            </a:r>
          </a:p>
          <a:p>
            <a:pPr lvl="2" eaLnBrk="1" hangingPunct="1">
              <a:lnSpc>
                <a:spcPct val="110000"/>
              </a:lnSpc>
            </a:pPr>
            <a:r>
              <a:rPr lang="ko-KR" altLang="en-US" dirty="0" smtClean="0"/>
              <a:t>검색 실패 </a:t>
            </a:r>
            <a:r>
              <a:rPr lang="en-US" altLang="ko-KR" dirty="0" smtClean="0">
                <a:latin typeface="Times New Roman" panose="02020603050405020304" pitchFamily="18" charset="0"/>
              </a:rPr>
              <a:t>–</a:t>
            </a:r>
            <a:r>
              <a:rPr lang="en-US" altLang="ko-KR" dirty="0" smtClean="0"/>
              <a:t> </a:t>
            </a:r>
            <a:r>
              <a:rPr lang="ko-KR" altLang="en-US" dirty="0" smtClean="0"/>
              <a:t>원하는 항목을 찾지 못한 경우</a:t>
            </a:r>
          </a:p>
          <a:p>
            <a:pPr lvl="1" eaLnBrk="1" hangingPunct="1"/>
            <a:r>
              <a:rPr lang="ko-KR" altLang="en-US" dirty="0" smtClean="0"/>
              <a:t>탐색 키를 가진 항목을 찾는 것</a:t>
            </a:r>
          </a:p>
          <a:p>
            <a:pPr lvl="2" eaLnBrk="1" hangingPunct="1">
              <a:lnSpc>
                <a:spcPct val="110000"/>
              </a:lnSpc>
            </a:pPr>
            <a:r>
              <a:rPr lang="ko-KR" altLang="en-US" smtClean="0"/>
              <a:t>탐색 키</a:t>
            </a:r>
            <a:r>
              <a:rPr lang="en-US" altLang="ko-KR" baseline="30000" smtClean="0"/>
              <a:t>search key</a:t>
            </a:r>
            <a:r>
              <a:rPr lang="en-US" altLang="ko-KR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자료를 구별하여 인식할 수 있는 키</a:t>
            </a:r>
          </a:p>
          <a:p>
            <a:pPr lvl="1" eaLnBrk="1" hangingPunct="1"/>
            <a:r>
              <a:rPr lang="ko-KR" altLang="en-US" dirty="0" smtClean="0"/>
              <a:t>삽입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작업에서의 검색</a:t>
            </a:r>
          </a:p>
          <a:p>
            <a:pPr lvl="2" eaLnBrk="1" hangingPunct="1">
              <a:lnSpc>
                <a:spcPct val="110000"/>
              </a:lnSpc>
            </a:pPr>
            <a:r>
              <a:rPr lang="ko-KR" altLang="en-US" dirty="0" smtClean="0"/>
              <a:t>원소를 삽입하거나 삭제할 위치를 찾기 위해서 검색 연산 수행</a:t>
            </a:r>
          </a:p>
          <a:p>
            <a:pPr lvl="1"/>
            <a:endParaRPr lang="ko-KR" altLang="en-US" dirty="0" smtClean="0"/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검색의 이해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ko-KR" altLang="en-US" dirty="0" err="1" smtClean="0"/>
              <a:t>해싱</a:t>
            </a:r>
            <a:r>
              <a:rPr lang="ko-KR" altLang="en-US" dirty="0" smtClean="0"/>
              <a:t> 관련 용어</a:t>
            </a:r>
          </a:p>
          <a:p>
            <a:pPr lvl="1" eaLnBrk="1" hangingPunct="1">
              <a:spcAft>
                <a:spcPts val="100"/>
              </a:spcAft>
              <a:defRPr/>
            </a:pPr>
            <a:r>
              <a:rPr lang="ko-KR" altLang="en-US" b="1" dirty="0"/>
              <a:t>동거자</a:t>
            </a:r>
            <a:r>
              <a:rPr lang="ko-KR" altLang="en-US" b="1"/>
              <a:t> </a:t>
            </a:r>
            <a:r>
              <a:rPr lang="en-US" altLang="ko-KR" b="1" baseline="30000" smtClean="0"/>
              <a:t>synonym</a:t>
            </a:r>
            <a:r>
              <a:rPr lang="en-US" altLang="ko-KR" b="1" smtClean="0"/>
              <a:t> </a:t>
            </a:r>
            <a:endParaRPr lang="en-US" altLang="ko-KR" b="1" dirty="0"/>
          </a:p>
          <a:p>
            <a:pPr lvl="2" eaLnBrk="1" hangingPunct="1">
              <a:spcAft>
                <a:spcPts val="100"/>
              </a:spcAft>
              <a:defRPr/>
            </a:pPr>
            <a:r>
              <a:rPr lang="ko-KR" altLang="en-US" dirty="0"/>
              <a:t>서로 다른 키 값을 가지지만 </a:t>
            </a:r>
            <a:r>
              <a:rPr lang="ko-KR" altLang="en-US" dirty="0" err="1"/>
              <a:t>해싱</a:t>
            </a:r>
            <a:r>
              <a:rPr lang="ko-KR" altLang="en-US" dirty="0"/>
              <a:t> 함수에 의해 같은 </a:t>
            </a:r>
            <a:r>
              <a:rPr lang="ko-KR" altLang="en-US" dirty="0" err="1"/>
              <a:t>버킷에</a:t>
            </a:r>
            <a:r>
              <a:rPr lang="ko-KR" altLang="en-US" dirty="0"/>
              <a:t> 저장된 키 </a:t>
            </a:r>
            <a:r>
              <a:rPr lang="ko-KR" altLang="en-US" dirty="0" smtClean="0"/>
              <a:t>값들</a:t>
            </a:r>
            <a:endParaRPr lang="en-US" altLang="ko-KR" dirty="0" smtClean="0"/>
          </a:p>
          <a:p>
            <a:pPr lvl="1" eaLnBrk="1" hangingPunct="1">
              <a:spcAft>
                <a:spcPts val="100"/>
              </a:spcAft>
              <a:defRPr/>
            </a:pPr>
            <a:r>
              <a:rPr lang="ko-KR" altLang="en-US" b="1" smtClean="0"/>
              <a:t>충돌</a:t>
            </a:r>
            <a:r>
              <a:rPr lang="en-US" altLang="ko-KR" b="1" baseline="30000" smtClean="0"/>
              <a:t>collision</a:t>
            </a:r>
            <a:r>
              <a:rPr lang="ko-KR" altLang="en-US" b="1" smtClean="0"/>
              <a:t> </a:t>
            </a:r>
            <a:endParaRPr lang="ko-KR" altLang="en-US" b="1" dirty="0" smtClean="0"/>
          </a:p>
          <a:p>
            <a:pPr lvl="2" eaLnBrk="1" hangingPunct="1">
              <a:lnSpc>
                <a:spcPct val="90000"/>
              </a:lnSpc>
              <a:defRPr/>
            </a:pPr>
            <a:r>
              <a:rPr lang="ko-KR" altLang="en-US" dirty="0" smtClean="0"/>
              <a:t>서로 다른 키 값에 대해서 </a:t>
            </a:r>
            <a:r>
              <a:rPr lang="ko-KR" altLang="en-US" dirty="0" err="1" smtClean="0"/>
              <a:t>해싱</a:t>
            </a:r>
            <a:r>
              <a:rPr lang="ko-KR" altLang="en-US" dirty="0" smtClean="0"/>
              <a:t> 함수에 의해 주어진 </a:t>
            </a:r>
            <a:r>
              <a:rPr lang="ko-KR" altLang="en-US" dirty="0" err="1" smtClean="0"/>
              <a:t>버킷</a:t>
            </a:r>
            <a:r>
              <a:rPr lang="ko-KR" altLang="en-US" dirty="0" smtClean="0"/>
              <a:t> 주소를 같은 경우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ko-KR" altLang="en-US" dirty="0" smtClean="0"/>
              <a:t>충돌이 발생한 경우에 비어있는 슬롯에 동거자 관계로 키 값 저장</a:t>
            </a:r>
          </a:p>
          <a:p>
            <a:pPr lvl="2" eaLnBrk="1" hangingPunct="1">
              <a:spcAft>
                <a:spcPts val="100"/>
              </a:spcAft>
              <a:defRPr/>
            </a:pPr>
            <a:r>
              <a:rPr lang="ko-KR" altLang="en-US" dirty="0" err="1" smtClean="0"/>
              <a:t>오버플로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버킷에</a:t>
            </a:r>
            <a:r>
              <a:rPr lang="ko-KR" altLang="en-US" dirty="0" smtClean="0"/>
              <a:t> 비어있는 슬롯이 없는 포화 </a:t>
            </a:r>
            <a:r>
              <a:rPr lang="ko-KR" altLang="en-US" dirty="0" err="1" smtClean="0"/>
              <a:t>버킷</a:t>
            </a:r>
            <a:r>
              <a:rPr lang="ko-KR" altLang="en-US" dirty="0" smtClean="0"/>
              <a:t> 상태에서 충돌이 발생하여 해당 </a:t>
            </a:r>
            <a:r>
              <a:rPr lang="ko-KR" altLang="en-US" dirty="0" err="1" smtClean="0"/>
              <a:t>버킷에</a:t>
            </a:r>
            <a:r>
              <a:rPr lang="ko-KR" altLang="en-US" dirty="0" smtClean="0"/>
              <a:t> 키 값을 저장할 수 없는 상태</a:t>
            </a:r>
          </a:p>
          <a:p>
            <a:pPr>
              <a:defRPr/>
            </a:pPr>
            <a:endParaRPr lang="ko-KR" altLang="en-US" dirty="0" smtClean="0"/>
          </a:p>
        </p:txBody>
      </p:sp>
      <p:sp>
        <p:nvSpPr>
          <p:cNvPr id="3993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smtClean="0"/>
              <a:t>해싱</a:t>
            </a:r>
            <a:endParaRPr lang="ko-KR" altLang="en-US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45" y="3949295"/>
            <a:ext cx="4445131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062" y="3877055"/>
            <a:ext cx="2956464" cy="2726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algn="just" eaLnBrk="1" hangingPunct="1"/>
            <a:r>
              <a:rPr lang="ko-KR" altLang="en-US" b="1" dirty="0" smtClean="0"/>
              <a:t>키 값 밀도와 적재 밀도</a:t>
            </a:r>
            <a:endParaRPr lang="en-US" altLang="ko-KR" b="1" dirty="0" smtClean="0"/>
          </a:p>
          <a:p>
            <a:pPr lvl="2" algn="just" eaLnBrk="1" hangingPunct="1"/>
            <a:r>
              <a:rPr lang="ko-KR" altLang="en-US" b="1" dirty="0" smtClean="0"/>
              <a:t>키 값 밀도</a:t>
            </a:r>
          </a:p>
          <a:p>
            <a:pPr lvl="3" algn="just" eaLnBrk="1" hangingPunct="1">
              <a:lnSpc>
                <a:spcPct val="120000"/>
              </a:lnSpc>
            </a:pPr>
            <a:r>
              <a:rPr lang="ko-KR" altLang="en-US" dirty="0" smtClean="0"/>
              <a:t>사용 가능한 전체 키 값들 중에서 현재 해시 테이블에 저장되어서 실제 사용되고 있는 키 값의 개수 정도 </a:t>
            </a:r>
            <a:endParaRPr lang="en-US" altLang="ko-KR" dirty="0" smtClean="0"/>
          </a:p>
          <a:p>
            <a:pPr lvl="3" algn="just" eaLnBrk="1" hangingPunct="1">
              <a:lnSpc>
                <a:spcPct val="120000"/>
              </a:lnSpc>
            </a:pPr>
            <a:r>
              <a:rPr lang="ko-KR" altLang="en-US" dirty="0" err="1"/>
              <a:t>키값</a:t>
            </a:r>
            <a:r>
              <a:rPr lang="ko-KR" altLang="en-US" dirty="0"/>
              <a:t> 밀도 </a:t>
            </a:r>
            <a:r>
              <a:rPr lang="en-US" altLang="ko-KR" dirty="0"/>
              <a:t>= </a:t>
            </a:r>
            <a:r>
              <a:rPr lang="ko-KR" altLang="en-US" dirty="0"/>
              <a:t>실제 사용 중인 </a:t>
            </a:r>
            <a:r>
              <a:rPr lang="ko-KR" altLang="en-US" dirty="0" err="1"/>
              <a:t>키값의</a:t>
            </a:r>
            <a:r>
              <a:rPr lang="ko-KR" altLang="en-US" dirty="0"/>
              <a:t> 개수 </a:t>
            </a:r>
            <a:r>
              <a:rPr lang="en-US" altLang="ko-KR" dirty="0"/>
              <a:t>/ </a:t>
            </a:r>
            <a:r>
              <a:rPr lang="ko-KR" altLang="en-US" dirty="0"/>
              <a:t>사용 가능한 </a:t>
            </a:r>
            <a:r>
              <a:rPr lang="ko-KR" altLang="en-US" dirty="0" err="1"/>
              <a:t>키값의</a:t>
            </a:r>
            <a:r>
              <a:rPr lang="ko-KR" altLang="en-US" dirty="0"/>
              <a:t> </a:t>
            </a:r>
            <a:r>
              <a:rPr lang="ko-KR" altLang="en-US" dirty="0" smtClean="0"/>
              <a:t>개수</a:t>
            </a:r>
          </a:p>
          <a:p>
            <a:pPr lvl="3" algn="just" eaLnBrk="1" hangingPunct="1">
              <a:lnSpc>
                <a:spcPct val="120000"/>
              </a:lnSpc>
            </a:pPr>
            <a:endParaRPr lang="ko-KR" altLang="en-US" dirty="0" smtClean="0"/>
          </a:p>
          <a:p>
            <a:pPr lvl="2" algn="just" eaLnBrk="1" hangingPunct="1"/>
            <a:r>
              <a:rPr lang="ko-KR" altLang="en-US" b="1" dirty="0" smtClean="0"/>
              <a:t>적재 밀도</a:t>
            </a:r>
          </a:p>
          <a:p>
            <a:pPr lvl="3" algn="just" eaLnBrk="1" hangingPunct="1">
              <a:lnSpc>
                <a:spcPct val="130000"/>
              </a:lnSpc>
            </a:pPr>
            <a:r>
              <a:rPr lang="ko-KR" altLang="en-US" dirty="0" smtClean="0"/>
              <a:t>해시 테이블에 저장 가능한 키 값의 개수 중에서 현재 해시 테이블에 저장되어서 실제 사용되고 있는 키 값의 개수 정도 </a:t>
            </a:r>
            <a:endParaRPr lang="en-US" altLang="ko-KR" dirty="0" smtClean="0"/>
          </a:p>
          <a:p>
            <a:pPr lvl="3" algn="just" eaLnBrk="1" hangingPunct="1">
              <a:lnSpc>
                <a:spcPct val="130000"/>
              </a:lnSpc>
            </a:pPr>
            <a:r>
              <a:rPr lang="ko-KR" altLang="en-US" sz="1400" dirty="0"/>
              <a:t>적재 밀도 </a:t>
            </a:r>
            <a:r>
              <a:rPr lang="en-US" altLang="ko-KR" sz="1400" dirty="0"/>
              <a:t>= </a:t>
            </a:r>
            <a:r>
              <a:rPr lang="ko-KR" altLang="en-US" sz="1400" dirty="0"/>
              <a:t>실제 사용 중인 </a:t>
            </a:r>
            <a:r>
              <a:rPr lang="ko-KR" altLang="en-US" sz="1400" dirty="0" err="1"/>
              <a:t>키값의</a:t>
            </a:r>
            <a:r>
              <a:rPr lang="ko-KR" altLang="en-US" sz="1400" dirty="0"/>
              <a:t> 개수 </a:t>
            </a:r>
            <a:r>
              <a:rPr lang="en-US" altLang="ko-KR" sz="1400" dirty="0"/>
              <a:t>/ </a:t>
            </a:r>
            <a:r>
              <a:rPr lang="ko-KR" altLang="en-US" sz="1400" dirty="0"/>
              <a:t>해시 테이블에 저장 가능한 전체 </a:t>
            </a:r>
            <a:r>
              <a:rPr lang="ko-KR" altLang="en-US" sz="1400" dirty="0" err="1"/>
              <a:t>키값의</a:t>
            </a:r>
            <a:r>
              <a:rPr lang="ko-KR" altLang="en-US" sz="1400" dirty="0"/>
              <a:t> 개수</a:t>
            </a:r>
          </a:p>
          <a:p>
            <a:pPr marL="895350" lvl="3" indent="0" algn="just" eaLnBrk="1" hangingPunct="1">
              <a:lnSpc>
                <a:spcPct val="130000"/>
              </a:lnSpc>
              <a:buNone/>
            </a:pPr>
            <a:r>
              <a:rPr lang="en-US" altLang="ko-KR" sz="1400" dirty="0" smtClean="0"/>
              <a:t>                = </a:t>
            </a:r>
            <a:r>
              <a:rPr lang="ko-KR" altLang="en-US" sz="1400" dirty="0"/>
              <a:t>실제 사용 중인 </a:t>
            </a:r>
            <a:r>
              <a:rPr lang="ko-KR" altLang="en-US" sz="1400" dirty="0" err="1"/>
              <a:t>키값의</a:t>
            </a:r>
            <a:r>
              <a:rPr lang="ko-KR" altLang="en-US" sz="1400" dirty="0"/>
              <a:t> 개수 </a:t>
            </a:r>
            <a:r>
              <a:rPr lang="en-US" altLang="ko-KR" sz="1400" dirty="0"/>
              <a:t>/ (</a:t>
            </a:r>
            <a:r>
              <a:rPr lang="ko-KR" altLang="en-US" sz="1400" dirty="0" err="1"/>
              <a:t>버킷</a:t>
            </a:r>
            <a:r>
              <a:rPr lang="ko-KR" altLang="en-US" sz="1400" dirty="0"/>
              <a:t> 개수 </a:t>
            </a:r>
            <a:r>
              <a:rPr lang="en-US" altLang="ko-KR" sz="1400" dirty="0"/>
              <a:t>× </a:t>
            </a:r>
            <a:r>
              <a:rPr lang="ko-KR" altLang="en-US" sz="1400" dirty="0"/>
              <a:t>슬롯 개수</a:t>
            </a:r>
            <a:r>
              <a:rPr lang="en-US" altLang="ko-KR" sz="1400" dirty="0"/>
              <a:t>)</a:t>
            </a:r>
            <a:endParaRPr lang="ko-KR" altLang="en-US" sz="1400" dirty="0" smtClean="0"/>
          </a:p>
          <a:p>
            <a:pPr lvl="2"/>
            <a:endParaRPr lang="ko-KR" altLang="en-US" dirty="0" smtClean="0"/>
          </a:p>
        </p:txBody>
      </p:sp>
      <p:sp>
        <p:nvSpPr>
          <p:cNvPr id="4096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smtClean="0"/>
              <a:t>해싱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해시 함수</a:t>
            </a:r>
          </a:p>
          <a:p>
            <a:pPr lvl="1"/>
            <a:r>
              <a:rPr lang="ko-KR" altLang="en-US" dirty="0" smtClean="0"/>
              <a:t>해시 함수의 조건</a:t>
            </a:r>
          </a:p>
          <a:p>
            <a:pPr lvl="2"/>
            <a:r>
              <a:rPr lang="ko-KR" altLang="en-US" dirty="0" smtClean="0"/>
              <a:t>해시 함수는 계산이 쉬워야 </a:t>
            </a:r>
            <a:r>
              <a:rPr lang="ko-KR" altLang="en-US" dirty="0"/>
              <a:t>함</a:t>
            </a:r>
            <a:endParaRPr lang="en-US" altLang="ko-KR" dirty="0" smtClean="0"/>
          </a:p>
          <a:p>
            <a:pPr lvl="3">
              <a:lnSpc>
                <a:spcPct val="110000"/>
              </a:lnSpc>
            </a:pPr>
            <a:r>
              <a:rPr lang="ko-KR" altLang="en-US" dirty="0" smtClean="0"/>
              <a:t>비교 검색 방법을 사용하여 키 값의 비교연산을 수행하는 시간보다 </a:t>
            </a:r>
            <a:r>
              <a:rPr lang="ko-KR" altLang="en-US" dirty="0" err="1" smtClean="0"/>
              <a:t>해싱</a:t>
            </a:r>
            <a:r>
              <a:rPr lang="ko-KR" altLang="en-US" dirty="0" smtClean="0"/>
              <a:t> 함수를 사용하여 계산하는 시간이 빨라야 </a:t>
            </a:r>
            <a:r>
              <a:rPr lang="ko-KR" altLang="en-US" dirty="0" err="1" smtClean="0"/>
              <a:t>해싱</a:t>
            </a:r>
            <a:r>
              <a:rPr lang="ko-KR" altLang="en-US" dirty="0" smtClean="0"/>
              <a:t> 검색을 사용하는 의미가 </a:t>
            </a:r>
            <a:r>
              <a:rPr lang="ko-KR" altLang="en-US" dirty="0"/>
              <a:t>됨</a:t>
            </a:r>
            <a:endParaRPr lang="en-US" altLang="ko-KR" dirty="0" smtClean="0"/>
          </a:p>
          <a:p>
            <a:pPr lvl="3">
              <a:lnSpc>
                <a:spcPct val="110000"/>
              </a:lnSpc>
            </a:pPr>
            <a:endParaRPr lang="en-US" altLang="ko-KR" dirty="0" smtClean="0"/>
          </a:p>
          <a:p>
            <a:pPr lvl="2"/>
            <a:r>
              <a:rPr lang="ko-KR" altLang="en-US" dirty="0" smtClean="0"/>
              <a:t>해시 함수는 충돌이 적어야 </a:t>
            </a:r>
            <a:r>
              <a:rPr lang="ko-KR" altLang="en-US" dirty="0"/>
              <a:t>함</a:t>
            </a:r>
            <a:endParaRPr lang="en-US" altLang="ko-KR" dirty="0" smtClean="0"/>
          </a:p>
          <a:p>
            <a:pPr lvl="3">
              <a:lnSpc>
                <a:spcPct val="110000"/>
              </a:lnSpc>
            </a:pPr>
            <a:r>
              <a:rPr lang="ko-KR" altLang="en-US" dirty="0" smtClean="0"/>
              <a:t>충돌이 많이 발생한다는 것은 같은 </a:t>
            </a:r>
            <a:r>
              <a:rPr lang="ko-KR" altLang="en-US" dirty="0" err="1" smtClean="0"/>
              <a:t>버킷을</a:t>
            </a:r>
            <a:r>
              <a:rPr lang="ko-KR" altLang="en-US" dirty="0" smtClean="0"/>
              <a:t> 할당 받는 키 값이 많다는 것이므로 비어있는 </a:t>
            </a:r>
            <a:r>
              <a:rPr lang="ko-KR" altLang="en-US" dirty="0" err="1" smtClean="0"/>
              <a:t>버킷이</a:t>
            </a:r>
            <a:r>
              <a:rPr lang="ko-KR" altLang="en-US" dirty="0" smtClean="0"/>
              <a:t> 많은데도 어떤 </a:t>
            </a:r>
            <a:r>
              <a:rPr lang="ko-KR" altLang="en-US" dirty="0" err="1" smtClean="0"/>
              <a:t>버킷은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오버플로가</a:t>
            </a:r>
            <a:r>
              <a:rPr lang="ko-KR" altLang="en-US" dirty="0" smtClean="0"/>
              <a:t> 발생할 수 있는 상태가 되므로 좋은 해시 함수가 될 수 없음</a:t>
            </a:r>
            <a:endParaRPr lang="en-US" altLang="ko-KR" dirty="0" smtClean="0"/>
          </a:p>
          <a:p>
            <a:pPr lvl="3">
              <a:lnSpc>
                <a:spcPct val="110000"/>
              </a:lnSpc>
            </a:pPr>
            <a:endParaRPr lang="en-US" altLang="ko-KR" dirty="0" smtClean="0"/>
          </a:p>
          <a:p>
            <a:pPr lvl="2"/>
            <a:r>
              <a:rPr lang="ko-KR" altLang="en-US" dirty="0" smtClean="0"/>
              <a:t>해시 테이블에 고르게 분포할 수 있도록 주소를 만들어야 </a:t>
            </a:r>
            <a:r>
              <a:rPr lang="ko-KR" altLang="en-US" dirty="0"/>
              <a:t>함</a:t>
            </a:r>
            <a:endParaRPr lang="en-US" altLang="ko-KR" dirty="0" smtClean="0"/>
          </a:p>
          <a:p>
            <a:endParaRPr lang="ko-KR" altLang="en-US" dirty="0" smtClean="0"/>
          </a:p>
        </p:txBody>
      </p:sp>
      <p:sp>
        <p:nvSpPr>
          <p:cNvPr id="4198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smtClean="0"/>
              <a:t>해싱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 dirty="0" smtClean="0"/>
              <a:t>중간 </a:t>
            </a:r>
            <a:r>
              <a:rPr lang="ko-KR" altLang="en-US" dirty="0"/>
              <a:t>제곱 함수</a:t>
            </a:r>
          </a:p>
          <a:p>
            <a:pPr lvl="2">
              <a:defRPr/>
            </a:pPr>
            <a:r>
              <a:rPr lang="ko-KR" altLang="en-US" dirty="0"/>
              <a:t>키 값을 제곱한 결과 값에서 중간에 있는 적당한 </a:t>
            </a:r>
            <a:r>
              <a:rPr lang="ko-KR" altLang="en-US" dirty="0" err="1"/>
              <a:t>비트를</a:t>
            </a:r>
            <a:r>
              <a:rPr lang="ko-KR" altLang="en-US" dirty="0"/>
              <a:t> 주소로 </a:t>
            </a:r>
            <a:r>
              <a:rPr lang="ko-KR" altLang="en-US" dirty="0" smtClean="0"/>
              <a:t>사용</a:t>
            </a:r>
            <a:endParaRPr lang="ko-KR" altLang="en-US" dirty="0"/>
          </a:p>
          <a:p>
            <a:pPr lvl="2">
              <a:defRPr/>
            </a:pPr>
            <a:r>
              <a:rPr lang="ko-KR" altLang="en-US" dirty="0"/>
              <a:t>제곱한 값의 중간 비트들은 대개 키의 모든 값과 관련이 있기 때문에 </a:t>
            </a:r>
            <a:r>
              <a:rPr lang="ko-KR" altLang="en-US" dirty="0" smtClean="0"/>
              <a:t>서로</a:t>
            </a:r>
            <a:endParaRPr lang="en-US" altLang="ko-KR" dirty="0" smtClean="0"/>
          </a:p>
          <a:p>
            <a:pPr marL="627062" lvl="2" indent="0">
              <a:buNone/>
              <a:defRPr/>
            </a:pPr>
            <a:r>
              <a:rPr lang="ko-KR" altLang="en-US" dirty="0"/>
              <a:t> </a:t>
            </a:r>
            <a:r>
              <a:rPr lang="ko-KR" altLang="en-US" dirty="0" smtClean="0"/>
              <a:t> 다른 </a:t>
            </a:r>
            <a:r>
              <a:rPr lang="ko-KR" altLang="en-US" dirty="0"/>
              <a:t>키 값은 서로 다른 중간 제곱 함수 값을 </a:t>
            </a:r>
            <a:r>
              <a:rPr lang="ko-KR" altLang="en-US" dirty="0" smtClean="0"/>
              <a:t>갖게 됨</a:t>
            </a: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r>
              <a:rPr lang="en-US" altLang="ko-KR" smtClean="0"/>
              <a:t>(</a:t>
            </a:r>
            <a:r>
              <a:rPr lang="ko-KR" altLang="en-US" smtClean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키 값 </a:t>
            </a:r>
            <a:r>
              <a:rPr lang="en-US" altLang="ko-KR" dirty="0"/>
              <a:t>00110101 10100111</a:t>
            </a:r>
            <a:r>
              <a:rPr lang="ko-KR" altLang="en-US" dirty="0"/>
              <a:t>에 대한 해시 주소 구하기</a:t>
            </a:r>
          </a:p>
          <a:p>
            <a:pPr marL="1257300" lvl="2" indent="-342900" eaLnBrk="1" hangingPunct="1">
              <a:buFontTx/>
              <a:buNone/>
              <a:defRPr/>
            </a:pPr>
            <a:r>
              <a:rPr lang="ko-KR" altLang="en-US" dirty="0">
                <a:latin typeface="Times New Roman"/>
              </a:rPr>
              <a:t>                      </a:t>
            </a:r>
            <a:r>
              <a:rPr lang="ko-KR" altLang="en-US" dirty="0"/>
              <a:t>  		  </a:t>
            </a:r>
            <a:r>
              <a:rPr lang="en-US" altLang="ko-KR" dirty="0"/>
              <a:t>00110101 10100111 </a:t>
            </a:r>
          </a:p>
          <a:p>
            <a:pPr marL="1257300" lvl="2" indent="-342900" eaLnBrk="1" hangingPunct="1">
              <a:lnSpc>
                <a:spcPct val="90000"/>
              </a:lnSpc>
              <a:spcBef>
                <a:spcPct val="5000"/>
              </a:spcBef>
              <a:buFontTx/>
              <a:buNone/>
              <a:defRPr/>
            </a:pPr>
            <a:r>
              <a:rPr lang="en-US" altLang="ko-KR" dirty="0">
                <a:latin typeface="Times New Roman"/>
              </a:rPr>
              <a:t>        </a:t>
            </a:r>
            <a:r>
              <a:rPr lang="en-US" altLang="ko-KR" dirty="0"/>
              <a:t>	X</a:t>
            </a:r>
            <a:r>
              <a:rPr lang="en-US" altLang="ko-KR" dirty="0">
                <a:latin typeface="Times New Roman"/>
              </a:rPr>
              <a:t>     </a:t>
            </a:r>
            <a:r>
              <a:rPr lang="en-US" altLang="ko-KR" dirty="0"/>
              <a:t> </a:t>
            </a:r>
            <a:r>
              <a:rPr lang="en-US" altLang="ko-KR" dirty="0">
                <a:latin typeface="Times New Roman"/>
              </a:rPr>
              <a:t>      </a:t>
            </a:r>
            <a:r>
              <a:rPr lang="en-US" altLang="ko-KR" dirty="0"/>
              <a:t>		  00110101 10100111 </a:t>
            </a:r>
          </a:p>
          <a:p>
            <a:pPr marL="1257300" lvl="2" indent="-3429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dirty="0"/>
              <a:t> </a:t>
            </a:r>
            <a:r>
              <a:rPr lang="en-US" altLang="ko-KR" dirty="0">
                <a:latin typeface="Times New Roman"/>
              </a:rPr>
              <a:t>        </a:t>
            </a:r>
            <a:r>
              <a:rPr lang="en-US" altLang="ko-KR" dirty="0"/>
              <a:t>	000010110011</a:t>
            </a:r>
            <a:r>
              <a:rPr lang="en-US" altLang="ko-KR" b="1" dirty="0">
                <a:solidFill>
                  <a:srgbClr val="FF0000"/>
                </a:solidFill>
              </a:rPr>
              <a:t>11101001</a:t>
            </a:r>
            <a:r>
              <a:rPr lang="en-US" altLang="ko-KR" dirty="0"/>
              <a:t>001011110001 </a:t>
            </a:r>
          </a:p>
          <a:p>
            <a:pPr>
              <a:defRPr/>
            </a:pPr>
            <a:endParaRPr lang="ko-KR" altLang="en-US" dirty="0"/>
          </a:p>
        </p:txBody>
      </p:sp>
      <p:sp>
        <p:nvSpPr>
          <p:cNvPr id="4301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smtClean="0"/>
              <a:t>해싱</a:t>
            </a:r>
          </a:p>
        </p:txBody>
      </p:sp>
      <p:sp>
        <p:nvSpPr>
          <p:cNvPr id="43012" name="Text Box 5"/>
          <p:cNvSpPr txBox="1">
            <a:spLocks noChangeArrowheads="1"/>
          </p:cNvSpPr>
          <p:nvPr/>
        </p:nvSpPr>
        <p:spPr bwMode="auto">
          <a:xfrm>
            <a:off x="2268538" y="4797425"/>
            <a:ext cx="233429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ko-KR" altLang="en-US" sz="1400" b="1" dirty="0">
                <a:solidFill>
                  <a:srgbClr val="FF0000"/>
                </a:solidFill>
                <a:latin typeface="샘물" charset="-127"/>
                <a:ea typeface="샘물" charset="-127"/>
              </a:rPr>
              <a:t>해시 주소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979613" y="4446588"/>
            <a:ext cx="4537075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smtClean="0"/>
              <a:t>제산</a:t>
            </a:r>
            <a:r>
              <a:rPr lang="en-US" altLang="ko-KR" baseline="30000" smtClean="0"/>
              <a:t>Division</a:t>
            </a:r>
            <a:r>
              <a:rPr lang="ko-KR" altLang="en-US" smtClean="0"/>
              <a:t> </a:t>
            </a:r>
            <a:r>
              <a:rPr lang="ko-KR" altLang="en-US" dirty="0" smtClean="0"/>
              <a:t>함수 </a:t>
            </a:r>
          </a:p>
          <a:p>
            <a:pPr lvl="2"/>
            <a:r>
              <a:rPr lang="ko-KR" altLang="en-US" dirty="0" smtClean="0"/>
              <a:t>함수는 나머지 연산자 </a:t>
            </a:r>
            <a:r>
              <a:rPr lang="en-US" altLang="ko-KR" dirty="0" smtClean="0"/>
              <a:t>mod(C</a:t>
            </a:r>
            <a:r>
              <a:rPr lang="ko-KR" altLang="en-US" dirty="0" smtClean="0"/>
              <a:t>에서의 </a:t>
            </a:r>
            <a:r>
              <a:rPr lang="en-US" altLang="ko-KR" smtClean="0"/>
              <a:t>%</a:t>
            </a:r>
            <a:r>
              <a:rPr lang="ko-KR" altLang="en-US" smtClean="0"/>
              <a:t>연산자</a:t>
            </a:r>
            <a:r>
              <a:rPr lang="en-US" altLang="ko-KR" smtClean="0"/>
              <a:t>)</a:t>
            </a:r>
            <a:r>
              <a:rPr lang="ko-KR" altLang="en-US" smtClean="0"/>
              <a:t>를 </a:t>
            </a:r>
            <a:r>
              <a:rPr lang="ko-KR" altLang="en-US" dirty="0" smtClean="0"/>
              <a:t>사용하는 방법</a:t>
            </a:r>
          </a:p>
          <a:p>
            <a:pPr lvl="2"/>
            <a:r>
              <a:rPr lang="ko-KR" altLang="en-US" dirty="0" smtClean="0"/>
              <a:t>키 값 </a:t>
            </a:r>
            <a:r>
              <a:rPr lang="en-US" altLang="ko-KR" dirty="0" smtClean="0"/>
              <a:t>k</a:t>
            </a:r>
            <a:r>
              <a:rPr lang="ko-KR" altLang="en-US" dirty="0" smtClean="0"/>
              <a:t>를 해시 테이블의 크기 </a:t>
            </a:r>
            <a:r>
              <a:rPr lang="en-US" altLang="ko-KR" dirty="0" smtClean="0"/>
              <a:t>M</a:t>
            </a:r>
            <a:r>
              <a:rPr lang="ko-KR" altLang="en-US" dirty="0" smtClean="0"/>
              <a:t>으로 나눈 나머지를 해시 주소로 사용 </a:t>
            </a:r>
          </a:p>
          <a:p>
            <a:pPr lvl="2"/>
            <a:r>
              <a:rPr lang="en-US" altLang="ko-KR" dirty="0" smtClean="0"/>
              <a:t>M</a:t>
            </a:r>
            <a:r>
              <a:rPr lang="ko-KR" altLang="en-US" dirty="0" smtClean="0"/>
              <a:t>으로 나눈 나머지 값은 </a:t>
            </a:r>
            <a:r>
              <a:rPr lang="en-US" altLang="ko-KR" dirty="0" smtClean="0"/>
              <a:t>0~(M-1)</a:t>
            </a:r>
            <a:r>
              <a:rPr lang="ko-KR" altLang="en-US" dirty="0" smtClean="0"/>
              <a:t>이 되므로 해시 테이블의 인덱스로 사용</a:t>
            </a:r>
          </a:p>
          <a:p>
            <a:pPr lvl="2"/>
            <a:r>
              <a:rPr lang="ko-KR" altLang="en-US" dirty="0" smtClean="0"/>
              <a:t>해시 주소는 충돌 발생 없이 고르게 분포하도록 생성되어야 하므로 키 값을 나누는 해시 테이블의 크기 </a:t>
            </a:r>
            <a:r>
              <a:rPr lang="en-US" altLang="ko-KR" dirty="0" smtClean="0"/>
              <a:t>M</a:t>
            </a:r>
            <a:r>
              <a:rPr lang="ko-KR" altLang="en-US" dirty="0" smtClean="0"/>
              <a:t>은 적당한 </a:t>
            </a:r>
            <a:r>
              <a:rPr lang="ko-KR" altLang="en-US" smtClean="0"/>
              <a:t>크기의 소수</a:t>
            </a:r>
            <a:r>
              <a:rPr lang="en-US" altLang="ko-KR" baseline="30000" smtClean="0"/>
              <a:t>prime number</a:t>
            </a:r>
            <a:r>
              <a:rPr lang="en-US" altLang="ko-KR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ko-KR" altLang="en-US" dirty="0" smtClean="0"/>
          </a:p>
          <a:p>
            <a:pPr lvl="1"/>
            <a:r>
              <a:rPr lang="ko-KR" altLang="en-US" dirty="0" smtClean="0"/>
              <a:t>승산 함수 </a:t>
            </a:r>
          </a:p>
          <a:p>
            <a:pPr lvl="2"/>
            <a:r>
              <a:rPr lang="ko-KR" altLang="en-US" dirty="0" smtClean="0"/>
              <a:t>곱하기 연산을 사용하는 방법</a:t>
            </a:r>
          </a:p>
          <a:p>
            <a:pPr lvl="2"/>
            <a:r>
              <a:rPr lang="ko-KR" altLang="en-US" dirty="0" smtClean="0"/>
              <a:t>키 값 </a:t>
            </a:r>
            <a:r>
              <a:rPr lang="en-US" altLang="ko-KR" dirty="0" smtClean="0"/>
              <a:t>k</a:t>
            </a:r>
            <a:r>
              <a:rPr lang="ko-KR" altLang="en-US" dirty="0" smtClean="0"/>
              <a:t>와 정해진 실수 </a:t>
            </a:r>
            <a:r>
              <a:rPr lang="en-US" altLang="ko-KR" dirty="0" smtClean="0"/>
              <a:t>α</a:t>
            </a:r>
            <a:r>
              <a:rPr lang="ko-KR" altLang="en-US" dirty="0" smtClean="0"/>
              <a:t>를 곱한 결과에서 소수점 이하 부분만을 테이블의 크기 </a:t>
            </a:r>
            <a:r>
              <a:rPr lang="en-US" altLang="ko-KR" dirty="0" smtClean="0"/>
              <a:t>M</a:t>
            </a:r>
            <a:r>
              <a:rPr lang="ko-KR" altLang="en-US" dirty="0" smtClean="0"/>
              <a:t>과 곱하여 그 정수 값을 주소로 사용</a:t>
            </a:r>
          </a:p>
          <a:p>
            <a:pPr lvl="1"/>
            <a:endParaRPr lang="ko-KR" altLang="en-US" dirty="0" smtClean="0"/>
          </a:p>
        </p:txBody>
      </p:sp>
      <p:sp>
        <p:nvSpPr>
          <p:cNvPr id="4403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smtClean="0"/>
              <a:t>해싱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196" y="3238722"/>
            <a:ext cx="2929748" cy="728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smtClean="0"/>
              <a:t>접지 함수 </a:t>
            </a:r>
          </a:p>
          <a:p>
            <a:pPr lvl="2"/>
            <a:r>
              <a:rPr lang="ko-KR" altLang="en-US" smtClean="0"/>
              <a:t>키의 비트 수가 해시 테이블 인덱스의 비트 수보다 큰 경우에 주로 사용</a:t>
            </a:r>
          </a:p>
          <a:p>
            <a:pPr lvl="2"/>
            <a:r>
              <a:rPr lang="ko-KR" altLang="en-US" smtClean="0"/>
              <a:t>이동 접지 함수 </a:t>
            </a:r>
          </a:p>
          <a:p>
            <a:pPr lvl="3"/>
            <a:r>
              <a:rPr lang="ko-KR" altLang="en-US" smtClean="0"/>
              <a:t>각 분할 부분을 이동시켜서 오른쪽 끝자리가 일치하도록 맞추고 더하는 방법</a:t>
            </a:r>
          </a:p>
          <a:p>
            <a:pPr lvl="3"/>
            <a:r>
              <a:rPr lang="en-US" altLang="ko-KR" smtClean="0"/>
              <a:t>(</a:t>
            </a:r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en-US" smtClean="0"/>
              <a:t>해시 테이블 인덱스가 </a:t>
            </a:r>
            <a:r>
              <a:rPr lang="en-US" altLang="ko-KR" smtClean="0"/>
              <a:t>3</a:t>
            </a:r>
            <a:r>
              <a:rPr lang="ko-KR" altLang="en-US" smtClean="0"/>
              <a:t>자리이고 키 값 </a:t>
            </a:r>
            <a:r>
              <a:rPr lang="en-US" altLang="ko-KR" smtClean="0"/>
              <a:t>k</a:t>
            </a:r>
            <a:r>
              <a:rPr lang="ko-KR" altLang="en-US" smtClean="0"/>
              <a:t>가 </a:t>
            </a:r>
            <a:r>
              <a:rPr lang="en-US" altLang="ko-KR" smtClean="0"/>
              <a:t>12312312312</a:t>
            </a:r>
            <a:r>
              <a:rPr lang="ko-KR" altLang="en-US" smtClean="0"/>
              <a:t>인 경우</a:t>
            </a:r>
          </a:p>
          <a:p>
            <a:pPr lvl="1"/>
            <a:endParaRPr lang="ko-KR" altLang="en-US" smtClean="0"/>
          </a:p>
        </p:txBody>
      </p:sp>
      <p:sp>
        <p:nvSpPr>
          <p:cNvPr id="4505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smtClean="0"/>
              <a:t>해싱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996952"/>
            <a:ext cx="65817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smtClean="0"/>
              <a:t>경계 접지 함수 </a:t>
            </a:r>
          </a:p>
          <a:p>
            <a:pPr lvl="3">
              <a:lnSpc>
                <a:spcPct val="110000"/>
              </a:lnSpc>
            </a:pPr>
            <a:r>
              <a:rPr lang="ko-KR" altLang="en-US" smtClean="0"/>
              <a:t>분할된 각 경계를 기준으로 접으면서 서로 마주보도록 배치하고 더하는 방법</a:t>
            </a:r>
          </a:p>
          <a:p>
            <a:pPr lvl="3">
              <a:lnSpc>
                <a:spcPct val="110000"/>
              </a:lnSpc>
            </a:pPr>
            <a:r>
              <a:rPr lang="en-US" altLang="ko-KR" smtClean="0"/>
              <a:t>(</a:t>
            </a:r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en-US" smtClean="0"/>
              <a:t>해시 테이블 인덱스가 </a:t>
            </a:r>
            <a:r>
              <a:rPr lang="en-US" altLang="ko-KR" smtClean="0"/>
              <a:t>3</a:t>
            </a:r>
            <a:r>
              <a:rPr lang="ko-KR" altLang="en-US" smtClean="0"/>
              <a:t>자리이고 키 값 </a:t>
            </a:r>
            <a:r>
              <a:rPr lang="en-US" altLang="ko-KR" smtClean="0"/>
              <a:t>k</a:t>
            </a:r>
            <a:r>
              <a:rPr lang="ko-KR" altLang="en-US" smtClean="0"/>
              <a:t>가 </a:t>
            </a:r>
            <a:r>
              <a:rPr lang="en-US" altLang="ko-KR" smtClean="0"/>
              <a:t>12312312312</a:t>
            </a:r>
            <a:r>
              <a:rPr lang="ko-KR" altLang="en-US" smtClean="0"/>
              <a:t>인 경우</a:t>
            </a:r>
          </a:p>
        </p:txBody>
      </p:sp>
      <p:sp>
        <p:nvSpPr>
          <p:cNvPr id="4608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smtClean="0"/>
              <a:t>해싱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2214563"/>
            <a:ext cx="495300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숫자 분석 함수 </a:t>
            </a:r>
          </a:p>
          <a:p>
            <a:pPr lvl="2"/>
            <a:r>
              <a:rPr lang="ko-KR" altLang="en-US" dirty="0" smtClean="0"/>
              <a:t>키 값을 이루고 있는 각 자릿수의 분포를 분석하여 해시 주소로 사용</a:t>
            </a:r>
          </a:p>
          <a:p>
            <a:pPr lvl="2"/>
            <a:r>
              <a:rPr lang="ko-KR" altLang="en-US" dirty="0" smtClean="0"/>
              <a:t>각 키 값을 적절히 선택한 진수로 변환한 후에 각 자릿수의 분포를 분석하여 가장 편중된 분산을 가진 자릿수는 생략하고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가장 고르게 분포된 자릿수부터 해시 테이블 주소의 자릿수만큼 차례로 뽑아서 만든 수를 역순으로 바꾸어서 주소로 사용</a:t>
            </a:r>
            <a:endParaRPr lang="en-US" altLang="ko-KR" dirty="0" smtClean="0"/>
          </a:p>
          <a:p>
            <a:pPr lvl="2"/>
            <a:endParaRPr lang="ko-KR" altLang="en-US" dirty="0" smtClean="0"/>
          </a:p>
          <a:p>
            <a:pPr lvl="2"/>
            <a:r>
              <a:rPr lang="en-US" altLang="ko-KR" smtClean="0"/>
              <a:t>(</a:t>
            </a:r>
            <a:r>
              <a:rPr lang="ko-KR" altLang="en-US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키 값이 학번이고 해시 테이블 주소의 자릿수가 </a:t>
            </a:r>
            <a:r>
              <a:rPr lang="en-US" altLang="ko-KR" dirty="0" smtClean="0"/>
              <a:t>3</a:t>
            </a:r>
            <a:r>
              <a:rPr lang="ko-KR" altLang="en-US" dirty="0" smtClean="0"/>
              <a:t>자리인 경우</a:t>
            </a:r>
          </a:p>
          <a:p>
            <a:pPr lvl="1"/>
            <a:endParaRPr lang="ko-KR" altLang="en-US" dirty="0" smtClean="0"/>
          </a:p>
        </p:txBody>
      </p:sp>
      <p:sp>
        <p:nvSpPr>
          <p:cNvPr id="4710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smtClean="0"/>
              <a:t>해싱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7" y="3717032"/>
            <a:ext cx="408622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진법 변환 함수 </a:t>
            </a:r>
          </a:p>
          <a:p>
            <a:pPr lvl="2"/>
            <a:r>
              <a:rPr lang="ko-KR" altLang="en-US" dirty="0" smtClean="0"/>
              <a:t>키 값이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진수가 아닌 다른 진수일 때</a:t>
            </a:r>
            <a:r>
              <a:rPr lang="en-US" altLang="ko-KR" dirty="0" smtClean="0"/>
              <a:t>, 10</a:t>
            </a:r>
            <a:r>
              <a:rPr lang="ko-KR" altLang="en-US" dirty="0" smtClean="0"/>
              <a:t>진수로 변환하고 해시 테이블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주소로 필요한 자릿수만큼만 하위자리의 수를 사용하는 방법</a:t>
            </a:r>
          </a:p>
          <a:p>
            <a:pPr lvl="1"/>
            <a:r>
              <a:rPr lang="ko-KR" altLang="en-US" dirty="0" smtClean="0"/>
              <a:t>비트 추출 함수 </a:t>
            </a:r>
          </a:p>
          <a:p>
            <a:pPr lvl="2"/>
            <a:r>
              <a:rPr lang="ko-KR" altLang="en-US" dirty="0" smtClean="0"/>
              <a:t>해시 테이블의 크기가 </a:t>
            </a:r>
            <a:r>
              <a:rPr lang="en-US" altLang="ko-KR" dirty="0" smtClean="0"/>
              <a:t>2</a:t>
            </a:r>
            <a:r>
              <a:rPr lang="en-US" altLang="ko-KR" baseline="30000" dirty="0" smtClean="0"/>
              <a:t>k</a:t>
            </a:r>
            <a:r>
              <a:rPr lang="ko-KR" altLang="en-US" dirty="0" smtClean="0"/>
              <a:t>일 때 키 값을 이진 비트로 놓고 임의의 위치에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있는 비트들을 추출하여 주소로 사용하는 방법</a:t>
            </a:r>
          </a:p>
          <a:p>
            <a:pPr lvl="2"/>
            <a:r>
              <a:rPr lang="ko-KR" altLang="en-US" dirty="0" smtClean="0"/>
              <a:t>이 방법에서는 충돌이 발생할 가능성이 많으므로 테이블의 일부에 주소가 편중되지 않도록 키 값들의 비트들을 미리 분석하여 사용해야 </a:t>
            </a:r>
            <a:r>
              <a:rPr lang="ko-KR" altLang="en-US" dirty="0"/>
              <a:t>함</a:t>
            </a:r>
            <a:endParaRPr lang="en-US" altLang="ko-KR" dirty="0" smtClean="0"/>
          </a:p>
          <a:p>
            <a:pPr lvl="1"/>
            <a:endParaRPr lang="ko-KR" altLang="en-US" dirty="0" smtClean="0"/>
          </a:p>
        </p:txBody>
      </p:sp>
      <p:sp>
        <p:nvSpPr>
          <p:cNvPr id="4813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smtClean="0"/>
              <a:t>해싱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해싱에서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오버플로를</a:t>
            </a:r>
            <a:r>
              <a:rPr lang="ko-KR" altLang="en-US" dirty="0" smtClean="0"/>
              <a:t> 처리 방법</a:t>
            </a:r>
          </a:p>
          <a:p>
            <a:pPr lvl="1"/>
            <a:r>
              <a:rPr lang="ko-KR" altLang="en-US" dirty="0" smtClean="0"/>
              <a:t>선형 개방 </a:t>
            </a:r>
            <a:r>
              <a:rPr lang="ko-KR" altLang="en-US" err="1" smtClean="0"/>
              <a:t>주소법</a:t>
            </a:r>
            <a:r>
              <a:rPr lang="ko-KR" altLang="en-US" smtClean="0"/>
              <a:t> </a:t>
            </a:r>
            <a:r>
              <a:rPr lang="en-US" altLang="ko-KR" smtClean="0"/>
              <a:t>(</a:t>
            </a:r>
            <a:r>
              <a:rPr lang="ko-KR" altLang="en-US" smtClean="0"/>
              <a:t>선형 조사법</a:t>
            </a:r>
            <a:r>
              <a:rPr lang="en-US" altLang="ko-KR" baseline="30000" smtClean="0"/>
              <a:t>linear probing</a:t>
            </a:r>
            <a:r>
              <a:rPr lang="en-US" altLang="ko-KR" smtClean="0"/>
              <a:t>)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해싱</a:t>
            </a:r>
            <a:r>
              <a:rPr lang="ko-KR" altLang="en-US" dirty="0" smtClean="0"/>
              <a:t> 함수로 구한 </a:t>
            </a:r>
            <a:r>
              <a:rPr lang="ko-KR" altLang="en-US" dirty="0" err="1" smtClean="0"/>
              <a:t>버킷에</a:t>
            </a:r>
            <a:r>
              <a:rPr lang="ko-KR" altLang="en-US" dirty="0" smtClean="0"/>
              <a:t> 빈 슬롯이 없어서 </a:t>
            </a:r>
            <a:r>
              <a:rPr lang="ko-KR" altLang="en-US" dirty="0" err="1" smtClean="0"/>
              <a:t>오버플로가</a:t>
            </a:r>
            <a:r>
              <a:rPr lang="ko-KR" altLang="en-US" dirty="0" smtClean="0"/>
              <a:t> 발생하면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smtClean="0"/>
              <a:t>그 다음 </a:t>
            </a:r>
            <a:r>
              <a:rPr lang="ko-KR" altLang="en-US" dirty="0" err="1" smtClean="0"/>
              <a:t>버킷에</a:t>
            </a:r>
            <a:r>
              <a:rPr lang="ko-KR" altLang="en-US" dirty="0" smtClean="0"/>
              <a:t> 빈 슬롯이 있는지 조사</a:t>
            </a:r>
            <a:endParaRPr lang="en-US" altLang="ko-KR" dirty="0" smtClean="0"/>
          </a:p>
          <a:p>
            <a:pPr lvl="3">
              <a:lnSpc>
                <a:spcPct val="120000"/>
              </a:lnSpc>
            </a:pPr>
            <a:r>
              <a:rPr lang="ko-KR" altLang="en-US" dirty="0" smtClean="0"/>
              <a:t>빈 슬롯이 있으면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키 값을 저장</a:t>
            </a:r>
          </a:p>
          <a:p>
            <a:pPr lvl="3">
              <a:lnSpc>
                <a:spcPct val="120000"/>
              </a:lnSpc>
            </a:pPr>
            <a:r>
              <a:rPr lang="ko-KR" altLang="en-US" dirty="0" smtClean="0"/>
              <a:t>빈 슬롯이 없으면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다시 그 다음 </a:t>
            </a:r>
            <a:r>
              <a:rPr lang="ko-KR" altLang="en-US" dirty="0" err="1" smtClean="0"/>
              <a:t>버킷을</a:t>
            </a:r>
            <a:r>
              <a:rPr lang="ko-KR" altLang="en-US" dirty="0" smtClean="0"/>
              <a:t> 조사</a:t>
            </a:r>
          </a:p>
          <a:p>
            <a:pPr lvl="3">
              <a:lnSpc>
                <a:spcPct val="120000"/>
              </a:lnSpc>
            </a:pPr>
            <a:r>
              <a:rPr lang="ko-KR" altLang="en-US" dirty="0" smtClean="0"/>
              <a:t>이런 과정을 되풀이 하면서 해시 테이블 내에 비어있는 슬롯을 순차적으로 찾아서 사용하여 </a:t>
            </a:r>
            <a:r>
              <a:rPr lang="ko-KR" altLang="en-US" dirty="0" err="1" smtClean="0"/>
              <a:t>오버플로</a:t>
            </a:r>
            <a:r>
              <a:rPr lang="ko-KR" altLang="en-US" dirty="0" smtClean="0"/>
              <a:t> 문제를 처리하는 방법</a:t>
            </a:r>
          </a:p>
          <a:p>
            <a:endParaRPr lang="ko-KR" altLang="en-US" dirty="0" smtClean="0"/>
          </a:p>
        </p:txBody>
      </p:sp>
      <p:sp>
        <p:nvSpPr>
          <p:cNvPr id="4915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err="1" smtClean="0"/>
              <a:t>해싱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/>
            <a:r>
              <a:rPr lang="ko-KR" altLang="en-US" dirty="0" smtClean="0"/>
              <a:t>검색 방법</a:t>
            </a:r>
          </a:p>
          <a:p>
            <a:pPr lvl="2" eaLnBrk="1" hangingPunct="1"/>
            <a:r>
              <a:rPr lang="ko-KR" altLang="en-US" dirty="0" smtClean="0"/>
              <a:t>수행 위치에 따른 분류</a:t>
            </a:r>
          </a:p>
          <a:p>
            <a:pPr lvl="3" eaLnBrk="1" hangingPunct="1"/>
            <a:r>
              <a:rPr lang="ko-KR" altLang="en-US" smtClean="0"/>
              <a:t>내부 검색</a:t>
            </a:r>
            <a:r>
              <a:rPr lang="en-US" altLang="ko-KR" baseline="30000" smtClean="0"/>
              <a:t>Internal Search</a:t>
            </a:r>
            <a:r>
              <a:rPr lang="ko-KR" altLang="en-US" smtClean="0"/>
              <a:t> </a:t>
            </a:r>
            <a:r>
              <a:rPr lang="en-US" altLang="ko-KR" dirty="0"/>
              <a:t>: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메모리 내의 자료에 대해서 검색 수행 </a:t>
            </a:r>
          </a:p>
          <a:p>
            <a:pPr lvl="3" eaLnBrk="1" hangingPunct="1"/>
            <a:r>
              <a:rPr lang="ko-KR" altLang="en-US" smtClean="0"/>
              <a:t>외부 검색</a:t>
            </a:r>
            <a:r>
              <a:rPr lang="en-US" altLang="ko-KR" baseline="30000" smtClean="0"/>
              <a:t>External Search</a:t>
            </a:r>
            <a:r>
              <a:rPr lang="ko-KR" altLang="en-US" smtClean="0"/>
              <a:t> </a:t>
            </a:r>
            <a:r>
              <a:rPr lang="en-US" altLang="ko-KR" dirty="0"/>
              <a:t>: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보조 기억 장치에 있는 자료에 대해서 검색 수행 </a:t>
            </a:r>
          </a:p>
          <a:p>
            <a:pPr lvl="2" eaLnBrk="1" hangingPunct="1"/>
            <a:r>
              <a:rPr lang="ko-KR" altLang="en-US" dirty="0" smtClean="0"/>
              <a:t>검색 방식에 따른 분류</a:t>
            </a:r>
          </a:p>
          <a:p>
            <a:pPr lvl="3" eaLnBrk="1" hangingPunct="1"/>
            <a:r>
              <a:rPr lang="ko-KR" altLang="en-US" dirty="0" smtClean="0"/>
              <a:t>비교 </a:t>
            </a:r>
            <a:r>
              <a:rPr lang="ko-KR" altLang="en-US" smtClean="0"/>
              <a:t>검색 방식</a:t>
            </a:r>
            <a:r>
              <a:rPr lang="en-US" altLang="ko-KR" baseline="30000" smtClean="0"/>
              <a:t>comparison search method</a:t>
            </a:r>
            <a:r>
              <a:rPr lang="en-US" altLang="ko-KR" smtClean="0"/>
              <a:t> </a:t>
            </a:r>
            <a:endParaRPr lang="en-US" altLang="ko-KR" dirty="0" smtClean="0"/>
          </a:p>
          <a:p>
            <a:pPr lvl="3" eaLnBrk="1" hangingPunct="1"/>
            <a:r>
              <a:rPr lang="ko-KR" altLang="en-US" dirty="0" smtClean="0"/>
              <a:t>계산 </a:t>
            </a:r>
            <a:r>
              <a:rPr lang="ko-KR" altLang="en-US" smtClean="0"/>
              <a:t>검색 방식</a:t>
            </a:r>
            <a:r>
              <a:rPr lang="en-US" altLang="ko-KR" baseline="30000" smtClean="0"/>
              <a:t>non-comparison method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 smtClean="0"/>
          </a:p>
        </p:txBody>
      </p:sp>
      <p:sp>
        <p:nvSpPr>
          <p:cNvPr id="819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검색의 이해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20" y="3634801"/>
            <a:ext cx="747712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 dirty="0"/>
              <a:t>선형 개방 </a:t>
            </a:r>
            <a:r>
              <a:rPr lang="ko-KR" altLang="en-US" dirty="0" err="1"/>
              <a:t>주소법을</a:t>
            </a:r>
            <a:r>
              <a:rPr lang="ko-KR" altLang="en-US" dirty="0"/>
              <a:t> 이용한 </a:t>
            </a:r>
            <a:r>
              <a:rPr lang="ko-KR" altLang="en-US" dirty="0" err="1" smtClean="0"/>
              <a:t>오버플로</a:t>
            </a:r>
            <a:r>
              <a:rPr lang="ko-KR" altLang="en-US" dirty="0" smtClean="0"/>
              <a:t> </a:t>
            </a:r>
            <a:r>
              <a:rPr lang="ko-KR" altLang="en-US" dirty="0"/>
              <a:t>처리 예</a:t>
            </a:r>
          </a:p>
          <a:p>
            <a:pPr lvl="2">
              <a:defRPr/>
            </a:pPr>
            <a:r>
              <a:rPr lang="ko-KR" altLang="en-US" dirty="0"/>
              <a:t>해시 테이블의 크기 </a:t>
            </a:r>
            <a:r>
              <a:rPr lang="en-US" altLang="ko-KR" dirty="0"/>
              <a:t>: 5</a:t>
            </a:r>
          </a:p>
          <a:p>
            <a:pPr lvl="2">
              <a:defRPr/>
            </a:pPr>
            <a:r>
              <a:rPr lang="ko-KR" altLang="en-US" dirty="0"/>
              <a:t>해시 함수 </a:t>
            </a:r>
            <a:r>
              <a:rPr lang="en-US" altLang="ko-KR" dirty="0"/>
              <a:t>: </a:t>
            </a:r>
            <a:r>
              <a:rPr lang="ko-KR" altLang="en-US" dirty="0"/>
              <a:t>제산함수 사용</a:t>
            </a:r>
            <a:r>
              <a:rPr lang="en-US" altLang="ko-KR" dirty="0"/>
              <a:t>.  </a:t>
            </a:r>
            <a:r>
              <a:rPr lang="ko-KR" altLang="en-US" dirty="0"/>
              <a:t>해시 함수 </a:t>
            </a:r>
            <a:r>
              <a:rPr lang="en-US" altLang="ko-KR" dirty="0"/>
              <a:t>h(k) = k mod 5 </a:t>
            </a:r>
          </a:p>
          <a:p>
            <a:pPr lvl="2">
              <a:defRPr/>
            </a:pPr>
            <a:r>
              <a:rPr lang="ko-KR" altLang="en-US" dirty="0"/>
              <a:t>저장할 키 값 </a:t>
            </a:r>
            <a:r>
              <a:rPr lang="en-US" altLang="ko-KR" dirty="0"/>
              <a:t>: {45, 9, 10, 96, 25</a:t>
            </a:r>
            <a:r>
              <a:rPr lang="en-US" altLang="ko-KR" dirty="0" smtClean="0"/>
              <a:t>}</a:t>
            </a:r>
          </a:p>
          <a:p>
            <a:pPr lvl="2">
              <a:defRPr/>
            </a:pPr>
            <a:endParaRPr lang="en-US" altLang="ko-KR" dirty="0"/>
          </a:p>
          <a:p>
            <a:pPr marL="627062" lvl="2" indent="0">
              <a:buNone/>
              <a:defRPr/>
            </a:pPr>
            <a:r>
              <a:rPr lang="en-US" altLang="ko-KR" dirty="0"/>
              <a:t>ⓛ h(45) = 45 mod 5 = 0 → </a:t>
            </a:r>
            <a:r>
              <a:rPr lang="ko-KR" altLang="en-US" dirty="0"/>
              <a:t>해시 테이블 </a:t>
            </a:r>
            <a:r>
              <a:rPr lang="en-US" altLang="ko-KR" dirty="0"/>
              <a:t>0</a:t>
            </a:r>
            <a:r>
              <a:rPr lang="ko-KR" altLang="en-US" dirty="0"/>
              <a:t>번에 </a:t>
            </a:r>
            <a:r>
              <a:rPr lang="ko-KR" altLang="en-US" dirty="0" err="1"/>
              <a:t>키값</a:t>
            </a:r>
            <a:r>
              <a:rPr lang="ko-KR" altLang="en-US" dirty="0"/>
              <a:t> </a:t>
            </a:r>
            <a:r>
              <a:rPr lang="en-US" altLang="ko-KR" dirty="0"/>
              <a:t>45 </a:t>
            </a:r>
            <a:r>
              <a:rPr lang="ko-KR" altLang="en-US" dirty="0"/>
              <a:t>저장</a:t>
            </a:r>
            <a:endParaRPr lang="en-US" altLang="ko-KR" dirty="0"/>
          </a:p>
          <a:p>
            <a:pPr marL="357187" lvl="1" indent="0">
              <a:buNone/>
              <a:defRPr/>
            </a:pPr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5017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smtClean="0"/>
              <a:t>해싱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408554"/>
            <a:ext cx="197167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627062" lvl="2" indent="0">
              <a:buNone/>
              <a:defRPr/>
            </a:pPr>
            <a:r>
              <a:rPr lang="en-US" altLang="ko-KR" dirty="0"/>
              <a:t>② h(9) = 9 mod 5 = 4 → </a:t>
            </a:r>
            <a:r>
              <a:rPr lang="ko-KR" altLang="en-US" dirty="0"/>
              <a:t>해시 테이블 </a:t>
            </a:r>
            <a:r>
              <a:rPr lang="en-US" altLang="ko-KR" dirty="0"/>
              <a:t>4</a:t>
            </a:r>
            <a:r>
              <a:rPr lang="ko-KR" altLang="en-US" dirty="0"/>
              <a:t>번에 </a:t>
            </a:r>
            <a:r>
              <a:rPr lang="ko-KR" altLang="en-US" dirty="0" err="1"/>
              <a:t>키값</a:t>
            </a:r>
            <a:r>
              <a:rPr lang="ko-KR" altLang="en-US" dirty="0"/>
              <a:t> </a:t>
            </a:r>
            <a:r>
              <a:rPr lang="en-US" altLang="ko-KR" dirty="0"/>
              <a:t>9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marL="627062" lvl="2" indent="0">
              <a:buNone/>
              <a:defRPr/>
            </a:pPr>
            <a:endParaRPr lang="en-US" altLang="ko-KR" dirty="0"/>
          </a:p>
          <a:p>
            <a:pPr marL="627062" lvl="2" indent="0">
              <a:buNone/>
              <a:defRPr/>
            </a:pPr>
            <a:endParaRPr lang="en-US" altLang="ko-KR" dirty="0" smtClean="0"/>
          </a:p>
          <a:p>
            <a:pPr marL="627062" lvl="2" indent="0">
              <a:buNone/>
              <a:defRPr/>
            </a:pPr>
            <a:endParaRPr lang="en-US" altLang="ko-KR" dirty="0"/>
          </a:p>
          <a:p>
            <a:pPr marL="627062" lvl="2" indent="0">
              <a:buNone/>
              <a:defRPr/>
            </a:pPr>
            <a:endParaRPr lang="en-US" altLang="ko-KR" dirty="0" smtClean="0"/>
          </a:p>
          <a:p>
            <a:pPr marL="627062" lvl="2" indent="0">
              <a:buNone/>
              <a:defRPr/>
            </a:pPr>
            <a:endParaRPr lang="en-US" altLang="ko-KR" dirty="0" smtClean="0"/>
          </a:p>
          <a:p>
            <a:pPr marL="627062" lvl="2" indent="0">
              <a:buNone/>
              <a:defRPr/>
            </a:pPr>
            <a:r>
              <a:rPr lang="en-US" altLang="ko-KR" dirty="0"/>
              <a:t>  </a:t>
            </a:r>
            <a:endParaRPr lang="en-US" altLang="ko-KR" dirty="0" smtClean="0"/>
          </a:p>
          <a:p>
            <a:pPr marL="627062" lvl="2" indent="0">
              <a:buNone/>
              <a:defRPr/>
            </a:pPr>
            <a:r>
              <a:rPr lang="en-US" altLang="ko-KR" dirty="0" smtClean="0"/>
              <a:t>③ h(10</a:t>
            </a:r>
            <a:r>
              <a:rPr lang="en-US" altLang="ko-KR" dirty="0"/>
              <a:t>) = 10 mod 5 = 0 → </a:t>
            </a:r>
            <a:r>
              <a:rPr lang="ko-KR" altLang="en-US" dirty="0"/>
              <a:t>충돌 발생</a:t>
            </a:r>
            <a:r>
              <a:rPr lang="en-US" altLang="ko-KR" dirty="0"/>
              <a:t>! → </a:t>
            </a:r>
            <a:r>
              <a:rPr lang="ko-KR" altLang="en-US" dirty="0"/>
              <a:t>다음 </a:t>
            </a:r>
            <a:r>
              <a:rPr lang="ko-KR" altLang="en-US" dirty="0" err="1"/>
              <a:t>버킷</a:t>
            </a:r>
            <a:r>
              <a:rPr lang="ko-KR" altLang="en-US" dirty="0"/>
              <a:t> 중에서 비어 있는 </a:t>
            </a:r>
            <a:r>
              <a:rPr lang="ko-KR" altLang="en-US" dirty="0" err="1" smtClean="0"/>
              <a:t>버킷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627062" lvl="2" indent="0">
              <a:buNone/>
              <a:defRPr/>
            </a:pPr>
            <a:r>
              <a:rPr lang="ko-KR" altLang="en-US" dirty="0" smtClean="0"/>
              <a:t>                                                       </a:t>
            </a:r>
            <a:r>
              <a:rPr lang="en-US" altLang="ko-KR" dirty="0" smtClean="0"/>
              <a:t>1</a:t>
            </a:r>
            <a:r>
              <a:rPr lang="ko-KR" altLang="en-US" dirty="0"/>
              <a:t>에 </a:t>
            </a:r>
            <a:r>
              <a:rPr lang="ko-KR" altLang="en-US" dirty="0" err="1"/>
              <a:t>키값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을 저장</a:t>
            </a:r>
            <a:endParaRPr lang="en-US" altLang="ko-KR" dirty="0"/>
          </a:p>
          <a:p>
            <a:pPr marL="627062" lvl="2" indent="0">
              <a:buNone/>
              <a:defRPr/>
            </a:pPr>
            <a:endParaRPr lang="ko-KR" altLang="en-US" dirty="0"/>
          </a:p>
        </p:txBody>
      </p:sp>
      <p:sp>
        <p:nvSpPr>
          <p:cNvPr id="5017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smtClean="0"/>
              <a:t>해싱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774" y="1340768"/>
            <a:ext cx="1612343" cy="20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317530"/>
            <a:ext cx="3200499" cy="2063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92273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627062" lvl="2" indent="0">
              <a:buNone/>
              <a:defRPr/>
            </a:pPr>
            <a:r>
              <a:rPr lang="en-US" altLang="ko-KR" dirty="0"/>
              <a:t>④ h(96) = 96 mod 5 = 1 → </a:t>
            </a:r>
            <a:r>
              <a:rPr lang="ko-KR" altLang="en-US" dirty="0"/>
              <a:t>충돌 발생</a:t>
            </a:r>
            <a:r>
              <a:rPr lang="en-US" altLang="ko-KR" dirty="0"/>
              <a:t>! → </a:t>
            </a:r>
            <a:r>
              <a:rPr lang="ko-KR" altLang="en-US" dirty="0"/>
              <a:t>다음 </a:t>
            </a:r>
            <a:r>
              <a:rPr lang="ko-KR" altLang="en-US" dirty="0" err="1"/>
              <a:t>버킷</a:t>
            </a:r>
            <a:r>
              <a:rPr lang="ko-KR" altLang="en-US" dirty="0"/>
              <a:t> 중에서 비어 있는 </a:t>
            </a:r>
            <a:r>
              <a:rPr lang="ko-KR" altLang="en-US" dirty="0" err="1" smtClean="0"/>
              <a:t>버킷</a:t>
            </a:r>
            <a:endParaRPr lang="en-US" altLang="ko-KR" dirty="0" smtClean="0"/>
          </a:p>
          <a:p>
            <a:pPr marL="627062" lvl="2" indent="0"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                            2</a:t>
            </a:r>
            <a:r>
              <a:rPr lang="ko-KR" altLang="en-US" dirty="0"/>
              <a:t>에 </a:t>
            </a:r>
            <a:r>
              <a:rPr lang="ko-KR" altLang="en-US" dirty="0" err="1"/>
              <a:t>키값</a:t>
            </a:r>
            <a:r>
              <a:rPr lang="ko-KR" altLang="en-US" dirty="0"/>
              <a:t> </a:t>
            </a:r>
            <a:r>
              <a:rPr lang="en-US" altLang="ko-KR" dirty="0"/>
              <a:t>96</a:t>
            </a:r>
            <a:r>
              <a:rPr lang="ko-KR" altLang="en-US" dirty="0"/>
              <a:t>을 저장</a:t>
            </a:r>
            <a:endParaRPr lang="en-US" altLang="ko-KR" dirty="0" smtClean="0"/>
          </a:p>
          <a:p>
            <a:pPr marL="627062" lvl="2" indent="0">
              <a:buNone/>
              <a:defRPr/>
            </a:pPr>
            <a:endParaRPr lang="en-US" altLang="ko-KR" dirty="0" smtClean="0"/>
          </a:p>
          <a:p>
            <a:pPr marL="627062" lvl="2" indent="0">
              <a:buNone/>
              <a:defRPr/>
            </a:pPr>
            <a:endParaRPr lang="en-US" altLang="ko-KR" dirty="0"/>
          </a:p>
          <a:p>
            <a:pPr marL="627062" lvl="2" indent="0">
              <a:buNone/>
              <a:defRPr/>
            </a:pPr>
            <a:endParaRPr lang="en-US" altLang="ko-KR" dirty="0" smtClean="0"/>
          </a:p>
          <a:p>
            <a:pPr marL="627062" lvl="2" indent="0">
              <a:buNone/>
              <a:defRPr/>
            </a:pPr>
            <a:endParaRPr lang="en-US" altLang="ko-KR" dirty="0"/>
          </a:p>
          <a:p>
            <a:pPr marL="627062" lvl="2" indent="0">
              <a:buNone/>
              <a:defRPr/>
            </a:pPr>
            <a:endParaRPr lang="en-US" altLang="ko-KR" dirty="0" smtClean="0"/>
          </a:p>
          <a:p>
            <a:pPr marL="627062" lvl="2" indent="0">
              <a:buNone/>
              <a:defRPr/>
            </a:pPr>
            <a:endParaRPr lang="en-US" altLang="ko-KR" dirty="0"/>
          </a:p>
          <a:p>
            <a:pPr marL="627062" lvl="2" indent="0">
              <a:buNone/>
              <a:defRPr/>
            </a:pPr>
            <a:r>
              <a:rPr lang="en-US" altLang="ko-KR" dirty="0"/>
              <a:t>⑤ h(25) = 25 mod 5 = 0 → </a:t>
            </a:r>
            <a:r>
              <a:rPr lang="ko-KR" altLang="en-US" dirty="0"/>
              <a:t>충돌 발생</a:t>
            </a:r>
            <a:r>
              <a:rPr lang="en-US" altLang="ko-KR" dirty="0"/>
              <a:t>! → </a:t>
            </a:r>
            <a:r>
              <a:rPr lang="ko-KR" altLang="en-US" dirty="0"/>
              <a:t>다음 </a:t>
            </a:r>
            <a:r>
              <a:rPr lang="ko-KR" altLang="en-US" dirty="0" err="1"/>
              <a:t>버킷</a:t>
            </a:r>
            <a:r>
              <a:rPr lang="ko-KR" altLang="en-US" dirty="0"/>
              <a:t> 중에서 비어 있는 </a:t>
            </a:r>
            <a:r>
              <a:rPr lang="ko-KR" altLang="en-US" dirty="0" err="1" smtClean="0"/>
              <a:t>버킷</a:t>
            </a:r>
            <a:endParaRPr lang="en-US" altLang="ko-KR" dirty="0" smtClean="0"/>
          </a:p>
          <a:p>
            <a:pPr marL="627062" lvl="2" indent="0"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                            3 </a:t>
            </a:r>
            <a:r>
              <a:rPr lang="ko-KR" altLang="en-US" dirty="0"/>
              <a:t>에 </a:t>
            </a:r>
            <a:r>
              <a:rPr lang="ko-KR" altLang="en-US" dirty="0" err="1"/>
              <a:t>키값</a:t>
            </a:r>
            <a:r>
              <a:rPr lang="ko-KR" altLang="en-US" dirty="0"/>
              <a:t> </a:t>
            </a:r>
            <a:r>
              <a:rPr lang="en-US" altLang="ko-KR" dirty="0"/>
              <a:t>25</a:t>
            </a:r>
            <a:r>
              <a:rPr lang="ko-KR" altLang="en-US" dirty="0"/>
              <a:t>를 저장</a:t>
            </a:r>
            <a:endParaRPr lang="en-US" altLang="ko-KR" dirty="0" smtClean="0"/>
          </a:p>
          <a:p>
            <a:pPr marL="627062" lvl="2" indent="0">
              <a:buNone/>
              <a:defRPr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017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smtClean="0"/>
              <a:t>해싱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068" y="1464338"/>
            <a:ext cx="3271373" cy="2090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068" y="4434703"/>
            <a:ext cx="3312368" cy="2074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92115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 dirty="0" err="1" smtClean="0"/>
              <a:t>체이닝</a:t>
            </a:r>
            <a:r>
              <a:rPr lang="ko-KR" altLang="en-US" dirty="0" smtClean="0"/>
              <a:t> </a:t>
            </a:r>
          </a:p>
          <a:p>
            <a:pPr lvl="2">
              <a:defRPr/>
            </a:pPr>
            <a:r>
              <a:rPr lang="ko-KR" altLang="en-US" dirty="0" smtClean="0"/>
              <a:t>해시 테이블의 구조를 변경하여 각 </a:t>
            </a:r>
            <a:r>
              <a:rPr lang="ko-KR" altLang="en-US" dirty="0" err="1" smtClean="0"/>
              <a:t>버킷에</a:t>
            </a:r>
            <a:r>
              <a:rPr lang="ko-KR" altLang="en-US" dirty="0" smtClean="0"/>
              <a:t> 하나 이상의 키 값을 저장할 수 있도록 하는 방법</a:t>
            </a:r>
          </a:p>
          <a:p>
            <a:pPr lvl="2">
              <a:defRPr/>
            </a:pPr>
            <a:r>
              <a:rPr lang="ko-KR" altLang="en-US" dirty="0" err="1" smtClean="0"/>
              <a:t>버킷에</a:t>
            </a:r>
            <a:r>
              <a:rPr lang="ko-KR" altLang="en-US" dirty="0" smtClean="0"/>
              <a:t> 슬롯을 동적으로 삽입하고 삭제하기 위해서 연결 리스트 사용</a:t>
            </a:r>
          </a:p>
          <a:p>
            <a:pPr lvl="3">
              <a:lnSpc>
                <a:spcPct val="140000"/>
              </a:lnSpc>
              <a:defRPr/>
            </a:pPr>
            <a:r>
              <a:rPr lang="ko-KR" altLang="en-US" dirty="0" smtClean="0"/>
              <a:t>각 </a:t>
            </a:r>
            <a:r>
              <a:rPr lang="ko-KR" altLang="en-US" dirty="0" err="1" smtClean="0"/>
              <a:t>버킷에</a:t>
            </a:r>
            <a:r>
              <a:rPr lang="ko-KR" altLang="en-US" dirty="0" smtClean="0"/>
              <a:t> 대한 </a:t>
            </a:r>
            <a:r>
              <a:rPr lang="ko-KR" altLang="en-US" dirty="0" err="1" smtClean="0"/>
              <a:t>헤드노드를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배열로 만들고 각 </a:t>
            </a:r>
            <a:r>
              <a:rPr lang="ko-KR" altLang="en-US" dirty="0" err="1" smtClean="0"/>
              <a:t>버킷에</a:t>
            </a:r>
            <a:r>
              <a:rPr lang="ko-KR" altLang="en-US" dirty="0" smtClean="0"/>
              <a:t> 대한 </a:t>
            </a:r>
            <a:r>
              <a:rPr lang="ko-KR" altLang="en-US" dirty="0" err="1" smtClean="0"/>
              <a:t>헤드노드는</a:t>
            </a:r>
            <a:r>
              <a:rPr lang="ko-KR" altLang="en-US" dirty="0" smtClean="0"/>
              <a:t> 슬롯들을 연결 리스트로 가지고 있어서 슬롯의 삽입이나 삭제 연산을 쉽게 수행 가능</a:t>
            </a:r>
            <a:endParaRPr lang="en-US" altLang="ko-KR" dirty="0" smtClean="0"/>
          </a:p>
          <a:p>
            <a:pPr lvl="3">
              <a:lnSpc>
                <a:spcPct val="140000"/>
              </a:lnSpc>
              <a:defRPr/>
            </a:pPr>
            <a:r>
              <a:rPr lang="ko-KR" altLang="en-US" spc="-100" dirty="0" err="1" smtClean="0"/>
              <a:t>버킷</a:t>
            </a:r>
            <a:r>
              <a:rPr lang="ko-KR" altLang="en-US" spc="-100" dirty="0" smtClean="0"/>
              <a:t> 내에서 원하는 슬롯을 검색하기 위해서는 </a:t>
            </a:r>
            <a:r>
              <a:rPr lang="ko-KR" altLang="en-US" spc="-100" dirty="0" err="1" smtClean="0"/>
              <a:t>버킷의</a:t>
            </a:r>
            <a:r>
              <a:rPr lang="ko-KR" altLang="en-US" spc="-100" dirty="0" smtClean="0"/>
              <a:t> 연결 리스트를 선형 검색</a:t>
            </a:r>
            <a:endParaRPr lang="en-US" altLang="ko-KR" spc="-100" dirty="0" smtClean="0"/>
          </a:p>
          <a:p>
            <a:pPr lvl="1">
              <a:defRPr/>
            </a:pPr>
            <a:endParaRPr lang="ko-KR" altLang="en-US" dirty="0" smtClean="0"/>
          </a:p>
        </p:txBody>
      </p:sp>
      <p:sp>
        <p:nvSpPr>
          <p:cNvPr id="5222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smtClean="0"/>
              <a:t>해싱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 dirty="0" err="1"/>
              <a:t>체이닝을</a:t>
            </a:r>
            <a:r>
              <a:rPr lang="ko-KR" altLang="en-US" dirty="0"/>
              <a:t> 이용한 </a:t>
            </a:r>
            <a:r>
              <a:rPr lang="ko-KR" altLang="en-US" dirty="0" err="1" smtClean="0"/>
              <a:t>오버플로</a:t>
            </a:r>
            <a:r>
              <a:rPr lang="ko-KR" altLang="en-US" dirty="0" smtClean="0"/>
              <a:t> </a:t>
            </a:r>
            <a:r>
              <a:rPr lang="ko-KR" altLang="en-US" dirty="0"/>
              <a:t>처리 예</a:t>
            </a:r>
          </a:p>
          <a:p>
            <a:pPr lvl="2">
              <a:defRPr/>
            </a:pPr>
            <a:r>
              <a:rPr lang="ko-KR" altLang="en-US" dirty="0"/>
              <a:t>해시 테이블의 크기 </a:t>
            </a:r>
            <a:r>
              <a:rPr lang="en-US" altLang="ko-KR" dirty="0"/>
              <a:t>: 5</a:t>
            </a:r>
          </a:p>
          <a:p>
            <a:pPr lvl="2">
              <a:defRPr/>
            </a:pPr>
            <a:r>
              <a:rPr lang="ko-KR" altLang="en-US" dirty="0"/>
              <a:t>해시 함수 </a:t>
            </a:r>
            <a:r>
              <a:rPr lang="en-US" altLang="ko-KR" dirty="0"/>
              <a:t>: </a:t>
            </a:r>
            <a:r>
              <a:rPr lang="ko-KR" altLang="en-US" dirty="0"/>
              <a:t>제산함수 사용</a:t>
            </a:r>
            <a:r>
              <a:rPr lang="en-US" altLang="ko-KR" dirty="0"/>
              <a:t>.  </a:t>
            </a:r>
            <a:r>
              <a:rPr lang="ko-KR" altLang="en-US" dirty="0"/>
              <a:t>해시 함수 </a:t>
            </a:r>
            <a:r>
              <a:rPr lang="en-US" altLang="ko-KR" dirty="0"/>
              <a:t>h(k) = k mod 5 </a:t>
            </a:r>
          </a:p>
          <a:p>
            <a:pPr lvl="2">
              <a:defRPr/>
            </a:pPr>
            <a:r>
              <a:rPr lang="ko-KR" altLang="en-US" dirty="0"/>
              <a:t>저장할 키 값 </a:t>
            </a:r>
            <a:r>
              <a:rPr lang="en-US" altLang="ko-KR" dirty="0"/>
              <a:t>: {45, 9, 10, 96, 25}</a:t>
            </a:r>
          </a:p>
          <a:p>
            <a:pPr lvl="2">
              <a:defRPr/>
            </a:pPr>
            <a:endParaRPr lang="en-US" altLang="ko-KR" dirty="0" smtClean="0"/>
          </a:p>
          <a:p>
            <a:pPr marL="627062" lvl="2" indent="0">
              <a:buNone/>
              <a:defRPr/>
            </a:pPr>
            <a:r>
              <a:rPr lang="ko-KR" altLang="en-US" dirty="0" smtClean="0"/>
              <a:t>① </a:t>
            </a:r>
            <a:r>
              <a:rPr lang="en-US" altLang="ko-KR" dirty="0"/>
              <a:t>h(45) = 45 mod 5 = 0 → </a:t>
            </a:r>
            <a:r>
              <a:rPr lang="ko-KR" altLang="en-US" dirty="0"/>
              <a:t>해시 테이블 </a:t>
            </a:r>
            <a:r>
              <a:rPr lang="en-US" altLang="ko-KR" dirty="0"/>
              <a:t>0</a:t>
            </a:r>
            <a:r>
              <a:rPr lang="ko-KR" altLang="en-US" dirty="0"/>
              <a:t>번에 </a:t>
            </a:r>
            <a:r>
              <a:rPr lang="ko-KR" altLang="en-US" dirty="0" err="1"/>
              <a:t>노드를</a:t>
            </a:r>
            <a:r>
              <a:rPr lang="ko-KR" altLang="en-US" dirty="0"/>
              <a:t> </a:t>
            </a:r>
            <a:r>
              <a:rPr lang="ko-KR" altLang="en-US" dirty="0" smtClean="0"/>
              <a:t>삽입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/>
              <a:t>키값</a:t>
            </a:r>
            <a:r>
              <a:rPr lang="ko-KR" altLang="en-US" dirty="0"/>
              <a:t> </a:t>
            </a:r>
            <a:r>
              <a:rPr lang="en-US" altLang="ko-KR" dirty="0"/>
              <a:t>45</a:t>
            </a:r>
            <a:r>
              <a:rPr lang="ko-KR" altLang="en-US" dirty="0"/>
              <a:t>를 저장</a:t>
            </a:r>
          </a:p>
        </p:txBody>
      </p:sp>
      <p:sp>
        <p:nvSpPr>
          <p:cNvPr id="5325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smtClean="0"/>
              <a:t>해싱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454750"/>
            <a:ext cx="3914775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627062" lvl="2" indent="0">
              <a:buNone/>
              <a:defRPr/>
            </a:pPr>
            <a:r>
              <a:rPr lang="ko-KR" altLang="en-US" dirty="0" smtClean="0"/>
              <a:t>② </a:t>
            </a:r>
            <a:r>
              <a:rPr lang="en-US" altLang="ko-KR" dirty="0"/>
              <a:t>h(9) = 9 mod 5 = 4 → </a:t>
            </a:r>
            <a:r>
              <a:rPr lang="ko-KR" altLang="en-US" dirty="0"/>
              <a:t>해시 테이블 </a:t>
            </a:r>
            <a:r>
              <a:rPr lang="en-US" altLang="ko-KR" dirty="0"/>
              <a:t>4</a:t>
            </a:r>
            <a:r>
              <a:rPr lang="ko-KR" altLang="en-US" dirty="0"/>
              <a:t>번에 </a:t>
            </a:r>
            <a:r>
              <a:rPr lang="ko-KR" altLang="en-US" dirty="0" err="1"/>
              <a:t>노드를</a:t>
            </a:r>
            <a:r>
              <a:rPr lang="ko-KR" altLang="en-US" dirty="0"/>
              <a:t> </a:t>
            </a:r>
            <a:r>
              <a:rPr lang="ko-KR" altLang="en-US" dirty="0" smtClean="0"/>
              <a:t>삽입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/>
              <a:t>키값</a:t>
            </a:r>
            <a:r>
              <a:rPr lang="ko-KR" altLang="en-US" dirty="0"/>
              <a:t> </a:t>
            </a:r>
            <a:r>
              <a:rPr lang="en-US" altLang="ko-KR" dirty="0"/>
              <a:t>9</a:t>
            </a:r>
            <a:r>
              <a:rPr lang="ko-KR" altLang="en-US" dirty="0"/>
              <a:t>를 저장</a:t>
            </a:r>
            <a:endParaRPr lang="en-US" altLang="ko-KR" dirty="0" smtClean="0"/>
          </a:p>
          <a:p>
            <a:pPr marL="627062" lvl="2" indent="0">
              <a:buNone/>
              <a:defRPr/>
            </a:pPr>
            <a:endParaRPr lang="en-US" altLang="ko-KR" dirty="0"/>
          </a:p>
          <a:p>
            <a:pPr marL="627062" lvl="2" indent="0">
              <a:buNone/>
              <a:defRPr/>
            </a:pPr>
            <a:endParaRPr lang="en-US" altLang="ko-KR" dirty="0" smtClean="0"/>
          </a:p>
          <a:p>
            <a:pPr marL="627062" lvl="2" indent="0">
              <a:buNone/>
              <a:defRPr/>
            </a:pPr>
            <a:endParaRPr lang="en-US" altLang="ko-KR" dirty="0"/>
          </a:p>
          <a:p>
            <a:pPr marL="627062" lvl="2" indent="0">
              <a:buNone/>
              <a:defRPr/>
            </a:pPr>
            <a:endParaRPr lang="en-US" altLang="ko-KR" dirty="0" smtClean="0"/>
          </a:p>
          <a:p>
            <a:pPr marL="627062" lvl="2" indent="0">
              <a:buNone/>
              <a:defRPr/>
            </a:pPr>
            <a:endParaRPr lang="en-US" altLang="ko-KR" dirty="0"/>
          </a:p>
          <a:p>
            <a:pPr marL="627062" lvl="2" indent="0">
              <a:buNone/>
              <a:defRPr/>
            </a:pPr>
            <a:endParaRPr lang="en-US" altLang="ko-KR" dirty="0" smtClean="0"/>
          </a:p>
          <a:p>
            <a:pPr marL="627062" lvl="2" indent="0">
              <a:buNone/>
              <a:defRPr/>
            </a:pPr>
            <a:endParaRPr lang="en-US" altLang="ko-KR" dirty="0"/>
          </a:p>
          <a:p>
            <a:pPr marL="627062" lvl="2" indent="0">
              <a:buNone/>
              <a:defRPr/>
            </a:pPr>
            <a:r>
              <a:rPr lang="ko-KR" altLang="en-US" dirty="0" smtClean="0"/>
              <a:t>③ </a:t>
            </a:r>
            <a:r>
              <a:rPr lang="en-US" altLang="ko-KR" dirty="0"/>
              <a:t>h(10) = 10 mod 5 = 0 → </a:t>
            </a:r>
            <a:r>
              <a:rPr lang="ko-KR" altLang="en-US" dirty="0"/>
              <a:t>해시 테이블 </a:t>
            </a:r>
            <a:r>
              <a:rPr lang="en-US" altLang="ko-KR" dirty="0"/>
              <a:t>0</a:t>
            </a:r>
            <a:r>
              <a:rPr lang="ko-KR" altLang="en-US" dirty="0"/>
              <a:t>번에 </a:t>
            </a:r>
            <a:r>
              <a:rPr lang="ko-KR" altLang="en-US" dirty="0" err="1"/>
              <a:t>노드를</a:t>
            </a:r>
            <a:r>
              <a:rPr lang="ko-KR" altLang="en-US" dirty="0"/>
              <a:t> </a:t>
            </a:r>
            <a:r>
              <a:rPr lang="ko-KR" altLang="en-US" dirty="0" smtClean="0"/>
              <a:t>삽입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/>
              <a:t>키값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을 저장</a:t>
            </a:r>
          </a:p>
        </p:txBody>
      </p:sp>
      <p:sp>
        <p:nvSpPr>
          <p:cNvPr id="5325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smtClean="0"/>
              <a:t>해싱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1" y="1429402"/>
            <a:ext cx="3368774" cy="2108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453737"/>
            <a:ext cx="5040560" cy="2100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23016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627062" lvl="2" indent="0">
              <a:buNone/>
              <a:defRPr/>
            </a:pPr>
            <a:r>
              <a:rPr lang="ko-KR" altLang="en-US" dirty="0" smtClean="0"/>
              <a:t>④ </a:t>
            </a:r>
            <a:r>
              <a:rPr lang="en-US" altLang="ko-KR" dirty="0"/>
              <a:t>h(96) = 96 mod 5 = 1 → </a:t>
            </a:r>
            <a:r>
              <a:rPr lang="ko-KR" altLang="en-US" dirty="0"/>
              <a:t>해시 테이블 </a:t>
            </a:r>
            <a:r>
              <a:rPr lang="en-US" altLang="ko-KR" dirty="0"/>
              <a:t>1</a:t>
            </a:r>
            <a:r>
              <a:rPr lang="ko-KR" altLang="en-US" dirty="0"/>
              <a:t>번에 </a:t>
            </a:r>
            <a:r>
              <a:rPr lang="ko-KR" altLang="en-US" dirty="0" err="1"/>
              <a:t>노드를</a:t>
            </a:r>
            <a:r>
              <a:rPr lang="ko-KR" altLang="en-US" dirty="0"/>
              <a:t> </a:t>
            </a:r>
            <a:r>
              <a:rPr lang="ko-KR" altLang="en-US" dirty="0" smtClean="0"/>
              <a:t>삽입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/>
              <a:t>키값</a:t>
            </a:r>
            <a:r>
              <a:rPr lang="ko-KR" altLang="en-US" dirty="0"/>
              <a:t> </a:t>
            </a:r>
            <a:r>
              <a:rPr lang="en-US" altLang="ko-KR" dirty="0"/>
              <a:t>96</a:t>
            </a:r>
            <a:r>
              <a:rPr lang="ko-KR" altLang="en-US" dirty="0"/>
              <a:t>을 저장</a:t>
            </a:r>
            <a:endParaRPr lang="en-US" altLang="ko-KR" dirty="0" smtClean="0"/>
          </a:p>
          <a:p>
            <a:pPr marL="627062" lvl="2" indent="0">
              <a:buNone/>
              <a:defRPr/>
            </a:pPr>
            <a:endParaRPr lang="en-US" altLang="ko-KR" dirty="0" smtClean="0"/>
          </a:p>
          <a:p>
            <a:pPr marL="627062" lvl="2" indent="0">
              <a:buNone/>
              <a:defRPr/>
            </a:pPr>
            <a:endParaRPr lang="en-US" altLang="ko-KR" dirty="0"/>
          </a:p>
          <a:p>
            <a:pPr marL="627062" lvl="2" indent="0">
              <a:buNone/>
              <a:defRPr/>
            </a:pPr>
            <a:endParaRPr lang="en-US" altLang="ko-KR" dirty="0" smtClean="0"/>
          </a:p>
          <a:p>
            <a:pPr marL="627062" lvl="2" indent="0">
              <a:buNone/>
              <a:defRPr/>
            </a:pPr>
            <a:endParaRPr lang="en-US" altLang="ko-KR" dirty="0"/>
          </a:p>
          <a:p>
            <a:pPr marL="627062" lvl="2" indent="0">
              <a:buNone/>
              <a:defRPr/>
            </a:pPr>
            <a:endParaRPr lang="en-US" altLang="ko-KR" dirty="0" smtClean="0"/>
          </a:p>
          <a:p>
            <a:pPr marL="627062" lvl="2" indent="0">
              <a:buNone/>
              <a:defRPr/>
            </a:pPr>
            <a:endParaRPr lang="en-US" altLang="ko-KR" dirty="0"/>
          </a:p>
          <a:p>
            <a:pPr marL="627062" lvl="2" indent="0">
              <a:buNone/>
              <a:defRPr/>
            </a:pPr>
            <a:endParaRPr lang="en-US" altLang="ko-KR" dirty="0"/>
          </a:p>
          <a:p>
            <a:pPr marL="627062" lvl="2" indent="0">
              <a:buNone/>
              <a:defRPr/>
            </a:pPr>
            <a:r>
              <a:rPr lang="ko-KR" altLang="en-US" dirty="0" smtClean="0"/>
              <a:t>⑤ </a:t>
            </a:r>
            <a:r>
              <a:rPr lang="en-US" altLang="ko-KR" dirty="0"/>
              <a:t>h(25) = 25 mod 5 = 0 → </a:t>
            </a:r>
            <a:r>
              <a:rPr lang="ko-KR" altLang="en-US" dirty="0"/>
              <a:t>해시 테이블 </a:t>
            </a:r>
            <a:r>
              <a:rPr lang="en-US" altLang="ko-KR" dirty="0"/>
              <a:t>0</a:t>
            </a:r>
            <a:r>
              <a:rPr lang="ko-KR" altLang="en-US" dirty="0"/>
              <a:t>번에 </a:t>
            </a:r>
            <a:r>
              <a:rPr lang="ko-KR" altLang="en-US" dirty="0" err="1"/>
              <a:t>노드를</a:t>
            </a:r>
            <a:r>
              <a:rPr lang="ko-KR" altLang="en-US" dirty="0"/>
              <a:t> </a:t>
            </a:r>
            <a:r>
              <a:rPr lang="ko-KR" altLang="en-US" dirty="0" smtClean="0"/>
              <a:t>삽입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/>
              <a:t>키값</a:t>
            </a:r>
            <a:r>
              <a:rPr lang="ko-KR" altLang="en-US" dirty="0"/>
              <a:t> </a:t>
            </a:r>
            <a:r>
              <a:rPr lang="en-US" altLang="ko-KR" dirty="0"/>
              <a:t>25</a:t>
            </a:r>
            <a:r>
              <a:rPr lang="ko-KR" altLang="en-US" dirty="0"/>
              <a:t>를 저장</a:t>
            </a:r>
          </a:p>
        </p:txBody>
      </p:sp>
      <p:sp>
        <p:nvSpPr>
          <p:cNvPr id="5325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smtClean="0"/>
              <a:t>해싱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441100"/>
            <a:ext cx="6270844" cy="1979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07364"/>
            <a:ext cx="4861488" cy="2011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95408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29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순차 검색</a:t>
            </a:r>
            <a:r>
              <a:rPr lang="en-US" altLang="ko-KR" baseline="30000" smtClean="0"/>
              <a:t>sequential </a:t>
            </a:r>
            <a:r>
              <a:rPr lang="en-US" altLang="ko-KR" baseline="30000" dirty="0" smtClean="0"/>
              <a:t>search</a:t>
            </a:r>
            <a:r>
              <a:rPr lang="en-US" altLang="ko-KR" dirty="0" smtClean="0"/>
              <a:t>, </a:t>
            </a:r>
            <a:r>
              <a:rPr lang="ko-KR" altLang="en-US" smtClean="0"/>
              <a:t>선형 검색</a:t>
            </a:r>
            <a:r>
              <a:rPr lang="en-US" altLang="ko-KR" baseline="30000" smtClean="0"/>
              <a:t>linear search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일렬로 된 자료를 처음부터 마지막까지 순서대로 검색하는 방법</a:t>
            </a:r>
          </a:p>
          <a:p>
            <a:pPr lvl="1" eaLnBrk="1" hangingPunct="1"/>
            <a:r>
              <a:rPr lang="ko-KR" altLang="en-US" dirty="0" smtClean="0"/>
              <a:t>가장 간단하고 직접적인 검색 방법</a:t>
            </a:r>
          </a:p>
          <a:p>
            <a:pPr lvl="1" eaLnBrk="1" hangingPunct="1"/>
            <a:r>
              <a:rPr lang="ko-KR" altLang="en-US" dirty="0" smtClean="0"/>
              <a:t>배열이나 연결 리스트로 구현된 순차 자료 구조에서 원하는 항목을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찾는 방법</a:t>
            </a:r>
          </a:p>
          <a:p>
            <a:pPr lvl="1" eaLnBrk="1" hangingPunct="1"/>
            <a:r>
              <a:rPr lang="ko-KR" altLang="en-US" dirty="0" smtClean="0"/>
              <a:t>검색 대상 자료가 많은 경우에 비효율적이지만 알고리즘이 단순하여 구현이 용이함</a:t>
            </a:r>
          </a:p>
        </p:txBody>
      </p:sp>
      <p:sp>
        <p:nvSpPr>
          <p:cNvPr id="921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순차 검색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54088"/>
            <a:ext cx="8686800" cy="5715000"/>
          </a:xfrm>
        </p:spPr>
        <p:txBody>
          <a:bodyPr/>
          <a:lstStyle/>
          <a:p>
            <a:pPr eaLnBrk="1" hangingPunct="1"/>
            <a:r>
              <a:rPr lang="ko-KR" altLang="en-US" dirty="0"/>
              <a:t>정렬되어 있지 않은 자료를 순차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검색 방법</a:t>
            </a:r>
          </a:p>
          <a:p>
            <a:pPr lvl="2" eaLnBrk="1" hangingPunct="1"/>
            <a:r>
              <a:rPr lang="ko-KR" altLang="en-US" dirty="0" smtClean="0"/>
              <a:t>첫 번째 원소부터 시작하여 마지막 원소까지 순서대로 키 값이 일치하는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원소가 있는지를 비교하여 찾는다</a:t>
            </a:r>
            <a:r>
              <a:rPr lang="en-US" altLang="ko-KR" dirty="0" smtClean="0"/>
              <a:t>. </a:t>
            </a:r>
          </a:p>
          <a:p>
            <a:pPr lvl="3" eaLnBrk="1" hangingPunct="1"/>
            <a:r>
              <a:rPr lang="ko-KR" altLang="en-US" dirty="0" smtClean="0"/>
              <a:t>키 값이 일치하는 원소를 찾으면 그 원소가 몇 번째 원소인지를 반환</a:t>
            </a:r>
          </a:p>
          <a:p>
            <a:pPr lvl="3" eaLnBrk="1" hangingPunct="1">
              <a:lnSpc>
                <a:spcPct val="130000"/>
              </a:lnSpc>
            </a:pPr>
            <a:r>
              <a:rPr lang="ko-KR" altLang="en-US" dirty="0" smtClean="0"/>
              <a:t>마지막 원소까지 비교하여 키 값이 일치하는 원소가 없으면 찾은 원소가 없는 것이므로 검색 실패</a:t>
            </a:r>
          </a:p>
          <a:p>
            <a:pPr lvl="2"/>
            <a:endParaRPr lang="ko-KR" altLang="en-US" dirty="0" smtClean="0"/>
          </a:p>
        </p:txBody>
      </p:sp>
      <p:sp>
        <p:nvSpPr>
          <p:cNvPr id="1024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순차 검색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순차 검색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48" y="1145412"/>
            <a:ext cx="4288552" cy="2317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811" y="1124744"/>
            <a:ext cx="4248472" cy="3433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 lvl="1" eaLnBrk="1" hangingPunct="1">
                  <a:lnSpc>
                    <a:spcPct val="130000"/>
                  </a:lnSpc>
                  <a:defRPr/>
                </a:pPr>
                <a:r>
                  <a:rPr lang="ko-KR" altLang="en-US" dirty="0" smtClean="0"/>
                  <a:t>정렬되지 </a:t>
                </a:r>
                <a:r>
                  <a:rPr lang="ko-KR" altLang="en-US" dirty="0"/>
                  <a:t>않은 </a:t>
                </a:r>
                <a:r>
                  <a:rPr lang="ko-KR" altLang="en-US" dirty="0" smtClean="0"/>
                  <a:t>자료의 순차검색 </a:t>
                </a:r>
                <a:r>
                  <a:rPr lang="ko-KR" altLang="en-US" dirty="0"/>
                  <a:t>알고리즘</a:t>
                </a:r>
              </a:p>
              <a:p>
                <a:pPr lvl="2" eaLnBrk="1" hangingPunct="1">
                  <a:spcAft>
                    <a:spcPts val="100"/>
                  </a:spcAft>
                  <a:defRPr/>
                </a:pPr>
                <a:endParaRPr lang="ko-KR" altLang="en-US" dirty="0"/>
              </a:p>
              <a:p>
                <a:pPr lvl="2" eaLnBrk="1" hangingPunct="1">
                  <a:spcAft>
                    <a:spcPts val="100"/>
                  </a:spcAft>
                  <a:defRPr/>
                </a:pPr>
                <a:endParaRPr lang="ko-KR" altLang="en-US" dirty="0"/>
              </a:p>
              <a:p>
                <a:pPr lvl="3" eaLnBrk="1" hangingPunct="1">
                  <a:spcAft>
                    <a:spcPts val="100"/>
                  </a:spcAft>
                  <a:defRPr/>
                </a:pPr>
                <a:endParaRPr lang="ko-KR" altLang="en-US" dirty="0"/>
              </a:p>
              <a:p>
                <a:pPr lvl="2" eaLnBrk="1" hangingPunct="1">
                  <a:spcAft>
                    <a:spcPts val="100"/>
                  </a:spcAft>
                  <a:defRPr/>
                </a:pPr>
                <a:endParaRPr lang="en-US" altLang="ko-KR" dirty="0"/>
              </a:p>
              <a:p>
                <a:pPr lvl="2" eaLnBrk="1" hangingPunct="1">
                  <a:spcAft>
                    <a:spcPts val="100"/>
                  </a:spcAft>
                  <a:defRPr/>
                </a:pPr>
                <a:endParaRPr lang="en-US" altLang="ko-KR" dirty="0" smtClean="0"/>
              </a:p>
              <a:p>
                <a:pPr lvl="2" eaLnBrk="1" hangingPunct="1">
                  <a:spcAft>
                    <a:spcPts val="100"/>
                  </a:spcAft>
                  <a:defRPr/>
                </a:pPr>
                <a:endParaRPr lang="en-US" altLang="ko-KR" dirty="0"/>
              </a:p>
              <a:p>
                <a:pPr lvl="2" eaLnBrk="1" hangingPunct="1">
                  <a:spcAft>
                    <a:spcPts val="100"/>
                  </a:spcAft>
                  <a:defRPr/>
                </a:pPr>
                <a:endParaRPr lang="en-US" altLang="ko-KR" dirty="0" smtClean="0"/>
              </a:p>
              <a:p>
                <a:pPr lvl="2" eaLnBrk="1" hangingPunct="1">
                  <a:spcAft>
                    <a:spcPts val="100"/>
                  </a:spcAft>
                  <a:defRPr/>
                </a:pPr>
                <a:endParaRPr lang="ko-KR" altLang="en-US" dirty="0"/>
              </a:p>
              <a:p>
                <a:pPr lvl="2" eaLnBrk="1" hangingPunct="1">
                  <a:spcAft>
                    <a:spcPts val="100"/>
                  </a:spcAft>
                  <a:defRPr/>
                </a:pPr>
                <a:r>
                  <a:rPr lang="ko-KR" altLang="en-US" dirty="0" smtClean="0"/>
                  <a:t>비교횟수 </a:t>
                </a:r>
                <a:r>
                  <a:rPr lang="en-US" altLang="ko-KR" dirty="0"/>
                  <a:t>- </a:t>
                </a:r>
                <a:r>
                  <a:rPr lang="ko-KR" altLang="en-US" dirty="0"/>
                  <a:t>찾고자 하는 원소의 위치에 따라 결정</a:t>
                </a:r>
              </a:p>
              <a:p>
                <a:pPr lvl="3" eaLnBrk="1" hangingPunct="1">
                  <a:lnSpc>
                    <a:spcPct val="110000"/>
                  </a:lnSpc>
                  <a:defRPr/>
                </a:pPr>
                <a:r>
                  <a:rPr lang="ko-KR" altLang="en-US" dirty="0"/>
                  <a:t>찾는 원소가 첫 번째 원소라면 비교횟수는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번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두 번째 원소라면 비교횟수는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번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세 번째 원소라면 비교횟수는 </a:t>
                </a:r>
                <a:r>
                  <a:rPr lang="en-US" altLang="ko-KR" dirty="0"/>
                  <a:t>3</a:t>
                </a:r>
                <a:r>
                  <a:rPr lang="ko-KR" altLang="en-US" dirty="0"/>
                  <a:t>번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찾는 원소가 </a:t>
                </a:r>
                <a:r>
                  <a:rPr lang="en-US" altLang="ko-KR" dirty="0"/>
                  <a:t>i</a:t>
                </a:r>
                <a:r>
                  <a:rPr lang="ko-KR" altLang="en-US" dirty="0"/>
                  <a:t>번째 원소이면 </a:t>
                </a:r>
                <a:r>
                  <a:rPr lang="en-US" altLang="ko-KR" dirty="0" err="1"/>
                  <a:t>i</a:t>
                </a:r>
                <a:r>
                  <a:rPr lang="ko-KR" altLang="en-US" dirty="0" smtClean="0"/>
                  <a:t>번</a:t>
                </a:r>
                <a:endParaRPr lang="en-US" altLang="ko-KR" dirty="0"/>
              </a:p>
              <a:p>
                <a:pPr lvl="2" eaLnBrk="1" hangingPunct="1">
                  <a:lnSpc>
                    <a:spcPct val="110000"/>
                  </a:lnSpc>
                  <a:defRPr/>
                </a:pPr>
                <a:r>
                  <a:rPr lang="ko-KR" altLang="en-US" dirty="0"/>
                  <a:t>평균 비교 </a:t>
                </a:r>
                <a:r>
                  <a:rPr lang="ko-KR" altLang="en-US" dirty="0" smtClean="0"/>
                  <a:t>횟수 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dirty="0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ko-KR" b="0" i="1" dirty="0" smtClean="0">
                        <a:latin typeface="Cambria Math"/>
                        <a:ea typeface="Cambria Math"/>
                      </a:rPr>
                      <m:t> </m:t>
                    </m:r>
                    <m:f>
                      <m:f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ko-KR" b="0" i="1" dirty="0" smtClean="0">
                            <a:latin typeface="Cambria Math"/>
                            <a:ea typeface="Cambria Math"/>
                          </a:rPr>
                          <m:t>𝑛𝑛</m:t>
                        </m:r>
                        <m:r>
                          <a:rPr lang="en-US" altLang="ko-KR" b="0" i="1" dirty="0" smtClean="0">
                            <a:latin typeface="Cambria Math"/>
                            <a:ea typeface="Cambria Math"/>
                          </a:rPr>
                          <m:t>+1)</m:t>
                        </m:r>
                      </m:num>
                      <m:den>
                        <m:r>
                          <a:rPr lang="en-US" altLang="ko-KR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2" eaLnBrk="1" hangingPunct="1">
                  <a:defRPr/>
                </a:pPr>
                <a:r>
                  <a:rPr lang="ko-KR" altLang="en-US" dirty="0" smtClean="0"/>
                  <a:t>평균 </a:t>
                </a:r>
                <a:r>
                  <a:rPr lang="ko-KR" altLang="en-US" dirty="0"/>
                  <a:t>시간 복잡도 </a:t>
                </a:r>
                <a:r>
                  <a:rPr lang="en-US" altLang="ko-KR" dirty="0"/>
                  <a:t>: O(n)</a:t>
                </a:r>
              </a:p>
              <a:p>
                <a:pPr>
                  <a:defRPr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 rotWithShape="0">
                <a:blip r:embed="rId2"/>
                <a:stretch>
                  <a:fillRect r="-9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9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순차 검색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7992888" cy="2689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/>
            <a:r>
              <a:rPr lang="ko-KR" altLang="en-US" smtClean="0"/>
              <a:t>정렬되지 않은 자료를 순차 검색하기</a:t>
            </a:r>
            <a:r>
              <a:rPr lang="ko-KR" altLang="en-US" smtClean="0"/>
              <a:t> 프로그램 </a:t>
            </a:r>
            <a:r>
              <a:rPr lang="en-US" altLang="ko-KR" smtClean="0"/>
              <a:t>: </a:t>
            </a:r>
            <a:r>
              <a:rPr lang="ko-KR" altLang="en-US" smtClean="0">
                <a:solidFill>
                  <a:srgbClr val="0070C0"/>
                </a:solidFill>
              </a:rPr>
              <a:t>교재 </a:t>
            </a:r>
            <a:r>
              <a:rPr lang="en-US" altLang="ko-KR" smtClean="0">
                <a:solidFill>
                  <a:srgbClr val="0070C0"/>
                </a:solidFill>
              </a:rPr>
              <a:t>560p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실행 </a:t>
            </a:r>
            <a:r>
              <a:rPr lang="ko-KR" altLang="en-US" smtClean="0"/>
              <a:t>결과</a:t>
            </a:r>
            <a:endParaRPr lang="en-US" altLang="ko-KR" dirty="0" smtClean="0"/>
          </a:p>
        </p:txBody>
      </p:sp>
      <p:sp>
        <p:nvSpPr>
          <p:cNvPr id="27651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521451" cy="576263"/>
          </a:xfrm>
        </p:spPr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순차 검색</a:t>
            </a:r>
            <a:endParaRPr lang="ko-KR" altLang="en-US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72816"/>
            <a:ext cx="50577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5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1193</TotalTime>
  <Words>1731</Words>
  <Application>Microsoft Office PowerPoint</Application>
  <PresentationFormat>화면 슬라이드 쇼(4:3)</PresentationFormat>
  <Paragraphs>304</Paragraphs>
  <Slides>47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61" baseType="lpstr">
      <vt:lpstr>HY견고딕</vt:lpstr>
      <vt:lpstr>HY견명조</vt:lpstr>
      <vt:lpstr>HY헤드라인M</vt:lpstr>
      <vt:lpstr>굴림</vt:lpstr>
      <vt:lpstr>돋움</vt:lpstr>
      <vt:lpstr>맑은 고딕</vt:lpstr>
      <vt:lpstr>샘물</vt:lpstr>
      <vt:lpstr>휴먼둥근헤드라인</vt:lpstr>
      <vt:lpstr>Arial</vt:lpstr>
      <vt:lpstr>Cambria Math</vt:lpstr>
      <vt:lpstr>Times New Roman</vt:lpstr>
      <vt:lpstr>Verdana</vt:lpstr>
      <vt:lpstr>Wingdings</vt:lpstr>
      <vt:lpstr>1_마스터</vt:lpstr>
      <vt:lpstr>검색</vt:lpstr>
      <vt:lpstr>PowerPoint 프레젠테이션</vt:lpstr>
      <vt:lpstr>1. 검색의 이해</vt:lpstr>
      <vt:lpstr>1. 검색의 이해</vt:lpstr>
      <vt:lpstr>2. 순차 검색</vt:lpstr>
      <vt:lpstr>2. 순차 검색</vt:lpstr>
      <vt:lpstr>2. 순차 검색</vt:lpstr>
      <vt:lpstr>2. 순차 검색</vt:lpstr>
      <vt:lpstr>2. 순차 검색</vt:lpstr>
      <vt:lpstr>2. 순차 검색</vt:lpstr>
      <vt:lpstr>2. 순차 검색</vt:lpstr>
      <vt:lpstr>2. 순차 검색</vt:lpstr>
      <vt:lpstr>2. 순차 검색</vt:lpstr>
      <vt:lpstr>2. 순차 검색</vt:lpstr>
      <vt:lpstr>2. 순차 검색</vt:lpstr>
      <vt:lpstr>2. 순차 검색</vt:lpstr>
      <vt:lpstr>2. 순차 검색</vt:lpstr>
      <vt:lpstr>2. 순차 검색</vt:lpstr>
      <vt:lpstr>3. 이진 검색</vt:lpstr>
      <vt:lpstr>3. 이진 검색</vt:lpstr>
      <vt:lpstr>3. 이진 검색</vt:lpstr>
      <vt:lpstr>3. 이진 검색</vt:lpstr>
      <vt:lpstr>3. 이진 검색</vt:lpstr>
      <vt:lpstr>4. 이진 트리 검색</vt:lpstr>
      <vt:lpstr>4. 이진 트리 검색</vt:lpstr>
      <vt:lpstr>5. 해싱</vt:lpstr>
      <vt:lpstr>5. 해싱</vt:lpstr>
      <vt:lpstr>5. 해싱</vt:lpstr>
      <vt:lpstr>5. 해싱</vt:lpstr>
      <vt:lpstr>5. 해싱</vt:lpstr>
      <vt:lpstr>5. 해싱</vt:lpstr>
      <vt:lpstr>5. 해싱</vt:lpstr>
      <vt:lpstr>5. 해싱</vt:lpstr>
      <vt:lpstr>5. 해싱</vt:lpstr>
      <vt:lpstr>5. 해싱</vt:lpstr>
      <vt:lpstr>5. 해싱</vt:lpstr>
      <vt:lpstr>5. 해싱</vt:lpstr>
      <vt:lpstr>5. 해싱</vt:lpstr>
      <vt:lpstr>5. 해싱</vt:lpstr>
      <vt:lpstr>5. 해싱</vt:lpstr>
      <vt:lpstr>5. 해싱</vt:lpstr>
      <vt:lpstr>5. 해싱</vt:lpstr>
      <vt:lpstr>5. 해싱</vt:lpstr>
      <vt:lpstr>5. 해싱</vt:lpstr>
      <vt:lpstr>5. 해싱</vt:lpstr>
      <vt:lpstr>5. 해싱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amiga</cp:lastModifiedBy>
  <cp:revision>140</cp:revision>
  <dcterms:created xsi:type="dcterms:W3CDTF">2011-01-05T15:14:06Z</dcterms:created>
  <dcterms:modified xsi:type="dcterms:W3CDTF">2017-01-20T08:23:08Z</dcterms:modified>
</cp:coreProperties>
</file>