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327" r:id="rId3"/>
    <p:sldId id="342" r:id="rId4"/>
    <p:sldId id="343" r:id="rId5"/>
    <p:sldId id="346" r:id="rId6"/>
    <p:sldId id="347" r:id="rId7"/>
    <p:sldId id="354" r:id="rId8"/>
    <p:sldId id="356" r:id="rId9"/>
    <p:sldId id="357" r:id="rId10"/>
    <p:sldId id="358" r:id="rId11"/>
    <p:sldId id="359" r:id="rId12"/>
    <p:sldId id="360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05" r:id="rId23"/>
    <p:sldId id="306" r:id="rId24"/>
    <p:sldId id="304" r:id="rId25"/>
    <p:sldId id="317" r:id="rId26"/>
    <p:sldId id="341" r:id="rId27"/>
    <p:sldId id="361" r:id="rId28"/>
    <p:sldId id="433" r:id="rId29"/>
    <p:sldId id="434" r:id="rId30"/>
    <p:sldId id="435" r:id="rId31"/>
    <p:sldId id="388" r:id="rId32"/>
    <p:sldId id="389" r:id="rId33"/>
    <p:sldId id="390" r:id="rId34"/>
    <p:sldId id="393" r:id="rId35"/>
    <p:sldId id="428" r:id="rId36"/>
    <p:sldId id="429" r:id="rId37"/>
    <p:sldId id="430" r:id="rId38"/>
    <p:sldId id="431" r:id="rId39"/>
    <p:sldId id="432" r:id="rId40"/>
    <p:sldId id="326" r:id="rId41"/>
    <p:sldId id="394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3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99"/>
    <a:srgbClr val="CCFFCC"/>
    <a:srgbClr val="0000FF"/>
    <a:srgbClr val="003300"/>
    <a:srgbClr val="009900"/>
    <a:srgbClr val="FF6600"/>
    <a:srgbClr val="990033"/>
    <a:srgbClr val="00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3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078788" cy="2439988"/>
          </a:xfrm>
          <a:ln>
            <a:miter/>
          </a:ln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 eaLnBrk="1" fontAlgn="base" hangingPunct="1"/>
            <a:r>
              <a:rPr lang="zh-CN" altLang="en-US" sz="8000" strike="noStrike" noProof="1">
                <a:solidFill>
                  <a:srgbClr val="33669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二分法</a:t>
            </a:r>
            <a:r>
              <a:rPr lang="zh-CN" altLang="en-US" sz="8000" strike="noStrike" noProof="1">
                <a:solidFill>
                  <a:srgbClr val="6633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400" b="1" strike="noStrike" noProof="1">
                <a:solidFill>
                  <a:srgbClr val="6633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第一篇</a:t>
            </a:r>
            <a:br>
              <a:rPr lang="zh-CN" altLang="en-US" sz="2800" b="1" dirty="0">
                <a:solidFill>
                  <a:srgbClr val="6633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br>
              <a:rPr lang="zh-CN" altLang="en-US" sz="2800" dirty="0">
                <a:solidFill>
                  <a:srgbClr val="6633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r>
              <a:rPr lang="zh-CN" altLang="en-US" sz="3600" strike="noStrike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"</a:t>
            </a:r>
            <a:r>
              <a:rPr lang="zh-CN" altLang="en-US" sz="3600" b="1" strike="noStrike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分治思想</a:t>
            </a:r>
            <a:r>
              <a:rPr lang="zh-CN" altLang="en-US" sz="3600" strike="noStrike" noProof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"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 wrap="square" bIns="91440" anchor="b"/>
          <a:lstStyle/>
          <a:p>
            <a:pPr lvl="0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处理过程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963" y="1097598"/>
          <a:ext cx="8024812" cy="487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3514725" imgH="2133600" progId="PBrush">
                  <p:embed/>
                </p:oleObj>
              </mc:Choice>
              <mc:Fallback>
                <p:oleObj r:id="rId3" imgW="3514725" imgH="21336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63" y="1097598"/>
                        <a:ext cx="8024812" cy="4872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Century Schoolbook"/>
                <a:ea typeface="宋体" panose="02010600030101010101" pitchFamily="2" charset="-122"/>
              </a:rPr>
              <a:t>10</a:t>
            </a:fld>
            <a:endParaRPr lang="zh-CN" altLang="en-US" sz="1400" b="1" dirty="0">
              <a:solidFill>
                <a:schemeClr val="accent2">
                  <a:lumMod val="75000"/>
                </a:schemeClr>
              </a:solidFill>
              <a:latin typeface="Century Schoolbook"/>
              <a:ea typeface="宋体" panose="02010600030101010101" pitchFamily="2" charset="-122"/>
            </a:endParaRPr>
          </a:p>
        </p:txBody>
      </p:sp>
      <p:sp>
        <p:nvSpPr>
          <p:cNvPr id="12292" name="文本框 1"/>
          <p:cNvSpPr txBox="1"/>
          <p:nvPr/>
        </p:nvSpPr>
        <p:spPr>
          <a:xfrm>
            <a:off x="1676400" y="2667000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293" name="文本框 2"/>
          <p:cNvSpPr txBox="1"/>
          <p:nvPr/>
        </p:nvSpPr>
        <p:spPr>
          <a:xfrm>
            <a:off x="6248400" y="2667000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4572000"/>
            <a:ext cx="677863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</a:t>
            </a:r>
            <a:r>
              <a:rPr lang="en-US" altLang="zh-CN" sz="2000" strike="noStrike" baseline="-25000" noProof="1">
                <a:solidFill>
                  <a:schemeClr val="accent4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</a:t>
            </a:r>
            <a:endParaRPr lang="en-US" altLang="zh-CN" sz="2000" strike="noStrike" baseline="-25000" noProof="1">
              <a:solidFill>
                <a:schemeClr val="accent4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0" y="4572000"/>
            <a:ext cx="677863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</a:t>
            </a:r>
            <a:r>
              <a:rPr lang="en-US" altLang="zh-CN" sz="2000" strike="noStrike" baseline="-25000" noProof="1">
                <a:solidFill>
                  <a:schemeClr val="accent4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B</a:t>
            </a:r>
            <a:endParaRPr lang="en-US" altLang="zh-CN" sz="2000" strike="noStrike" baseline="-25000" noProof="1">
              <a:solidFill>
                <a:schemeClr val="accent4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05400" y="4572000"/>
            <a:ext cx="677863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B</a:t>
            </a:r>
            <a:r>
              <a:rPr lang="en-US" altLang="zh-CN" sz="2000" strike="noStrike" baseline="-25000" noProof="1">
                <a:solidFill>
                  <a:schemeClr val="accent4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</a:t>
            </a:r>
            <a:endParaRPr lang="en-US" altLang="zh-CN" sz="2000" strike="noStrike" baseline="-25000" noProof="1">
              <a:solidFill>
                <a:schemeClr val="accent4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5200" y="4572000"/>
            <a:ext cx="677863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0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B</a:t>
            </a:r>
            <a:r>
              <a:rPr lang="en-US" altLang="zh-CN" sz="2000" strike="noStrike" baseline="-25000" noProof="1">
                <a:solidFill>
                  <a:schemeClr val="accent4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B</a:t>
            </a:r>
            <a:endParaRPr lang="en-US" altLang="zh-CN" sz="2000" strike="noStrike" baseline="-25000" noProof="1">
              <a:solidFill>
                <a:schemeClr val="accent4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160" y="5734050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10     8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1605" y="5734050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4       2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99990" y="5734050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5       3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48170" y="5734050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9       1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200" y="3063875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10     2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73620" y="3063875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9       1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70000" y="1376680"/>
            <a:ext cx="141160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    轻</a:t>
            </a: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10     1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wrap="square" bIns="91440" anchor="b"/>
          <a:lstStyle/>
          <a:p>
            <a:pPr lvl="0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比较过程</a:t>
            </a:r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4800" y="1219200"/>
          <a:ext cx="8670925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7943850" imgH="4381500" progId="PBrush">
                  <p:embed/>
                </p:oleObj>
              </mc:Choice>
              <mc:Fallback>
                <p:oleObj r:id="rId3" imgW="7943850" imgH="43815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19200"/>
                        <a:ext cx="8670925" cy="4783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  <a:t>11</a:t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wrap="square" bIns="91440" anchor="b"/>
          <a:lstStyle/>
          <a:p>
            <a:pPr lvl="0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分析</a:t>
            </a:r>
          </a:p>
        </p:txBody>
      </p:sp>
      <p:sp>
        <p:nvSpPr>
          <p:cNvPr id="25603" name="Rectangle 3"/>
          <p:cNvSpPr>
            <a:spLocks noGrp="1"/>
          </p:cNvSpPr>
          <p:nvPr>
            <p:ph sz="quarter" idx="4294967295"/>
          </p:nvPr>
        </p:nvSpPr>
        <p:spPr>
          <a:xfrm>
            <a:off x="381000" y="1219200"/>
            <a:ext cx="8351838" cy="4895850"/>
          </a:xfrm>
        </p:spPr>
        <p:txBody>
          <a:bodyPr wrap="square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从图例可以看出，当有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个金块的时候，方法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需要比较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次，方法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只需要比较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那么形成比较次数差异的根本原因在哪里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其原因在于方法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对金块实行了分组比较。</a:t>
            </a: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枚金块，我们可以推出比较次数的公式：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	假设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的次幂，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C(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为所需要的比较次数。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	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)=2n-1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C(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 = 2C(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/2 ) + 2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	由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C(2)=1,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使用迭代方法可知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C(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 = 3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/2 - 2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。在本例中，使用方法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比方法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少用了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</a:rPr>
              <a:t>25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％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的比较次数。 </a:t>
            </a:r>
          </a:p>
        </p:txBody>
      </p:sp>
      <p:sp>
        <p:nvSpPr>
          <p:cNvPr id="14339" name="灯片编号占位符 3"/>
          <p:cNvSpPr txBox="1">
            <a:spLocks noGrp="1"/>
          </p:cNvSpPr>
          <p:nvPr/>
        </p:nvSpPr>
        <p:spPr>
          <a:xfrm>
            <a:off x="8129588" y="5611813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</a:t>
            </a:fld>
            <a:endParaRPr lang="zh-CN" altLang="en-US" sz="1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5121"/>
          <p:cNvSpPr txBox="1"/>
          <p:nvPr/>
        </p:nvSpPr>
        <p:spPr>
          <a:xfrm>
            <a:off x="533400" y="76200"/>
            <a:ext cx="6843713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r>
              <a:rPr lang="en-US" altLang="zh-CN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：循环赛日程表 </a:t>
            </a:r>
            <a:r>
              <a:rPr lang="en-US" altLang="zh-CN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NKOI3590</a:t>
            </a:r>
          </a:p>
        </p:txBody>
      </p:sp>
      <p:sp>
        <p:nvSpPr>
          <p:cNvPr id="6147" name="Text Box 3"/>
          <p:cNvSpPr txBox="1"/>
          <p:nvPr/>
        </p:nvSpPr>
        <p:spPr>
          <a:xfrm>
            <a:off x="228600" y="609600"/>
            <a:ext cx="8372475" cy="25527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fontAlgn="base" hangingPunct="1"/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有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名选手，其中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n=2</a:t>
            </a:r>
            <a:r>
              <a:rPr lang="en-US" altLang="zh-CN" sz="2000" strike="noStrike" baseline="50000" noProof="1">
                <a:solidFill>
                  <a:schemeClr val="accent4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。设计一个满足以下要求的比赛日程表：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(1) 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每个选手必须与其他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n-1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个选手各赛一次；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(2) 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每个选手一天只能赛一次；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(3) 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循环赛一共进行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n-1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天。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按此要求，可将比赛日程表设计成一个 n 行n-1列的二维表，其中，第 i 行第 j 列表示和第 i 个选手在第 j 天比赛的选手。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输入：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</a:t>
            </a:r>
            <a:endParaRPr lang="en-US" altLang="zh-CN" sz="2000" strike="noStrike" baseline="50000" noProof="1">
              <a:solidFill>
                <a:schemeClr val="accent4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eaLnBrk="1" fontAlgn="base" hangingPunct="1"/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输出：一个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n*n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的日程表（例如当</a:t>
            </a:r>
            <a:r>
              <a:rPr lang="en-US" altLang="zh-CN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k=3</a:t>
            </a:r>
            <a:r>
              <a:rPr lang="zh-CN" altLang="en-US" sz="20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时，输出如下图所示的比赛日程表）</a:t>
            </a:r>
            <a:endParaRPr lang="zh-CN" altLang="en-US" sz="20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1600200" y="3276600"/>
          <a:ext cx="5393055" cy="3111500"/>
        </p:xfrm>
        <a:graphic>
          <a:graphicData uri="http://schemas.openxmlformats.org/drawingml/2006/table">
            <a:tbl>
              <a:tblPr/>
              <a:tblGrid>
                <a:gridCol w="67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46" name="灯片编号占位符 4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  <a:t>13</a:t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3894138" y="87313"/>
          <a:ext cx="5066665" cy="2929890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68" name="文本框 2"/>
          <p:cNvSpPr txBox="1"/>
          <p:nvPr/>
        </p:nvSpPr>
        <p:spPr>
          <a:xfrm>
            <a:off x="228600" y="152400"/>
            <a:ext cx="2279650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观察与分析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988" y="762000"/>
            <a:ext cx="3675062" cy="1098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我们把安排日程表看成是将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～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这些数字按右图所示的规律填写在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n*n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的表格中。</a:t>
            </a:r>
          </a:p>
        </p:txBody>
      </p:sp>
      <p:sp>
        <p:nvSpPr>
          <p:cNvPr id="6" name="矩形 5"/>
          <p:cNvSpPr/>
          <p:nvPr/>
        </p:nvSpPr>
        <p:spPr>
          <a:xfrm>
            <a:off x="3902075" y="80963"/>
            <a:ext cx="2519363" cy="1466850"/>
          </a:xfrm>
          <a:prstGeom prst="rect">
            <a:avLst/>
          </a:prstGeom>
          <a:noFill/>
          <a:ln w="31750" cmpd="sng">
            <a:solidFill>
              <a:srgbClr val="CC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6423025" y="1573213"/>
            <a:ext cx="2520950" cy="1466850"/>
          </a:xfrm>
          <a:prstGeom prst="rect">
            <a:avLst/>
          </a:prstGeom>
          <a:noFill/>
          <a:ln w="31750" cmpd="sng">
            <a:solidFill>
              <a:srgbClr val="CC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76200" y="1905000"/>
            <a:ext cx="3579813" cy="658813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首先讨论最简单的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k=1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的情况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也就是只有两个选手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2400" y="3883025"/>
            <a:ext cx="3568700" cy="120808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dirty="0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2.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接着讨论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k=2,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有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个运行员参加比赛的情况：可先安排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1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与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2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比赛，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与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4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比赛，即分解为两个更小的子问题分别求解。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aphicFrame>
        <p:nvGraphicFramePr>
          <p:cNvPr id="10288" name="Group 48"/>
          <p:cNvGraphicFramePr>
            <a:graphicFrameLocks noGrp="1"/>
          </p:cNvGraphicFramePr>
          <p:nvPr/>
        </p:nvGraphicFramePr>
        <p:xfrm>
          <a:off x="1228725" y="2740025"/>
          <a:ext cx="1090612" cy="1036348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48"/>
          <p:cNvGraphicFramePr>
            <a:graphicFrameLocks noGrp="1"/>
          </p:cNvGraphicFramePr>
          <p:nvPr/>
        </p:nvGraphicFramePr>
        <p:xfrm>
          <a:off x="530225" y="5335588"/>
          <a:ext cx="1090612" cy="1036637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48"/>
          <p:cNvGraphicFramePr>
            <a:graphicFrameLocks noGrp="1"/>
          </p:cNvGraphicFramePr>
          <p:nvPr/>
        </p:nvGraphicFramePr>
        <p:xfrm>
          <a:off x="2130425" y="5335588"/>
          <a:ext cx="1090612" cy="1036637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9E5DC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43" name="Group 3"/>
          <p:cNvGraphicFramePr>
            <a:graphicFrameLocks noGrp="1"/>
          </p:cNvGraphicFramePr>
          <p:nvPr>
            <p:ph sz="half" idx="1"/>
          </p:nvPr>
        </p:nvGraphicFramePr>
        <p:xfrm>
          <a:off x="5006975" y="3887788"/>
          <a:ext cx="1090612" cy="1036348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Line 54"/>
          <p:cNvSpPr/>
          <p:nvPr/>
        </p:nvSpPr>
        <p:spPr>
          <a:xfrm>
            <a:off x="4730750" y="5291138"/>
            <a:ext cx="338455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6" name="Line 55"/>
          <p:cNvSpPr/>
          <p:nvPr/>
        </p:nvSpPr>
        <p:spPr>
          <a:xfrm>
            <a:off x="6469063" y="3638550"/>
            <a:ext cx="0" cy="32400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77" name="Group 37"/>
          <p:cNvGraphicFramePr>
            <a:graphicFrameLocks noGrp="1"/>
          </p:cNvGraphicFramePr>
          <p:nvPr/>
        </p:nvGraphicFramePr>
        <p:xfrm>
          <a:off x="6840538" y="5524500"/>
          <a:ext cx="1090612" cy="103663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48"/>
          <p:cNvGraphicFramePr>
            <a:graphicFrameLocks noGrp="1"/>
          </p:cNvGraphicFramePr>
          <p:nvPr/>
        </p:nvGraphicFramePr>
        <p:xfrm>
          <a:off x="6819900" y="3889375"/>
          <a:ext cx="1090612" cy="1036348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99" name="Group 59"/>
          <p:cNvGraphicFramePr>
            <a:graphicFrameLocks noGrp="1"/>
          </p:cNvGraphicFramePr>
          <p:nvPr/>
        </p:nvGraphicFramePr>
        <p:xfrm>
          <a:off x="5014913" y="5516563"/>
          <a:ext cx="1090612" cy="1036637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3962400" y="3124200"/>
            <a:ext cx="4959350" cy="658813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3.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然后将循环赛日程表左上复制到右下，右上复制到左下，得到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k=2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的完整日程表</a:t>
            </a:r>
          </a:p>
        </p:txBody>
      </p:sp>
      <p:cxnSp>
        <p:nvCxnSpPr>
          <p:cNvPr id="42" name="直接箭头连接符 41"/>
          <p:cNvCxnSpPr>
            <a:stCxn id="10243" idx="3"/>
            <a:endCxn id="10277" idx="0"/>
          </p:cNvCxnSpPr>
          <p:nvPr/>
        </p:nvCxnSpPr>
        <p:spPr>
          <a:xfrm>
            <a:off x="6097587" y="4405962"/>
            <a:ext cx="1288257" cy="1118538"/>
          </a:xfrm>
          <a:prstGeom prst="straightConnector1">
            <a:avLst/>
          </a:prstGeom>
          <a:ln w="3492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5562600" y="4419600"/>
            <a:ext cx="1260475" cy="1109663"/>
          </a:xfrm>
          <a:prstGeom prst="straightConnector1">
            <a:avLst/>
          </a:prstGeom>
          <a:ln w="34925">
            <a:solidFill>
              <a:srgbClr val="00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3907155" y="87630"/>
          <a:ext cx="5041900" cy="2982595"/>
        </p:xfrm>
        <a:graphic>
          <a:graphicData uri="http://schemas.openxmlformats.org/drawingml/2006/table">
            <a:tbl>
              <a:tblPr/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10" grpId="0" bldLvl="0" animBg="1"/>
      <p:bldP spid="3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2"/>
          <p:cNvSpPr txBox="1"/>
          <p:nvPr/>
        </p:nvSpPr>
        <p:spPr>
          <a:xfrm>
            <a:off x="228600" y="152400"/>
            <a:ext cx="2279650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设计算法</a:t>
            </a:r>
          </a:p>
        </p:txBody>
      </p:sp>
      <p:sp>
        <p:nvSpPr>
          <p:cNvPr id="17410" name="文本框 4"/>
          <p:cNvSpPr txBox="1"/>
          <p:nvPr/>
        </p:nvSpPr>
        <p:spPr>
          <a:xfrm>
            <a:off x="457200" y="838200"/>
            <a:ext cx="8142288" cy="228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算法思想：将n个选手分为两半，先计算n/2的日程表，然后将日程表左上复制到右下，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右上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复制到左下，得到n的日程表，递归实现。</a:t>
            </a:r>
          </a:p>
          <a:p>
            <a:pPr lvl="0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   递归地用对选手进行分割，直到只剩下2个选手时，比赛日程表的制定就变得很简单。这时只要让这2个选手直接进行比赛就可以了。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2"/>
          <p:cNvSpPr txBox="1"/>
          <p:nvPr/>
        </p:nvSpPr>
        <p:spPr>
          <a:xfrm>
            <a:off x="228600" y="152400"/>
            <a:ext cx="2279650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算法过程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838200"/>
            <a:ext cx="8142288" cy="516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74320" marR="0" lvl="0" indent="-274320" algn="l" defTabSz="914400" rtl="0" eaLnBrk="1" fontAlgn="base" latinLnBrk="0" hangingPunct="1">
              <a:lnSpc>
                <a:spcPct val="120000"/>
              </a:lnSpc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我们用</a:t>
            </a:r>
            <a:r>
              <a:rPr lang="en-US" sz="1600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Solve</a:t>
            </a:r>
            <a:r>
              <a:rPr 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zh-CN" sz="1600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int</a:t>
            </a:r>
            <a:r>
              <a:rPr lang="en-US" altLang="zh-CN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x, </a:t>
            </a:r>
            <a:r>
              <a:rPr lang="en-US" sz="1600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int</a:t>
            </a:r>
            <a:r>
              <a:rPr 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y)</a:t>
            </a: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表示设计从第</a:t>
            </a:r>
            <a:r>
              <a:rPr lang="en-US" altLang="zh-CN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个选手开始的连续</a:t>
            </a:r>
            <a:r>
              <a:rPr lang="en-US" altLang="zh-CN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y</a:t>
            </a: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个选手的日程表</a:t>
            </a:r>
            <a:r>
              <a:rPr lang="zh-CN" altLang="en-US" sz="1600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。</a:t>
            </a:r>
            <a:br>
              <a:rPr lang="zh-CN" altLang="en-US" sz="1600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</a:br>
            <a:r>
              <a:rPr lang="zh-CN" altLang="en-US" sz="1600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也就是设计第</a:t>
            </a:r>
            <a:r>
              <a:rPr lang="en-US" altLang="zh-CN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到第</a:t>
            </a:r>
            <a:r>
              <a:rPr lang="en-US" altLang="zh-CN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x+y-1</a:t>
            </a: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这几个选手的日程表。</a:t>
            </a: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z="1600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则分解的过程为：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void 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Solve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(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int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x, 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int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y)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{    if (y == 2)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   </a:t>
            </a:r>
            <a:r>
              <a:rPr lang="zh-CN" altLang="en-US" strike="noStrike" noProof="0" dirty="0">
                <a:ln>
                  <a:noFill/>
                </a:ln>
                <a:solidFill>
                  <a:srgbClr val="996633"/>
                </a:solidFill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Courier New" panose="02070309020205020404" pitchFamily="49" charset="0"/>
                <a:sym typeface="+mn-ea"/>
              </a:rPr>
              <a:t>直接安排比赛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</a:t>
            </a:r>
            <a:r>
              <a:rPr lang="en-US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else </a:t>
            </a:r>
            <a:br>
              <a:rPr lang="en-US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</a:br>
            <a:r>
              <a:rPr lang="en-US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Solve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(x, y/2);      //</a:t>
            </a: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前一半选手从第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个开始安排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  </a:t>
            </a:r>
            <a:r>
              <a:rPr lang="en-US" altLang="zh-CN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Solve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(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x+y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/2, y/2);  //</a:t>
            </a: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后一半选手从</a:t>
            </a:r>
            <a:r>
              <a:rPr lang="en-US" strike="noStrike" noProof="0" dirty="0" err="1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x+y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/2</a:t>
            </a: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开始安排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  </a:t>
            </a:r>
            <a:r>
              <a:rPr lang="zh-CN" altLang="en-US" strike="noStrike" noProof="0" dirty="0">
                <a:ln>
                  <a:noFill/>
                </a:ln>
                <a:solidFill>
                  <a:srgbClr val="996633"/>
                </a:solidFill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Courier New" panose="02070309020205020404" pitchFamily="49" charset="0"/>
                <a:sym typeface="+mn-ea"/>
              </a:rPr>
              <a:t>复制合并两组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zh-CN" alt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     </a:t>
            </a: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  <a:p>
            <a:pPr marL="274320" marR="0" lvl="0" indent="-274320" algn="l" defTabSz="914400" rtl="0" eaLnBrk="1" fontAlgn="base" latinLnBrk="0" hangingPunct="1">
              <a:spcBef>
                <a:spcPts val="580"/>
              </a:spcBef>
              <a:spcAft>
                <a:spcPts val="60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r>
              <a:rPr lang="en-US" strike="noStrike" noProof="0" dirty="0">
                <a:ln>
                  <a:noFill/>
                </a:ln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ea"/>
              </a:rPr>
              <a:t>}</a:t>
            </a:r>
            <a:endParaRPr lang="en-US" altLang="en-US" strike="noStrike" noProof="0" dirty="0">
              <a:ln>
                <a:noFill/>
              </a:ln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sz="quarter" idx="4294967295"/>
          </p:nvPr>
        </p:nvSpPr>
        <p:spPr>
          <a:xfrm>
            <a:off x="230188" y="993775"/>
            <a:ext cx="8212137" cy="4873625"/>
          </a:xfrm>
        </p:spPr>
        <p:txBody>
          <a:bodyPr wrap="square" lIns="91440" tIns="45720" rIns="91440" bIns="45720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eaLnBrk="1" hangingPunct="1">
              <a:lnSpc>
                <a:spcPct val="140000"/>
              </a:lnSpc>
            </a:pP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当只有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个人时，需要安排的是第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和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x+1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两个人。</a:t>
            </a:r>
          </a:p>
          <a:p>
            <a:pPr lvl="0" eaLnBrk="1" hangingPunct="1">
              <a:lnSpc>
                <a:spcPct val="140000"/>
              </a:lnSpc>
            </a:pP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表格的第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行，表示选手的初始位置，第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个选手在第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个位置，以此类推：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      a[1][x] = x;    a[1][x+1] = x+1;</a:t>
            </a:r>
          </a:p>
          <a:p>
            <a:pPr lvl="0" eaLnBrk="1" hangingPunct="1">
              <a:lnSpc>
                <a:spcPct val="140000"/>
              </a:lnSpc>
            </a:pP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表格的第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行表示第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天的比赛，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和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x+1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直接比赛：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      a[2][x] = x+1;    //x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和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x+1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比赛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      a[2][x+1] = x;    //x+1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和</a:t>
            </a:r>
            <a:r>
              <a:rPr lang="en-US" altLang="zh-CN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zh-CN" altLang="en-US" sz="2200" dirty="0">
                <a:latin typeface="Courier New" panose="02070309020205020404" pitchFamily="49" charset="0"/>
                <a:ea typeface="Courier New" panose="02070309020205020404" pitchFamily="49" charset="0"/>
              </a:rPr>
              <a:t>比赛</a:t>
            </a:r>
          </a:p>
        </p:txBody>
      </p:sp>
      <p:sp>
        <p:nvSpPr>
          <p:cNvPr id="19458" name="文本框 2"/>
          <p:cNvSpPr txBox="1"/>
          <p:nvPr/>
        </p:nvSpPr>
        <p:spPr>
          <a:xfrm>
            <a:off x="228600" y="152400"/>
            <a:ext cx="2279650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直接比赛</a:t>
            </a:r>
          </a:p>
        </p:txBody>
      </p:sp>
      <p:pic>
        <p:nvPicPr>
          <p:cNvPr id="1945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29200"/>
            <a:ext cx="7775575" cy="132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sz="quarter" idx="4294967295"/>
          </p:nvPr>
        </p:nvSpPr>
        <p:spPr>
          <a:xfrm>
            <a:off x="0" y="685800"/>
            <a:ext cx="8340725" cy="4873625"/>
          </a:xfrm>
        </p:spPr>
        <p:txBody>
          <a:bodyPr wrap="square" lIns="91440" tIns="45720" rIns="91440" bIns="45720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900" dirty="0"/>
              <a:t>     </a:t>
            </a:r>
            <a:r>
              <a:rPr lang="zh-CN" altLang="en-US" sz="1800" dirty="0"/>
              <a:t> 从图中可以看出，从</a:t>
            </a:r>
            <a:r>
              <a:rPr lang="en-US" altLang="zh-CN" sz="1800" dirty="0"/>
              <a:t>x</a:t>
            </a:r>
            <a:r>
              <a:rPr lang="zh-CN" altLang="en-US" sz="1800" dirty="0"/>
              <a:t>开始的</a:t>
            </a:r>
            <a:r>
              <a:rPr lang="en-US" altLang="zh-CN" sz="1800" dirty="0"/>
              <a:t>y</a:t>
            </a:r>
            <a:r>
              <a:rPr lang="zh-CN" altLang="en-US" sz="1800" dirty="0"/>
              <a:t>个选手，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dirty="0"/>
              <a:t>从第</a:t>
            </a:r>
            <a:r>
              <a:rPr lang="en-US" altLang="zh-CN" sz="1800" dirty="0"/>
              <a:t>x</a:t>
            </a:r>
            <a:r>
              <a:rPr lang="zh-CN" altLang="en-US" sz="1800" dirty="0"/>
              <a:t>个安排，是先求出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两个部分的安排，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dirty="0"/>
              <a:t>再交叉复制，得到另两部分。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dirty="0"/>
              <a:t>      右图中已给出了整个正方形</a:t>
            </a:r>
            <a:r>
              <a:rPr lang="zh-CN" altLang="en-US" sz="1800" b="1" dirty="0"/>
              <a:t>左上角</a:t>
            </a:r>
            <a:r>
              <a:rPr lang="zh-CN" altLang="en-US" sz="1800" dirty="0"/>
              <a:t>和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b="1" dirty="0"/>
              <a:t>右下角</a:t>
            </a:r>
            <a:r>
              <a:rPr lang="zh-CN" altLang="en-US" sz="1800" dirty="0"/>
              <a:t>的坐标，不难推出四个小正方形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dirty="0"/>
              <a:t>的坐标，理清坐标之间对应关系和要</a:t>
            </a:r>
          </a:p>
          <a:p>
            <a:pPr lvl="0" eaLnBrk="1" hangingPunct="1">
              <a:lnSpc>
                <a:spcPct val="100000"/>
              </a:lnSpc>
              <a:buNone/>
            </a:pPr>
            <a:r>
              <a:rPr lang="zh-CN" altLang="en-US" sz="1800" dirty="0"/>
              <a:t>复制的数量后，复制过程是简单的。</a:t>
            </a:r>
          </a:p>
        </p:txBody>
      </p:sp>
      <p:grpSp>
        <p:nvGrpSpPr>
          <p:cNvPr id="20482" name="Group 4"/>
          <p:cNvGrpSpPr/>
          <p:nvPr/>
        </p:nvGrpSpPr>
        <p:grpSpPr>
          <a:xfrm>
            <a:off x="4800600" y="234950"/>
            <a:ext cx="4533900" cy="3648075"/>
            <a:chOff x="0" y="-28"/>
            <a:chExt cx="3290" cy="2639"/>
          </a:xfrm>
        </p:grpSpPr>
        <p:sp>
          <p:nvSpPr>
            <p:cNvPr id="20483" name="Rectangle 3"/>
            <p:cNvSpPr/>
            <p:nvPr/>
          </p:nvSpPr>
          <p:spPr>
            <a:xfrm>
              <a:off x="693" y="214"/>
              <a:ext cx="1678" cy="167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 algn="ctr"/>
              <a:endParaRPr lang="zh-CN" altLang="en-US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0484" name="Line 4"/>
            <p:cNvSpPr/>
            <p:nvPr/>
          </p:nvSpPr>
          <p:spPr>
            <a:xfrm>
              <a:off x="693" y="1031"/>
              <a:ext cx="167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Line 5"/>
            <p:cNvSpPr/>
            <p:nvPr/>
          </p:nvSpPr>
          <p:spPr>
            <a:xfrm>
              <a:off x="1555" y="214"/>
              <a:ext cx="0" cy="167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AutoShape 6"/>
            <p:cNvSpPr/>
            <p:nvPr/>
          </p:nvSpPr>
          <p:spPr>
            <a:xfrm>
              <a:off x="466" y="214"/>
              <a:ext cx="136" cy="771"/>
            </a:xfrm>
            <a:prstGeom prst="leftBrace">
              <a:avLst>
                <a:gd name="adj1" fmla="val 47032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/>
              <a:endParaRPr lang="zh-CN" altLang="en-US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0487" name="AutoShape 7"/>
            <p:cNvSpPr/>
            <p:nvPr/>
          </p:nvSpPr>
          <p:spPr>
            <a:xfrm>
              <a:off x="466" y="1122"/>
              <a:ext cx="136" cy="771"/>
            </a:xfrm>
            <a:prstGeom prst="leftBrace">
              <a:avLst>
                <a:gd name="adj1" fmla="val 47032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/>
              <a:endParaRPr lang="zh-CN" altLang="en-US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0488" name="Text Box 8"/>
            <p:cNvSpPr txBox="1"/>
            <p:nvPr/>
          </p:nvSpPr>
          <p:spPr>
            <a:xfrm>
              <a:off x="0" y="454"/>
              <a:ext cx="488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y/2</a:t>
              </a:r>
            </a:p>
          </p:txBody>
        </p:sp>
        <p:sp>
          <p:nvSpPr>
            <p:cNvPr id="20489" name="Text Box 9"/>
            <p:cNvSpPr txBox="1"/>
            <p:nvPr/>
          </p:nvSpPr>
          <p:spPr>
            <a:xfrm>
              <a:off x="12" y="1440"/>
              <a:ext cx="51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y/2</a:t>
              </a:r>
            </a:p>
          </p:txBody>
        </p:sp>
        <p:sp>
          <p:nvSpPr>
            <p:cNvPr id="20490" name="AutoShape 10"/>
            <p:cNvSpPr/>
            <p:nvPr/>
          </p:nvSpPr>
          <p:spPr>
            <a:xfrm rot="5400000">
              <a:off x="1022" y="1768"/>
              <a:ext cx="227" cy="635"/>
            </a:xfrm>
            <a:prstGeom prst="rightBrace">
              <a:avLst>
                <a:gd name="adj1" fmla="val 23207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/>
              <a:endParaRPr lang="zh-CN" altLang="en-US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0491" name="Text Box 11"/>
            <p:cNvSpPr txBox="1"/>
            <p:nvPr/>
          </p:nvSpPr>
          <p:spPr>
            <a:xfrm>
              <a:off x="1010" y="2301"/>
              <a:ext cx="56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y/2</a:t>
              </a:r>
            </a:p>
          </p:txBody>
        </p:sp>
        <p:sp>
          <p:nvSpPr>
            <p:cNvPr id="20492" name="AutoShape 12"/>
            <p:cNvSpPr/>
            <p:nvPr/>
          </p:nvSpPr>
          <p:spPr>
            <a:xfrm rot="5400000">
              <a:off x="1838" y="1768"/>
              <a:ext cx="227" cy="635"/>
            </a:xfrm>
            <a:prstGeom prst="rightBrace">
              <a:avLst>
                <a:gd name="adj1" fmla="val 23207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pPr lvl="0"/>
              <a:endParaRPr lang="zh-CN" altLang="en-US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0493" name="Text Box 13"/>
            <p:cNvSpPr txBox="1"/>
            <p:nvPr/>
          </p:nvSpPr>
          <p:spPr>
            <a:xfrm>
              <a:off x="1826" y="2301"/>
              <a:ext cx="54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y/2</a:t>
              </a:r>
            </a:p>
          </p:txBody>
        </p:sp>
        <p:sp>
          <p:nvSpPr>
            <p:cNvPr id="20494" name="Text Box 14"/>
            <p:cNvSpPr txBox="1"/>
            <p:nvPr/>
          </p:nvSpPr>
          <p:spPr>
            <a:xfrm>
              <a:off x="307" y="-28"/>
              <a:ext cx="65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(1, x)</a:t>
              </a:r>
            </a:p>
          </p:txBody>
        </p:sp>
        <p:sp>
          <p:nvSpPr>
            <p:cNvPr id="20495" name="Text Box 15"/>
            <p:cNvSpPr txBox="1"/>
            <p:nvPr/>
          </p:nvSpPr>
          <p:spPr>
            <a:xfrm>
              <a:off x="2246" y="1897"/>
              <a:ext cx="1044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(y,x+y-1)</a:t>
              </a:r>
            </a:p>
          </p:txBody>
        </p:sp>
        <p:sp>
          <p:nvSpPr>
            <p:cNvPr id="20496" name="Text Box 17"/>
            <p:cNvSpPr txBox="1"/>
            <p:nvPr/>
          </p:nvSpPr>
          <p:spPr>
            <a:xfrm>
              <a:off x="1043" y="544"/>
              <a:ext cx="21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97" name="Text Box 18"/>
            <p:cNvSpPr txBox="1"/>
            <p:nvPr/>
          </p:nvSpPr>
          <p:spPr>
            <a:xfrm>
              <a:off x="1827" y="532"/>
              <a:ext cx="21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498" name="Text Box 19"/>
            <p:cNvSpPr txBox="1"/>
            <p:nvPr/>
          </p:nvSpPr>
          <p:spPr>
            <a:xfrm>
              <a:off x="1827" y="1303"/>
              <a:ext cx="21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99" name="Text Box 20"/>
            <p:cNvSpPr txBox="1"/>
            <p:nvPr/>
          </p:nvSpPr>
          <p:spPr>
            <a:xfrm>
              <a:off x="1056" y="1303"/>
              <a:ext cx="21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dirty="0">
                  <a:latin typeface="Century Schoolbook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0500" name="文本框 2"/>
          <p:cNvSpPr txBox="1"/>
          <p:nvPr/>
        </p:nvSpPr>
        <p:spPr>
          <a:xfrm>
            <a:off x="152400" y="152400"/>
            <a:ext cx="4638675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复制合并两组</a:t>
            </a:r>
          </a:p>
        </p:txBody>
      </p:sp>
      <p:pic>
        <p:nvPicPr>
          <p:cNvPr id="2050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67200"/>
            <a:ext cx="8791575" cy="2417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7467600" cy="4873625"/>
          </a:xfrm>
        </p:spPr>
        <p:txBody>
          <a:bodyPr wrap="square" lIns="91440" tIns="45720" rIns="91440" bIns="45720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将左上角复制到右下角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 for (i = 1; i &lt;=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2; i++)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   for (j 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; j&lt;=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2 - 1; j++)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       a[i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/2][j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/2] = a[i][j];</a:t>
            </a:r>
            <a:endParaRPr lang="en-US" altLang="zh-CN" sz="2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将右上角复制到左下角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for (i = </a:t>
            </a:r>
            <a:r>
              <a:rPr lang="en-US" altLang="zh-CN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1; i &lt;=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 + 1; i++)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   for (j 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2; j &lt;=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x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- 1; j++)</a:t>
            </a:r>
          </a:p>
          <a:p>
            <a:pPr lvl="0" eaLnBrk="1" hangingPunct="1">
              <a:lnSpc>
                <a:spcPct val="140000"/>
              </a:lnSpc>
              <a:buNone/>
            </a:pP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      a[i +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2][j – </a:t>
            </a:r>
            <a:r>
              <a:rPr lang="en-US" altLang="pt-BR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y</a:t>
            </a:r>
            <a:r>
              <a:rPr lang="pt-BR" altLang="en-US" sz="2000" dirty="0">
                <a:latin typeface="Courier New" panose="02070309020205020404" pitchFamily="49" charset="0"/>
                <a:ea typeface="Courier New" panose="02070309020205020404" pitchFamily="49" charset="0"/>
              </a:rPr>
              <a:t> / 2] = a[i][j];</a:t>
            </a:r>
          </a:p>
        </p:txBody>
      </p:sp>
      <p:sp>
        <p:nvSpPr>
          <p:cNvPr id="21506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  <a:t>19</a:t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  <p:sp>
        <p:nvSpPr>
          <p:cNvPr id="21507" name="文本框 2"/>
          <p:cNvSpPr txBox="1"/>
          <p:nvPr/>
        </p:nvSpPr>
        <p:spPr>
          <a:xfrm>
            <a:off x="228600" y="152400"/>
            <a:ext cx="4640263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复制合并两组 代码</a:t>
            </a:r>
            <a:endParaRPr lang="en-US" altLang="zh-CN" sz="3200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4097"/>
          <p:cNvSpPr txBox="1"/>
          <p:nvPr/>
        </p:nvSpPr>
        <p:spPr>
          <a:xfrm>
            <a:off x="1905000" y="838200"/>
            <a:ext cx="5384800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800" b="1" dirty="0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黄药师的致富之道</a:t>
            </a:r>
          </a:p>
        </p:txBody>
      </p:sp>
      <p:pic>
        <p:nvPicPr>
          <p:cNvPr id="4098" name="图片 40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5622925" cy="374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13700" cy="4873625"/>
          </a:xfrm>
          <a:ln>
            <a:miter/>
          </a:ln>
        </p:spPr>
        <p:txBody>
          <a:bodyPr vert="horz" wrap="square" lIns="91440" tIns="45720" rIns="91440" bIns="45720" anchor="t"/>
          <a:lstStyle>
            <a:lvl1pPr lvl="0">
              <a:defRPr sz="2000" kern="1200"/>
            </a:lvl1pPr>
            <a:lvl2pPr lvl="1">
              <a:defRPr sz="1800" kern="1200"/>
            </a:lvl2pPr>
            <a:lvl3pPr lvl="2">
              <a:defRPr sz="16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eaLnBrk="1" fontAlgn="base" hangingPunct="1">
              <a:lnSpc>
                <a:spcPct val="120000"/>
              </a:lnSpc>
              <a:buNone/>
            </a:pPr>
            <a:r>
              <a:rPr lang="en-US" altLang="zh-CN" sz="2600" strike="noStrike" noProof="1"/>
              <a:t>1.</a:t>
            </a:r>
            <a:r>
              <a:rPr lang="zh-CN" altLang="en-US" sz="2600" strike="noStrike" noProof="1"/>
              <a:t>输入</a:t>
            </a:r>
            <a:r>
              <a:rPr lang="en-US" altLang="zh-CN" sz="2600" strike="noStrike" noProof="1"/>
              <a:t>k</a:t>
            </a:r>
            <a:r>
              <a:rPr lang="zh-CN" altLang="en-US" sz="2600" strike="noStrike" noProof="1"/>
              <a:t>，计算</a:t>
            </a:r>
            <a:r>
              <a:rPr lang="en-US" altLang="zh-CN" sz="2600" strike="noStrike" noProof="1"/>
              <a:t>n=2</a:t>
            </a:r>
            <a:r>
              <a:rPr lang="en-US" altLang="zh-CN" sz="2600" strike="noStrike" baseline="50000" noProof="1">
                <a:solidFill>
                  <a:schemeClr val="accent4"/>
                </a:solidFill>
                <a:uFillTx/>
              </a:rPr>
              <a:t>k</a:t>
            </a:r>
          </a:p>
          <a:p>
            <a:pPr lvl="0" eaLnBrk="1" fontAlgn="base" hangingPunct="1">
              <a:lnSpc>
                <a:spcPct val="120000"/>
              </a:lnSpc>
              <a:buNone/>
            </a:pPr>
            <a:r>
              <a:rPr lang="en-US" altLang="zh-CN" sz="2600" strike="noStrike" noProof="1"/>
              <a:t>2.</a:t>
            </a:r>
            <a:r>
              <a:rPr lang="zh-CN" altLang="en-US" sz="2600" strike="noStrike" noProof="1"/>
              <a:t>调用</a:t>
            </a:r>
            <a:r>
              <a:rPr lang="en-US" altLang="zh-CN" sz="2600" strike="noStrike" noProof="1"/>
              <a:t>Solve(1, n)</a:t>
            </a:r>
            <a:r>
              <a:rPr lang="zh-CN" altLang="en-US" sz="2600" strike="noStrike" noProof="1"/>
              <a:t>，安排从第</a:t>
            </a:r>
            <a:r>
              <a:rPr lang="en-US" altLang="zh-CN" sz="2600" strike="noStrike" noProof="1"/>
              <a:t>1</a:t>
            </a:r>
            <a:r>
              <a:rPr lang="zh-CN" altLang="en-US" sz="2600" strike="noStrike" noProof="1"/>
              <a:t>个选手开始的</a:t>
            </a:r>
            <a:r>
              <a:rPr lang="en-US" altLang="zh-CN" sz="2600" strike="noStrike" noProof="1"/>
              <a:t>n</a:t>
            </a:r>
            <a:r>
              <a:rPr lang="zh-CN" altLang="en-US" sz="2600" strike="noStrike" noProof="1"/>
              <a:t>个选手</a:t>
            </a:r>
          </a:p>
          <a:p>
            <a:pPr lvl="0" eaLnBrk="1" fontAlgn="base" hangingPunct="1">
              <a:lnSpc>
                <a:spcPct val="120000"/>
              </a:lnSpc>
              <a:buNone/>
            </a:pPr>
            <a:r>
              <a:rPr lang="en-US" altLang="zh-CN" sz="2600" strike="noStrike" noProof="1"/>
              <a:t>3.</a:t>
            </a:r>
            <a:r>
              <a:rPr lang="zh-CN" altLang="en-US" sz="2600" strike="noStrike" noProof="1"/>
              <a:t>输出安排好的日程表</a:t>
            </a:r>
          </a:p>
          <a:p>
            <a:pPr lvl="0" eaLnBrk="1" fontAlgn="base" hangingPunct="1">
              <a:lnSpc>
                <a:spcPct val="120000"/>
              </a:lnSpc>
              <a:buNone/>
            </a:pPr>
            <a:endParaRPr lang="en-US" altLang="x-none" sz="2600" strike="noStrike" noProof="1"/>
          </a:p>
          <a:p>
            <a:pPr lvl="0" eaLnBrk="1" fontAlgn="base" hangingPunct="1">
              <a:lnSpc>
                <a:spcPct val="120000"/>
              </a:lnSpc>
              <a:buNone/>
            </a:pPr>
            <a:r>
              <a:rPr lang="zh-CN" altLang="en-US" sz="2600" strike="noStrike" noProof="1"/>
              <a:t>          思考：如果选手只有</a:t>
            </a:r>
            <a:r>
              <a:rPr lang="en-US" altLang="zh-CN" sz="2600" strike="noStrike" noProof="1"/>
              <a:t>2</a:t>
            </a:r>
            <a:r>
              <a:rPr lang="en-US" altLang="zh-CN" sz="2600" strike="noStrike" baseline="50000" noProof="1">
                <a:solidFill>
                  <a:schemeClr val="accent4"/>
                </a:solidFill>
                <a:uFillTx/>
              </a:rPr>
              <a:t>k</a:t>
            </a:r>
            <a:r>
              <a:rPr lang="en-US" altLang="zh-CN" sz="2600" strike="noStrike" noProof="1"/>
              <a:t>-1</a:t>
            </a:r>
            <a:r>
              <a:rPr lang="zh-CN" altLang="en-US" sz="2600" strike="noStrike" noProof="1"/>
              <a:t>人，则每天的比赛将有一个队轮空，不参加比赛。怎么知道某天是哪个队轮空呢？</a:t>
            </a:r>
          </a:p>
        </p:txBody>
      </p:sp>
      <p:sp>
        <p:nvSpPr>
          <p:cNvPr id="22530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  <a:t>20</a:t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  <p:sp>
        <p:nvSpPr>
          <p:cNvPr id="22531" name="文本框 2"/>
          <p:cNvSpPr txBox="1"/>
          <p:nvPr/>
        </p:nvSpPr>
        <p:spPr>
          <a:xfrm>
            <a:off x="228600" y="152400"/>
            <a:ext cx="4640263" cy="614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>
                <a:latin typeface="微软雅黑" panose="020B0503020204020204" pitchFamily="2" charset="-122"/>
                <a:ea typeface="微软雅黑" panose="020B0503020204020204" pitchFamily="2" charset="-122"/>
              </a:rPr>
              <a:t>算法框架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"/>
          <p:cNvSpPr txBox="1"/>
          <p:nvPr/>
        </p:nvSpPr>
        <p:spPr>
          <a:xfrm>
            <a:off x="2295525" y="2287588"/>
            <a:ext cx="4333875" cy="809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400">
                <a:latin typeface="微软雅黑" panose="020B0503020204020204" pitchFamily="2" charset="-122"/>
                <a:ea typeface="微软雅黑" panose="020B0503020204020204" pitchFamily="2" charset="-122"/>
              </a:rPr>
              <a:t>二分查找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9217"/>
          <p:cNvSpPr txBox="1"/>
          <p:nvPr/>
        </p:nvSpPr>
        <p:spPr>
          <a:xfrm>
            <a:off x="76200" y="0"/>
            <a:ext cx="9066213" cy="6579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：何老板的淘宝店2.0   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nkoi1190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何老板的淘宝店有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n种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商品，每种商品有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无限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多个。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作为店小二的你每天要做的工作有很简单：就是回答顾客的询问。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顾客问你有没有价格为x的商品，如果有就把该商品卖给顾客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每个月的月底何老板会检查这个月的经营情况，你要回答这月的销售总额。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输入格式：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第一行，两个空格间隔的整数n和m,分别表示商品的总数和该月提问的总数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第二行，n个用空格间隔的整数，表示每种商品的价格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接下来有m行，每行用空格隔开的两个整数。第一个数表示顾客提问的商品价格，第二个数表示顾客要购买该价格商品的数量。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输出格式：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一个整数，表示总的销售额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样例输入：                                       样例输出：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5 4                                                    20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3 2 1 8 6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1 2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5 8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6 3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7 5</a:t>
            </a:r>
          </a:p>
          <a:p>
            <a:pPr lvl="0"/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(m&lt;=80000    n&lt;=100000   商品的价格不超过2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000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,00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0)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/>
          <p:nvPr/>
        </p:nvSpPr>
        <p:spPr>
          <a:xfrm>
            <a:off x="76200" y="228600"/>
            <a:ext cx="8991600" cy="3779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问题分析：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对于m次提问，每次可以从左到右直接枚举查询n种商品的价格，讨论是否有顾客所需价格的商品。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针对每次提问进行查询的时间复杂度为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O(n)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总的时间复杂度为</a:t>
            </a:r>
            <a:r>
              <a:rPr lang="zh-CN" altLang="en-US" sz="28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O(mn)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m最大为80000，n最大为100000，显然会严重超时。</a:t>
            </a:r>
          </a:p>
        </p:txBody>
      </p:sp>
      <p:sp>
        <p:nvSpPr>
          <p:cNvPr id="10243" name="文本框 10242"/>
          <p:cNvSpPr txBox="1"/>
          <p:nvPr/>
        </p:nvSpPr>
        <p:spPr>
          <a:xfrm>
            <a:off x="1906588" y="4343400"/>
            <a:ext cx="5484812" cy="762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二分查找  (折半查找)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表格占位符 11265"/>
          <p:cNvGraphicFramePr>
            <a:graphicFrameLocks noGrp="1"/>
          </p:cNvGraphicFramePr>
          <p:nvPr>
            <p:ph type="tbl" idx="1"/>
          </p:nvPr>
        </p:nvGraphicFramePr>
        <p:xfrm>
          <a:off x="381000" y="304800"/>
          <a:ext cx="8077200" cy="68580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77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89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56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99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</a:rPr>
                        <a:t>81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08" name="表格 11307"/>
          <p:cNvGraphicFramePr/>
          <p:nvPr/>
        </p:nvGraphicFramePr>
        <p:xfrm>
          <a:off x="368300" y="939800"/>
          <a:ext cx="8077200" cy="663575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1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2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3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4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5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6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7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8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9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dirty="0">
                          <a:solidFill>
                            <a:srgbClr val="800000"/>
                          </a:solidFill>
                          <a:latin typeface="Calibri" panose="020F0502020204030204" pitchFamily="2" charset="0"/>
                        </a:rPr>
                        <a:t>10</a:t>
                      </a: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32" name="表格 11331"/>
          <p:cNvGraphicFramePr/>
          <p:nvPr/>
        </p:nvGraphicFramePr>
        <p:xfrm>
          <a:off x="407988" y="1574800"/>
          <a:ext cx="8050213" cy="6858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15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23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56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77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81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89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600" dirty="0">
                          <a:solidFill>
                            <a:srgbClr val="0000FF"/>
                          </a:solidFill>
                          <a:latin typeface="Calibri" panose="020F0502020204030204" pitchFamily="2" charset="0"/>
                        </a:rPr>
                        <a:t>99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4" name="文本框 11373"/>
          <p:cNvSpPr txBox="1"/>
          <p:nvPr/>
        </p:nvSpPr>
        <p:spPr>
          <a:xfrm>
            <a:off x="306388" y="3352800"/>
            <a:ext cx="1066800" cy="3651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查找</a:t>
            </a:r>
            <a:r>
              <a:rPr lang="zh-CN" altLang="en-US" b="1" dirty="0">
                <a:solidFill>
                  <a:srgbClr val="008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</a:p>
        </p:txBody>
      </p:sp>
      <p:sp>
        <p:nvSpPr>
          <p:cNvPr id="11375" name="文本框 11374"/>
          <p:cNvSpPr txBox="1"/>
          <p:nvPr/>
        </p:nvSpPr>
        <p:spPr>
          <a:xfrm>
            <a:off x="228600" y="3733800"/>
            <a:ext cx="20066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2" charset="-122"/>
              </a:rPr>
              <a:t>由小到大排序</a:t>
            </a:r>
          </a:p>
        </p:txBody>
      </p:sp>
      <p:sp>
        <p:nvSpPr>
          <p:cNvPr id="11376" name="上箭头标注 11375"/>
          <p:cNvSpPr/>
          <p:nvPr/>
        </p:nvSpPr>
        <p:spPr>
          <a:xfrm>
            <a:off x="469900" y="2293938"/>
            <a:ext cx="660400" cy="1000125"/>
          </a:xfrm>
          <a:prstGeom prst="upArrowCallout">
            <a:avLst>
              <a:gd name="adj1" fmla="val 25000"/>
              <a:gd name="adj2" fmla="val 25000"/>
              <a:gd name="adj3" fmla="val 2517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left 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7" name="上箭头标注 11376"/>
          <p:cNvSpPr/>
          <p:nvPr/>
        </p:nvSpPr>
        <p:spPr>
          <a:xfrm>
            <a:off x="7769225" y="2252663"/>
            <a:ext cx="674688" cy="1006475"/>
          </a:xfrm>
          <a:prstGeom prst="upArrowCallout">
            <a:avLst>
              <a:gd name="adj1" fmla="val 25000"/>
              <a:gd name="adj2" fmla="val 25000"/>
              <a:gd name="adj3" fmla="val 24800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1378" name="文本框 11377"/>
          <p:cNvSpPr txBox="1"/>
          <p:nvPr/>
        </p:nvSpPr>
        <p:spPr>
          <a:xfrm>
            <a:off x="239713" y="4140200"/>
            <a:ext cx="304641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mid=(left+right)/2=5</a:t>
            </a:r>
          </a:p>
        </p:txBody>
      </p:sp>
      <p:sp>
        <p:nvSpPr>
          <p:cNvPr id="11379" name="文本框 11378"/>
          <p:cNvSpPr txBox="1"/>
          <p:nvPr/>
        </p:nvSpPr>
        <p:spPr>
          <a:xfrm>
            <a:off x="3254375" y="4130675"/>
            <a:ext cx="1752600" cy="395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a[mid]=23</a:t>
            </a:r>
          </a:p>
        </p:txBody>
      </p:sp>
      <p:sp>
        <p:nvSpPr>
          <p:cNvPr id="11380" name="文本框 11379"/>
          <p:cNvSpPr txBox="1"/>
          <p:nvPr/>
        </p:nvSpPr>
        <p:spPr>
          <a:xfrm>
            <a:off x="4568825" y="4114800"/>
            <a:ext cx="1271588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</a:p>
        </p:txBody>
      </p:sp>
      <p:sp>
        <p:nvSpPr>
          <p:cNvPr id="11381" name="文本框 11380"/>
          <p:cNvSpPr txBox="1"/>
          <p:nvPr/>
        </p:nvSpPr>
        <p:spPr>
          <a:xfrm>
            <a:off x="5254625" y="4114800"/>
            <a:ext cx="25908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right=mid-1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=4</a:t>
            </a:r>
          </a:p>
        </p:txBody>
      </p:sp>
      <p:sp>
        <p:nvSpPr>
          <p:cNvPr id="11382" name="上箭头标注 11381"/>
          <p:cNvSpPr/>
          <p:nvPr/>
        </p:nvSpPr>
        <p:spPr>
          <a:xfrm>
            <a:off x="2857500" y="2286000"/>
            <a:ext cx="676275" cy="1006475"/>
          </a:xfrm>
          <a:prstGeom prst="upArrowCallout">
            <a:avLst>
              <a:gd name="adj1" fmla="val 25000"/>
              <a:gd name="adj2" fmla="val 25000"/>
              <a:gd name="adj3" fmla="val 24742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383" name="文本框 11382"/>
          <p:cNvSpPr txBox="1"/>
          <p:nvPr/>
        </p:nvSpPr>
        <p:spPr>
          <a:xfrm>
            <a:off x="227013" y="4548188"/>
            <a:ext cx="304641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mid=(left+right)/2=2</a:t>
            </a:r>
          </a:p>
        </p:txBody>
      </p:sp>
      <p:sp>
        <p:nvSpPr>
          <p:cNvPr id="11384" name="文本框 11383"/>
          <p:cNvSpPr txBox="1"/>
          <p:nvPr/>
        </p:nvSpPr>
        <p:spPr>
          <a:xfrm>
            <a:off x="3246438" y="4495800"/>
            <a:ext cx="168116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a[mid]=6</a:t>
            </a:r>
          </a:p>
        </p:txBody>
      </p:sp>
      <p:sp>
        <p:nvSpPr>
          <p:cNvPr id="11385" name="文本框 11384"/>
          <p:cNvSpPr txBox="1"/>
          <p:nvPr/>
        </p:nvSpPr>
        <p:spPr>
          <a:xfrm>
            <a:off x="4568825" y="4495800"/>
            <a:ext cx="1271588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</a:p>
        </p:txBody>
      </p:sp>
      <p:sp>
        <p:nvSpPr>
          <p:cNvPr id="11386" name="文本框 11385"/>
          <p:cNvSpPr txBox="1"/>
          <p:nvPr/>
        </p:nvSpPr>
        <p:spPr>
          <a:xfrm>
            <a:off x="5254625" y="4495800"/>
            <a:ext cx="21463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6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left=mid+1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=3</a:t>
            </a:r>
          </a:p>
        </p:txBody>
      </p:sp>
      <p:sp>
        <p:nvSpPr>
          <p:cNvPr id="11387" name="上箭头标注 11386"/>
          <p:cNvSpPr/>
          <p:nvPr/>
        </p:nvSpPr>
        <p:spPr>
          <a:xfrm>
            <a:off x="2057400" y="2266950"/>
            <a:ext cx="660400" cy="1003300"/>
          </a:xfrm>
          <a:prstGeom prst="upArrowCallout">
            <a:avLst>
              <a:gd name="adj1" fmla="val 25000"/>
              <a:gd name="adj2" fmla="val 25000"/>
              <a:gd name="adj3" fmla="val 2525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left 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388" name="文本框 11387"/>
          <p:cNvSpPr txBox="1"/>
          <p:nvPr/>
        </p:nvSpPr>
        <p:spPr>
          <a:xfrm>
            <a:off x="198438" y="4927600"/>
            <a:ext cx="3046412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mid=(left+right)/2=3</a:t>
            </a:r>
          </a:p>
        </p:txBody>
      </p:sp>
      <p:sp>
        <p:nvSpPr>
          <p:cNvPr id="11389" name="文本框 11388"/>
          <p:cNvSpPr txBox="1"/>
          <p:nvPr/>
        </p:nvSpPr>
        <p:spPr>
          <a:xfrm>
            <a:off x="3238500" y="4899025"/>
            <a:ext cx="16605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a[mid]=15</a:t>
            </a:r>
          </a:p>
        </p:txBody>
      </p:sp>
      <p:sp>
        <p:nvSpPr>
          <p:cNvPr id="11390" name="文本框 11389"/>
          <p:cNvSpPr txBox="1"/>
          <p:nvPr/>
        </p:nvSpPr>
        <p:spPr>
          <a:xfrm>
            <a:off x="4502150" y="4908550"/>
            <a:ext cx="1271588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==</a:t>
            </a:r>
            <a:r>
              <a:rPr lang="zh-CN" altLang="en-US" sz="2000" b="1" dirty="0">
                <a:solidFill>
                  <a:srgbClr val="008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</a:p>
        </p:txBody>
      </p:sp>
      <p:sp>
        <p:nvSpPr>
          <p:cNvPr id="11391" name="文本框 11390"/>
          <p:cNvSpPr txBox="1"/>
          <p:nvPr/>
        </p:nvSpPr>
        <p:spPr>
          <a:xfrm>
            <a:off x="5275263" y="4897438"/>
            <a:ext cx="22066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找到，结束查询</a:t>
            </a:r>
          </a:p>
        </p:txBody>
      </p:sp>
      <p:sp>
        <p:nvSpPr>
          <p:cNvPr id="11392" name="文本框 11391"/>
          <p:cNvSpPr txBox="1"/>
          <p:nvPr/>
        </p:nvSpPr>
        <p:spPr>
          <a:xfrm>
            <a:off x="4724400" y="3429000"/>
            <a:ext cx="1741488" cy="4175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若是查找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16</a:t>
            </a:r>
          </a:p>
        </p:txBody>
      </p:sp>
      <p:sp>
        <p:nvSpPr>
          <p:cNvPr id="11393" name="文本框 11392"/>
          <p:cNvSpPr txBox="1"/>
          <p:nvPr/>
        </p:nvSpPr>
        <p:spPr>
          <a:xfrm>
            <a:off x="209550" y="5314950"/>
            <a:ext cx="30448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mid=(left+right)/2=3</a:t>
            </a:r>
          </a:p>
        </p:txBody>
      </p:sp>
      <p:sp>
        <p:nvSpPr>
          <p:cNvPr id="11394" name="文本框 11393"/>
          <p:cNvSpPr txBox="1"/>
          <p:nvPr/>
        </p:nvSpPr>
        <p:spPr>
          <a:xfrm>
            <a:off x="3260725" y="5334000"/>
            <a:ext cx="1970088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a[mid]=15</a:t>
            </a:r>
          </a:p>
        </p:txBody>
      </p:sp>
      <p:sp>
        <p:nvSpPr>
          <p:cNvPr id="11395" name="文本框 11394"/>
          <p:cNvSpPr txBox="1"/>
          <p:nvPr/>
        </p:nvSpPr>
        <p:spPr>
          <a:xfrm>
            <a:off x="4622800" y="5314950"/>
            <a:ext cx="1271588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16</a:t>
            </a:r>
          </a:p>
        </p:txBody>
      </p:sp>
      <p:sp>
        <p:nvSpPr>
          <p:cNvPr id="11396" name="文本框 11395"/>
          <p:cNvSpPr txBox="1"/>
          <p:nvPr/>
        </p:nvSpPr>
        <p:spPr>
          <a:xfrm>
            <a:off x="5289550" y="5303838"/>
            <a:ext cx="22066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left=mid+1=4</a:t>
            </a:r>
          </a:p>
        </p:txBody>
      </p:sp>
      <p:sp>
        <p:nvSpPr>
          <p:cNvPr id="11397" name="上箭头标注 11396"/>
          <p:cNvSpPr/>
          <p:nvPr/>
        </p:nvSpPr>
        <p:spPr>
          <a:xfrm>
            <a:off x="2876550" y="3211513"/>
            <a:ext cx="660400" cy="1003300"/>
          </a:xfrm>
          <a:prstGeom prst="upArrowCallout">
            <a:avLst>
              <a:gd name="adj1" fmla="val 25000"/>
              <a:gd name="adj2" fmla="val 25000"/>
              <a:gd name="adj3" fmla="val 25257"/>
              <a:gd name="adj4" fmla="val 66667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left 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398" name="文本框 11397"/>
          <p:cNvSpPr txBox="1"/>
          <p:nvPr/>
        </p:nvSpPr>
        <p:spPr>
          <a:xfrm>
            <a:off x="219075" y="5753100"/>
            <a:ext cx="3046413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mid=(left+right)/2=4</a:t>
            </a:r>
          </a:p>
        </p:txBody>
      </p:sp>
      <p:sp>
        <p:nvSpPr>
          <p:cNvPr id="11399" name="文本框 11398"/>
          <p:cNvSpPr txBox="1"/>
          <p:nvPr/>
        </p:nvSpPr>
        <p:spPr>
          <a:xfrm>
            <a:off x="3298825" y="5753100"/>
            <a:ext cx="1751013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a[mid]=23</a:t>
            </a:r>
          </a:p>
        </p:txBody>
      </p:sp>
      <p:sp>
        <p:nvSpPr>
          <p:cNvPr id="11400" name="文本框 11399"/>
          <p:cNvSpPr txBox="1"/>
          <p:nvPr/>
        </p:nvSpPr>
        <p:spPr>
          <a:xfrm>
            <a:off x="4668838" y="5753100"/>
            <a:ext cx="1271587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&gt;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16</a:t>
            </a:r>
          </a:p>
        </p:txBody>
      </p:sp>
      <p:sp>
        <p:nvSpPr>
          <p:cNvPr id="11401" name="文本框 11400"/>
          <p:cNvSpPr txBox="1"/>
          <p:nvPr/>
        </p:nvSpPr>
        <p:spPr>
          <a:xfrm>
            <a:off x="5310188" y="5715000"/>
            <a:ext cx="220662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right=mid-1=3</a:t>
            </a:r>
          </a:p>
        </p:txBody>
      </p:sp>
      <p:sp>
        <p:nvSpPr>
          <p:cNvPr id="11402" name="文本框 11401"/>
          <p:cNvSpPr txBox="1"/>
          <p:nvPr/>
        </p:nvSpPr>
        <p:spPr>
          <a:xfrm>
            <a:off x="5330825" y="6096000"/>
            <a:ext cx="3810000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left&gt;right 查询结束 无法找到</a:t>
            </a:r>
          </a:p>
        </p:txBody>
      </p:sp>
      <p:sp>
        <p:nvSpPr>
          <p:cNvPr id="11403" name="上箭头标注 11402"/>
          <p:cNvSpPr/>
          <p:nvPr/>
        </p:nvSpPr>
        <p:spPr>
          <a:xfrm>
            <a:off x="2057400" y="2286000"/>
            <a:ext cx="676275" cy="1006475"/>
          </a:xfrm>
          <a:prstGeom prst="upArrowCallout">
            <a:avLst>
              <a:gd name="adj1" fmla="val 25000"/>
              <a:gd name="adj2" fmla="val 25000"/>
              <a:gd name="adj3" fmla="val 24742"/>
              <a:gd name="adj4" fmla="val 66667"/>
            </a:avLst>
          </a:prstGeom>
          <a:solidFill>
            <a:srgbClr val="993366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right</a:t>
            </a:r>
          </a:p>
          <a:p>
            <a:pPr lvl="0"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7" name="文本框 11403"/>
          <p:cNvSpPr txBox="1"/>
          <p:nvPr/>
        </p:nvSpPr>
        <p:spPr>
          <a:xfrm>
            <a:off x="0" y="381000"/>
            <a:ext cx="311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405" name="文本框 11404"/>
          <p:cNvSpPr txBox="1"/>
          <p:nvPr/>
        </p:nvSpPr>
        <p:spPr>
          <a:xfrm>
            <a:off x="34925" y="1698625"/>
            <a:ext cx="3095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36458 0.000000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11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833 0.000000 " pathEditMode="relative" rAng="0" ptsTypes="">
                                      <p:cBhvr>
                                        <p:cTn id="83" dur="1000" fill="hold"/>
                                        <p:tgtEl>
                                          <p:spTgt spid="11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1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39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3" dur="500"/>
                                        <p:tgtEl>
                                          <p:spTgt spid="11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167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6" dur="500"/>
                                        <p:tgtEl>
                                          <p:spTgt spid="1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4" grpId="0" bldLvl="0" animBg="1"/>
      <p:bldP spid="11375" grpId="0" bldLvl="0"/>
      <p:bldP spid="11376" grpId="0" bldLvl="0" animBg="1"/>
      <p:bldP spid="11376" grpId="1" bldLvl="0" animBg="1"/>
      <p:bldP spid="11376" grpId="2" bldLvl="0" animBg="1"/>
      <p:bldP spid="11377" grpId="0" bldLvl="0" animBg="1"/>
      <p:bldP spid="11377" grpId="1" bldLvl="0" animBg="1"/>
      <p:bldP spid="11377" grpId="2" bldLvl="0" animBg="1"/>
      <p:bldP spid="11378" grpId="0" bldLvl="0"/>
      <p:bldP spid="11379" grpId="0" bldLvl="0"/>
      <p:bldP spid="11380" grpId="0" bldLvl="0"/>
      <p:bldP spid="11382" grpId="0" bldLvl="0" animBg="1"/>
      <p:bldP spid="11382" grpId="1" bldLvl="0" animBg="1"/>
      <p:bldP spid="11383" grpId="0" bldLvl="0"/>
      <p:bldP spid="11384" grpId="0" bldLvl="0"/>
      <p:bldP spid="11385" grpId="0" bldLvl="0"/>
      <p:bldP spid="11387" grpId="0" bldLvl="0" animBg="1"/>
      <p:bldP spid="11387" grpId="1" bldLvl="0" animBg="1"/>
      <p:bldP spid="11388" grpId="0" bldLvl="0"/>
      <p:bldP spid="11389" grpId="0" bldLvl="0"/>
      <p:bldP spid="11390" grpId="0" bldLvl="0"/>
      <p:bldP spid="11392" grpId="0" bldLvl="0" animBg="1"/>
      <p:bldP spid="11393" grpId="0" bldLvl="0"/>
      <p:bldP spid="11394" grpId="0" bldLvl="0"/>
      <p:bldP spid="11395" grpId="0" bldLvl="0"/>
      <p:bldP spid="11397" grpId="0" bldLvl="0" animBg="1"/>
      <p:bldP spid="11398" grpId="0" bldLvl="0"/>
      <p:bldP spid="11399" grpId="0" bldLvl="0"/>
      <p:bldP spid="11400" grpId="0" bldLvl="0"/>
      <p:bldP spid="11403" grpId="0" bldLvl="0" animBg="1"/>
      <p:bldP spid="11405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/>
          <p:nvPr/>
        </p:nvSpPr>
        <p:spPr>
          <a:xfrm>
            <a:off x="609600" y="1219200"/>
            <a:ext cx="7848600" cy="35210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 eaLnBrk="1" fontAlgn="base" latinLnBrk="0" hangingPunct="1"/>
            <a:r>
              <a:rPr lang="zh-CN" altLang="en-US" sz="2500" b="1" strike="noStrike" noProof="1">
                <a:solidFill>
                  <a:srgbClr val="33669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要在有n个数的数组a[ ]中，查找值为x的数:</a:t>
            </a:r>
            <a:endParaRPr lang="zh-CN" altLang="en-US" sz="2500" b="1" strike="noStrike" noProof="1">
              <a:solidFill>
                <a:srgbClr val="33669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endParaRPr lang="zh-CN" altLang="en-US" sz="2500" strike="noStrike" noProof="1">
              <a:solidFill>
                <a:srgbClr val="00006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1.初始化:    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对a由小到大排序，Left=1，Right=n；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2.判定：     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若</a:t>
            </a:r>
            <a:r>
              <a:rPr lang="zh-CN" altLang="en-US" sz="25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Left&gt;Right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, 表明a中找不到x, </a:t>
            </a:r>
            <a:r>
              <a:rPr lang="zh-CN" altLang="en-US" sz="25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结束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;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3.计算Mid:  </a:t>
            </a:r>
            <a:r>
              <a:rPr lang="zh-CN" altLang="en-US" sz="25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Mid=(Left+Right)/2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;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4.讨论：</a:t>
            </a:r>
            <a:endParaRPr lang="zh-CN" altLang="en-US" sz="2500" strike="noStrike" noProof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①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.若</a:t>
            </a:r>
            <a:r>
              <a:rPr lang="zh-CN" altLang="en-US" sz="25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a[Mid]&gt;x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②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.若</a:t>
            </a:r>
            <a:r>
              <a:rPr lang="zh-CN" altLang="en-US" sz="25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a[Mid]&lt;x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: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l" eaLnBrk="1" fontAlgn="base" latinLnBrk="0" hangingPunct="1"/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   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rPr>
              <a:t>③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.若</a:t>
            </a:r>
            <a:r>
              <a:rPr lang="zh-CN" altLang="en-US" sz="2500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a[Mid]==x</a:t>
            </a:r>
            <a:r>
              <a:rPr lang="zh-CN" altLang="en-US" sz="25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:</a:t>
            </a:r>
            <a:endParaRPr lang="zh-CN" altLang="en-US" sz="2500" strike="noStrike" noProof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7650" name="文本框 12290"/>
          <p:cNvSpPr txBox="1"/>
          <p:nvPr/>
        </p:nvSpPr>
        <p:spPr>
          <a:xfrm>
            <a:off x="152400" y="76200"/>
            <a:ext cx="40703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2" charset="-122"/>
              </a:rPr>
              <a:t>总结：二分查找的过程</a:t>
            </a:r>
          </a:p>
        </p:txBody>
      </p:sp>
      <p:sp>
        <p:nvSpPr>
          <p:cNvPr id="12292" name="文本框 12291"/>
          <p:cNvSpPr txBox="1"/>
          <p:nvPr/>
        </p:nvSpPr>
        <p:spPr>
          <a:xfrm>
            <a:off x="3657600" y="3505200"/>
            <a:ext cx="4572000" cy="4730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fontAlgn="base" latinLnBrk="0" hangingPunct="1"/>
            <a:r>
              <a:rPr lang="zh-CN" altLang="en-US" sz="2500" b="1" strike="noStrike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Right=Mid-1</a:t>
            </a:r>
            <a:r>
              <a:rPr lang="zh-CN" altLang="en-US" sz="2500" strike="noStrike" noProof="1">
                <a:solidFill>
                  <a:srgbClr val="0066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, 执行第2步;</a:t>
            </a:r>
            <a:endParaRPr lang="zh-CN" altLang="en-US" sz="2500" strike="noStrike" noProof="1">
              <a:solidFill>
                <a:srgbClr val="0066C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3657600" y="3886200"/>
            <a:ext cx="4572000" cy="4730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 eaLnBrk="1" fontAlgn="base" latinLnBrk="0" hangingPunct="1"/>
            <a:r>
              <a:rPr lang="zh-CN" altLang="en-US" sz="2500" b="1" strike="noStrike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Left=Mid+1</a:t>
            </a:r>
            <a:r>
              <a:rPr lang="zh-CN" altLang="en-US" sz="2500" strike="noStrike" noProof="1">
                <a:solidFill>
                  <a:srgbClr val="0066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, 执行第2步;</a:t>
            </a:r>
            <a:endParaRPr lang="zh-CN" altLang="en-US" sz="2500" strike="noStrike" noProof="1">
              <a:solidFill>
                <a:srgbClr val="0066C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4" name="文本框 12293"/>
          <p:cNvSpPr txBox="1"/>
          <p:nvPr/>
        </p:nvSpPr>
        <p:spPr>
          <a:xfrm>
            <a:off x="3657600" y="4267200"/>
            <a:ext cx="4572000" cy="4730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 eaLnBrk="1" fontAlgn="base" latinLnBrk="0" hangingPunct="1"/>
            <a:r>
              <a:rPr lang="zh-CN" altLang="en-US" sz="2500" strike="noStrike" noProof="1">
                <a:solidFill>
                  <a:srgbClr val="0066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找到x,</a:t>
            </a:r>
            <a:r>
              <a:rPr lang="zh-CN" altLang="en-US" sz="2500" b="1" strike="noStrike" noProof="1">
                <a:solidFill>
                  <a:srgbClr val="0066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结束</a:t>
            </a:r>
            <a:r>
              <a:rPr lang="zh-CN" altLang="en-US" sz="2500" strike="noStrike" noProof="1">
                <a:solidFill>
                  <a:srgbClr val="0066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;</a:t>
            </a:r>
            <a:endParaRPr lang="zh-CN" altLang="en-US" sz="2500" strike="noStrike" noProof="1">
              <a:solidFill>
                <a:srgbClr val="0066C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295" name="文本框 12294"/>
          <p:cNvSpPr txBox="1"/>
          <p:nvPr/>
        </p:nvSpPr>
        <p:spPr>
          <a:xfrm>
            <a:off x="762000" y="5410200"/>
            <a:ext cx="7620000" cy="6937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algn="l" eaLnBrk="1" fontAlgn="base" latinLnBrk="0" hangingPunct="1"/>
            <a:r>
              <a:rPr lang="zh-CN" altLang="en-US" sz="3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每次查询的时间复杂度不超过</a:t>
            </a:r>
            <a:r>
              <a:rPr lang="zh-CN" altLang="en-US" sz="3200" b="1" strike="noStrike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O(log</a:t>
            </a:r>
            <a:r>
              <a:rPr lang="zh-CN" altLang="en-US" sz="3200" b="1" strike="noStrike" baseline="-330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</a:t>
            </a:r>
            <a:r>
              <a:rPr lang="zh-CN" altLang="en-US" sz="3200" b="1" strike="noStrike" baseline="46000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</a:t>
            </a:r>
            <a:r>
              <a:rPr lang="zh-CN" altLang="en-US" sz="3200" b="1" strike="noStrike" noProof="1">
                <a:solidFill>
                  <a:srgbClr val="CC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)</a:t>
            </a:r>
            <a:endParaRPr lang="zh-CN" altLang="en-US" sz="3200" b="1" strike="noStrike" noProof="1">
              <a:solidFill>
                <a:srgbClr val="CC00CC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/>
      <p:bldP spid="12293" grpId="0" bldLvl="0"/>
      <p:bldP spid="12294" grpId="0" bldLvl="0"/>
      <p:bldP spid="12295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13313"/>
          <p:cNvSpPr txBox="1"/>
          <p:nvPr/>
        </p:nvSpPr>
        <p:spPr>
          <a:xfrm>
            <a:off x="228600" y="381000"/>
            <a:ext cx="8670925" cy="5516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//查询a数组的</a:t>
            </a:r>
            <a:r>
              <a:rPr lang="en-US" altLang="zh-CN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[L,R]</a:t>
            </a:r>
            <a:r>
              <a:rPr lang="zh-CN" altLang="en-US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区间是否存在数字x，若存在，找到它的位置</a:t>
            </a:r>
          </a:p>
          <a:p>
            <a:pPr lvl="0"/>
            <a:r>
              <a:rPr lang="zh-CN" altLang="en-US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//首先对a进行排序:QuikSort(1,n)或MergeSort(1,n)</a:t>
            </a:r>
          </a:p>
          <a:p>
            <a:pPr lvl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BinarySearch(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L,int R,int 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int Left,Right,Mid;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Left=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  Right=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while(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Left&lt;=Right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{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Mid=(Left+Right)/2;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x==a[Mid]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x&gt;a[Mid]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Left=Mid+1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else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x&lt;a[Mid]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Right=Mid-1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}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dirty="0">
                <a:solidFill>
                  <a:srgbClr val="0000FF"/>
                </a:solidFill>
                <a:latin typeface="幼圆" charset="-122"/>
                <a:ea typeface="幼圆" charset="-122"/>
              </a:rPr>
              <a:t>//当执行到这句话时，说明Left&gt;Right,没找到x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13313"/>
          <p:cNvSpPr txBox="1"/>
          <p:nvPr/>
        </p:nvSpPr>
        <p:spPr>
          <a:xfrm>
            <a:off x="228600" y="381000"/>
            <a:ext cx="8670925" cy="3352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en-US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//</a:t>
            </a:r>
            <a:r>
              <a:rPr lang="zh-CN" altLang="en-US" sz="2200" dirty="0">
                <a:solidFill>
                  <a:schemeClr val="accent2"/>
                </a:solidFill>
                <a:latin typeface="幼圆" charset="-122"/>
                <a:ea typeface="幼圆" charset="-122"/>
              </a:rPr>
              <a:t>递归实现的二分查找。</a:t>
            </a:r>
          </a:p>
          <a:p>
            <a:pPr lvl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BinarySearch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L,int R,int 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数组的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[L,R]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区间中找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if(L&gt;R)return -1;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Mid=(L+R)/2;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x==a[Mid]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x&gt;a[Mid]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BinarySearch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Mid+1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,R,x)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else if(</a:t>
            </a:r>
            <a:r>
              <a:rPr lang="zh-CN" altLang="en-US" sz="2400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x&lt;a[Mid]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return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BinarySearch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Mid-1</a:t>
            </a:r>
            <a:r>
              <a:rPr lang="en-US" altLang="zh-CN" sz="2400" dirty="0">
                <a:solidFill>
                  <a:srgbClr val="9966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,x)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000" y="4191000"/>
            <a:ext cx="4364038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热炒热卖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赶紧编写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1190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ACB0D5-7022-42D0-B54C-B6CCCC459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1219258"/>
            <a:ext cx="6979096" cy="4648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9010D6-47C3-43DD-B5AA-0475FEFCE410}"/>
              </a:ext>
            </a:extLst>
          </p:cNvPr>
          <p:cNvSpPr txBox="1"/>
          <p:nvPr/>
        </p:nvSpPr>
        <p:spPr>
          <a:xfrm>
            <a:off x="533506" y="228684"/>
            <a:ext cx="67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，上为二分查找，下为普通查找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F86387-1DEC-49C7-BFDD-C183740897C4}"/>
              </a:ext>
            </a:extLst>
          </p:cNvPr>
          <p:cNvSpPr/>
          <p:nvPr/>
        </p:nvSpPr>
        <p:spPr>
          <a:xfrm>
            <a:off x="6476950" y="5562544"/>
            <a:ext cx="1295366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1840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89010D6-47C3-43DD-B5AA-0475FEFCE410}"/>
              </a:ext>
            </a:extLst>
          </p:cNvPr>
          <p:cNvSpPr txBox="1"/>
          <p:nvPr/>
        </p:nvSpPr>
        <p:spPr>
          <a:xfrm>
            <a:off x="533506" y="228684"/>
            <a:ext cx="67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查找数字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，上为二分查找，下为普通查找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F86387-1DEC-49C7-BFDD-C183740897C4}"/>
              </a:ext>
            </a:extLst>
          </p:cNvPr>
          <p:cNvSpPr/>
          <p:nvPr/>
        </p:nvSpPr>
        <p:spPr>
          <a:xfrm>
            <a:off x="6476950" y="5562544"/>
            <a:ext cx="1295366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71F1B-8126-44A1-BD86-84447339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990664"/>
            <a:ext cx="7315008" cy="48717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F0B519F-82A9-4309-A80C-C183B9A3B560}"/>
              </a:ext>
            </a:extLst>
          </p:cNvPr>
          <p:cNvSpPr/>
          <p:nvPr/>
        </p:nvSpPr>
        <p:spPr>
          <a:xfrm>
            <a:off x="6591247" y="5562544"/>
            <a:ext cx="1295366" cy="22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3104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5121"/>
          <p:cNvSpPr txBox="1"/>
          <p:nvPr/>
        </p:nvSpPr>
        <p:spPr>
          <a:xfrm>
            <a:off x="546100" y="200025"/>
            <a:ext cx="53213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问题1：找出假币</a:t>
            </a:r>
          </a:p>
        </p:txBody>
      </p:sp>
      <p:sp>
        <p:nvSpPr>
          <p:cNvPr id="5122" name="文本框 5122"/>
          <p:cNvSpPr txBox="1"/>
          <p:nvPr/>
        </p:nvSpPr>
        <p:spPr>
          <a:xfrm>
            <a:off x="381000" y="1066800"/>
            <a:ext cx="8066088" cy="3108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何老板有一个装有16枚硬币的袋子。16枚硬币中有1枚是伪造的，并且那个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伪造的硬币比真的硬币要轻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一些。你的任务是帮他找出这枚伪造的硬币。</a:t>
            </a:r>
          </a:p>
          <a:p>
            <a:pPr lvl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为了帮助你完成这一任务，何老板会提供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一台天平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，利用它，可以知道两组硬币的重量是否相同。</a:t>
            </a:r>
          </a:p>
          <a:p>
            <a:pPr lvl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请你设计一种方法来找出假币，要求称重的次数尽可能少。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C8C4-7244-4CB1-902C-444D745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动态演示页面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262D29-7DD7-43D6-B5C6-A4479BBCDED2}"/>
              </a:ext>
            </a:extLst>
          </p:cNvPr>
          <p:cNvSpPr txBox="1"/>
          <p:nvPr/>
        </p:nvSpPr>
        <p:spPr>
          <a:xfrm>
            <a:off x="609692" y="2286030"/>
            <a:ext cx="807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https://www.cs.usfca.edu/~galles/visualization/Search.html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825280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9217"/>
          <p:cNvSpPr txBox="1"/>
          <p:nvPr/>
        </p:nvSpPr>
        <p:spPr>
          <a:xfrm>
            <a:off x="76200" y="0"/>
            <a:ext cx="9066213" cy="596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：人数统计   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nkoi3592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南开信竞社有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名同学，每名同学都在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NKOI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网站上通过了一些题目。何老板给出了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个提问，每次提问他会给出一个数字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k,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你要快速回答出过题数为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的同学的人数。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输入格式：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第一行，两个空格间隔的整数n和m,表示人数和提问的次数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第二行，n个用空格间隔的整数，表示每个同学过题的数量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接下来有m行，每行一个整数，表示何老板的一次提问。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输出格式：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行，每行一个整数，表示对应提问的答案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样例输入：                                        样例输出：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7 4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                                     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6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2 1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6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2 5                                     1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6                                                       0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5                                                       3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8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</a:p>
          <a:p>
            <a:pPr lvl="0"/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(m&lt;=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8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0000    n&lt;=100000     每个同学过题数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&lt;=500,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000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/>
          <p:nvPr/>
        </p:nvSpPr>
        <p:spPr>
          <a:xfrm>
            <a:off x="230188" y="152400"/>
            <a:ext cx="8462962" cy="1306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问题分析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：</a:t>
            </a:r>
          </a:p>
          <a:p>
            <a:pPr lvl="0"/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  将数组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由小到大排序；</a:t>
            </a:r>
          </a:p>
          <a:p>
            <a:pPr lvl="0"/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  在数组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中查找数k，这个数可能不存在，也可能有多个。如果存在返回最左边一个的下标，否则返回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0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30722" name="文本框 1"/>
          <p:cNvSpPr txBox="1"/>
          <p:nvPr/>
        </p:nvSpPr>
        <p:spPr>
          <a:xfrm>
            <a:off x="685800" y="1600200"/>
            <a:ext cx="7232650" cy="3779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int Find(int k)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int Mid,L=1,R=n;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while(L&lt;=R)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Mid=(L+R)/2;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if(a[Mid]&lt;k)L=Mid+1;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else if(a[Mid]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k)R=Mid-1;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if(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a[L]==k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return L; 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else return 0;</a:t>
            </a:r>
          </a:p>
          <a:p>
            <a:pPr lvl="0"/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0723" name="文本框 2"/>
          <p:cNvSpPr txBox="1"/>
          <p:nvPr/>
        </p:nvSpPr>
        <p:spPr>
          <a:xfrm>
            <a:off x="1828800" y="5334000"/>
            <a:ext cx="5235575" cy="722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最终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会停在最右边一个小于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的位置上，</a:t>
            </a:r>
          </a:p>
          <a:p>
            <a:pPr lvl="0"/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会停在最左边一个大于等于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的位置上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24600" y="3200400"/>
            <a:ext cx="2387600" cy="6540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L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一旦到了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&gt;=k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的位置</a:t>
            </a:r>
          </a:p>
          <a:p>
            <a:pPr lvl="0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就会停下来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24600" y="4038600"/>
            <a:ext cx="2387600" cy="6540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R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一旦到了</a:t>
            </a:r>
            <a:r>
              <a:rPr lang="en-US" altLang="zh-CN" b="1">
                <a:latin typeface="微软雅黑 Light" panose="020B0502040204020203" charset="-122"/>
                <a:ea typeface="微软雅黑 Light" panose="020B0502040204020203" charset="-122"/>
              </a:rPr>
              <a:t>&lt;k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的位置</a:t>
            </a:r>
          </a:p>
          <a:p>
            <a:pPr lvl="0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就会停下来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2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"/>
          <p:cNvSpPr txBox="1"/>
          <p:nvPr/>
        </p:nvSpPr>
        <p:spPr>
          <a:xfrm>
            <a:off x="230188" y="152400"/>
            <a:ext cx="8462962" cy="1306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问题分析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：</a:t>
            </a:r>
          </a:p>
          <a:p>
            <a:pPr lvl="0"/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    将数组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由小到大排序；</a:t>
            </a:r>
          </a:p>
          <a:p>
            <a:pPr lvl="0"/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    在数组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中查找数k，这个数可能不存在，也可能有多个。如果存在返回最右边一个的下标，否则返回</a:t>
            </a:r>
            <a:r>
              <a:rPr lang="en-US" altLang="zh-CN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31746" name="文本框 1"/>
          <p:cNvSpPr txBox="1"/>
          <p:nvPr/>
        </p:nvSpPr>
        <p:spPr>
          <a:xfrm>
            <a:off x="533400" y="1600200"/>
            <a:ext cx="7381875" cy="3779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int Find(int k)</a:t>
            </a:r>
          </a:p>
          <a:p>
            <a:pPr lvl="0"/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int Mid,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L=1; R=n;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while(L&lt;=R)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{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Mid=(L+R)/2;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if(a[Mid]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k)L=Mid+1;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	else if(a[Mid]&gt;k)R=Mid-1;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vl="0"/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	if(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a[R]==k</a:t>
            </a:r>
            <a:r>
              <a:rPr lang="zh-CN" altLang="en-US" sz="22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return R; else return 0;</a:t>
            </a:r>
          </a:p>
          <a:p>
            <a:pPr lvl="0"/>
            <a:r>
              <a:rPr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1747" name="文本框 2"/>
          <p:cNvSpPr txBox="1"/>
          <p:nvPr/>
        </p:nvSpPr>
        <p:spPr>
          <a:xfrm>
            <a:off x="1066800" y="5257800"/>
            <a:ext cx="5634038" cy="722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最终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会停在最左边一个大于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的位置上，</a:t>
            </a:r>
          </a:p>
          <a:p>
            <a:pPr lvl="0"/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会停在最右边一个小于等于</a:t>
            </a:r>
            <a:r>
              <a:rPr lang="en-US" altLang="zh-CN" sz="20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</a:rPr>
              <a:t>的位置上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/>
          <p:nvPr/>
        </p:nvSpPr>
        <p:spPr>
          <a:xfrm>
            <a:off x="228600" y="152400"/>
            <a:ext cx="8462963" cy="2655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思考下列问题</a:t>
            </a:r>
          </a:p>
          <a:p>
            <a:pPr lvl="0"/>
            <a:endParaRPr lang="en-US" altLang="zh-CN" sz="3200" b="1" dirty="0">
              <a:solidFill>
                <a:schemeClr val="accent2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lvl="0"/>
            <a:r>
              <a:rPr lang="en-US" altLang="zh-CN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求数列中小于</a:t>
            </a:r>
            <a:r>
              <a:rPr lang="en-US" altLang="zh-CN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的最大的一个数？</a:t>
            </a:r>
          </a:p>
          <a:p>
            <a:pPr lvl="0"/>
            <a:endParaRPr lang="zh-CN" altLang="en-US" sz="2800" b="1" dirty="0">
              <a:solidFill>
                <a:srgbClr val="8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lvl="0"/>
            <a:r>
              <a:rPr lang="en-US" altLang="zh-CN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求数列中大于</a:t>
            </a:r>
            <a:r>
              <a:rPr lang="en-US" altLang="zh-CN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的最小的一个数？</a:t>
            </a:r>
          </a:p>
          <a:p>
            <a:pPr lvl="0"/>
            <a:r>
              <a:rPr lang="zh-CN" altLang="en-US" b="1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9217"/>
          <p:cNvSpPr txBox="1"/>
          <p:nvPr/>
        </p:nvSpPr>
        <p:spPr>
          <a:xfrm>
            <a:off x="76200" y="0"/>
            <a:ext cx="9066213" cy="657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：工资统计   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nkoi3593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何老板的公司有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名程序员，每名程序员的编程能力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都不相同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。何老板给出的工资跟程序员的能力排名有关，如果一个程序员在整个公司能力</a:t>
            </a:r>
            <a:r>
              <a:rPr lang="zh-CN" altLang="en-US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由小到大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的排名中排第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x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位，而该程序员的编程能力值为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y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，那么，他的工资就是</a:t>
            </a:r>
            <a:r>
              <a:rPr lang="en-US" altLang="zh-CN" sz="20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y-x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块钱一个月。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现在告诉你这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名程序员的编程能力值，何老板提了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个问题，每次提问他会给出一个数字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k,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问公司里是否有工资为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块钱的程序员，输出对应的人数。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输入格式：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第一行，两个空格间隔的整数n和m,表示人数和提问的次数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第二行，n个用空格间隔的整数，表示每个程序员的能力值</a:t>
            </a: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接下来有m行，每行一个整数，表示何老板的一次提问。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输出格式：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行，每行一个整数，表示对应提问的答案</a:t>
            </a:r>
          </a:p>
          <a:p>
            <a:pPr lvl="0"/>
            <a:r>
              <a:rPr lang="zh-CN" altLang="en-US" sz="2000" dirty="0">
                <a:solidFill>
                  <a:srgbClr val="8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样例输入：                                        样例输出：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7 4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                                              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6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2 1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9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10 7                                   0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2                                                       2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5                                                       3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</a:p>
          <a:p>
            <a:pPr lvl="0"/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/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(m&lt;=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8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0000    n&lt;=100000     每个程序员的能力值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&lt;=500,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000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en-US" altLang="zh-CN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00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3"/>
          <p:cNvSpPr txBox="1"/>
          <p:nvPr/>
        </p:nvSpPr>
        <p:spPr>
          <a:xfrm>
            <a:off x="304800" y="838200"/>
            <a:ext cx="8510588" cy="1489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【</a:t>
            </a:r>
            <a:r>
              <a:rPr lang="zh-CN" altLang="en-US" sz="2400" b="1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简化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问题描述</a:t>
            </a:r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】</a:t>
            </a:r>
          </a:p>
          <a:p>
            <a:pPr lvl="0"/>
            <a:r>
              <a:rPr lang="en-US" altLang="zh-CN" sz="2400" b="1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      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n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个不同整数从小到大排序后存入数组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A[1]~A[n]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中，</a:t>
            </a:r>
          </a:p>
          <a:p>
            <a:pPr lvl="0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问：是否存在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i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，使得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A[i]-i==k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？ 若存在，统计出个数。</a:t>
            </a:r>
          </a:p>
          <a:p>
            <a:pPr lvl="0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5842" name="文本框 4"/>
          <p:cNvSpPr txBox="1"/>
          <p:nvPr/>
        </p:nvSpPr>
        <p:spPr>
          <a:xfrm>
            <a:off x="304800" y="152400"/>
            <a:ext cx="1808163" cy="612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问题分析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8600" y="2209800"/>
            <a:ext cx="8658225" cy="353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b="1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【</a:t>
            </a:r>
            <a:r>
              <a:rPr lang="zh-CN" altLang="en-US" sz="2400" b="1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思路</a:t>
            </a:r>
            <a:r>
              <a:rPr lang="en-US" altLang="zh-CN" sz="2400" b="1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】</a:t>
            </a:r>
            <a:endParaRPr lang="en-US" altLang="zh-CN" sz="2400" b="1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1.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由于所有数字都不同，而且</a:t>
            </a:r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A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以升序排列，所以有</a:t>
            </a:r>
            <a:r>
              <a:rPr lang="en-US" altLang="zh-CN" sz="2200" b="1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A[i+1]-A[i]&gt;=1</a:t>
            </a:r>
            <a:br>
              <a:rPr lang="en-US" altLang="zh-CN" sz="2200" b="1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</a:br>
            <a:endParaRPr lang="en-US" altLang="zh-CN" sz="2200" b="1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2.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设数组</a:t>
            </a:r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B[i]=A[i]-i</a:t>
            </a:r>
            <a:endParaRPr lang="en-US" altLang="zh-CN" sz="2200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   B[i+1]-B[i]=(A[i+1]-(i+1))</a:t>
            </a:r>
            <a:r>
              <a:rPr lang="en-US" altLang="zh-CN" sz="2200" b="1" strike="noStrike" noProof="1">
                <a:solidFill>
                  <a:schemeClr val="accent6"/>
                </a:solidFill>
                <a:latin typeface="+mn-lt"/>
                <a:ea typeface="微软雅黑" panose="020B0503020204020204" pitchFamily="2" charset="-122"/>
                <a:cs typeface="+mn-ea"/>
                <a:sym typeface="+mn-ea"/>
              </a:rPr>
              <a:t>-</a:t>
            </a:r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(A[i]-i)</a:t>
            </a:r>
            <a:endParaRPr lang="en-US" altLang="zh-CN" sz="2200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                    =A[i+1]-A[i]-1&gt;=0</a:t>
            </a:r>
            <a:endParaRPr lang="en-US" altLang="zh-CN" sz="2200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   </a:t>
            </a:r>
            <a:r>
              <a:rPr lang="zh-CN" altLang="en-US" sz="2200" b="1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即</a:t>
            </a:r>
            <a:r>
              <a:rPr lang="en-US" altLang="zh-CN" sz="2200" b="1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B[i+1]-B[i]&gt;=0</a:t>
            </a:r>
            <a:endParaRPr lang="zh-CN" altLang="en-US" sz="2200" b="1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   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因此得知</a:t>
            </a:r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B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数组是由小到大排序的，在有序序列中查找数字</a:t>
            </a:r>
            <a:r>
              <a:rPr lang="en-US" altLang="zh-CN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k,</a:t>
            </a:r>
            <a:r>
              <a:rPr lang="zh-CN" altLang="en-US" sz="2200" strike="noStrike" noProof="1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用二分查找即可。</a:t>
            </a:r>
            <a:endParaRPr lang="zh-CN" altLang="en-US" sz="2200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fontAlgn="base"/>
            <a:endParaRPr lang="zh-CN" altLang="en-US" sz="2400" b="1" strike="noStrike" noProof="1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68020" y="1259840"/>
            <a:ext cx="8079105" cy="3253740"/>
          </a:xfrm>
          <a:ln>
            <a:miter/>
          </a:ln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 algn="l" eaLnBrk="1" fontAlgn="base" hangingPunct="1"/>
            <a:r>
              <a:rPr lang="zh-CN" altLang="en-US" sz="4800" strike="noStrike" noProof="1">
                <a:solidFill>
                  <a:srgbClr val="336699"/>
                </a:solidFill>
                <a:latin typeface="微软雅黑" panose="020B0503020204020204" charset="-122"/>
                <a:ea typeface="微软雅黑" panose="020B0503020204020204" charset="-122"/>
              </a:rPr>
              <a:t>二分查找的系统函数</a:t>
            </a:r>
            <a:br>
              <a:rPr lang="zh-CN" altLang="en-US" sz="4800" strike="noStrike" noProof="1">
                <a:solidFill>
                  <a:srgbClr val="336699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3600" strike="noStrike" noProof="1">
                <a:solidFill>
                  <a:srgbClr val="336699"/>
                </a:solidFill>
                <a:latin typeface="微软雅黑" panose="020B0503020204020204" charset="-122"/>
                <a:ea typeface="微软雅黑" panose="020B0503020204020204" charset="-122"/>
              </a:rPr>
              <a:t>lower_bound() </a:t>
            </a:r>
            <a:r>
              <a:rPr lang="zh-CN" altLang="en-US" sz="3600" strike="noStrike" noProof="1">
                <a:solidFill>
                  <a:srgbClr val="336699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3600" strike="noStrike" noProof="1">
                <a:solidFill>
                  <a:srgbClr val="336699"/>
                </a:solidFill>
                <a:latin typeface="微软雅黑" panose="020B0503020204020204" charset="-122"/>
                <a:ea typeface="微软雅黑" panose="020B0503020204020204" charset="-122"/>
              </a:rPr>
              <a:t>upper_bound()</a:t>
            </a:r>
            <a:r>
              <a:rPr lang="zh-CN" altLang="en-US" sz="8000" strike="noStrike" noProof="1">
                <a:solidFill>
                  <a:srgbClr val="6633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36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97292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93345" y="990600"/>
          <a:ext cx="7885430" cy="1021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数组</a:t>
                      </a:r>
                      <a:r>
                        <a:rPr lang="en-US" altLang="zh-CN" b="1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500" b="1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</a:rPr>
                        <a:t>下标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i="1">
                          <a:solidFill>
                            <a:srgbClr val="FFFFCC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345" y="4272915"/>
            <a:ext cx="81419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数组中，左起第一个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&gt;=7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的元素的下标：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lower_bound(A, A+13, 7) - A</a:t>
            </a:r>
          </a:p>
          <a:p>
            <a:r>
              <a:rPr lang="zh-CN" altLang="en-US" sz="1400" i="1">
                <a:latin typeface="微软雅黑" panose="020B0503020204020204" charset="-122"/>
                <a:ea typeface="微软雅黑" panose="020B0503020204020204" charset="-122"/>
              </a:rPr>
              <a:t>注意，数组名代表了数组的首地址。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345" y="3368040"/>
            <a:ext cx="87737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lower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_bound(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Begin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起点,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终点 ,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值 )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lower_bound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是在一个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有序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序列的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begin,end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区间中，找出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&gt;=Value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的左起第一个数的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如果找不到，即没有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&gt;=Value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的数字，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lower_bound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返回的结果是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End</a:t>
            </a:r>
          </a:p>
        </p:txBody>
      </p:sp>
      <p:sp>
        <p:nvSpPr>
          <p:cNvPr id="8" name="下箭头标注 7"/>
          <p:cNvSpPr/>
          <p:nvPr/>
        </p:nvSpPr>
        <p:spPr>
          <a:xfrm>
            <a:off x="895985" y="224155"/>
            <a:ext cx="785495" cy="685800"/>
          </a:xfrm>
          <a:prstGeom prst="downArrowCallout">
            <a:avLst>
              <a:gd name="adj1" fmla="val 25000"/>
              <a:gd name="adj2" fmla="val 25000"/>
              <a:gd name="adj3" fmla="val 18425"/>
              <a:gd name="adj4" fmla="val 64977"/>
            </a:avLst>
          </a:prstGeom>
          <a:solidFill>
            <a:srgbClr val="FFFF00"/>
          </a:solidFill>
          <a:ln w="12700" cmpd="sng">
            <a:solidFill>
              <a:schemeClr val="bg2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Begin</a:t>
            </a:r>
          </a:p>
        </p:txBody>
      </p:sp>
      <p:sp>
        <p:nvSpPr>
          <p:cNvPr id="9" name="下箭头标注 8"/>
          <p:cNvSpPr/>
          <p:nvPr/>
        </p:nvSpPr>
        <p:spPr>
          <a:xfrm>
            <a:off x="7978775" y="224155"/>
            <a:ext cx="785495" cy="685800"/>
          </a:xfrm>
          <a:prstGeom prst="downArrowCallout">
            <a:avLst>
              <a:gd name="adj1" fmla="val 25000"/>
              <a:gd name="adj2" fmla="val 25000"/>
              <a:gd name="adj3" fmla="val 18425"/>
              <a:gd name="adj4" fmla="val 64977"/>
            </a:avLst>
          </a:prstGeom>
          <a:solidFill>
            <a:srgbClr val="FFFF00"/>
          </a:solidFill>
          <a:ln w="12700" cmpd="sng">
            <a:solidFill>
              <a:schemeClr val="bg2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上箭头标注 9"/>
          <p:cNvSpPr/>
          <p:nvPr/>
        </p:nvSpPr>
        <p:spPr>
          <a:xfrm>
            <a:off x="2219325" y="2099310"/>
            <a:ext cx="2501900" cy="939800"/>
          </a:xfrm>
          <a:prstGeom prst="upArrowCallout">
            <a:avLst>
              <a:gd name="adj1" fmla="val 11486"/>
              <a:gd name="adj2" fmla="val 14662"/>
              <a:gd name="adj3" fmla="val 25000"/>
              <a:gd name="adj4" fmla="val 45810"/>
            </a:avLst>
          </a:prstGeom>
          <a:solidFill>
            <a:srgbClr val="FFFF66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lower_bound(A, A+1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3" name="上箭头标注 12"/>
          <p:cNvSpPr/>
          <p:nvPr/>
        </p:nvSpPr>
        <p:spPr>
          <a:xfrm>
            <a:off x="4911725" y="2099310"/>
            <a:ext cx="2501900" cy="939800"/>
          </a:xfrm>
          <a:prstGeom prst="upArrowCallout">
            <a:avLst>
              <a:gd name="adj1" fmla="val 11486"/>
              <a:gd name="adj2" fmla="val 14662"/>
              <a:gd name="adj3" fmla="val 25000"/>
              <a:gd name="adj4" fmla="val 45810"/>
            </a:avLst>
          </a:prstGeom>
          <a:solidFill>
            <a:srgbClr val="00FF00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upp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er_bound(A, A+1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4625" y="4849495"/>
            <a:ext cx="87737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upp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er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_bound(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Begin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起点,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End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终点 ,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值 )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upper_bound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是在一个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有序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序列的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begin,end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区间中，找出</a:t>
            </a:r>
            <a:r>
              <a:rPr lang="en-US" altLang="zh-CN" sz="14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&gt;Value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的左起第一个数的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如果找不到，即没有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&gt;=Value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的数字，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upper_bound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返回的结果是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End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4625" y="5679440"/>
            <a:ext cx="81419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数组中，左起第一个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&gt;7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的元素的下标：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upper_bound(A, A+13, 7) - A</a:t>
            </a:r>
          </a:p>
        </p:txBody>
      </p:sp>
    </p:spTree>
    <p:extLst>
      <p:ext uri="{BB962C8B-B14F-4D97-AF65-F5344CB8AC3E}">
        <p14:creationId xmlns:p14="http://schemas.microsoft.com/office/powerpoint/2010/main" val="4201203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  <p:bldP spid="9" grpId="0" bldLvl="0" animBg="1"/>
      <p:bldP spid="10" grpId="0" bldLvl="0" animBg="1"/>
      <p:bldP spid="13" grpId="0" bldLvl="0" animBg="1"/>
      <p:bldP spid="14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095" y="659130"/>
            <a:ext cx="889000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Courier New" panose="02070309020205020404" pitchFamily="1" charset="0"/>
                <a:ea typeface="微软雅黑" panose="020B0503020204020204" charset="-122"/>
              </a:rPr>
              <a:t>lower_bound()</a:t>
            </a:r>
            <a:r>
              <a:rPr lang="zh-CN" altLang="en-US" sz="2400">
                <a:latin typeface="Courier New" panose="02070309020205020404" pitchFamily="1" charset="0"/>
                <a:ea typeface="微软雅黑" panose="020B0503020204020204" charset="-122"/>
              </a:rPr>
              <a:t>和</a:t>
            </a:r>
            <a:r>
              <a:rPr lang="en-US" altLang="zh-CN" sz="2400">
                <a:latin typeface="Courier New" panose="02070309020205020404" pitchFamily="1" charset="0"/>
                <a:ea typeface="微软雅黑" panose="020B0503020204020204" charset="-122"/>
              </a:rPr>
              <a:t>upper_bound()</a:t>
            </a:r>
            <a:r>
              <a:rPr lang="zh-CN" altLang="en-US" sz="2400">
                <a:latin typeface="Courier New" panose="02070309020205020404" pitchFamily="1" charset="0"/>
                <a:ea typeface="微软雅黑" panose="020B0503020204020204" charset="-122"/>
              </a:rPr>
              <a:t>的用法：</a:t>
            </a:r>
          </a:p>
          <a:p>
            <a:endParaRPr lang="zh-CN" altLang="en-US">
              <a:latin typeface="Courier New" panose="02070309020205020404" pitchFamily="1" charset="0"/>
              <a:ea typeface="微软雅黑" panose="020B0503020204020204" charset="-122"/>
            </a:endParaRPr>
          </a:p>
          <a:p>
            <a:r>
              <a:rPr lang="zh-CN" altLang="en-US" sz="2000">
                <a:latin typeface="Courier New" panose="02070309020205020404" pitchFamily="1" charset="0"/>
                <a:ea typeface="微软雅黑" panose="020B0503020204020204" charset="-122"/>
              </a:rPr>
              <a:t>要在</a:t>
            </a:r>
            <a:r>
              <a:rPr lang="en-US" altLang="zh-CN" sz="2000">
                <a:latin typeface="Courier New" panose="02070309020205020404" pitchFamily="1" charset="0"/>
                <a:ea typeface="微软雅黑" panose="020B0503020204020204" charset="-122"/>
              </a:rPr>
              <a:t>A</a:t>
            </a:r>
            <a:r>
              <a:rPr lang="zh-CN" altLang="en-US" sz="2000">
                <a:latin typeface="Courier New" panose="02070309020205020404" pitchFamily="1" charset="0"/>
                <a:ea typeface="微软雅黑" panose="020B0503020204020204" charset="-122"/>
              </a:rPr>
              <a:t>数组中查询值为</a:t>
            </a:r>
            <a:r>
              <a:rPr lang="en-US" altLang="zh-CN" sz="2000">
                <a:latin typeface="Courier New" panose="02070309020205020404" pitchFamily="1" charset="0"/>
                <a:ea typeface="微软雅黑" panose="020B0503020204020204" charset="-122"/>
              </a:rPr>
              <a:t>x</a:t>
            </a:r>
            <a:r>
              <a:rPr lang="zh-CN" altLang="en-US" sz="2000">
                <a:latin typeface="Courier New" panose="02070309020205020404" pitchFamily="1" charset="0"/>
                <a:ea typeface="微软雅黑" panose="020B0503020204020204" charset="-122"/>
              </a:rPr>
              <a:t>的数出现的次数。</a:t>
            </a:r>
          </a:p>
          <a:p>
            <a:endParaRPr lang="zh-CN" altLang="en-US">
              <a:latin typeface="Courier New" panose="02070309020205020404" pitchFamily="1" charset="0"/>
              <a:ea typeface="微软雅黑" panose="020B0503020204020204" charset="-122"/>
            </a:endParaRPr>
          </a:p>
          <a:p>
            <a:r>
              <a:rPr lang="en-US" altLang="zh-CN" sz="2800">
                <a:latin typeface="Courier New" panose="02070309020205020404" pitchFamily="1" charset="0"/>
                <a:ea typeface="微软雅黑" panose="020B0503020204020204" charset="-122"/>
              </a:rPr>
              <a:t>sort(A,A+n);</a:t>
            </a:r>
          </a:p>
          <a:p>
            <a:r>
              <a:rPr lang="en-US" altLang="zh-CN" sz="2000">
                <a:latin typeface="Courier New" panose="02070309020205020404" pitchFamily="1" charset="0"/>
                <a:ea typeface="微软雅黑" panose="020B0503020204020204" charset="-122"/>
              </a:rPr>
              <a:t>int cnt = upper_bound(A,A+n,x) - lower_bound(A,A+n,x);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0365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方法1</a:t>
            </a:r>
          </a:p>
        </p:txBody>
      </p:sp>
      <p:sp>
        <p:nvSpPr>
          <p:cNvPr id="6146" name="文本框 6146"/>
          <p:cNvSpPr txBox="1"/>
          <p:nvPr/>
        </p:nvSpPr>
        <p:spPr>
          <a:xfrm>
            <a:off x="381000" y="1219200"/>
            <a:ext cx="8180388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任意取1枚硬币，与其他硬币进行比较，若发现轻者，则那枚为假币。最多可能有</a:t>
            </a:r>
            <a:r>
              <a:rPr lang="zh-CN" altLang="en-US" sz="24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次比较。</a:t>
            </a:r>
          </a:p>
        </p:txBody>
      </p:sp>
      <p:pic>
        <p:nvPicPr>
          <p:cNvPr id="6147" name="内容占位符 6147"/>
          <p:cNvPicPr>
            <a:picLocks noGrp="1" noChangeAspect="1"/>
          </p:cNvPicPr>
          <p:nvPr>
            <p:ph idx="1"/>
          </p:nvPr>
        </p:nvPicPr>
        <p:blipFill>
          <a:blip r:embed="rId2"/>
          <a:srcRect l="1108" t="13841" r="1839"/>
          <a:stretch>
            <a:fillRect/>
          </a:stretch>
        </p:blipFill>
        <p:spPr>
          <a:xfrm>
            <a:off x="0" y="2286000"/>
            <a:ext cx="9121775" cy="2590800"/>
          </a:xfrm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14337"/>
          <p:cNvSpPr txBox="1"/>
          <p:nvPr/>
        </p:nvSpPr>
        <p:spPr>
          <a:xfrm>
            <a:off x="638175" y="484188"/>
            <a:ext cx="8124825" cy="397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课后习题：</a:t>
            </a:r>
          </a:p>
          <a:p>
            <a:pPr lvl="0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3590 </a:t>
            </a:r>
            <a:r>
              <a:rPr lang="zh-CN" altLang="en-US" sz="3600" dirty="0">
                <a:solidFill>
                  <a:srgbClr val="33669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循环赛日程表  </a:t>
            </a:r>
            <a:endParaRPr lang="en-US" altLang="zh-CN" sz="3600" dirty="0">
              <a:solidFill>
                <a:srgbClr val="33669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1190 </a:t>
            </a:r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何老板的淘宝店</a:t>
            </a:r>
            <a:r>
              <a:rPr lang="en-US" altLang="zh-CN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2.0</a:t>
            </a:r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  <a:p>
            <a:pPr lvl="0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3600" dirty="0">
                <a:solidFill>
                  <a:srgbClr val="0099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3144 </a:t>
            </a:r>
            <a:r>
              <a:rPr lang="zh-CN" altLang="en-US" sz="3600" dirty="0">
                <a:solidFill>
                  <a:srgbClr val="0099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何老板的淘宝店</a:t>
            </a:r>
            <a:r>
              <a:rPr lang="en-US" altLang="zh-CN" sz="3600" dirty="0">
                <a:solidFill>
                  <a:srgbClr val="0099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3.0</a:t>
            </a:r>
          </a:p>
          <a:p>
            <a:pPr lvl="0"/>
            <a:r>
              <a:rPr lang="en-US" altLang="zh-CN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3592 </a:t>
            </a:r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人数统计 </a:t>
            </a:r>
          </a:p>
          <a:p>
            <a:pPr lvl="0"/>
            <a:r>
              <a:rPr lang="en-US" altLang="zh-CN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3593 </a:t>
            </a:r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工资统计</a:t>
            </a:r>
          </a:p>
          <a:p>
            <a:pPr lvl="0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3600" dirty="0">
                <a:solidFill>
                  <a:srgbClr val="0099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1934 </a:t>
            </a:r>
            <a:r>
              <a:rPr lang="zh-CN" altLang="en-US" sz="3600" dirty="0">
                <a:solidFill>
                  <a:srgbClr val="0099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外地人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本周思维趣题：</a:t>
            </a:r>
            <a:r>
              <a:rPr lang="en-US" altLang="zh-CN" kern="1200" baseline="0">
                <a:latin typeface="+mj-lt"/>
                <a:ea typeface="+mj-ea"/>
                <a:cs typeface="+mj-cs"/>
              </a:rPr>
              <a:t>2307</a:t>
            </a:r>
          </a:p>
        </p:txBody>
      </p:sp>
      <p:sp>
        <p:nvSpPr>
          <p:cNvPr id="2050" name="副标题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None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方法2</a:t>
            </a:r>
          </a:p>
        </p:txBody>
      </p:sp>
      <p:sp>
        <p:nvSpPr>
          <p:cNvPr id="7170" name="文本框 7170"/>
          <p:cNvSpPr txBox="1"/>
          <p:nvPr/>
        </p:nvSpPr>
        <p:spPr>
          <a:xfrm>
            <a:off x="457200" y="1143000"/>
            <a:ext cx="8180388" cy="823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将硬币分为8组，每组2个，每组比较一次，若发现轻的，则为假币。最多可能有</a:t>
            </a:r>
            <a:r>
              <a:rPr lang="zh-CN" altLang="en-US" sz="24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</a:t>
            </a: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次比较。</a:t>
            </a:r>
          </a:p>
        </p:txBody>
      </p:sp>
      <p:pic>
        <p:nvPicPr>
          <p:cNvPr id="7171" name="内容占位符 717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286000"/>
            <a:ext cx="8943975" cy="2743200"/>
          </a:xfr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xfrm>
            <a:off x="76200" y="-74612"/>
            <a:ext cx="8229600" cy="1141412"/>
          </a:xfrm>
        </p:spPr>
        <p:txBody>
          <a:bodyPr anchor="ctr"/>
          <a:lstStyle/>
          <a:p>
            <a:pPr algn="l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方法3</a:t>
            </a:r>
          </a:p>
        </p:txBody>
      </p:sp>
      <p:pic>
        <p:nvPicPr>
          <p:cNvPr id="8194" name="内容占位符 8194"/>
          <p:cNvPicPr>
            <a:picLocks noGrp="1" noChangeAspect="1"/>
          </p:cNvPicPr>
          <p:nvPr>
            <p:ph idx="1"/>
          </p:nvPr>
        </p:nvPicPr>
        <p:blipFill>
          <a:blip r:embed="rId2"/>
          <a:srcRect r="3084"/>
          <a:stretch>
            <a:fillRect/>
          </a:stretch>
        </p:blipFill>
        <p:spPr>
          <a:xfrm>
            <a:off x="1371600" y="76200"/>
            <a:ext cx="7783513" cy="6400800"/>
          </a:xfr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5121"/>
          <p:cNvSpPr txBox="1"/>
          <p:nvPr/>
        </p:nvSpPr>
        <p:spPr>
          <a:xfrm>
            <a:off x="546100" y="200025"/>
            <a:ext cx="5321300" cy="612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问题</a:t>
            </a:r>
            <a:r>
              <a:rPr lang="en-US" altLang="zh-CN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r>
              <a:rPr lang="zh-CN" altLang="en-US" sz="3200" dirty="0">
                <a:solidFill>
                  <a:srgbClr val="990033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：金块问题</a:t>
            </a:r>
          </a:p>
        </p:txBody>
      </p:sp>
      <p:sp>
        <p:nvSpPr>
          <p:cNvPr id="9218" name="文本框 5122"/>
          <p:cNvSpPr txBox="1"/>
          <p:nvPr/>
        </p:nvSpPr>
        <p:spPr>
          <a:xfrm>
            <a:off x="381000" y="1066800"/>
            <a:ext cx="8439150" cy="3108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何老板有一袋金块。总共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块，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每块的重量可能不同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。本月月赛后将有两名同学会因其优异的表现分别被奖励一个金块。按规矩，排名第一的同学将得到袋中最重的金块，排名第二的同学将得到袋中最轻的金块。      </a:t>
            </a:r>
          </a:p>
          <a:p>
            <a:pPr lvl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有一台用于比较重量的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天平秤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，何老板希望用最少的比较次数找出最轻和最重的金块。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231188" cy="969963"/>
          </a:xfrm>
        </p:spPr>
        <p:txBody>
          <a:bodyPr wrap="square" bIns="91440" anchor="b"/>
          <a:lstStyle/>
          <a:p>
            <a:pPr lvl="0" algn="l"/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方法1</a:t>
            </a:r>
            <a:r>
              <a:rPr lang="zh-CN" altLang="en-US" sz="4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  <p:sp>
        <p:nvSpPr>
          <p:cNvPr id="10242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667750" cy="5667375"/>
          </a:xfrm>
        </p:spPr>
        <p:txBody>
          <a:bodyPr wrap="square"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0" lvl="0" indent="0">
              <a:buNone/>
            </a:pP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袋中有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个金块。可以通过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次比较找到最重的金块。然后可以从余下的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个金块中用类似的方法通过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次比较找出最轻的金块。这样，比较的总次数为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2n-2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。具体的实现方法如下：</a:t>
            </a:r>
          </a:p>
          <a:p>
            <a:pPr marL="0" lvl="0" indent="0"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Max = a[1];	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Min = a[1];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for(i=2; i&lt;=n; i++)  </a:t>
            </a:r>
            <a:r>
              <a:rPr lang="en-US" altLang="zh-CN" sz="24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//2n-2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次比较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{  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x-none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if (a[i] &gt; Max)  Max = a[i];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    if (a[i] &lt; Min)  Min = a[i];</a:t>
            </a:r>
          </a:p>
          <a:p>
            <a:pPr lvl="1" indent="-2857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微软雅黑" panose="020B0503020204020204" pitchFamily="2" charset="-122"/>
                <a:ea typeface="微软雅黑" panose="020B0503020204020204" pitchFamily="2" charset="-122"/>
              </a:rPr>
              <a:t>}</a:t>
            </a:r>
          </a:p>
        </p:txBody>
      </p:sp>
      <p:sp>
        <p:nvSpPr>
          <p:cNvPr id="10243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8</a:t>
            </a:fld>
            <a:endParaRPr lang="zh-CN" altLang="en-US" sz="14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 wrap="square" bIns="91440" anchor="b"/>
          <a:lstStyle/>
          <a:p>
            <a:pPr lvl="0" algn="l"/>
            <a:r>
              <a:rPr lang="zh-CN" altLang="en-US" sz="36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方法2：</a:t>
            </a: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586788" cy="5108575"/>
          </a:xfrm>
          <a:ln>
            <a:miter/>
          </a:ln>
        </p:spPr>
        <p:txBody>
          <a:bodyPr vert="horz" wrap="square" anchor="t"/>
          <a:lstStyle>
            <a:lvl1pPr lvl="0">
              <a:defRPr sz="2000" kern="1200"/>
            </a:lvl1pPr>
            <a:lvl2pPr lvl="1">
              <a:defRPr sz="1800" kern="1200"/>
            </a:lvl2pPr>
            <a:lvl3pPr lvl="2">
              <a:defRPr sz="16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lvl="0" fontAlgn="base"/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≤2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：识别出最重和最轻的金块，一次比较就足够了。</a:t>
            </a:r>
            <a:endParaRPr lang="zh-CN" altLang="en-US" sz="2600" i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fontAlgn="base"/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en-US" altLang="zh-CN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lvl="0" indent="0" fontAlgn="base">
              <a:buNone/>
            </a:pP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  第一步，把这袋金块平分成两个小袋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lvl="0" indent="0" fontAlgn="base">
              <a:buNone/>
            </a:pP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  第二步，分别找出在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中最重和最轻的金块。</a:t>
            </a:r>
            <a:b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中最重和最轻的金块分别为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HA 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LA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中最重和最轻的金块分别为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HB 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lvl="0" indent="0" fontAlgn="base">
              <a:buNone/>
            </a:pP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  第三步，通过比较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HA 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HB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，可以找到所有金块中最重的；通过比较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LA 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i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，可以找到所有金块中最轻的。</a:t>
            </a:r>
            <a:b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600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base">
              <a:buNone/>
            </a:pP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   对于</a:t>
            </a:r>
            <a:r>
              <a:rPr lang="en-US" altLang="zh-CN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这两小袋，若金块数量＞</a:t>
            </a:r>
            <a:r>
              <a:rPr lang="en-US" altLang="zh-CN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600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，则递归地应用上述方法处理。</a:t>
            </a:r>
          </a:p>
        </p:txBody>
      </p:sp>
      <p:sp>
        <p:nvSpPr>
          <p:cNvPr id="11267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/>
            <a:fld id="{9A0DB2DC-4C9A-4742-B13C-FB6460FD3503}" type="slidenum">
              <a:rPr lang="zh-CN" altLang="en-US" sz="2600" b="1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9</a:t>
            </a:fld>
            <a:endParaRPr lang="zh-CN" altLang="en-US" sz="2600" b="1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3616</Words>
  <Application>Microsoft Office PowerPoint</Application>
  <PresentationFormat>全屏显示(4:3)</PresentationFormat>
  <Paragraphs>637</Paragraphs>
  <Slides>41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宋体</vt:lpstr>
      <vt:lpstr>微软雅黑</vt:lpstr>
      <vt:lpstr>微软雅黑 Light</vt:lpstr>
      <vt:lpstr>幼圆</vt:lpstr>
      <vt:lpstr>Arial</vt:lpstr>
      <vt:lpstr>Calibri</vt:lpstr>
      <vt:lpstr>Century Schoolbook</vt:lpstr>
      <vt:lpstr>Courier New</vt:lpstr>
      <vt:lpstr>Wingdings</vt:lpstr>
      <vt:lpstr>默认设计模板_2</vt:lpstr>
      <vt:lpstr>二分法 第一篇  "分治思想" </vt:lpstr>
      <vt:lpstr>PowerPoint 演示文稿</vt:lpstr>
      <vt:lpstr>PowerPoint 演示文稿</vt:lpstr>
      <vt:lpstr>方法1</vt:lpstr>
      <vt:lpstr>方法2</vt:lpstr>
      <vt:lpstr>方法3</vt:lpstr>
      <vt:lpstr>PowerPoint 演示文稿</vt:lpstr>
      <vt:lpstr>方法1 </vt:lpstr>
      <vt:lpstr>方法2：</vt:lpstr>
      <vt:lpstr>处理过程</vt:lpstr>
      <vt:lpstr>比较过程</vt:lpstr>
      <vt:lpstr>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动态演示页面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二分查找的系统函数 lower_bound() 和 upper_bound() </vt:lpstr>
      <vt:lpstr>PowerPoint 演示文稿</vt:lpstr>
      <vt:lpstr>PowerPoint 演示文稿</vt:lpstr>
      <vt:lpstr>PowerPoint 演示文稿</vt:lpstr>
      <vt:lpstr>本周思维趣题：2307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何浪</cp:lastModifiedBy>
  <cp:revision>179</cp:revision>
  <dcterms:created xsi:type="dcterms:W3CDTF">2012-12-27T04:20:00Z</dcterms:created>
  <dcterms:modified xsi:type="dcterms:W3CDTF">2018-10-26T07:34:15Z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2052-10.1.0.6065</vt:lpwstr>
  </property>
</Properties>
</file>