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2" r:id="rId3"/>
    <p:sldMasterId id="2147483653" r:id="rId4"/>
    <p:sldMasterId id="2147483654" r:id="rId5"/>
  </p:sldMasterIdLst>
  <p:sldIdLst>
    <p:sldId id="501" r:id="rId6"/>
    <p:sldId id="451" r:id="rId7"/>
    <p:sldId id="257" r:id="rId8"/>
    <p:sldId id="390" r:id="rId9"/>
    <p:sldId id="256" r:id="rId10"/>
    <p:sldId id="258" r:id="rId11"/>
    <p:sldId id="261" r:id="rId12"/>
    <p:sldId id="318" r:id="rId13"/>
    <p:sldId id="452" r:id="rId14"/>
    <p:sldId id="453" r:id="rId15"/>
    <p:sldId id="317" r:id="rId16"/>
    <p:sldId id="454" r:id="rId17"/>
    <p:sldId id="455" r:id="rId18"/>
    <p:sldId id="279" r:id="rId19"/>
    <p:sldId id="262" r:id="rId20"/>
    <p:sldId id="267" r:id="rId21"/>
    <p:sldId id="263" r:id="rId22"/>
    <p:sldId id="426" r:id="rId23"/>
    <p:sldId id="492" r:id="rId24"/>
    <p:sldId id="264" r:id="rId25"/>
    <p:sldId id="498" r:id="rId26"/>
    <p:sldId id="496" r:id="rId27"/>
    <p:sldId id="500" r:id="rId28"/>
    <p:sldId id="499" r:id="rId29"/>
    <p:sldId id="497" r:id="rId30"/>
    <p:sldId id="368" r:id="rId31"/>
    <p:sldId id="348" r:id="rId32"/>
    <p:sldId id="265" r:id="rId33"/>
    <p:sldId id="266" r:id="rId34"/>
    <p:sldId id="427" r:id="rId35"/>
    <p:sldId id="280" r:id="rId36"/>
    <p:sldId id="269" r:id="rId37"/>
    <p:sldId id="268" r:id="rId38"/>
    <p:sldId id="493" r:id="rId39"/>
    <p:sldId id="389" r:id="rId40"/>
    <p:sldId id="270" r:id="rId41"/>
    <p:sldId id="428" r:id="rId42"/>
    <p:sldId id="274" r:id="rId43"/>
    <p:sldId id="281" r:id="rId44"/>
    <p:sldId id="282" r:id="rId45"/>
    <p:sldId id="494" r:id="rId46"/>
    <p:sldId id="283" r:id="rId47"/>
    <p:sldId id="284" r:id="rId48"/>
    <p:sldId id="495" r:id="rId49"/>
    <p:sldId id="278" r:id="rId50"/>
    <p:sldId id="391" r:id="rId51"/>
    <p:sldId id="342" r:id="rId52"/>
    <p:sldId id="340" r:id="rId53"/>
    <p:sldId id="341" r:id="rId54"/>
    <p:sldId id="339" r:id="rId5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B28B"/>
    <a:srgbClr val="003300"/>
    <a:srgbClr val="006600"/>
    <a:srgbClr val="FF0000"/>
    <a:srgbClr val="FFFF66"/>
    <a:srgbClr val="00FFFF"/>
    <a:srgbClr val="000066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3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4F0C3BDA-5F6B-4743-8045-CD7E2308E1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9457015B-BC93-439D-A816-B5404D09E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1A5F4B7-DA85-4D1C-A117-232034655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F056EC-6483-4F11-8A09-D946769D629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07542516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916EC303-8BC1-4052-97EC-A8851B8F14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9BB3D939-D93A-4C18-A0AC-7C4603CE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035E39C1-CEE8-42A5-827B-148E6B54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5E2F4E-7FF8-4F57-855B-172BA545E62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77188848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E234DDE-E547-4A36-852E-3D565B4E16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0B34EBA1-E145-4455-99DA-6FF08CE1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833CA5C1-FBB2-4825-B5C2-E443470A6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E78DE-CDD0-45C3-B1D9-AB34E83AB0B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36755044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4D0E1509-478E-4461-84E9-95905B4AFE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228C4FB6-3B59-4762-B758-3991AAF4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AC0974C1-27F5-4CC9-9749-6107D0D90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2A879D-7E77-4FD0-AC29-2EC91BBFEA0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10853955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924C11C4-502F-4E80-90A4-1BD54085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79C9313A-2D10-4E52-BFA6-F3EF335E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024FA183-8B5C-4044-B741-36D850C6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7AA3A6-011C-4BDD-89BA-6EAD28DD331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17730661"/>
      </p:ext>
    </p:extLst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327670F4-D0BD-4ADC-93A8-8DF279D24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5D24A384-5671-48BC-8B05-34ED199C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9CA2078-CA5E-463F-BEE4-BD183A3C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1F7E58-0D4B-40B3-962B-3F734701E36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1121269"/>
      </p:ext>
    </p:extLst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E736454-3E0A-40A2-BAEF-0788EECB15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5CDD1AE-82D6-469A-BE51-F439033AD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F3294B5-A402-4FD1-A30B-614E1862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EED07B-7796-4CC1-B28C-E78F827515B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33575915"/>
      </p:ext>
    </p:extLst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</p:spPr>
        <p:txBody>
          <a:bodyPr anchor="ctr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</p:spPr>
        <p:txBody>
          <a:bodyPr rtlCol="0" anchor="ctr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5BF99CEE-5DDF-4F1C-A676-83D3B39CC3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4C6BBC29-EBA8-4A3A-AD70-9C6B87BE7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228F4E05-A226-4E29-BF5D-E79A6A31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FB176F-AE1F-47C4-8470-79A03BC8553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62164108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59124A8D-3E7D-44BD-AD42-A575DA13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A4E0FF8E-A0DD-41D7-B647-298240A0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48C2B500-00D4-4169-AF47-9743F4DED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645676-34DC-4FD5-A613-77EF5C8517D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3218241"/>
      </p:ext>
    </p:extLst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41A66D67-A254-444A-9572-F814EFAD9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C879DEA9-E7F5-442F-9C06-91C1669D1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F720A514-B01C-43DC-9FEA-71D8279D3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7E834E-4F68-449A-9FBE-BC8151094E2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3349731"/>
      </p:ext>
    </p:extLst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AEF6019-AD78-4455-9D7E-800D0432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C07662C-138E-474D-ADFC-50F2A814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913AA00-F238-4B53-833D-A38341FD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5B0E96-4036-4EFF-AEEC-2E5CBAAAC9E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7702239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06C79F13-3AF2-4AFB-82C4-C4E20400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C936CB46-3E0B-4629-BAE3-28128745F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5613AB95-8FE1-4F76-A8B1-46021B9C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EBE1B3-2B94-4CCF-839C-39C9780EF86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53116903"/>
      </p:ext>
    </p:extLst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</p:spPr>
        <p:txBody>
          <a:bodyPr anchor="t">
            <a:normAutofit/>
          </a:bodyPr>
          <a:lstStyle>
            <a:lvl1pPr>
              <a:defRPr sz="3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338BF79-659B-489E-840E-B12BD2ECD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5C6633E-D265-435E-B4D9-329ABE93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77ADA87-F556-4CBE-B422-755C61221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008B59-F700-42A4-A916-3A8ACF67251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73719759"/>
      </p:ext>
    </p:extLst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5574DF6B-FD05-48A9-89C2-5A6CAC59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93A4C43E-DD73-41DF-9B37-D4228B5F1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DD34FB0B-78E4-4508-BDBB-F9A128F9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10F7EC-DA3C-4DDD-8A03-84B5D4D04AF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94608755"/>
      </p:ext>
    </p:extLst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972B4380-5536-4BE5-B22A-6A55706AA7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7AAA54E7-0DF4-4A78-AFD5-B82A252C5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33EA526E-C170-41C2-BC3C-D0DDE54DD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B5C78E-DC60-45D3-A850-669D3F3D123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67071152"/>
      </p:ext>
    </p:extLst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DB49A0FC-539D-43B4-8A9E-94D8ED43DD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01EF894C-8306-46D0-BEDD-1153A8327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EFB0826-BCDD-4629-90FC-8F5A8F925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87854C-2748-4244-9A77-F60105CA11A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71334207"/>
      </p:ext>
    </p:extLst>
  </p:cSld>
  <p:clrMapOvr>
    <a:masterClrMapping/>
  </p:clrMapOvr>
  <p:transition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AC18ED32-D286-4490-9742-D32ED02FD0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8E0748C2-7C02-4D9F-8685-9DF41148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17B39459-D7CF-4FC4-9347-133E8FD2A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631886-CAB1-4932-A462-37229B27F6E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47778449"/>
      </p:ext>
    </p:extLst>
  </p:cSld>
  <p:clrMapOvr>
    <a:masterClrMapping/>
  </p:clrMapOvr>
  <p:transition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900611F-F806-4766-A62D-BC40ABCBFD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EEAFD48F-95BD-4C62-BA14-E7F4F150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098164A2-3159-4613-901D-512CDDBDD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A1C141-5567-490E-A5D7-A3CBC359A68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13950710"/>
      </p:ext>
    </p:extLst>
  </p:cSld>
  <p:clrMapOvr>
    <a:masterClrMapping/>
  </p:clrMapOvr>
  <p:transition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2FF4A37-5D3B-4E50-AFCB-66E6BD2C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83B7078-C8FC-47EF-A3CB-48211EB06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0531EB1-F53D-4A62-B773-D6FB45B0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C00553-5DC0-4307-997A-6A538D05F4B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39007766"/>
      </p:ext>
    </p:extLst>
  </p:cSld>
  <p:clrMapOvr>
    <a:masterClrMapping/>
  </p:clrMapOvr>
  <p:transition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</p:spPr>
        <p:txBody>
          <a:bodyPr anchor="ctr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</p:spPr>
        <p:txBody>
          <a:bodyPr rtlCol="0" anchor="ctr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23865655-7777-408B-BBEE-68C9C5F5A0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06497A40-DC2B-4CB1-A192-36C6937BF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719D132D-6BB3-4990-945D-7F5E02E8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16189B-8C7A-4E8A-99F8-5A46311D30B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61069450"/>
      </p:ext>
    </p:extLst>
  </p:cSld>
  <p:clrMapOvr>
    <a:masterClrMapping/>
  </p:clrMapOvr>
  <p:transition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CDB72E09-4BB5-4645-B2F7-000069EDC5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905B22BC-288D-4CA6-9887-91416C36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6C3481AD-A9C2-4DDB-9AD7-225973AA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FE65EE-09AC-4129-95EB-F00F0AA67FB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58713637"/>
      </p:ext>
    </p:extLst>
  </p:cSld>
  <p:clrMapOvr>
    <a:masterClrMapping/>
  </p:clrMapOvr>
  <p:transition>
    <p:rand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7938248D-ECEC-4D3F-8F1A-F1B44D347E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BD693252-0FF1-4A53-86C0-B2DDFBC9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24EF64F9-0E85-4E23-B2C9-E678D281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3BC3AA-0772-4C55-AA86-8FE7432C1C3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63633893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1E56BDDD-30D6-4047-9749-9AC542CFA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1BEB9595-D018-4A44-895E-DA6F5D627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53DF27AF-512F-4896-AD14-6D8C2B67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FFC477-F7EA-4222-AD06-FC8A3C58C65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48175350"/>
      </p:ext>
    </p:extLst>
  </p:cSld>
  <p:clrMapOvr>
    <a:masterClrMapping/>
  </p:clrMapOvr>
  <p:transition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5EFEAA0-AC31-4414-8214-7856FBE8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3B34600-E86C-4688-ABF7-FB1A94D43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B70D101-3D44-44F6-BC8C-7B7CD131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766691-CEBC-45F5-BAD0-54474E64D81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61826655"/>
      </p:ext>
    </p:extLst>
  </p:cSld>
  <p:clrMapOvr>
    <a:masterClrMapping/>
  </p:clrMapOvr>
  <p:transition>
    <p:rand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</p:spPr>
        <p:txBody>
          <a:bodyPr anchor="t">
            <a:normAutofit/>
          </a:bodyPr>
          <a:lstStyle>
            <a:lvl1pPr>
              <a:defRPr sz="3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C12366C-A40C-46F0-BDE7-C8A1D0CA2C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2A1DDCB-49A3-4DD5-AD7A-DC3B84C57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5D426C2-7853-4561-B16C-8B03586F4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A29FAD-D686-4B29-B44F-36768345A56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33924472"/>
      </p:ext>
    </p:extLst>
  </p:cSld>
  <p:clrMapOvr>
    <a:masterClrMapping/>
  </p:clrMapOvr>
  <p:transition>
    <p:rand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D07BC754-7C4A-41B2-AEE8-E71FEDF41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D5BC43ED-17A0-48B1-BEC1-EC41517FC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68C00E49-A541-4258-AF6E-E82574407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412B12-08D5-4D53-9FD4-6A60FADD09E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9530045"/>
      </p:ext>
    </p:extLst>
  </p:cSld>
  <p:clrMapOvr>
    <a:masterClrMapping/>
  </p:clrMapOvr>
  <p:transition>
    <p:rand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1663D8F6-0D96-4CDC-A0F8-DE935F2EE7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F3A32CDE-E5AC-40C2-BC80-A145C5FC2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CBCBF42-70C1-4FA5-8697-DE0A0A83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DF3984-EEDC-4552-98F6-9FEC7D3ACB3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7797213"/>
      </p:ext>
    </p:extLst>
  </p:cSld>
  <p:clrMapOvr>
    <a:masterClrMapping/>
  </p:clrMapOvr>
  <p:transition>
    <p:rand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CDEA68A9-2309-40E8-8B01-5575F3A69F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BC2F9910-18CF-4CCD-BE02-2A6CC4E31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83ECFFFA-6669-46E7-818B-8A30E9BD7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D0200D-3C5C-42B0-BD16-ED193CCEE19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27392665"/>
      </p:ext>
    </p:extLst>
  </p:cSld>
  <p:clrMapOvr>
    <a:masterClrMapping/>
  </p:clrMapOvr>
  <p:transition>
    <p:rand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3111CA12-E3E2-47EC-A614-BDA9F18956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C4E894E1-EF08-480A-ABF7-9CF9F19F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A73AA969-DE2D-42D8-8C17-783995D6A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B948CD-E533-405E-ADF4-4328657EB5B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9310374"/>
      </p:ext>
    </p:extLst>
  </p:cSld>
  <p:clrMapOvr>
    <a:masterClrMapping/>
  </p:clrMapOvr>
  <p:transition>
    <p:rand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4C6C2F48-050B-4FA2-AF0E-60D38A8305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2579831D-6E31-4DDA-9DF5-8E31886D6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3C25C047-FC08-4DC7-AACF-A3846BD6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1B96CF-F3D8-4B0E-8F1E-89578B52CD3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4645709"/>
      </p:ext>
    </p:extLst>
  </p:cSld>
  <p:clrMapOvr>
    <a:masterClrMapping/>
  </p:clrMapOvr>
  <p:transition>
    <p:rand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5ABE86B-6247-4325-8ED9-B6FB983C98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8CBB129-2C7D-4EEC-8A79-7D0634F0B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20559FE-D9E5-495D-9E58-1BEACD5AD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8BAA0C-B280-4F7A-9852-6CDAD8C03A2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03499094"/>
      </p:ext>
    </p:extLst>
  </p:cSld>
  <p:clrMapOvr>
    <a:masterClrMapping/>
  </p:clrMapOvr>
  <p:transition>
    <p:rand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</p:spPr>
        <p:txBody>
          <a:bodyPr anchor="ctr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</p:spPr>
        <p:txBody>
          <a:bodyPr rtlCol="0" anchor="ctr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ADAB567-7C39-4441-B783-A601F99CB9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0220F79F-85EA-464C-97D9-6FDCEA38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7B6B37EC-BC64-4D28-B1C0-39579FF4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6BDB05-1CE5-4605-AEDC-56C5E448244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89935359"/>
      </p:ext>
    </p:extLst>
  </p:cSld>
  <p:clrMapOvr>
    <a:masterClrMapping/>
  </p:clrMapOvr>
  <p:transition>
    <p:rand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E22E86CF-B3DC-4FB0-B98E-04C7C4B770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84ADFF30-91BF-4861-9407-0C1549AA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82B12B83-2241-485F-AB3B-C9663338B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C1E307-266E-4129-9872-6C4EA796FB9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53394753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FF406A0-B7DC-4443-85CE-CDDE0159A0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A3E58AF-3F00-4DED-9453-5BB7C0B8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5842412-342C-4778-A4BB-5AA844E49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5A2E4D-69D4-4E5D-8735-8ED8C344A47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8881804"/>
      </p:ext>
    </p:extLst>
  </p:cSld>
  <p:clrMapOvr>
    <a:masterClrMapping/>
  </p:clrMapOvr>
  <p:transition>
    <p:random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ADD253E5-EABE-4214-8E71-AC81EBD35E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BE81F741-4B0F-454D-A334-8DB2E4DC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59CAA825-5F39-4AD7-89DA-D7DE46C5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C8950A-03E0-401F-AACE-9060A02D8A1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64158825"/>
      </p:ext>
    </p:extLst>
  </p:cSld>
  <p:clrMapOvr>
    <a:masterClrMapping/>
  </p:clrMapOvr>
  <p:transition>
    <p:random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ECAA201-A66E-4C15-9834-81F44FA294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40BE294-DC21-4A2C-97BB-A6CE9544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942D365-9FB9-4A28-ADDE-5E53FC77C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75EC73-A952-450D-8C82-41DEDC19FAD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4258452"/>
      </p:ext>
    </p:extLst>
  </p:cSld>
  <p:clrMapOvr>
    <a:masterClrMapping/>
  </p:clrMapOvr>
  <p:transition>
    <p:random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</p:spPr>
        <p:txBody>
          <a:bodyPr anchor="t">
            <a:normAutofit/>
          </a:bodyPr>
          <a:lstStyle>
            <a:lvl1pPr>
              <a:defRPr sz="3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F4F61D2-854F-4C64-A35E-2FC78EB3FF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988C0ED-6E63-4526-894E-07210D03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97D2996-850B-47D2-9E3C-1B192EF1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32051E-53A6-4B33-8037-410B037E8B8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22476769"/>
      </p:ext>
    </p:extLst>
  </p:cSld>
  <p:clrMapOvr>
    <a:masterClrMapping/>
  </p:clrMapOvr>
  <p:transition>
    <p:random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36A5424E-8445-46C6-9EC8-8078E241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DDEA8FA7-0DF5-45F9-B443-2294CCD8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1CF7F8A3-7AB5-4F38-A5EC-DCB9A6D44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FCDE3D-FE52-40C7-9D64-EBDCE651B83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32417118"/>
      </p:ext>
    </p:extLst>
  </p:cSld>
  <p:clrMapOvr>
    <a:masterClrMapping/>
  </p:clrMapOvr>
  <p:transition>
    <p:random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86AB2815-7954-4FAF-A66D-65E87B07E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4E4E975F-13B0-44E8-B728-3651DFCCE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95E237F9-C6DB-40AF-B9B1-DDF56FF1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EE7742-0162-4843-8A52-1C1F42C872C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49327140"/>
      </p:ext>
    </p:extLst>
  </p:cSld>
  <p:clrMapOvr>
    <a:masterClrMapping/>
  </p:clrMapOvr>
  <p:transition>
    <p:random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BD2D2EF3-066D-4131-81B3-064A5425EA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BF5650F5-5895-4C03-9507-742E171AF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02E8518-3B9C-466B-A29C-ECC14850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A08264-4A70-4DA1-8849-C93D61B29EE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70209082"/>
      </p:ext>
    </p:extLst>
  </p:cSld>
  <p:clrMapOvr>
    <a:masterClrMapping/>
  </p:clrMapOvr>
  <p:transition>
    <p:random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4EA0FCB5-E9E7-4B18-908D-A263A6C2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A0599470-4E4E-452D-9344-3C70FB17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E513A38D-582F-4AA8-96A6-48481962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57FDAC-333C-4E7C-96C1-924B3144F6E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61015338"/>
      </p:ext>
    </p:extLst>
  </p:cSld>
  <p:clrMapOvr>
    <a:masterClrMapping/>
  </p:clrMapOvr>
  <p:transition>
    <p:random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D36086B8-4AE3-4273-A2E1-4BBECA27CE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89802BCF-E905-40E2-BDB0-3EB6E6B3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DDA39661-16DF-4C57-9B67-C85E7023D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B32EFF-9D0E-4452-AA34-F7B72C4C281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88428455"/>
      </p:ext>
    </p:extLst>
  </p:cSld>
  <p:clrMapOvr>
    <a:masterClrMapping/>
  </p:clrMapOvr>
  <p:transition>
    <p:random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FB9B69F-5B09-41AA-8662-E5E79521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62D416B-E07F-473A-8F48-A9EBF7412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9B7A92-0A99-4A3B-A4E7-D15191BF9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28DFC8-7AFC-4AD2-9B99-BB6A86FE11D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1235452"/>
      </p:ext>
    </p:extLst>
  </p:cSld>
  <p:clrMapOvr>
    <a:masterClrMapping/>
  </p:clrMapOvr>
  <p:transition>
    <p:random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</p:spPr>
        <p:txBody>
          <a:bodyPr anchor="ctr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</p:spPr>
        <p:txBody>
          <a:bodyPr rtlCol="0" anchor="ctr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981E228E-0CE3-4EDE-9EEA-31F78A1DD6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D6D8CFE4-9BD5-446B-A993-55AC02DA4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57FFBD55-D0E6-4071-94D6-8CB854856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01084E-DEB3-4C92-B02F-D1853B3B7D4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19253348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</p:spPr>
        <p:txBody>
          <a:bodyPr anchor="ctr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</p:spPr>
        <p:txBody>
          <a:bodyPr rtlCol="0" anchor="ctr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04DC457C-8899-4A4B-A7CE-9C72D9FF4E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01A4034A-F2DC-455F-80F9-F3ADD4294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45352722-3AE6-4E50-AC2D-10BD1D5A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487E0B-224A-4632-BD67-2829DE7E1F4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79579173"/>
      </p:ext>
    </p:extLst>
  </p:cSld>
  <p:clrMapOvr>
    <a:masterClrMapping/>
  </p:clrMapOvr>
  <p:transition>
    <p:random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97A5374C-CD4E-4E58-ACC5-3A956CB5B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2F0A77A2-344A-4C6F-90F0-CD93A047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49CD4B0B-BEDE-4D36-A6EA-5403379C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FF51E-DC5D-41FD-B4DF-B0CB9193C6F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54584200"/>
      </p:ext>
    </p:extLst>
  </p:cSld>
  <p:clrMapOvr>
    <a:masterClrMapping/>
  </p:clrMapOvr>
  <p:transition>
    <p:random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5A007D4B-48D5-40F7-A468-B5FCEC86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87283B4E-FFEA-4F4B-B240-22E79303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EC34A24D-F2E5-4E8B-B897-17E1F1927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9CEA69-4B3A-4AB8-86C4-35B93C31E2D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08190139"/>
      </p:ext>
    </p:extLst>
  </p:cSld>
  <p:clrMapOvr>
    <a:masterClrMapping/>
  </p:clrMapOvr>
  <p:transition>
    <p:random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8F72664-DD43-4313-8548-92B4EED2C3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0FAEC09-460B-4ADE-A123-80CBDD1B1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AE72A4E-0A0A-44FD-90A0-9E5C299C8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ADA94F-4CB0-4E53-978B-A052D5369DB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77624910"/>
      </p:ext>
    </p:extLst>
  </p:cSld>
  <p:clrMapOvr>
    <a:masterClrMapping/>
  </p:clrMapOvr>
  <p:transition>
    <p:random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</p:spPr>
        <p:txBody>
          <a:bodyPr anchor="t">
            <a:normAutofit/>
          </a:bodyPr>
          <a:lstStyle>
            <a:lvl1pPr>
              <a:defRPr sz="3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58B7E7E-743B-4E2A-A507-BA8F05296D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BED99B9-A367-4F7E-9461-BF391AEA9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7ABFE1D-1FF2-4D76-89AB-3D7D118C9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2F2564-C04D-4B8F-916F-2AB7861E44E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44780299"/>
      </p:ext>
    </p:extLst>
  </p:cSld>
  <p:clrMapOvr>
    <a:masterClrMapping/>
  </p:clrMapOvr>
  <p:transition>
    <p:random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81A1590B-36DF-4BB1-BAD0-422BDD4E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A49FB959-5891-4B44-854D-40649F70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1801FB91-30E0-4C67-9436-A7EA97FCD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03AEAF-7480-4292-B543-434D47257D3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59234545"/>
      </p:ext>
    </p:extLst>
  </p:cSld>
  <p:clrMapOvr>
    <a:masterClrMapping/>
  </p:clrMapOvr>
  <p:transition>
    <p:random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97946E94-DDEF-48E8-8A26-8F8D7DEC54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F13C2A9B-4E8F-4EAF-8CD4-B7D5EFFA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D642B3E6-579A-443B-86EE-9B55C042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B0355A-B652-429E-920A-36940E5BE9D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89890285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B76CC161-4C87-4FB0-9D84-23E56D57F1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9F3566D4-43EF-4760-8BC7-ACB5ACE1F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72905D41-9DCD-4D7E-8F7D-15219F63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828C2A-4152-44B7-AE52-083BFA68D4B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13000215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241DCBEE-4E7C-4645-A1DA-DC15BA66F2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668A4EDF-DB4C-4389-AFB8-2BE929B7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0C3F9A2E-2F38-4432-A212-1CEEC41C5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CEF8E8-68ED-4ADE-9E45-B133E224176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40693799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FAAD363-B393-4435-B29A-56835D3686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582F8A3-289F-4C88-828B-0222166EC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1416270-393D-4182-B3A4-7E78F83C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B40EC1-E3F0-408F-AD4E-B9CD8DBC46D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51292089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</p:spPr>
        <p:txBody>
          <a:bodyPr anchor="t">
            <a:normAutofit/>
          </a:bodyPr>
          <a:lstStyle>
            <a:lvl1pPr>
              <a:defRPr sz="3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BD8F213-AED8-4DDA-8E78-29CF11BB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3EF65D4-91DF-498B-B470-1D188A5FE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665101F-2BF5-4CE5-AE53-27999FD63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59B747-5257-468A-B1E8-2B0B21C502B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14080053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9718FAA7-D47B-4CBC-94AC-D242022300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80704CC6-BE44-4370-AF14-E504C4E9498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C0D0E751-7814-4441-88F5-4C842CDA6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 noProof="1" dirty="0"/>
            </a:lvl1pPr>
          </a:lstStyle>
          <a:p>
            <a:endParaRPr lang="en-US" altLang="x-none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240D872C-20B2-4C62-89AE-39D3779B09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 noProof="1" dirty="0"/>
            </a:lvl1pPr>
          </a:lstStyle>
          <a:p>
            <a:endParaRPr lang="en-US" altLang="x-none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347ABEE9-48A2-4C97-B0FD-9D2194656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 noProof="1" dirty="0">
                <a:cs typeface="+mn-ea"/>
              </a:defRPr>
            </a:lvl1pPr>
          </a:lstStyle>
          <a:p>
            <a:fld id="{7C05DB5A-160E-4129-8FDC-1032B773B121}" type="slidenum">
              <a:rPr lang="en-US" altLang="x-none"/>
              <a:pPr/>
              <a:t>‹#›</a:t>
            </a:fld>
            <a:endParaRPr lang="en-US" altLang="x-none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  <p:sldLayoutId id="2147483662" r:id="rId4"/>
    <p:sldLayoutId id="2147483661" r:id="rId5"/>
    <p:sldLayoutId id="2147483660" r:id="rId6"/>
    <p:sldLayoutId id="2147483659" r:id="rId7"/>
    <p:sldLayoutId id="2147483658" r:id="rId8"/>
    <p:sldLayoutId id="2147483657" r:id="rId9"/>
    <p:sldLayoutId id="2147483656" r:id="rId10"/>
    <p:sldLayoutId id="2147483655" r:id="rId11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xmlns="" id="{F37FDE86-103D-4118-A206-E01F52510A6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xmlns="" id="{FEFCB06D-C7D6-47F6-909A-9DD8CDF1328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xmlns="" id="{1DE75074-D2C7-4171-88B3-55CBCC429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 noProof="1" dirty="0"/>
            </a:lvl1pPr>
          </a:lstStyle>
          <a:p>
            <a:endParaRPr lang="en-US" altLang="x-non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xmlns="" id="{6C659DFD-418F-4593-8A85-9441F56C4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 noProof="1" dirty="0"/>
            </a:lvl1pPr>
          </a:lstStyle>
          <a:p>
            <a:endParaRPr lang="en-US" altLang="x-non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xmlns="" id="{5F8EC45D-3F4E-4FF8-ACFF-97AA90F75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 noProof="1" dirty="0">
                <a:cs typeface="+mn-ea"/>
              </a:defRPr>
            </a:lvl1pPr>
          </a:lstStyle>
          <a:p>
            <a:fld id="{F91A5439-7074-4F02-B314-FFF758BCC655}" type="slidenum">
              <a:rPr lang="en-US" altLang="x-none"/>
              <a:pPr/>
              <a:t>‹#›</a:t>
            </a:fld>
            <a:endParaRPr lang="en-US" altLang="x-none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5" r:id="rId2"/>
    <p:sldLayoutId id="2147483674" r:id="rId3"/>
    <p:sldLayoutId id="2147483673" r:id="rId4"/>
    <p:sldLayoutId id="2147483672" r:id="rId5"/>
    <p:sldLayoutId id="2147483671" r:id="rId6"/>
    <p:sldLayoutId id="2147483670" r:id="rId7"/>
    <p:sldLayoutId id="2147483669" r:id="rId8"/>
    <p:sldLayoutId id="2147483668" r:id="rId9"/>
    <p:sldLayoutId id="2147483667" r:id="rId10"/>
    <p:sldLayoutId id="2147483666" r:id="rId11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24637C31-E43B-42BA-8A0B-3A5A213CB7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xmlns="" id="{C6D98815-D2F9-455A-A10D-61AD2197D7B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3A8DB775-AF2E-4F0E-9002-43F9743942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 noProof="1" dirty="0"/>
            </a:lvl1pPr>
          </a:lstStyle>
          <a:p>
            <a:endParaRPr lang="en-US" altLang="x-non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xmlns="" id="{5D9F89FD-88D3-40B7-AD88-784D9FDD0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 noProof="1" dirty="0"/>
            </a:lvl1pPr>
          </a:lstStyle>
          <a:p>
            <a:endParaRPr lang="en-US" altLang="x-none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xmlns="" id="{775FDD2C-7B42-4BE5-8C28-67E2E371C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 noProof="1" dirty="0">
                <a:cs typeface="+mn-ea"/>
              </a:defRPr>
            </a:lvl1pPr>
          </a:lstStyle>
          <a:p>
            <a:fld id="{562ABD3F-5026-45E4-8EAD-DB303CA02A74}" type="slidenum">
              <a:rPr lang="en-US" altLang="x-none"/>
              <a:pPr/>
              <a:t>‹#›</a:t>
            </a:fld>
            <a:endParaRPr lang="en-US" altLang="x-none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6" r:id="rId2"/>
    <p:sldLayoutId id="2147483685" r:id="rId3"/>
    <p:sldLayoutId id="2147483684" r:id="rId4"/>
    <p:sldLayoutId id="2147483683" r:id="rId5"/>
    <p:sldLayoutId id="2147483682" r:id="rId6"/>
    <p:sldLayoutId id="2147483681" r:id="rId7"/>
    <p:sldLayoutId id="2147483680" r:id="rId8"/>
    <p:sldLayoutId id="2147483679" r:id="rId9"/>
    <p:sldLayoutId id="2147483678" r:id="rId10"/>
    <p:sldLayoutId id="2147483677" r:id="rId11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91D4665B-4024-4AAA-96DD-06C8345AD89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xmlns="" id="{7CA30407-2A82-4C81-B291-38C8452D42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xmlns="" id="{A53962FD-112B-46D2-A6B0-EFDE54184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 noProof="1" dirty="0"/>
            </a:lvl1pPr>
          </a:lstStyle>
          <a:p>
            <a:endParaRPr lang="en-US" altLang="x-none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xmlns="" id="{6AEF0817-D72E-4027-8E91-9219B1DEC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 noProof="1" dirty="0"/>
            </a:lvl1pPr>
          </a:lstStyle>
          <a:p>
            <a:endParaRPr lang="en-US" altLang="x-none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xmlns="" id="{09157A5D-D2E7-49E5-AFB5-8484E4FE1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 noProof="1" dirty="0">
                <a:cs typeface="+mn-ea"/>
              </a:defRPr>
            </a:lvl1pPr>
          </a:lstStyle>
          <a:p>
            <a:fld id="{3CE7CB19-4298-4B27-B5DC-D739EA20066D}" type="slidenum">
              <a:rPr lang="en-US" altLang="x-none"/>
              <a:pPr/>
              <a:t>‹#›</a:t>
            </a:fld>
            <a:endParaRPr lang="en-US" altLang="x-none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7" r:id="rId2"/>
    <p:sldLayoutId id="2147483696" r:id="rId3"/>
    <p:sldLayoutId id="2147483695" r:id="rId4"/>
    <p:sldLayoutId id="2147483694" r:id="rId5"/>
    <p:sldLayoutId id="2147483693" r:id="rId6"/>
    <p:sldLayoutId id="2147483692" r:id="rId7"/>
    <p:sldLayoutId id="2147483691" r:id="rId8"/>
    <p:sldLayoutId id="2147483690" r:id="rId9"/>
    <p:sldLayoutId id="2147483689" r:id="rId10"/>
    <p:sldLayoutId id="2147483688" r:id="rId11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65D800E9-9C81-4D08-B96F-23DF632913C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FC279442-9EC0-4A84-967E-DF4DD41857E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xmlns="" id="{76F7C7F3-30F6-45F0-B7DC-2CFDF97449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 noProof="1" dirty="0"/>
            </a:lvl1pPr>
          </a:lstStyle>
          <a:p>
            <a:endParaRPr lang="en-US" altLang="x-none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xmlns="" id="{F4D39937-FC9D-4048-9283-C787200FA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 noProof="1" dirty="0"/>
            </a:lvl1pPr>
          </a:lstStyle>
          <a:p>
            <a:endParaRPr lang="en-US" altLang="x-none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xmlns="" id="{FAD0A700-31BC-40E1-A977-6AFF5960CB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 noProof="1" dirty="0">
                <a:cs typeface="+mn-ea"/>
              </a:defRPr>
            </a:lvl1pPr>
          </a:lstStyle>
          <a:p>
            <a:fld id="{9B99F0D9-8F8C-4EF3-ACD0-5A2931499B07}" type="slidenum">
              <a:rPr lang="en-US" altLang="x-none"/>
              <a:pPr/>
              <a:t>‹#›</a:t>
            </a:fld>
            <a:endParaRPr lang="en-US" altLang="x-none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08" r:id="rId2"/>
    <p:sldLayoutId id="2147483707" r:id="rId3"/>
    <p:sldLayoutId id="2147483706" r:id="rId4"/>
    <p:sldLayoutId id="2147483705" r:id="rId5"/>
    <p:sldLayoutId id="2147483704" r:id="rId6"/>
    <p:sldLayoutId id="2147483703" r:id="rId7"/>
    <p:sldLayoutId id="2147483702" r:id="rId8"/>
    <p:sldLayoutId id="2147483701" r:id="rId9"/>
    <p:sldLayoutId id="2147483700" r:id="rId10"/>
    <p:sldLayoutId id="2147483699" r:id="rId11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E1B064B-B211-4E51-9EFB-606E32AB8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600" dirty="0"/>
              <a:t>图谋不轨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B721675-EE45-4344-8E06-62B6B8D146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200" dirty="0" smtClean="0"/>
              <a:t>图论第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课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6323984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5">
            <a:extLst>
              <a:ext uri="{FF2B5EF4-FFF2-40B4-BE49-F238E27FC236}">
                <a16:creationId xmlns:a16="http://schemas.microsoft.com/office/drawing/2014/main" xmlns="" id="{F6159678-F177-40CE-AE38-717C9A193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464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6633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图的存储方法1：邻接矩阵</a:t>
            </a:r>
          </a:p>
        </p:txBody>
      </p:sp>
      <p:sp>
        <p:nvSpPr>
          <p:cNvPr id="15362" name="Oval 17">
            <a:extLst>
              <a:ext uri="{FF2B5EF4-FFF2-40B4-BE49-F238E27FC236}">
                <a16:creationId xmlns:a16="http://schemas.microsoft.com/office/drawing/2014/main" xmlns="" id="{40E5E987-2179-453D-A884-976605710809}"/>
              </a:ext>
            </a:extLst>
          </p:cNvPr>
          <p:cNvSpPr/>
          <p:nvPr/>
        </p:nvSpPr>
        <p:spPr>
          <a:xfrm>
            <a:off x="1541463" y="1063625"/>
            <a:ext cx="533400" cy="533400"/>
          </a:xfrm>
          <a:prstGeom prst="ellipse">
            <a:avLst/>
          </a:prstGeom>
          <a:solidFill>
            <a:srgbClr val="00FFFF"/>
          </a:solidFill>
          <a:ln w="38100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3200" b="1" noProof="1">
                <a:cs typeface="+mn-ea"/>
              </a:rPr>
              <a:t>1</a:t>
            </a:r>
            <a:endParaRPr lang="zh-CN" altLang="en-US" sz="3200" b="1" noProof="1"/>
          </a:p>
        </p:txBody>
      </p:sp>
      <p:sp>
        <p:nvSpPr>
          <p:cNvPr id="15363" name="Oval 18">
            <a:extLst>
              <a:ext uri="{FF2B5EF4-FFF2-40B4-BE49-F238E27FC236}">
                <a16:creationId xmlns:a16="http://schemas.microsoft.com/office/drawing/2014/main" xmlns="" id="{511B383E-03A7-4EE2-AA57-FFDFABA78060}"/>
              </a:ext>
            </a:extLst>
          </p:cNvPr>
          <p:cNvSpPr/>
          <p:nvPr/>
        </p:nvSpPr>
        <p:spPr>
          <a:xfrm>
            <a:off x="531813" y="2206625"/>
            <a:ext cx="533400" cy="533400"/>
          </a:xfrm>
          <a:prstGeom prst="ellipse">
            <a:avLst/>
          </a:prstGeom>
          <a:solidFill>
            <a:srgbClr val="00FFFF"/>
          </a:solidFill>
          <a:ln w="38100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3200" b="1" noProof="1">
                <a:cs typeface="+mn-ea"/>
              </a:rPr>
              <a:t>3</a:t>
            </a:r>
            <a:endParaRPr lang="zh-CN" altLang="en-US" sz="3200" b="1" noProof="1"/>
          </a:p>
        </p:txBody>
      </p:sp>
      <p:sp>
        <p:nvSpPr>
          <p:cNvPr id="15364" name="Oval 19">
            <a:extLst>
              <a:ext uri="{FF2B5EF4-FFF2-40B4-BE49-F238E27FC236}">
                <a16:creationId xmlns:a16="http://schemas.microsoft.com/office/drawing/2014/main" xmlns="" id="{FBBF67A2-D586-4141-AE39-9E57882FF4EF}"/>
              </a:ext>
            </a:extLst>
          </p:cNvPr>
          <p:cNvSpPr/>
          <p:nvPr/>
        </p:nvSpPr>
        <p:spPr>
          <a:xfrm>
            <a:off x="1570038" y="3425825"/>
            <a:ext cx="533400" cy="533400"/>
          </a:xfrm>
          <a:prstGeom prst="ellipse">
            <a:avLst/>
          </a:prstGeom>
          <a:solidFill>
            <a:srgbClr val="00FFFF"/>
          </a:solidFill>
          <a:ln w="38100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3200" b="1" noProof="1">
                <a:cs typeface="+mn-ea"/>
              </a:rPr>
              <a:t>2</a:t>
            </a:r>
            <a:endParaRPr lang="zh-CN" altLang="en-US" sz="3200" b="1" noProof="1"/>
          </a:p>
        </p:txBody>
      </p:sp>
      <p:sp>
        <p:nvSpPr>
          <p:cNvPr id="15365" name="Oval 20">
            <a:extLst>
              <a:ext uri="{FF2B5EF4-FFF2-40B4-BE49-F238E27FC236}">
                <a16:creationId xmlns:a16="http://schemas.microsoft.com/office/drawing/2014/main" xmlns="" id="{56C0343C-0419-452D-870F-881EC5794202}"/>
              </a:ext>
            </a:extLst>
          </p:cNvPr>
          <p:cNvSpPr/>
          <p:nvPr/>
        </p:nvSpPr>
        <p:spPr>
          <a:xfrm>
            <a:off x="2665413" y="2054225"/>
            <a:ext cx="533400" cy="533400"/>
          </a:xfrm>
          <a:prstGeom prst="ellipse">
            <a:avLst/>
          </a:prstGeom>
          <a:solidFill>
            <a:srgbClr val="00FFFF"/>
          </a:solidFill>
          <a:ln w="38100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3200" b="1" noProof="1">
                <a:cs typeface="+mn-ea"/>
              </a:rPr>
              <a:t>5</a:t>
            </a:r>
            <a:endParaRPr lang="zh-CN" altLang="en-US" sz="3200" b="1" noProof="1"/>
          </a:p>
        </p:txBody>
      </p:sp>
      <p:sp>
        <p:nvSpPr>
          <p:cNvPr id="15366" name="Line 21">
            <a:extLst>
              <a:ext uri="{FF2B5EF4-FFF2-40B4-BE49-F238E27FC236}">
                <a16:creationId xmlns:a16="http://schemas.microsoft.com/office/drawing/2014/main" xmlns="" id="{EF70B1A1-02E1-4E13-8CF3-875E9E39C9FF}"/>
              </a:ext>
            </a:extLst>
          </p:cNvPr>
          <p:cNvSpPr/>
          <p:nvPr/>
        </p:nvSpPr>
        <p:spPr>
          <a:xfrm flipH="1" flipV="1">
            <a:off x="3048000" y="2589213"/>
            <a:ext cx="76200" cy="531812"/>
          </a:xfrm>
          <a:prstGeom prst="line">
            <a:avLst/>
          </a:prstGeom>
          <a:ln w="57150" cap="flat" cmpd="sng">
            <a:solidFill>
              <a:srgbClr val="CC0099"/>
            </a:solidFill>
            <a:prstDash val="solid"/>
            <a:round/>
            <a:headEnd type="stealth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noProof="1"/>
          </a:p>
        </p:txBody>
      </p:sp>
      <p:sp>
        <p:nvSpPr>
          <p:cNvPr id="15367" name="Freeform 23">
            <a:extLst>
              <a:ext uri="{FF2B5EF4-FFF2-40B4-BE49-F238E27FC236}">
                <a16:creationId xmlns:a16="http://schemas.microsoft.com/office/drawing/2014/main" xmlns="" id="{9226B655-E413-4151-B221-F82A273D5EB6}"/>
              </a:ext>
            </a:extLst>
          </p:cNvPr>
          <p:cNvSpPr/>
          <p:nvPr/>
        </p:nvSpPr>
        <p:spPr>
          <a:xfrm rot="5220000">
            <a:off x="2112963" y="1406525"/>
            <a:ext cx="685800" cy="762000"/>
          </a:xfrm>
          <a:custGeom>
            <a:avLst/>
            <a:gdLst/>
            <a:ahLst/>
            <a:cxnLst>
              <a:cxn ang="0">
                <a:pos x="432" y="0"/>
              </a:cxn>
              <a:cxn ang="0">
                <a:pos x="144" y="192"/>
              </a:cxn>
              <a:cxn ang="0">
                <a:pos x="0" y="480"/>
              </a:cxn>
            </a:cxnLst>
            <a:rect l="0" t="0" r="0" b="0"/>
            <a:pathLst>
              <a:path w="432" h="480">
                <a:moveTo>
                  <a:pt x="432" y="0"/>
                </a:moveTo>
                <a:cubicBezTo>
                  <a:pt x="324" y="56"/>
                  <a:pt x="216" y="112"/>
                  <a:pt x="144" y="192"/>
                </a:cubicBezTo>
                <a:cubicBezTo>
                  <a:pt x="72" y="272"/>
                  <a:pt x="36" y="376"/>
                  <a:pt x="0" y="480"/>
                </a:cubicBezTo>
              </a:path>
            </a:pathLst>
          </a:custGeom>
          <a:noFill/>
          <a:ln w="57150" cap="flat" cmpd="sng">
            <a:solidFill>
              <a:srgbClr val="CC6600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noProof="1"/>
          </a:p>
        </p:txBody>
      </p:sp>
      <p:sp>
        <p:nvSpPr>
          <p:cNvPr id="15368" name="Line 24">
            <a:extLst>
              <a:ext uri="{FF2B5EF4-FFF2-40B4-BE49-F238E27FC236}">
                <a16:creationId xmlns:a16="http://schemas.microsoft.com/office/drawing/2014/main" xmlns="" id="{5E58A2CC-0019-463D-9128-832A8B100EE6}"/>
              </a:ext>
            </a:extLst>
          </p:cNvPr>
          <p:cNvSpPr/>
          <p:nvPr/>
        </p:nvSpPr>
        <p:spPr>
          <a:xfrm>
            <a:off x="855663" y="2740025"/>
            <a:ext cx="762000" cy="762000"/>
          </a:xfrm>
          <a:prstGeom prst="line">
            <a:avLst/>
          </a:prstGeom>
          <a:ln w="57150" cap="flat" cmpd="sng">
            <a:solidFill>
              <a:srgbClr val="CC0099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noProof="1"/>
          </a:p>
        </p:txBody>
      </p:sp>
      <p:sp>
        <p:nvSpPr>
          <p:cNvPr id="15369" name="Line 25">
            <a:extLst>
              <a:ext uri="{FF2B5EF4-FFF2-40B4-BE49-F238E27FC236}">
                <a16:creationId xmlns:a16="http://schemas.microsoft.com/office/drawing/2014/main" xmlns="" id="{FA7C78F1-D57D-42C2-B7F5-41BEE8149E2B}"/>
              </a:ext>
            </a:extLst>
          </p:cNvPr>
          <p:cNvSpPr/>
          <p:nvPr/>
        </p:nvSpPr>
        <p:spPr>
          <a:xfrm flipH="1">
            <a:off x="1998663" y="2587625"/>
            <a:ext cx="838200" cy="914400"/>
          </a:xfrm>
          <a:prstGeom prst="line">
            <a:avLst/>
          </a:prstGeom>
          <a:ln w="57150" cap="flat" cmpd="sng">
            <a:solidFill>
              <a:srgbClr val="CC0099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noProof="1"/>
          </a:p>
        </p:txBody>
      </p:sp>
      <p:sp>
        <p:nvSpPr>
          <p:cNvPr id="15370" name="Line 26">
            <a:extLst>
              <a:ext uri="{FF2B5EF4-FFF2-40B4-BE49-F238E27FC236}">
                <a16:creationId xmlns:a16="http://schemas.microsoft.com/office/drawing/2014/main" xmlns="" id="{729B086E-3BEA-41B4-B3E5-53CD233180F1}"/>
              </a:ext>
            </a:extLst>
          </p:cNvPr>
          <p:cNvSpPr/>
          <p:nvPr/>
        </p:nvSpPr>
        <p:spPr>
          <a:xfrm flipH="1">
            <a:off x="931863" y="1520825"/>
            <a:ext cx="685800" cy="762000"/>
          </a:xfrm>
          <a:prstGeom prst="line">
            <a:avLst/>
          </a:prstGeom>
          <a:ln w="57150" cap="flat" cmpd="sng">
            <a:solidFill>
              <a:srgbClr val="CC0099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noProof="1"/>
          </a:p>
        </p:txBody>
      </p:sp>
      <p:sp>
        <p:nvSpPr>
          <p:cNvPr id="15371" name="Line 27">
            <a:extLst>
              <a:ext uri="{FF2B5EF4-FFF2-40B4-BE49-F238E27FC236}">
                <a16:creationId xmlns:a16="http://schemas.microsoft.com/office/drawing/2014/main" xmlns="" id="{E8233921-306A-4684-B6A3-0C2213E1C4F0}"/>
              </a:ext>
            </a:extLst>
          </p:cNvPr>
          <p:cNvSpPr/>
          <p:nvPr/>
        </p:nvSpPr>
        <p:spPr>
          <a:xfrm>
            <a:off x="1922463" y="1520825"/>
            <a:ext cx="762000" cy="685800"/>
          </a:xfrm>
          <a:prstGeom prst="line">
            <a:avLst/>
          </a:prstGeom>
          <a:ln w="57150" cap="flat" cmpd="sng">
            <a:solidFill>
              <a:srgbClr val="CC6600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noProof="1"/>
          </a:p>
        </p:txBody>
      </p:sp>
      <p:sp>
        <p:nvSpPr>
          <p:cNvPr id="15372" name="Freeform 28">
            <a:extLst>
              <a:ext uri="{FF2B5EF4-FFF2-40B4-BE49-F238E27FC236}">
                <a16:creationId xmlns:a16="http://schemas.microsoft.com/office/drawing/2014/main" xmlns="" id="{5F782414-B702-4E43-8E47-50C9A3B04B64}"/>
              </a:ext>
            </a:extLst>
          </p:cNvPr>
          <p:cNvSpPr/>
          <p:nvPr/>
        </p:nvSpPr>
        <p:spPr>
          <a:xfrm rot="5220000">
            <a:off x="2112963" y="1406525"/>
            <a:ext cx="685800" cy="762000"/>
          </a:xfrm>
          <a:custGeom>
            <a:avLst/>
            <a:gdLst/>
            <a:ahLst/>
            <a:cxnLst>
              <a:cxn ang="0">
                <a:pos x="432" y="0"/>
              </a:cxn>
              <a:cxn ang="0">
                <a:pos x="144" y="192"/>
              </a:cxn>
              <a:cxn ang="0">
                <a:pos x="0" y="480"/>
              </a:cxn>
            </a:cxnLst>
            <a:rect l="0" t="0" r="0" b="0"/>
            <a:pathLst>
              <a:path w="432" h="480">
                <a:moveTo>
                  <a:pt x="432" y="0"/>
                </a:moveTo>
                <a:cubicBezTo>
                  <a:pt x="324" y="56"/>
                  <a:pt x="216" y="112"/>
                  <a:pt x="144" y="192"/>
                </a:cubicBezTo>
                <a:cubicBezTo>
                  <a:pt x="72" y="272"/>
                  <a:pt x="36" y="376"/>
                  <a:pt x="0" y="480"/>
                </a:cubicBezTo>
              </a:path>
            </a:pathLst>
          </a:custGeom>
          <a:noFill/>
          <a:ln w="57150" cap="flat" cmpd="sng">
            <a:solidFill>
              <a:srgbClr val="CC0099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noProof="1"/>
          </a:p>
        </p:txBody>
      </p:sp>
      <p:sp>
        <p:nvSpPr>
          <p:cNvPr id="15373" name="Line 29">
            <a:extLst>
              <a:ext uri="{FF2B5EF4-FFF2-40B4-BE49-F238E27FC236}">
                <a16:creationId xmlns:a16="http://schemas.microsoft.com/office/drawing/2014/main" xmlns="" id="{3B43DD91-59AE-435A-87BB-C1AD3191973D}"/>
              </a:ext>
            </a:extLst>
          </p:cNvPr>
          <p:cNvSpPr/>
          <p:nvPr/>
        </p:nvSpPr>
        <p:spPr>
          <a:xfrm>
            <a:off x="1922463" y="1520825"/>
            <a:ext cx="762000" cy="685800"/>
          </a:xfrm>
          <a:prstGeom prst="line">
            <a:avLst/>
          </a:prstGeom>
          <a:ln w="57150" cap="flat" cmpd="sng">
            <a:solidFill>
              <a:srgbClr val="CC0099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noProof="1"/>
          </a:p>
        </p:txBody>
      </p:sp>
      <p:sp>
        <p:nvSpPr>
          <p:cNvPr id="28687" name="文本框 28686">
            <a:extLst>
              <a:ext uri="{FF2B5EF4-FFF2-40B4-BE49-F238E27FC236}">
                <a16:creationId xmlns:a16="http://schemas.microsoft.com/office/drawing/2014/main" xmlns="" id="{1B2AB136-4F93-41D1-8625-3A2C15895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8850" y="1304925"/>
            <a:ext cx="579438" cy="325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3200"/>
              <a:t>1</a:t>
            </a:r>
          </a:p>
          <a:p>
            <a:pPr>
              <a:lnSpc>
                <a:spcPct val="130000"/>
              </a:lnSpc>
            </a:pPr>
            <a:r>
              <a:rPr lang="zh-CN" altLang="en-US" sz="3200"/>
              <a:t>2</a:t>
            </a:r>
          </a:p>
          <a:p>
            <a:pPr>
              <a:lnSpc>
                <a:spcPct val="130000"/>
              </a:lnSpc>
            </a:pPr>
            <a:r>
              <a:rPr lang="zh-CN" altLang="en-US" sz="3200"/>
              <a:t>3</a:t>
            </a:r>
          </a:p>
          <a:p>
            <a:pPr>
              <a:lnSpc>
                <a:spcPct val="130000"/>
              </a:lnSpc>
            </a:pPr>
            <a:r>
              <a:rPr lang="zh-CN" altLang="en-US" sz="3200"/>
              <a:t>4</a:t>
            </a:r>
          </a:p>
          <a:p>
            <a:pPr>
              <a:lnSpc>
                <a:spcPct val="130000"/>
              </a:lnSpc>
            </a:pPr>
            <a:r>
              <a:rPr lang="zh-CN" altLang="en-US" sz="3200"/>
              <a:t>5</a:t>
            </a:r>
          </a:p>
        </p:txBody>
      </p:sp>
      <p:sp>
        <p:nvSpPr>
          <p:cNvPr id="28688" name="文本框 28687">
            <a:extLst>
              <a:ext uri="{FF2B5EF4-FFF2-40B4-BE49-F238E27FC236}">
                <a16:creationId xmlns:a16="http://schemas.microsoft.com/office/drawing/2014/main" xmlns="" id="{D68C7D3F-94C8-45D5-BACC-3B2F38209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288" y="946150"/>
            <a:ext cx="34051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/>
              <a:t>1    2    3    4    5</a:t>
            </a:r>
          </a:p>
        </p:txBody>
      </p:sp>
      <p:sp>
        <p:nvSpPr>
          <p:cNvPr id="15376" name="Line 21">
            <a:extLst>
              <a:ext uri="{FF2B5EF4-FFF2-40B4-BE49-F238E27FC236}">
                <a16:creationId xmlns:a16="http://schemas.microsoft.com/office/drawing/2014/main" xmlns="" id="{D1E137E8-3076-46A3-A6F0-AC984ED08E41}"/>
              </a:ext>
            </a:extLst>
          </p:cNvPr>
          <p:cNvSpPr/>
          <p:nvPr/>
        </p:nvSpPr>
        <p:spPr>
          <a:xfrm flipV="1">
            <a:off x="2132013" y="3579813"/>
            <a:ext cx="838200" cy="152400"/>
          </a:xfrm>
          <a:prstGeom prst="line">
            <a:avLst/>
          </a:prstGeom>
          <a:ln w="57150" cap="flat" cmpd="sng">
            <a:solidFill>
              <a:srgbClr val="CC0099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noProof="1"/>
          </a:p>
        </p:txBody>
      </p:sp>
      <p:sp>
        <p:nvSpPr>
          <p:cNvPr id="28690" name="文本框 28689">
            <a:extLst>
              <a:ext uri="{FF2B5EF4-FFF2-40B4-BE49-F238E27FC236}">
                <a16:creationId xmlns:a16="http://schemas.microsoft.com/office/drawing/2014/main" xmlns="" id="{64820492-A4B0-4504-8A48-98FE304FFA26}"/>
              </a:ext>
            </a:extLst>
          </p:cNvPr>
          <p:cNvSpPr txBox="1"/>
          <p:nvPr/>
        </p:nvSpPr>
        <p:spPr>
          <a:xfrm>
            <a:off x="5334000" y="379413"/>
            <a:ext cx="2819400" cy="51911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r>
              <a:rPr lang="zh-CN" altLang="en-US" sz="2800" b="1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cs typeface="+mn-ea"/>
              </a:rPr>
              <a:t>bool</a:t>
            </a:r>
            <a:r>
              <a:rPr lang="zh-CN" altLang="en-US" sz="2800" b="1" noProof="1">
                <a:effectLst>
                  <a:outerShdw blurRad="38100" dist="38100" dir="2700000">
                    <a:srgbClr val="FFFFFF"/>
                  </a:outerShdw>
                </a:effectLst>
                <a:cs typeface="+mn-ea"/>
              </a:rPr>
              <a:t> Map[6][6];</a:t>
            </a:r>
            <a:endParaRPr lang="zh-CN" altLang="en-US" sz="2800" b="1" noProof="1">
              <a:effectLst>
                <a:outerShdw blurRad="38100" dist="38100" dir="2700000">
                  <a:srgbClr val="FFFFFF"/>
                </a:outerShdw>
              </a:effectLst>
            </a:endParaRPr>
          </a:p>
        </p:txBody>
      </p:sp>
      <p:sp>
        <p:nvSpPr>
          <p:cNvPr id="28691" name="文本框 28690">
            <a:extLst>
              <a:ext uri="{FF2B5EF4-FFF2-40B4-BE49-F238E27FC236}">
                <a16:creationId xmlns:a16="http://schemas.microsoft.com/office/drawing/2014/main" xmlns="" id="{058BCF53-98DB-4B0F-B3C5-E0F4C87B3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648200"/>
            <a:ext cx="84582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幼圆" panose="02010509060101010101" pitchFamily="49" charset="-122"/>
                <a:ea typeface="幼圆" panose="02010509060101010101" pitchFamily="49" charset="-122"/>
              </a:rPr>
              <a:t>Map[x][y]==true的值就代表了从点x出发能</a:t>
            </a:r>
            <a:r>
              <a:rPr lang="zh-CN" altLang="en-US" sz="24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直接</a:t>
            </a:r>
            <a:r>
              <a:rPr lang="zh-CN" altLang="en-US" sz="2400" b="1">
                <a:latin typeface="幼圆" panose="02010509060101010101" pitchFamily="49" charset="-122"/>
                <a:ea typeface="幼圆" panose="02010509060101010101" pitchFamily="49" charset="-122"/>
              </a:rPr>
              <a:t>到达点y</a:t>
            </a:r>
          </a:p>
          <a:p>
            <a:r>
              <a:rPr lang="zh-CN" altLang="en-US" sz="2400" i="1">
                <a:solidFill>
                  <a:srgbClr val="3366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如上图中：Map[3][2]==true,表示从3号点出发能直接到2号点</a:t>
            </a:r>
          </a:p>
          <a:p>
            <a:r>
              <a:rPr lang="zh-CN" altLang="en-US" sz="2400" b="1">
                <a:latin typeface="幼圆" panose="02010509060101010101" pitchFamily="49" charset="-122"/>
                <a:ea typeface="幼圆" panose="02010509060101010101" pitchFamily="49" charset="-122"/>
              </a:rPr>
              <a:t>若Map[x][y]==false,则表示从点x出发无法直接到达点y</a:t>
            </a:r>
          </a:p>
          <a:p>
            <a:r>
              <a:rPr lang="zh-CN" altLang="en-US" sz="2400" i="1">
                <a:solidFill>
                  <a:srgbClr val="3366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如上图中Map[2][3]==false</a:t>
            </a:r>
          </a:p>
        </p:txBody>
      </p:sp>
      <p:sp>
        <p:nvSpPr>
          <p:cNvPr id="15379" name="Oval 20">
            <a:extLst>
              <a:ext uri="{FF2B5EF4-FFF2-40B4-BE49-F238E27FC236}">
                <a16:creationId xmlns:a16="http://schemas.microsoft.com/office/drawing/2014/main" xmlns="" id="{5CB9C42B-37C1-4959-A72B-194A27728B0B}"/>
              </a:ext>
            </a:extLst>
          </p:cNvPr>
          <p:cNvSpPr/>
          <p:nvPr/>
        </p:nvSpPr>
        <p:spPr>
          <a:xfrm>
            <a:off x="2890838" y="3140075"/>
            <a:ext cx="533400" cy="533400"/>
          </a:xfrm>
          <a:prstGeom prst="ellipse">
            <a:avLst/>
          </a:prstGeom>
          <a:solidFill>
            <a:srgbClr val="00FFFF"/>
          </a:solidFill>
          <a:ln w="38100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3200" b="1" noProof="1">
                <a:cs typeface="+mn-ea"/>
              </a:rPr>
              <a:t>4</a:t>
            </a:r>
            <a:endParaRPr lang="zh-CN" altLang="en-US" sz="3200" b="1" noProof="1"/>
          </a:p>
        </p:txBody>
      </p:sp>
      <p:graphicFrame>
        <p:nvGraphicFramePr>
          <p:cNvPr id="28693" name="表格 28692">
            <a:extLst>
              <a:ext uri="{FF2B5EF4-FFF2-40B4-BE49-F238E27FC236}">
                <a16:creationId xmlns:a16="http://schemas.microsoft.com/office/drawing/2014/main" xmlns="" id="{9189F245-FB11-4010-BD75-FB0FED66B891}"/>
              </a:ext>
            </a:extLst>
          </p:cNvPr>
          <p:cNvGraphicFramePr/>
          <p:nvPr/>
        </p:nvGraphicFramePr>
        <p:xfrm>
          <a:off x="5181600" y="1447800"/>
          <a:ext cx="3124200" cy="3122613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38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2547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dirty="0">
                          <a:solidFill>
                            <a:srgbClr val="0066FF"/>
                          </a:solidFill>
                          <a:latin typeface="Calibri" panose="020F0502020204030204" pitchFamily="2" charset="0"/>
                        </a:rPr>
                        <a:t>true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false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dirty="0">
                          <a:solidFill>
                            <a:srgbClr val="FF0000"/>
                          </a:solidFill>
                          <a:latin typeface="Calibri" panose="020F0502020204030204" pitchFamily="2" charset="0"/>
                        </a:rPr>
                        <a:t>true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false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dirty="0">
                          <a:solidFill>
                            <a:srgbClr val="FF0000"/>
                          </a:solidFill>
                          <a:latin typeface="Calibri" panose="020F0502020204030204" pitchFamily="2" charset="0"/>
                        </a:rPr>
                        <a:t>true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3888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false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dirty="0">
                          <a:solidFill>
                            <a:srgbClr val="0066FF"/>
                          </a:solidFill>
                          <a:latin typeface="Calibri" panose="020F0502020204030204" pitchFamily="2" charset="0"/>
                        </a:rPr>
                        <a:t>true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dirty="0">
                          <a:latin typeface="Calibri" panose="020F0502020204030204" pitchFamily="2" charset="0"/>
                        </a:rPr>
                        <a:t>false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dirty="0">
                          <a:solidFill>
                            <a:srgbClr val="FF0000"/>
                          </a:solidFill>
                          <a:latin typeface="Calibri" panose="020F0502020204030204" pitchFamily="2" charset="0"/>
                        </a:rPr>
                        <a:t>true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false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3887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false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dirty="0">
                          <a:solidFill>
                            <a:srgbClr val="FF0000"/>
                          </a:solidFill>
                          <a:latin typeface="Calibri" panose="020F0502020204030204" pitchFamily="2" charset="0"/>
                        </a:rPr>
                        <a:t>true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dirty="0">
                          <a:solidFill>
                            <a:srgbClr val="0066FF"/>
                          </a:solidFill>
                          <a:latin typeface="Calibri" panose="020F0502020204030204" pitchFamily="2" charset="0"/>
                        </a:rPr>
                        <a:t>true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false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dirty="0">
                          <a:solidFill>
                            <a:srgbClr val="FF0000"/>
                          </a:solidFill>
                          <a:latin typeface="Calibri" panose="020F0502020204030204" pitchFamily="2" charset="0"/>
                        </a:rPr>
                        <a:t>true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547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false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false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false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dirty="0">
                          <a:solidFill>
                            <a:srgbClr val="0066FF"/>
                          </a:solidFill>
                          <a:latin typeface="Calibri" panose="020F0502020204030204" pitchFamily="2" charset="0"/>
                        </a:rPr>
                        <a:t>true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false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3888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dirty="0">
                          <a:solidFill>
                            <a:srgbClr val="FF0000"/>
                          </a:solidFill>
                          <a:latin typeface="Calibri" panose="020F0502020204030204" pitchFamily="2" charset="0"/>
                        </a:rPr>
                        <a:t>true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dirty="0">
                          <a:solidFill>
                            <a:srgbClr val="FF0000"/>
                          </a:solidFill>
                          <a:latin typeface="Calibri" panose="020F0502020204030204" pitchFamily="2" charset="0"/>
                        </a:rPr>
                        <a:t>true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false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dirty="0">
                          <a:solidFill>
                            <a:srgbClr val="FF0000"/>
                          </a:solidFill>
                          <a:latin typeface="Calibri" panose="020F0502020204030204" pitchFamily="2" charset="0"/>
                        </a:rPr>
                        <a:t>true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dirty="0">
                          <a:solidFill>
                            <a:srgbClr val="0066FF"/>
                          </a:solidFill>
                          <a:latin typeface="Calibri" panose="020F0502020204030204" pitchFamily="2" charset="0"/>
                        </a:rPr>
                        <a:t>true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5418" name="Line 26">
            <a:extLst>
              <a:ext uri="{FF2B5EF4-FFF2-40B4-BE49-F238E27FC236}">
                <a16:creationId xmlns:a16="http://schemas.microsoft.com/office/drawing/2014/main" xmlns="" id="{5F212FC1-AD62-42BA-9E57-AF4EAB2670B8}"/>
              </a:ext>
            </a:extLst>
          </p:cNvPr>
          <p:cNvSpPr/>
          <p:nvPr/>
        </p:nvSpPr>
        <p:spPr>
          <a:xfrm>
            <a:off x="1065213" y="2436813"/>
            <a:ext cx="1600200" cy="0"/>
          </a:xfrm>
          <a:prstGeom prst="line">
            <a:avLst/>
          </a:prstGeom>
          <a:ln w="57150" cap="flat" cmpd="sng">
            <a:solidFill>
              <a:srgbClr val="CC0099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noProof="1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7" grpId="0" bldLvl="0"/>
      <p:bldP spid="28688" grpId="0" bldLvl="0"/>
      <p:bldP spid="28690" grpId="0" bldLvl="0"/>
      <p:bldP spid="28691" grpId="0" bldLvl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5">
            <a:extLst>
              <a:ext uri="{FF2B5EF4-FFF2-40B4-BE49-F238E27FC236}">
                <a16:creationId xmlns:a16="http://schemas.microsoft.com/office/drawing/2014/main" xmlns="" id="{A51C3B0C-5243-43BF-89CF-BDBED8A5B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"/>
            <a:ext cx="464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6633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图的存储方法1：有边权的图</a:t>
            </a:r>
          </a:p>
        </p:txBody>
      </p:sp>
      <p:sp>
        <p:nvSpPr>
          <p:cNvPr id="16386" name="Oval 17">
            <a:extLst>
              <a:ext uri="{FF2B5EF4-FFF2-40B4-BE49-F238E27FC236}">
                <a16:creationId xmlns:a16="http://schemas.microsoft.com/office/drawing/2014/main" xmlns="" id="{C535DED4-DF1C-4373-86E4-81D29FCC184F}"/>
              </a:ext>
            </a:extLst>
          </p:cNvPr>
          <p:cNvSpPr/>
          <p:nvPr/>
        </p:nvSpPr>
        <p:spPr>
          <a:xfrm>
            <a:off x="1314450" y="762000"/>
            <a:ext cx="533400" cy="533400"/>
          </a:xfrm>
          <a:prstGeom prst="ellipse">
            <a:avLst/>
          </a:prstGeom>
          <a:solidFill>
            <a:srgbClr val="00FFFF"/>
          </a:solidFill>
          <a:ln w="38100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3200" b="1" noProof="1">
                <a:cs typeface="+mn-ea"/>
              </a:rPr>
              <a:t>1</a:t>
            </a:r>
            <a:endParaRPr lang="zh-CN" altLang="en-US" sz="3200" b="1" noProof="1"/>
          </a:p>
        </p:txBody>
      </p:sp>
      <p:sp>
        <p:nvSpPr>
          <p:cNvPr id="16387" name="Oval 18">
            <a:extLst>
              <a:ext uri="{FF2B5EF4-FFF2-40B4-BE49-F238E27FC236}">
                <a16:creationId xmlns:a16="http://schemas.microsoft.com/office/drawing/2014/main" xmlns="" id="{05763B37-0F9D-4C7E-AC99-625604E92E3F}"/>
              </a:ext>
            </a:extLst>
          </p:cNvPr>
          <p:cNvSpPr/>
          <p:nvPr/>
        </p:nvSpPr>
        <p:spPr>
          <a:xfrm>
            <a:off x="304800" y="1905000"/>
            <a:ext cx="533400" cy="533400"/>
          </a:xfrm>
          <a:prstGeom prst="ellipse">
            <a:avLst/>
          </a:prstGeom>
          <a:solidFill>
            <a:srgbClr val="00FFFF"/>
          </a:solidFill>
          <a:ln w="38100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3200" b="1" noProof="1">
                <a:cs typeface="+mn-ea"/>
              </a:rPr>
              <a:t>3</a:t>
            </a:r>
            <a:endParaRPr lang="zh-CN" altLang="en-US" sz="3200" b="1" noProof="1"/>
          </a:p>
        </p:txBody>
      </p:sp>
      <p:sp>
        <p:nvSpPr>
          <p:cNvPr id="16388" name="Oval 19">
            <a:extLst>
              <a:ext uri="{FF2B5EF4-FFF2-40B4-BE49-F238E27FC236}">
                <a16:creationId xmlns:a16="http://schemas.microsoft.com/office/drawing/2014/main" xmlns="" id="{F52FF78F-286D-45A4-8F2F-AF5DFDF45706}"/>
              </a:ext>
            </a:extLst>
          </p:cNvPr>
          <p:cNvSpPr/>
          <p:nvPr/>
        </p:nvSpPr>
        <p:spPr>
          <a:xfrm>
            <a:off x="1343025" y="3124200"/>
            <a:ext cx="533400" cy="533400"/>
          </a:xfrm>
          <a:prstGeom prst="ellipse">
            <a:avLst/>
          </a:prstGeom>
          <a:solidFill>
            <a:srgbClr val="00FFFF"/>
          </a:solidFill>
          <a:ln w="38100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3200" b="1" noProof="1">
                <a:cs typeface="+mn-ea"/>
              </a:rPr>
              <a:t>2</a:t>
            </a:r>
            <a:endParaRPr lang="zh-CN" altLang="en-US" sz="3200" b="1" noProof="1"/>
          </a:p>
        </p:txBody>
      </p:sp>
      <p:sp>
        <p:nvSpPr>
          <p:cNvPr id="16389" name="Oval 20">
            <a:extLst>
              <a:ext uri="{FF2B5EF4-FFF2-40B4-BE49-F238E27FC236}">
                <a16:creationId xmlns:a16="http://schemas.microsoft.com/office/drawing/2014/main" xmlns="" id="{1664EC86-5D69-47FF-A519-9AA4E24034A0}"/>
              </a:ext>
            </a:extLst>
          </p:cNvPr>
          <p:cNvSpPr/>
          <p:nvPr/>
        </p:nvSpPr>
        <p:spPr>
          <a:xfrm>
            <a:off x="2438400" y="1752600"/>
            <a:ext cx="533400" cy="533400"/>
          </a:xfrm>
          <a:prstGeom prst="ellipse">
            <a:avLst/>
          </a:prstGeom>
          <a:solidFill>
            <a:srgbClr val="00FFFF"/>
          </a:solidFill>
          <a:ln w="38100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3200" b="1" noProof="1">
                <a:cs typeface="+mn-ea"/>
              </a:rPr>
              <a:t>4</a:t>
            </a:r>
            <a:endParaRPr lang="zh-CN" altLang="en-US" sz="3200" b="1" noProof="1"/>
          </a:p>
        </p:txBody>
      </p:sp>
      <p:sp>
        <p:nvSpPr>
          <p:cNvPr id="16390" name="Line 21">
            <a:extLst>
              <a:ext uri="{FF2B5EF4-FFF2-40B4-BE49-F238E27FC236}">
                <a16:creationId xmlns:a16="http://schemas.microsoft.com/office/drawing/2014/main" xmlns="" id="{F459DF42-01A0-43CD-A554-207FB2A515C3}"/>
              </a:ext>
            </a:extLst>
          </p:cNvPr>
          <p:cNvSpPr/>
          <p:nvPr/>
        </p:nvSpPr>
        <p:spPr>
          <a:xfrm>
            <a:off x="1619250" y="1295400"/>
            <a:ext cx="0" cy="1828800"/>
          </a:xfrm>
          <a:prstGeom prst="line">
            <a:avLst/>
          </a:prstGeom>
          <a:ln w="57150" cap="flat" cmpd="sng">
            <a:solidFill>
              <a:srgbClr val="CC0099"/>
            </a:solidFill>
            <a:prstDash val="solid"/>
            <a:round/>
            <a:headEnd type="stealth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noProof="1"/>
          </a:p>
        </p:txBody>
      </p:sp>
      <p:sp>
        <p:nvSpPr>
          <p:cNvPr id="16391" name="Freeform 23">
            <a:extLst>
              <a:ext uri="{FF2B5EF4-FFF2-40B4-BE49-F238E27FC236}">
                <a16:creationId xmlns:a16="http://schemas.microsoft.com/office/drawing/2014/main" xmlns="" id="{9858E498-FE24-407C-98A4-99C9786A764A}"/>
              </a:ext>
            </a:extLst>
          </p:cNvPr>
          <p:cNvSpPr/>
          <p:nvPr/>
        </p:nvSpPr>
        <p:spPr>
          <a:xfrm rot="5220000">
            <a:off x="1885950" y="1103313"/>
            <a:ext cx="685800" cy="762000"/>
          </a:xfrm>
          <a:custGeom>
            <a:avLst/>
            <a:gdLst/>
            <a:ahLst/>
            <a:cxnLst>
              <a:cxn ang="0">
                <a:pos x="432" y="0"/>
              </a:cxn>
              <a:cxn ang="0">
                <a:pos x="144" y="192"/>
              </a:cxn>
              <a:cxn ang="0">
                <a:pos x="0" y="480"/>
              </a:cxn>
            </a:cxnLst>
            <a:rect l="0" t="0" r="0" b="0"/>
            <a:pathLst>
              <a:path w="432" h="480">
                <a:moveTo>
                  <a:pt x="432" y="0"/>
                </a:moveTo>
                <a:cubicBezTo>
                  <a:pt x="324" y="56"/>
                  <a:pt x="216" y="112"/>
                  <a:pt x="144" y="192"/>
                </a:cubicBezTo>
                <a:cubicBezTo>
                  <a:pt x="72" y="272"/>
                  <a:pt x="36" y="376"/>
                  <a:pt x="0" y="480"/>
                </a:cubicBezTo>
              </a:path>
            </a:pathLst>
          </a:custGeom>
          <a:noFill/>
          <a:ln w="57150" cap="flat" cmpd="sng">
            <a:solidFill>
              <a:srgbClr val="CC6600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noProof="1"/>
          </a:p>
        </p:txBody>
      </p:sp>
      <p:sp>
        <p:nvSpPr>
          <p:cNvPr id="16392" name="Line 24">
            <a:extLst>
              <a:ext uri="{FF2B5EF4-FFF2-40B4-BE49-F238E27FC236}">
                <a16:creationId xmlns:a16="http://schemas.microsoft.com/office/drawing/2014/main" xmlns="" id="{9D032256-FB62-4393-9EFA-C0074D9CFED4}"/>
              </a:ext>
            </a:extLst>
          </p:cNvPr>
          <p:cNvSpPr/>
          <p:nvPr/>
        </p:nvSpPr>
        <p:spPr>
          <a:xfrm>
            <a:off x="628650" y="2438400"/>
            <a:ext cx="762000" cy="762000"/>
          </a:xfrm>
          <a:prstGeom prst="line">
            <a:avLst/>
          </a:prstGeom>
          <a:ln w="57150" cap="flat" cmpd="sng">
            <a:solidFill>
              <a:srgbClr val="CC0099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noProof="1"/>
          </a:p>
        </p:txBody>
      </p:sp>
      <p:sp>
        <p:nvSpPr>
          <p:cNvPr id="16393" name="Line 25">
            <a:extLst>
              <a:ext uri="{FF2B5EF4-FFF2-40B4-BE49-F238E27FC236}">
                <a16:creationId xmlns:a16="http://schemas.microsoft.com/office/drawing/2014/main" xmlns="" id="{307C90C7-B8DE-49A7-914E-B2C9901E355F}"/>
              </a:ext>
            </a:extLst>
          </p:cNvPr>
          <p:cNvSpPr/>
          <p:nvPr/>
        </p:nvSpPr>
        <p:spPr>
          <a:xfrm flipH="1">
            <a:off x="1771650" y="2286000"/>
            <a:ext cx="838200" cy="914400"/>
          </a:xfrm>
          <a:prstGeom prst="line">
            <a:avLst/>
          </a:prstGeom>
          <a:ln w="57150" cap="flat" cmpd="sng">
            <a:solidFill>
              <a:srgbClr val="CC0099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noProof="1"/>
          </a:p>
        </p:txBody>
      </p:sp>
      <p:sp>
        <p:nvSpPr>
          <p:cNvPr id="16394" name="Line 26">
            <a:extLst>
              <a:ext uri="{FF2B5EF4-FFF2-40B4-BE49-F238E27FC236}">
                <a16:creationId xmlns:a16="http://schemas.microsoft.com/office/drawing/2014/main" xmlns="" id="{FE089970-960E-43ED-BAB5-95ABBAAB363F}"/>
              </a:ext>
            </a:extLst>
          </p:cNvPr>
          <p:cNvSpPr/>
          <p:nvPr/>
        </p:nvSpPr>
        <p:spPr>
          <a:xfrm flipH="1">
            <a:off x="704850" y="1219200"/>
            <a:ext cx="685800" cy="762000"/>
          </a:xfrm>
          <a:prstGeom prst="line">
            <a:avLst/>
          </a:prstGeom>
          <a:ln w="57150" cap="flat" cmpd="sng">
            <a:solidFill>
              <a:srgbClr val="CC0099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noProof="1"/>
          </a:p>
        </p:txBody>
      </p:sp>
      <p:sp>
        <p:nvSpPr>
          <p:cNvPr id="16395" name="Line 27">
            <a:extLst>
              <a:ext uri="{FF2B5EF4-FFF2-40B4-BE49-F238E27FC236}">
                <a16:creationId xmlns:a16="http://schemas.microsoft.com/office/drawing/2014/main" xmlns="" id="{AFA8C5E6-CF3B-42DC-917A-8F8DA51C681D}"/>
              </a:ext>
            </a:extLst>
          </p:cNvPr>
          <p:cNvSpPr/>
          <p:nvPr/>
        </p:nvSpPr>
        <p:spPr>
          <a:xfrm>
            <a:off x="1695450" y="1219200"/>
            <a:ext cx="762000" cy="685800"/>
          </a:xfrm>
          <a:prstGeom prst="line">
            <a:avLst/>
          </a:prstGeom>
          <a:ln w="57150" cap="flat" cmpd="sng">
            <a:solidFill>
              <a:srgbClr val="CC6600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noProof="1"/>
          </a:p>
        </p:txBody>
      </p:sp>
      <p:sp>
        <p:nvSpPr>
          <p:cNvPr id="16396" name="Freeform 28">
            <a:extLst>
              <a:ext uri="{FF2B5EF4-FFF2-40B4-BE49-F238E27FC236}">
                <a16:creationId xmlns:a16="http://schemas.microsoft.com/office/drawing/2014/main" xmlns="" id="{CDD9DCA1-8191-4349-8FF4-13165678884C}"/>
              </a:ext>
            </a:extLst>
          </p:cNvPr>
          <p:cNvSpPr/>
          <p:nvPr/>
        </p:nvSpPr>
        <p:spPr>
          <a:xfrm rot="5220000">
            <a:off x="1885950" y="1103313"/>
            <a:ext cx="685800" cy="762000"/>
          </a:xfrm>
          <a:custGeom>
            <a:avLst/>
            <a:gdLst/>
            <a:ahLst/>
            <a:cxnLst>
              <a:cxn ang="0">
                <a:pos x="432" y="0"/>
              </a:cxn>
              <a:cxn ang="0">
                <a:pos x="144" y="192"/>
              </a:cxn>
              <a:cxn ang="0">
                <a:pos x="0" y="480"/>
              </a:cxn>
            </a:cxnLst>
            <a:rect l="0" t="0" r="0" b="0"/>
            <a:pathLst>
              <a:path w="432" h="480">
                <a:moveTo>
                  <a:pt x="432" y="0"/>
                </a:moveTo>
                <a:cubicBezTo>
                  <a:pt x="324" y="56"/>
                  <a:pt x="216" y="112"/>
                  <a:pt x="144" y="192"/>
                </a:cubicBezTo>
                <a:cubicBezTo>
                  <a:pt x="72" y="272"/>
                  <a:pt x="36" y="376"/>
                  <a:pt x="0" y="480"/>
                </a:cubicBezTo>
              </a:path>
            </a:pathLst>
          </a:custGeom>
          <a:noFill/>
          <a:ln w="57150" cap="flat" cmpd="sng">
            <a:solidFill>
              <a:srgbClr val="CC0099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noProof="1"/>
          </a:p>
        </p:txBody>
      </p:sp>
      <p:sp>
        <p:nvSpPr>
          <p:cNvPr id="16397" name="Line 29">
            <a:extLst>
              <a:ext uri="{FF2B5EF4-FFF2-40B4-BE49-F238E27FC236}">
                <a16:creationId xmlns:a16="http://schemas.microsoft.com/office/drawing/2014/main" xmlns="" id="{85398070-846B-44D1-A5E2-9F372CCD6190}"/>
              </a:ext>
            </a:extLst>
          </p:cNvPr>
          <p:cNvSpPr/>
          <p:nvPr/>
        </p:nvSpPr>
        <p:spPr>
          <a:xfrm>
            <a:off x="1695450" y="1219200"/>
            <a:ext cx="762000" cy="685800"/>
          </a:xfrm>
          <a:prstGeom prst="line">
            <a:avLst/>
          </a:prstGeom>
          <a:ln w="57150" cap="flat" cmpd="sng">
            <a:solidFill>
              <a:srgbClr val="CC0099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noProof="1"/>
          </a:p>
        </p:txBody>
      </p:sp>
      <p:sp>
        <p:nvSpPr>
          <p:cNvPr id="16398" name="文本框 29710">
            <a:extLst>
              <a:ext uri="{FF2B5EF4-FFF2-40B4-BE49-F238E27FC236}">
                <a16:creationId xmlns:a16="http://schemas.microsoft.com/office/drawing/2014/main" xmlns="" id="{5DD90006-BB67-47C5-A69A-123B3074E8F3}"/>
              </a:ext>
            </a:extLst>
          </p:cNvPr>
          <p:cNvSpPr txBox="1"/>
          <p:nvPr/>
        </p:nvSpPr>
        <p:spPr>
          <a:xfrm>
            <a:off x="2133600" y="2590800"/>
            <a:ext cx="539750" cy="517525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zh-CN" altLang="en-US" sz="2800" noProof="1">
                <a:cs typeface="+mn-ea"/>
              </a:rPr>
              <a:t>1</a:t>
            </a:r>
            <a:endParaRPr lang="zh-CN" altLang="en-US" sz="2800" noProof="1"/>
          </a:p>
        </p:txBody>
      </p:sp>
      <p:sp>
        <p:nvSpPr>
          <p:cNvPr id="16399" name="文本框 29711">
            <a:extLst>
              <a:ext uri="{FF2B5EF4-FFF2-40B4-BE49-F238E27FC236}">
                <a16:creationId xmlns:a16="http://schemas.microsoft.com/office/drawing/2014/main" xmlns="" id="{999165E2-9E71-45CB-98CB-20733B7C9DBE}"/>
              </a:ext>
            </a:extLst>
          </p:cNvPr>
          <p:cNvSpPr txBox="1"/>
          <p:nvPr/>
        </p:nvSpPr>
        <p:spPr>
          <a:xfrm>
            <a:off x="1752600" y="1371600"/>
            <a:ext cx="539750" cy="517525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zh-CN" altLang="en-US" sz="2800" noProof="1">
                <a:cs typeface="+mn-ea"/>
              </a:rPr>
              <a:t>2</a:t>
            </a:r>
            <a:endParaRPr lang="zh-CN" altLang="en-US" sz="2800" noProof="1"/>
          </a:p>
        </p:txBody>
      </p:sp>
      <p:sp>
        <p:nvSpPr>
          <p:cNvPr id="16400" name="文本框 29712">
            <a:extLst>
              <a:ext uri="{FF2B5EF4-FFF2-40B4-BE49-F238E27FC236}">
                <a16:creationId xmlns:a16="http://schemas.microsoft.com/office/drawing/2014/main" xmlns="" id="{4B4AAABE-6A33-433A-BCC7-500030D4C89E}"/>
              </a:ext>
            </a:extLst>
          </p:cNvPr>
          <p:cNvSpPr txBox="1"/>
          <p:nvPr/>
        </p:nvSpPr>
        <p:spPr>
          <a:xfrm>
            <a:off x="1600200" y="1981200"/>
            <a:ext cx="539750" cy="45720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zh-CN" altLang="en-US" sz="2400" noProof="1">
                <a:cs typeface="+mn-ea"/>
              </a:rPr>
              <a:t>3</a:t>
            </a:r>
            <a:endParaRPr lang="zh-CN" altLang="en-US" sz="2400" noProof="1"/>
          </a:p>
        </p:txBody>
      </p:sp>
      <p:sp>
        <p:nvSpPr>
          <p:cNvPr id="16401" name="文本框 29713">
            <a:extLst>
              <a:ext uri="{FF2B5EF4-FFF2-40B4-BE49-F238E27FC236}">
                <a16:creationId xmlns:a16="http://schemas.microsoft.com/office/drawing/2014/main" xmlns="" id="{0B7C158A-9653-4E88-9F19-79EC0CF7BCE3}"/>
              </a:ext>
            </a:extLst>
          </p:cNvPr>
          <p:cNvSpPr txBox="1"/>
          <p:nvPr/>
        </p:nvSpPr>
        <p:spPr>
          <a:xfrm>
            <a:off x="2133600" y="990600"/>
            <a:ext cx="539750" cy="45720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zh-CN" altLang="en-US" sz="2400" noProof="1">
                <a:cs typeface="+mn-ea"/>
              </a:rPr>
              <a:t>5</a:t>
            </a:r>
            <a:endParaRPr lang="zh-CN" altLang="en-US" sz="2400" noProof="1"/>
          </a:p>
        </p:txBody>
      </p:sp>
      <p:sp>
        <p:nvSpPr>
          <p:cNvPr id="16402" name="文本框 29714">
            <a:extLst>
              <a:ext uri="{FF2B5EF4-FFF2-40B4-BE49-F238E27FC236}">
                <a16:creationId xmlns:a16="http://schemas.microsoft.com/office/drawing/2014/main" xmlns="" id="{172B6CF2-42C9-4634-9207-C721E397388C}"/>
              </a:ext>
            </a:extLst>
          </p:cNvPr>
          <p:cNvSpPr txBox="1"/>
          <p:nvPr/>
        </p:nvSpPr>
        <p:spPr>
          <a:xfrm>
            <a:off x="742950" y="1254125"/>
            <a:ext cx="538163" cy="45720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zh-CN" altLang="en-US" sz="2400" noProof="1">
                <a:cs typeface="+mn-ea"/>
              </a:rPr>
              <a:t>7</a:t>
            </a:r>
            <a:endParaRPr lang="zh-CN" altLang="en-US" sz="2400" noProof="1"/>
          </a:p>
        </p:txBody>
      </p:sp>
      <p:sp>
        <p:nvSpPr>
          <p:cNvPr id="16403" name="文本框 29715">
            <a:extLst>
              <a:ext uri="{FF2B5EF4-FFF2-40B4-BE49-F238E27FC236}">
                <a16:creationId xmlns:a16="http://schemas.microsoft.com/office/drawing/2014/main" xmlns="" id="{ED58EF0D-30EB-4035-9150-CC4B7C99AB81}"/>
              </a:ext>
            </a:extLst>
          </p:cNvPr>
          <p:cNvSpPr txBox="1"/>
          <p:nvPr/>
        </p:nvSpPr>
        <p:spPr>
          <a:xfrm>
            <a:off x="609600" y="2667000"/>
            <a:ext cx="539750" cy="45720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zh-CN" altLang="en-US" sz="2400" noProof="1">
                <a:cs typeface="+mn-ea"/>
              </a:rPr>
              <a:t>9</a:t>
            </a:r>
            <a:endParaRPr lang="zh-CN" altLang="en-US" noProof="1"/>
          </a:p>
        </p:txBody>
      </p:sp>
      <p:graphicFrame>
        <p:nvGraphicFramePr>
          <p:cNvPr id="29717" name="表格 29716">
            <a:extLst>
              <a:ext uri="{FF2B5EF4-FFF2-40B4-BE49-F238E27FC236}">
                <a16:creationId xmlns:a16="http://schemas.microsoft.com/office/drawing/2014/main" xmlns="" id="{310DD0CA-9946-4351-BC31-E4766BD13C12}"/>
              </a:ext>
            </a:extLst>
          </p:cNvPr>
          <p:cNvGraphicFramePr/>
          <p:nvPr/>
        </p:nvGraphicFramePr>
        <p:xfrm>
          <a:off x="5102225" y="1520825"/>
          <a:ext cx="2819400" cy="2560638"/>
        </p:xfrm>
        <a:graphic>
          <a:graphicData uri="http://schemas.openxmlformats.org/drawingml/2006/table">
            <a:tbl>
              <a:tblPr/>
              <a:tblGrid>
                <a:gridCol w="704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39763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solidFill>
                            <a:srgbClr val="0066CC"/>
                          </a:solidFill>
                          <a:latin typeface="Calibri" panose="020F0502020204030204" pitchFamily="2" charset="0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solidFill>
                            <a:srgbClr val="990033"/>
                          </a:solidFill>
                          <a:latin typeface="Calibri" panose="020F0502020204030204" pitchFamily="2" charset="0"/>
                        </a:rPr>
                        <a:t>8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solidFill>
                            <a:srgbClr val="990033"/>
                          </a:solidFill>
                          <a:latin typeface="Calibri" panose="020F0502020204030204" pitchFamily="2" charset="0"/>
                        </a:rPr>
                        <a:t>7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solidFill>
                            <a:srgbClr val="990033"/>
                          </a:solidFill>
                          <a:latin typeface="Calibri" panose="020F0502020204030204" pitchFamily="2" charset="0"/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9762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solidFill>
                            <a:srgbClr val="990033"/>
                          </a:solidFill>
                          <a:latin typeface="Calibri" panose="020F0502020204030204" pitchFamily="2" charset="0"/>
                        </a:rPr>
                        <a:t>3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solidFill>
                            <a:srgbClr val="0066CC"/>
                          </a:solidFill>
                          <a:latin typeface="Calibri" panose="020F0502020204030204" pitchFamily="2" charset="0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800">
                          <a:solidFill>
                            <a:srgbClr val="990033"/>
                          </a:solidFill>
                          <a:latin typeface="Calibri" panose="020F0502020204030204" pitchFamily="2" charset="0"/>
                        </a:rPr>
                        <a:t>∞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800">
                          <a:solidFill>
                            <a:srgbClr val="990033"/>
                          </a:solidFill>
                          <a:latin typeface="Calibri" panose="020F0502020204030204" pitchFamily="2" charset="0"/>
                        </a:rPr>
                        <a:t>∞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817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800">
                          <a:solidFill>
                            <a:srgbClr val="990033"/>
                          </a:solidFill>
                          <a:latin typeface="Calibri" panose="020F0502020204030204" pitchFamily="2" charset="0"/>
                        </a:rPr>
                        <a:t>∞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solidFill>
                            <a:srgbClr val="990033"/>
                          </a:solidFill>
                          <a:latin typeface="Calibri" panose="020F0502020204030204" pitchFamily="2" charset="0"/>
                        </a:rPr>
                        <a:t>9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solidFill>
                            <a:srgbClr val="0066CC"/>
                          </a:solidFill>
                          <a:latin typeface="Calibri" panose="020F0502020204030204" pitchFamily="2" charset="0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800">
                          <a:solidFill>
                            <a:srgbClr val="990033"/>
                          </a:solidFill>
                          <a:latin typeface="Calibri" panose="020F0502020204030204" pitchFamily="2" charset="0"/>
                        </a:rPr>
                        <a:t>∞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2938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solidFill>
                            <a:srgbClr val="990033"/>
                          </a:solidFill>
                          <a:latin typeface="Calibri" panose="020F0502020204030204" pitchFamily="2" charset="0"/>
                        </a:rPr>
                        <a:t>5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solidFill>
                            <a:srgbClr val="990033"/>
                          </a:solidFill>
                          <a:latin typeface="Calibri" panose="020F0502020204030204" pitchFamily="2" charset="0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800">
                          <a:solidFill>
                            <a:srgbClr val="990033"/>
                          </a:solidFill>
                          <a:latin typeface="Calibri" panose="020F0502020204030204" pitchFamily="2" charset="0"/>
                        </a:rPr>
                        <a:t>∞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solidFill>
                            <a:srgbClr val="0066CC"/>
                          </a:solidFill>
                          <a:latin typeface="Calibri" panose="020F0502020204030204" pitchFamily="2" charset="0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9774" name="文本框 29773">
            <a:extLst>
              <a:ext uri="{FF2B5EF4-FFF2-40B4-BE49-F238E27FC236}">
                <a16:creationId xmlns:a16="http://schemas.microsoft.com/office/drawing/2014/main" xmlns="" id="{E45D4B19-B95D-4737-A3E1-70F9F50A9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1225" y="1444625"/>
            <a:ext cx="581025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3200"/>
              <a:t>1</a:t>
            </a:r>
          </a:p>
          <a:p>
            <a:pPr>
              <a:lnSpc>
                <a:spcPct val="130000"/>
              </a:lnSpc>
            </a:pPr>
            <a:r>
              <a:rPr lang="zh-CN" altLang="en-US" sz="3200"/>
              <a:t>2</a:t>
            </a:r>
          </a:p>
          <a:p>
            <a:pPr>
              <a:lnSpc>
                <a:spcPct val="130000"/>
              </a:lnSpc>
            </a:pPr>
            <a:r>
              <a:rPr lang="zh-CN" altLang="en-US" sz="3200"/>
              <a:t>3</a:t>
            </a:r>
          </a:p>
          <a:p>
            <a:pPr>
              <a:lnSpc>
                <a:spcPct val="130000"/>
              </a:lnSpc>
            </a:pPr>
            <a:r>
              <a:rPr lang="zh-CN" altLang="en-US" sz="3200"/>
              <a:t>4</a:t>
            </a:r>
          </a:p>
        </p:txBody>
      </p:sp>
      <p:sp>
        <p:nvSpPr>
          <p:cNvPr id="29775" name="文本框 29774">
            <a:extLst>
              <a:ext uri="{FF2B5EF4-FFF2-40B4-BE49-F238E27FC236}">
                <a16:creationId xmlns:a16="http://schemas.microsoft.com/office/drawing/2014/main" xmlns="" id="{D1BD541B-3E58-4B8C-B589-40D9D80BA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625" y="1063625"/>
            <a:ext cx="34067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/>
              <a:t>1     2     3     4</a:t>
            </a:r>
          </a:p>
        </p:txBody>
      </p:sp>
      <p:sp>
        <p:nvSpPr>
          <p:cNvPr id="16433" name="Line 21">
            <a:extLst>
              <a:ext uri="{FF2B5EF4-FFF2-40B4-BE49-F238E27FC236}">
                <a16:creationId xmlns:a16="http://schemas.microsoft.com/office/drawing/2014/main" xmlns="" id="{17240B59-3C1B-4A9E-B385-5CA8DE204DC8}"/>
              </a:ext>
            </a:extLst>
          </p:cNvPr>
          <p:cNvSpPr/>
          <p:nvPr/>
        </p:nvSpPr>
        <p:spPr>
          <a:xfrm>
            <a:off x="1447800" y="1295400"/>
            <a:ext cx="0" cy="1828800"/>
          </a:xfrm>
          <a:prstGeom prst="line">
            <a:avLst/>
          </a:prstGeom>
          <a:ln w="57150" cap="flat" cmpd="sng">
            <a:solidFill>
              <a:srgbClr val="CC0099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noProof="1"/>
          </a:p>
        </p:txBody>
      </p:sp>
      <p:sp>
        <p:nvSpPr>
          <p:cNvPr id="16434" name="文本框 29776">
            <a:extLst>
              <a:ext uri="{FF2B5EF4-FFF2-40B4-BE49-F238E27FC236}">
                <a16:creationId xmlns:a16="http://schemas.microsoft.com/office/drawing/2014/main" xmlns="" id="{F05C04AB-BF6B-45D6-A3F4-72C9E7817947}"/>
              </a:ext>
            </a:extLst>
          </p:cNvPr>
          <p:cNvSpPr txBox="1"/>
          <p:nvPr/>
        </p:nvSpPr>
        <p:spPr>
          <a:xfrm>
            <a:off x="1143000" y="1828800"/>
            <a:ext cx="539750" cy="45720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zh-CN" altLang="en-US" sz="2400" noProof="1">
                <a:cs typeface="+mn-ea"/>
              </a:rPr>
              <a:t>8</a:t>
            </a:r>
            <a:endParaRPr lang="zh-CN" altLang="en-US" sz="2400" noProof="1"/>
          </a:p>
        </p:txBody>
      </p:sp>
      <p:sp>
        <p:nvSpPr>
          <p:cNvPr id="29778" name="文本框 29777">
            <a:extLst>
              <a:ext uri="{FF2B5EF4-FFF2-40B4-BE49-F238E27FC236}">
                <a16:creationId xmlns:a16="http://schemas.microsoft.com/office/drawing/2014/main" xmlns="" id="{E6DB4706-FD09-48B9-A341-32E3A839ED44}"/>
              </a:ext>
            </a:extLst>
          </p:cNvPr>
          <p:cNvSpPr txBox="1"/>
          <p:nvPr/>
        </p:nvSpPr>
        <p:spPr>
          <a:xfrm>
            <a:off x="4876800" y="533400"/>
            <a:ext cx="2209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r>
              <a:rPr lang="zh-CN" altLang="en-US" sz="2400" b="1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cs typeface="+mn-ea"/>
              </a:rPr>
              <a:t>int </a:t>
            </a:r>
            <a:r>
              <a:rPr lang="zh-CN" altLang="en-US" sz="2400" b="1" noProof="1">
                <a:effectLst>
                  <a:outerShdw blurRad="38100" dist="38100" dir="2700000">
                    <a:srgbClr val="FFFFFF"/>
                  </a:outerShdw>
                </a:effectLst>
                <a:cs typeface="+mn-ea"/>
              </a:rPr>
              <a:t>Map[5][5];</a:t>
            </a:r>
            <a:endParaRPr lang="zh-CN" altLang="en-US" sz="2400" b="1" noProof="1">
              <a:effectLst>
                <a:outerShdw blurRad="38100" dist="38100" dir="2700000">
                  <a:srgbClr val="FFFFFF"/>
                </a:outerShdw>
              </a:effectLst>
            </a:endParaRPr>
          </a:p>
        </p:txBody>
      </p:sp>
      <p:sp>
        <p:nvSpPr>
          <p:cNvPr id="29779" name="文本框 29778">
            <a:extLst>
              <a:ext uri="{FF2B5EF4-FFF2-40B4-BE49-F238E27FC236}">
                <a16:creationId xmlns:a16="http://schemas.microsoft.com/office/drawing/2014/main" xmlns="" id="{80616849-D05C-43A3-AFD5-B839E4586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572000"/>
            <a:ext cx="84582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latin typeface="幼圆" panose="02010509060101010101" pitchFamily="49" charset="-122"/>
                <a:ea typeface="幼圆" panose="02010509060101010101" pitchFamily="49" charset="-122"/>
              </a:rPr>
              <a:t>Map[x][y]的值就代表了从点x出发到点y的这条边的长度，</a:t>
            </a:r>
          </a:p>
          <a:p>
            <a:r>
              <a:rPr lang="zh-CN" altLang="en-US" sz="2000" i="1">
                <a:solidFill>
                  <a:srgbClr val="3366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如上图中：Map[3][2]==9,表示从3号点出发有一条长度为9的边指向2号点</a:t>
            </a:r>
          </a:p>
          <a:p>
            <a:r>
              <a:rPr lang="zh-CN" altLang="en-US" sz="2000" b="1">
                <a:latin typeface="幼圆" panose="02010509060101010101" pitchFamily="49" charset="-122"/>
                <a:ea typeface="幼圆" panose="02010509060101010101" pitchFamily="49" charset="-122"/>
              </a:rPr>
              <a:t>若Map[x][y]=∞,则表示没有从x到y的边,</a:t>
            </a:r>
          </a:p>
          <a:p>
            <a:r>
              <a:rPr lang="zh-CN" altLang="en-US" sz="2000" i="1">
                <a:solidFill>
                  <a:srgbClr val="3366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如上图中Map[2][3]==∞</a:t>
            </a:r>
          </a:p>
        </p:txBody>
      </p:sp>
      <p:sp>
        <p:nvSpPr>
          <p:cNvPr id="16437" name="文本框 29779">
            <a:extLst>
              <a:ext uri="{FF2B5EF4-FFF2-40B4-BE49-F238E27FC236}">
                <a16:creationId xmlns:a16="http://schemas.microsoft.com/office/drawing/2014/main" xmlns="" id="{1924C85A-5652-4346-AA99-0717FB960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810000"/>
            <a:ext cx="3581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>
                <a:ea typeface="微软雅黑" panose="020B0503020204020204" pitchFamily="34" charset="-122"/>
              </a:rPr>
              <a:t>边上的数值代表这条边的长度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9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2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" dur="500"/>
                                        <p:tgtEl>
                                          <p:spTgt spid="2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9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9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74" grpId="0" bldLvl="0"/>
      <p:bldP spid="29775" grpId="0" bldLvl="0"/>
      <p:bldP spid="29778" grpId="0" bldLvl="0"/>
      <p:bldP spid="29779" grpId="0" bldLvl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5">
            <a:extLst>
              <a:ext uri="{FF2B5EF4-FFF2-40B4-BE49-F238E27FC236}">
                <a16:creationId xmlns:a16="http://schemas.microsoft.com/office/drawing/2014/main" xmlns="" id="{A31D094C-332F-421F-812F-4F80D222F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"/>
            <a:ext cx="464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6633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图的存储方法1：无向图</a:t>
            </a:r>
            <a:endParaRPr lang="zh-CN" altLang="en-US"/>
          </a:p>
        </p:txBody>
      </p:sp>
      <p:sp>
        <p:nvSpPr>
          <p:cNvPr id="17410" name="Oval 17">
            <a:extLst>
              <a:ext uri="{FF2B5EF4-FFF2-40B4-BE49-F238E27FC236}">
                <a16:creationId xmlns:a16="http://schemas.microsoft.com/office/drawing/2014/main" xmlns="" id="{FD1789CB-E140-4641-BEC8-E677C4ACEA5D}"/>
              </a:ext>
            </a:extLst>
          </p:cNvPr>
          <p:cNvSpPr/>
          <p:nvPr/>
        </p:nvSpPr>
        <p:spPr>
          <a:xfrm>
            <a:off x="1314450" y="762000"/>
            <a:ext cx="533400" cy="533400"/>
          </a:xfrm>
          <a:prstGeom prst="ellipse">
            <a:avLst/>
          </a:prstGeom>
          <a:solidFill>
            <a:srgbClr val="00FFFF"/>
          </a:solidFill>
          <a:ln w="38100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3200" b="1" noProof="1">
                <a:cs typeface="+mn-ea"/>
              </a:rPr>
              <a:t>1</a:t>
            </a:r>
            <a:endParaRPr lang="zh-CN" altLang="en-US" sz="3200" b="1" noProof="1"/>
          </a:p>
        </p:txBody>
      </p:sp>
      <p:sp>
        <p:nvSpPr>
          <p:cNvPr id="17411" name="Oval 18">
            <a:extLst>
              <a:ext uri="{FF2B5EF4-FFF2-40B4-BE49-F238E27FC236}">
                <a16:creationId xmlns:a16="http://schemas.microsoft.com/office/drawing/2014/main" xmlns="" id="{A593499B-2EC5-493A-9B34-9FE32DCD07BB}"/>
              </a:ext>
            </a:extLst>
          </p:cNvPr>
          <p:cNvSpPr/>
          <p:nvPr/>
        </p:nvSpPr>
        <p:spPr>
          <a:xfrm>
            <a:off x="304800" y="1905000"/>
            <a:ext cx="533400" cy="533400"/>
          </a:xfrm>
          <a:prstGeom prst="ellipse">
            <a:avLst/>
          </a:prstGeom>
          <a:solidFill>
            <a:srgbClr val="00FFFF"/>
          </a:solidFill>
          <a:ln w="38100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3200" b="1" noProof="1">
                <a:cs typeface="+mn-ea"/>
              </a:rPr>
              <a:t>3</a:t>
            </a:r>
            <a:endParaRPr lang="zh-CN" altLang="en-US" sz="3200" b="1" noProof="1"/>
          </a:p>
        </p:txBody>
      </p:sp>
      <p:sp>
        <p:nvSpPr>
          <p:cNvPr id="17412" name="Oval 19">
            <a:extLst>
              <a:ext uri="{FF2B5EF4-FFF2-40B4-BE49-F238E27FC236}">
                <a16:creationId xmlns:a16="http://schemas.microsoft.com/office/drawing/2014/main" xmlns="" id="{EEC9F875-E8DD-4281-B5CE-EC1974C61FC2}"/>
              </a:ext>
            </a:extLst>
          </p:cNvPr>
          <p:cNvSpPr/>
          <p:nvPr/>
        </p:nvSpPr>
        <p:spPr>
          <a:xfrm>
            <a:off x="1343025" y="3124200"/>
            <a:ext cx="533400" cy="533400"/>
          </a:xfrm>
          <a:prstGeom prst="ellipse">
            <a:avLst/>
          </a:prstGeom>
          <a:solidFill>
            <a:srgbClr val="00FFFF"/>
          </a:solidFill>
          <a:ln w="38100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3200" b="1" noProof="1">
                <a:cs typeface="+mn-ea"/>
              </a:rPr>
              <a:t>2</a:t>
            </a:r>
            <a:endParaRPr lang="zh-CN" altLang="en-US" sz="3200" b="1" noProof="1"/>
          </a:p>
        </p:txBody>
      </p:sp>
      <p:sp>
        <p:nvSpPr>
          <p:cNvPr id="17413" name="Oval 20">
            <a:extLst>
              <a:ext uri="{FF2B5EF4-FFF2-40B4-BE49-F238E27FC236}">
                <a16:creationId xmlns:a16="http://schemas.microsoft.com/office/drawing/2014/main" xmlns="" id="{2D8306DE-42CC-4EFA-926A-AAEB61695F23}"/>
              </a:ext>
            </a:extLst>
          </p:cNvPr>
          <p:cNvSpPr/>
          <p:nvPr/>
        </p:nvSpPr>
        <p:spPr>
          <a:xfrm>
            <a:off x="2438400" y="1752600"/>
            <a:ext cx="533400" cy="533400"/>
          </a:xfrm>
          <a:prstGeom prst="ellipse">
            <a:avLst/>
          </a:prstGeom>
          <a:solidFill>
            <a:srgbClr val="00FFFF"/>
          </a:solidFill>
          <a:ln w="38100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3200" b="1" noProof="1">
                <a:cs typeface="+mn-ea"/>
              </a:rPr>
              <a:t>4</a:t>
            </a:r>
            <a:endParaRPr lang="zh-CN" altLang="en-US" sz="3200" b="1" noProof="1"/>
          </a:p>
        </p:txBody>
      </p:sp>
      <p:sp>
        <p:nvSpPr>
          <p:cNvPr id="17414" name="Line 25">
            <a:extLst>
              <a:ext uri="{FF2B5EF4-FFF2-40B4-BE49-F238E27FC236}">
                <a16:creationId xmlns:a16="http://schemas.microsoft.com/office/drawing/2014/main" xmlns="" id="{93827569-89CD-43B8-8DE9-59CADF2ED880}"/>
              </a:ext>
            </a:extLst>
          </p:cNvPr>
          <p:cNvSpPr/>
          <p:nvPr/>
        </p:nvSpPr>
        <p:spPr>
          <a:xfrm flipH="1">
            <a:off x="1771650" y="2286000"/>
            <a:ext cx="838200" cy="914400"/>
          </a:xfrm>
          <a:prstGeom prst="line">
            <a:avLst/>
          </a:prstGeom>
          <a:ln w="57150" cap="flat" cmpd="sng">
            <a:solidFill>
              <a:srgbClr val="CC00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noProof="1"/>
          </a:p>
        </p:txBody>
      </p:sp>
      <p:sp>
        <p:nvSpPr>
          <p:cNvPr id="17415" name="Line 26">
            <a:extLst>
              <a:ext uri="{FF2B5EF4-FFF2-40B4-BE49-F238E27FC236}">
                <a16:creationId xmlns:a16="http://schemas.microsoft.com/office/drawing/2014/main" xmlns="" id="{98DA93BA-82DA-4323-85F0-50034B3FE2B3}"/>
              </a:ext>
            </a:extLst>
          </p:cNvPr>
          <p:cNvSpPr/>
          <p:nvPr/>
        </p:nvSpPr>
        <p:spPr>
          <a:xfrm flipH="1">
            <a:off x="685800" y="1219200"/>
            <a:ext cx="685800" cy="762000"/>
          </a:xfrm>
          <a:prstGeom prst="line">
            <a:avLst/>
          </a:prstGeom>
          <a:ln w="57150" cap="flat" cmpd="sng">
            <a:solidFill>
              <a:srgbClr val="CC00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noProof="1"/>
          </a:p>
        </p:txBody>
      </p:sp>
      <p:sp>
        <p:nvSpPr>
          <p:cNvPr id="17416" name="文本框 30728">
            <a:extLst>
              <a:ext uri="{FF2B5EF4-FFF2-40B4-BE49-F238E27FC236}">
                <a16:creationId xmlns:a16="http://schemas.microsoft.com/office/drawing/2014/main" xmlns="" id="{A966AD96-EDC1-4796-A172-85F9A4243C06}"/>
              </a:ext>
            </a:extLst>
          </p:cNvPr>
          <p:cNvSpPr txBox="1"/>
          <p:nvPr/>
        </p:nvSpPr>
        <p:spPr>
          <a:xfrm>
            <a:off x="2133600" y="2590800"/>
            <a:ext cx="539750" cy="517525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zh-CN" altLang="en-US" sz="2800" noProof="1">
                <a:cs typeface="+mn-ea"/>
              </a:rPr>
              <a:t>1</a:t>
            </a:r>
            <a:endParaRPr lang="zh-CN" altLang="en-US" sz="2800" noProof="1"/>
          </a:p>
        </p:txBody>
      </p:sp>
      <p:sp>
        <p:nvSpPr>
          <p:cNvPr id="17417" name="文本框 30729">
            <a:extLst>
              <a:ext uri="{FF2B5EF4-FFF2-40B4-BE49-F238E27FC236}">
                <a16:creationId xmlns:a16="http://schemas.microsoft.com/office/drawing/2014/main" xmlns="" id="{D4926E8F-A779-4E5C-9A46-9B6B3DFCC966}"/>
              </a:ext>
            </a:extLst>
          </p:cNvPr>
          <p:cNvSpPr txBox="1"/>
          <p:nvPr/>
        </p:nvSpPr>
        <p:spPr>
          <a:xfrm>
            <a:off x="742950" y="1254125"/>
            <a:ext cx="538163" cy="45720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zh-CN" altLang="en-US" sz="2400" noProof="1">
                <a:cs typeface="+mn-ea"/>
              </a:rPr>
              <a:t>7</a:t>
            </a:r>
            <a:endParaRPr lang="zh-CN" altLang="en-US" sz="2400" noProof="1"/>
          </a:p>
        </p:txBody>
      </p:sp>
      <p:graphicFrame>
        <p:nvGraphicFramePr>
          <p:cNvPr id="30731" name="表格 30730">
            <a:extLst>
              <a:ext uri="{FF2B5EF4-FFF2-40B4-BE49-F238E27FC236}">
                <a16:creationId xmlns:a16="http://schemas.microsoft.com/office/drawing/2014/main" xmlns="" id="{F41BF355-A1BB-47B4-AEAA-E32D5BF95CE3}"/>
              </a:ext>
            </a:extLst>
          </p:cNvPr>
          <p:cNvGraphicFramePr/>
          <p:nvPr/>
        </p:nvGraphicFramePr>
        <p:xfrm>
          <a:off x="5102225" y="1520825"/>
          <a:ext cx="2819400" cy="2560638"/>
        </p:xfrm>
        <a:graphic>
          <a:graphicData uri="http://schemas.openxmlformats.org/drawingml/2006/table">
            <a:tbl>
              <a:tblPr/>
              <a:tblGrid>
                <a:gridCol w="704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39763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solidFill>
                            <a:srgbClr val="0066CC"/>
                          </a:solidFill>
                          <a:latin typeface="Calibri" panose="020F0502020204030204" pitchFamily="2" charset="0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solidFill>
                            <a:srgbClr val="990033"/>
                          </a:solidFill>
                          <a:latin typeface="Calibri" panose="020F0502020204030204" pitchFamily="2" charset="0"/>
                        </a:rPr>
                        <a:t>8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solidFill>
                            <a:srgbClr val="990033"/>
                          </a:solidFill>
                          <a:latin typeface="Calibri" panose="020F0502020204030204" pitchFamily="2" charset="0"/>
                        </a:rPr>
                        <a:t>7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latin typeface="Calibri" panose="020F0502020204030204" pitchFamily="2" charset="0"/>
                        </a:rPr>
                        <a:t>∞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9762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solidFill>
                            <a:srgbClr val="990033"/>
                          </a:solidFill>
                          <a:latin typeface="Calibri" panose="020F0502020204030204" pitchFamily="2" charset="0"/>
                        </a:rPr>
                        <a:t>8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solidFill>
                            <a:srgbClr val="0066CC"/>
                          </a:solidFill>
                          <a:latin typeface="Calibri" panose="020F0502020204030204" pitchFamily="2" charset="0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800">
                          <a:latin typeface="Calibri" panose="020F0502020204030204" pitchFamily="2" charset="0"/>
                        </a:rPr>
                        <a:t>∞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solidFill>
                            <a:srgbClr val="990033"/>
                          </a:solidFill>
                          <a:latin typeface="Calibri" panose="020F0502020204030204" pitchFamily="2" charset="0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817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solidFill>
                            <a:srgbClr val="990033"/>
                          </a:solidFill>
                          <a:latin typeface="Calibri" panose="020F0502020204030204" pitchFamily="2" charset="0"/>
                        </a:rPr>
                        <a:t>7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latin typeface="Calibri" panose="020F0502020204030204" pitchFamily="2" charset="0"/>
                        </a:rPr>
                        <a:t>∞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solidFill>
                            <a:srgbClr val="0066CC"/>
                          </a:solidFill>
                          <a:latin typeface="Calibri" panose="020F0502020204030204" pitchFamily="2" charset="0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800">
                          <a:latin typeface="Calibri" panose="020F0502020204030204" pitchFamily="2" charset="0"/>
                        </a:rPr>
                        <a:t>∞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2938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latin typeface="Calibri" panose="020F0502020204030204" pitchFamily="2" charset="0"/>
                        </a:rPr>
                        <a:t>∞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solidFill>
                            <a:srgbClr val="990033"/>
                          </a:solidFill>
                          <a:latin typeface="Calibri" panose="020F0502020204030204" pitchFamily="2" charset="0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800">
                          <a:latin typeface="Calibri" panose="020F0502020204030204" pitchFamily="2" charset="0"/>
                        </a:rPr>
                        <a:t>∞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solidFill>
                            <a:srgbClr val="0066CC"/>
                          </a:solidFill>
                          <a:latin typeface="Calibri" panose="020F0502020204030204" pitchFamily="2" charset="0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0788" name="文本框 30787">
            <a:extLst>
              <a:ext uri="{FF2B5EF4-FFF2-40B4-BE49-F238E27FC236}">
                <a16:creationId xmlns:a16="http://schemas.microsoft.com/office/drawing/2014/main" xmlns="" id="{C713CBC5-1504-4715-9AD8-CD1FC5878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1225" y="1444625"/>
            <a:ext cx="581025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3200"/>
              <a:t>1</a:t>
            </a:r>
          </a:p>
          <a:p>
            <a:pPr>
              <a:lnSpc>
                <a:spcPct val="130000"/>
              </a:lnSpc>
            </a:pPr>
            <a:r>
              <a:rPr lang="zh-CN" altLang="en-US" sz="3200"/>
              <a:t>2</a:t>
            </a:r>
          </a:p>
          <a:p>
            <a:pPr>
              <a:lnSpc>
                <a:spcPct val="130000"/>
              </a:lnSpc>
            </a:pPr>
            <a:r>
              <a:rPr lang="zh-CN" altLang="en-US" sz="3200"/>
              <a:t>3</a:t>
            </a:r>
          </a:p>
          <a:p>
            <a:pPr>
              <a:lnSpc>
                <a:spcPct val="130000"/>
              </a:lnSpc>
            </a:pPr>
            <a:r>
              <a:rPr lang="zh-CN" altLang="en-US" sz="3200"/>
              <a:t>4</a:t>
            </a:r>
          </a:p>
        </p:txBody>
      </p:sp>
      <p:sp>
        <p:nvSpPr>
          <p:cNvPr id="30789" name="文本框 30788">
            <a:extLst>
              <a:ext uri="{FF2B5EF4-FFF2-40B4-BE49-F238E27FC236}">
                <a16:creationId xmlns:a16="http://schemas.microsoft.com/office/drawing/2014/main" xmlns="" id="{F33C869C-019D-4E70-BE16-B92A75B0F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625" y="1063625"/>
            <a:ext cx="34067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/>
              <a:t>1     2     3     4</a:t>
            </a:r>
          </a:p>
        </p:txBody>
      </p:sp>
      <p:sp>
        <p:nvSpPr>
          <p:cNvPr id="17447" name="Line 21">
            <a:extLst>
              <a:ext uri="{FF2B5EF4-FFF2-40B4-BE49-F238E27FC236}">
                <a16:creationId xmlns:a16="http://schemas.microsoft.com/office/drawing/2014/main" xmlns="" id="{361B2EDF-1B59-46EF-80F4-7D4569724F84}"/>
              </a:ext>
            </a:extLst>
          </p:cNvPr>
          <p:cNvSpPr/>
          <p:nvPr/>
        </p:nvSpPr>
        <p:spPr>
          <a:xfrm>
            <a:off x="1600200" y="1295400"/>
            <a:ext cx="0" cy="1828800"/>
          </a:xfrm>
          <a:prstGeom prst="line">
            <a:avLst/>
          </a:prstGeom>
          <a:ln w="57150" cap="flat" cmpd="sng">
            <a:solidFill>
              <a:srgbClr val="CC00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noProof="1"/>
          </a:p>
        </p:txBody>
      </p:sp>
      <p:sp>
        <p:nvSpPr>
          <p:cNvPr id="17448" name="文本框 30790">
            <a:extLst>
              <a:ext uri="{FF2B5EF4-FFF2-40B4-BE49-F238E27FC236}">
                <a16:creationId xmlns:a16="http://schemas.microsoft.com/office/drawing/2014/main" xmlns="" id="{783B21E5-05D8-4299-9CAA-2AB1B1513C98}"/>
              </a:ext>
            </a:extLst>
          </p:cNvPr>
          <p:cNvSpPr txBox="1"/>
          <p:nvPr/>
        </p:nvSpPr>
        <p:spPr>
          <a:xfrm>
            <a:off x="1295400" y="1981200"/>
            <a:ext cx="539750" cy="45720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zh-CN" altLang="en-US" sz="2400" noProof="1">
                <a:cs typeface="+mn-ea"/>
              </a:rPr>
              <a:t>8</a:t>
            </a:r>
            <a:endParaRPr lang="zh-CN" altLang="en-US" sz="2400" noProof="1"/>
          </a:p>
        </p:txBody>
      </p:sp>
      <p:sp>
        <p:nvSpPr>
          <p:cNvPr id="30792" name="文本框 30791">
            <a:extLst>
              <a:ext uri="{FF2B5EF4-FFF2-40B4-BE49-F238E27FC236}">
                <a16:creationId xmlns:a16="http://schemas.microsoft.com/office/drawing/2014/main" xmlns="" id="{3ABB9516-E28C-47AF-AB22-5A33F580179C}"/>
              </a:ext>
            </a:extLst>
          </p:cNvPr>
          <p:cNvSpPr txBox="1"/>
          <p:nvPr/>
        </p:nvSpPr>
        <p:spPr>
          <a:xfrm>
            <a:off x="4876800" y="457200"/>
            <a:ext cx="2667000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r>
              <a:rPr lang="zh-CN" altLang="en-US" sz="2800" b="1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cs typeface="+mn-ea"/>
              </a:rPr>
              <a:t>int</a:t>
            </a:r>
            <a:r>
              <a:rPr lang="zh-CN" altLang="en-US" sz="2800" b="1" noProof="1">
                <a:effectLst>
                  <a:outerShdw blurRad="38100" dist="38100" dir="2700000">
                    <a:srgbClr val="FFFFFF"/>
                  </a:outerShdw>
                </a:effectLst>
                <a:cs typeface="+mn-ea"/>
              </a:rPr>
              <a:t> Map[5][5];</a:t>
            </a:r>
            <a:endParaRPr lang="zh-CN" altLang="en-US" sz="2800" b="1" noProof="1">
              <a:effectLst>
                <a:outerShdw blurRad="38100" dist="38100" dir="2700000">
                  <a:srgbClr val="FFFFFF"/>
                </a:outerShdw>
              </a:effectLst>
            </a:endParaRPr>
          </a:p>
        </p:txBody>
      </p:sp>
      <p:sp>
        <p:nvSpPr>
          <p:cNvPr id="30793" name="文本框 30792">
            <a:extLst>
              <a:ext uri="{FF2B5EF4-FFF2-40B4-BE49-F238E27FC236}">
                <a16:creationId xmlns:a16="http://schemas.microsoft.com/office/drawing/2014/main" xmlns="" id="{CFD35A8D-2127-4CD6-BD82-C015DA4CD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572000"/>
            <a:ext cx="845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幼圆" panose="02010509060101010101" pitchFamily="49" charset="-122"/>
                <a:ea typeface="幼圆" panose="02010509060101010101" pitchFamily="49" charset="-122"/>
              </a:rPr>
              <a:t>将每条无向边看成</a:t>
            </a:r>
            <a:r>
              <a:rPr lang="zh-CN" altLang="en-US" sz="24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两条</a:t>
            </a:r>
            <a:r>
              <a:rPr lang="zh-CN" altLang="en-US" sz="2400" b="1">
                <a:latin typeface="幼圆" panose="02010509060101010101" pitchFamily="49" charset="-122"/>
                <a:ea typeface="幼圆" panose="02010509060101010101" pitchFamily="49" charset="-122"/>
              </a:rPr>
              <a:t>方向相反、权值相同的有向边即可！</a:t>
            </a:r>
            <a:endParaRPr lang="zh-CN" altLang="en-US" sz="2400" b="1" i="1">
              <a:solidFill>
                <a:srgbClr val="3366C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7451" name="文本框 30793">
            <a:extLst>
              <a:ext uri="{FF2B5EF4-FFF2-40B4-BE49-F238E27FC236}">
                <a16:creationId xmlns:a16="http://schemas.microsoft.com/office/drawing/2014/main" xmlns="" id="{22432C41-1247-4846-B1DC-674302407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810000"/>
            <a:ext cx="3581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>
                <a:ea typeface="微软雅黑" panose="020B0503020204020204" pitchFamily="34" charset="-122"/>
              </a:rPr>
              <a:t>边上的数值代表这条边的长度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" dur="500"/>
                                        <p:tgtEl>
                                          <p:spTgt spid="3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8" grpId="0" bldLvl="0"/>
      <p:bldP spid="30789" grpId="0" bldLvl="0"/>
      <p:bldP spid="30792" grpId="0" bldLvl="0"/>
      <p:bldP spid="30793" grpId="0" bldLvl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文本框 31745">
            <a:extLst>
              <a:ext uri="{FF2B5EF4-FFF2-40B4-BE49-F238E27FC236}">
                <a16:creationId xmlns:a16="http://schemas.microsoft.com/office/drawing/2014/main" xmlns="" id="{3AF1FEF0-8160-417B-9ADE-7491F48D1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514600"/>
            <a:ext cx="495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ea typeface="方正姚体" panose="02010601030101010101" pitchFamily="2" charset="-122"/>
              </a:rPr>
              <a:t>问题3：怎样求最短路?</a:t>
            </a: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xmlns="" id="{D9E22EAE-3601-4B9A-9E93-6BADFFF39EA9}"/>
              </a:ext>
            </a:extLst>
          </p:cNvPr>
          <p:cNvSpPr/>
          <p:nvPr/>
        </p:nvSpPr>
        <p:spPr>
          <a:xfrm>
            <a:off x="3092450" y="2365375"/>
            <a:ext cx="3600450" cy="15843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5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Dijkstra</a:t>
            </a:r>
            <a:r>
              <a:rPr lang="zh-CN" altLang="en-US" sz="5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算法</a:t>
            </a:r>
            <a:r>
              <a:rPr lang="en-US" altLang="zh-CN"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/>
            </a:r>
            <a:br>
              <a:rPr lang="en-US" altLang="zh-CN"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en-US" altLang="zh-CN" sz="4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单</a:t>
            </a:r>
            <a:r>
              <a:rPr lang="zh-CN" altLang="en-US" sz="4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源最短路</a:t>
            </a:r>
          </a:p>
        </p:txBody>
      </p:sp>
      <p:sp>
        <p:nvSpPr>
          <p:cNvPr id="32771" name="文本框 32770">
            <a:extLst>
              <a:ext uri="{FF2B5EF4-FFF2-40B4-BE49-F238E27FC236}">
                <a16:creationId xmlns:a16="http://schemas.microsoft.com/office/drawing/2014/main" xmlns="" id="{1398ED36-B3EE-4694-B999-5FA9141FE271}"/>
              </a:ext>
            </a:extLst>
          </p:cNvPr>
          <p:cNvSpPr txBox="1"/>
          <p:nvPr/>
        </p:nvSpPr>
        <p:spPr>
          <a:xfrm>
            <a:off x="1295400" y="2517775"/>
            <a:ext cx="3368675" cy="7016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方正姚体" panose="02010601030101010101" pitchFamily="2" charset="-122"/>
              </a:rPr>
              <a:t>算法1：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组合 33793">
            <a:extLst>
              <a:ext uri="{FF2B5EF4-FFF2-40B4-BE49-F238E27FC236}">
                <a16:creationId xmlns:a16="http://schemas.microsoft.com/office/drawing/2014/main" xmlns="" id="{11A8FDF1-918D-4DD9-9165-5E1158C7F298}"/>
              </a:ext>
            </a:extLst>
          </p:cNvPr>
          <p:cNvGrpSpPr/>
          <p:nvPr/>
        </p:nvGrpSpPr>
        <p:grpSpPr>
          <a:xfrm>
            <a:off x="152400" y="304800"/>
            <a:ext cx="3384550" cy="4103688"/>
            <a:chOff x="0" y="0"/>
            <a:chExt cx="1905" cy="24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795" name="Oval 4">
              <a:extLst>
                <a:ext uri="{FF2B5EF4-FFF2-40B4-BE49-F238E27FC236}">
                  <a16:creationId xmlns:a16="http://schemas.microsoft.com/office/drawing/2014/main" xmlns="" id="{9DCBB154-3750-4B2D-B9C7-0FC9857952EC}"/>
                </a:ext>
              </a:extLst>
            </p:cNvPr>
            <p:cNvSpPr/>
            <p:nvPr/>
          </p:nvSpPr>
          <p:spPr>
            <a:xfrm>
              <a:off x="181" y="90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x-none" sz="2400" noProof="1">
                  <a:effectLst>
                    <a:outerShdw blurRad="38100" dist="38100" dir="2700000">
                      <a:srgbClr val="FFFFFF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2</a:t>
              </a:r>
              <a:endParaRPr lang="en-US" altLang="x-none" sz="2400" noProof="1">
                <a:effectLst>
                  <a:outerShdw blurRad="38100" dist="38100" dir="2700000">
                    <a:srgbClr val="FFFFFF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  <p:sp>
          <p:nvSpPr>
            <p:cNvPr id="33796" name="Oval 5">
              <a:extLst>
                <a:ext uri="{FF2B5EF4-FFF2-40B4-BE49-F238E27FC236}">
                  <a16:creationId xmlns:a16="http://schemas.microsoft.com/office/drawing/2014/main" xmlns="" id="{AD6A9F45-8B68-4B35-A2CF-DA3C27D3EE59}"/>
                </a:ext>
              </a:extLst>
            </p:cNvPr>
            <p:cNvSpPr/>
            <p:nvPr/>
          </p:nvSpPr>
          <p:spPr>
            <a:xfrm>
              <a:off x="1315" y="90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x-none" sz="2400" noProof="1">
                  <a:effectLst>
                    <a:outerShdw blurRad="38100" dist="38100" dir="2700000">
                      <a:srgbClr val="FFFFFF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1</a:t>
              </a:r>
              <a:endParaRPr lang="en-US" altLang="x-none" sz="2400" noProof="1">
                <a:effectLst>
                  <a:outerShdw blurRad="38100" dist="38100" dir="2700000">
                    <a:srgbClr val="FFFFFF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  <p:sp>
          <p:nvSpPr>
            <p:cNvPr id="33797" name="Oval 6">
              <a:extLst>
                <a:ext uri="{FF2B5EF4-FFF2-40B4-BE49-F238E27FC236}">
                  <a16:creationId xmlns:a16="http://schemas.microsoft.com/office/drawing/2014/main" xmlns="" id="{7EC7CAF6-774B-4580-968F-9E6017F1FB46}"/>
                </a:ext>
              </a:extLst>
            </p:cNvPr>
            <p:cNvSpPr/>
            <p:nvPr/>
          </p:nvSpPr>
          <p:spPr>
            <a:xfrm>
              <a:off x="726" y="725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x-none" sz="2400" noProof="1">
                  <a:effectLst>
                    <a:outerShdw blurRad="38100" dist="38100" dir="2700000">
                      <a:srgbClr val="FFFFFF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5</a:t>
              </a:r>
              <a:endParaRPr lang="en-US" altLang="x-none" sz="2400" noProof="1">
                <a:effectLst>
                  <a:outerShdw blurRad="38100" dist="38100" dir="2700000">
                    <a:srgbClr val="FFFFFF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  <p:sp>
          <p:nvSpPr>
            <p:cNvPr id="33798" name="Oval 7">
              <a:extLst>
                <a:ext uri="{FF2B5EF4-FFF2-40B4-BE49-F238E27FC236}">
                  <a16:creationId xmlns:a16="http://schemas.microsoft.com/office/drawing/2014/main" xmlns="" id="{7E300B69-EE0D-46DB-8A4C-3AA22F633E7A}"/>
                </a:ext>
              </a:extLst>
            </p:cNvPr>
            <p:cNvSpPr/>
            <p:nvPr/>
          </p:nvSpPr>
          <p:spPr>
            <a:xfrm>
              <a:off x="181" y="1406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x-none" sz="2400" noProof="1">
                  <a:effectLst>
                    <a:outerShdw blurRad="38100" dist="38100" dir="2700000">
                      <a:srgbClr val="FFFFFF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4</a:t>
              </a:r>
              <a:endParaRPr lang="en-US" altLang="x-none" sz="2400" noProof="1">
                <a:effectLst>
                  <a:outerShdw blurRad="38100" dist="38100" dir="2700000">
                    <a:srgbClr val="FFFFFF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  <p:sp>
          <p:nvSpPr>
            <p:cNvPr id="33799" name="Oval 8">
              <a:extLst>
                <a:ext uri="{FF2B5EF4-FFF2-40B4-BE49-F238E27FC236}">
                  <a16:creationId xmlns:a16="http://schemas.microsoft.com/office/drawing/2014/main" xmlns="" id="{49B2848C-BB37-4F79-9186-6555E21E94E6}"/>
                </a:ext>
              </a:extLst>
            </p:cNvPr>
            <p:cNvSpPr/>
            <p:nvPr/>
          </p:nvSpPr>
          <p:spPr>
            <a:xfrm>
              <a:off x="1315" y="1406"/>
              <a:ext cx="272" cy="272"/>
            </a:xfrm>
            <a:prstGeom prst="ellipse">
              <a:avLst/>
            </a:prstGeom>
            <a:solidFill>
              <a:srgbClr val="FFCCFF">
                <a:alpha val="100000"/>
              </a:srgbClr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170" tIns="46990" rIns="90170" bIns="46990" anchor="ctr"/>
            <a:lstStyle/>
            <a:p>
              <a:pPr algn="ctr"/>
              <a:r>
                <a:rPr lang="en-US" altLang="x-none" sz="2400" noProof="1">
                  <a:effectLst>
                    <a:outerShdw blurRad="38100" dist="38100" dir="2700000">
                      <a:srgbClr val="FFFFFF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3</a:t>
              </a:r>
              <a:endParaRPr lang="en-US" altLang="x-none" sz="2400" noProof="1">
                <a:effectLst>
                  <a:outerShdw blurRad="38100" dist="38100" dir="2700000">
                    <a:srgbClr val="FFFFFF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  <p:sp>
          <p:nvSpPr>
            <p:cNvPr id="33800" name="Oval 9">
              <a:extLst>
                <a:ext uri="{FF2B5EF4-FFF2-40B4-BE49-F238E27FC236}">
                  <a16:creationId xmlns:a16="http://schemas.microsoft.com/office/drawing/2014/main" xmlns="" id="{E00FAEC7-093F-415C-BB90-894757AC804A}"/>
                </a:ext>
              </a:extLst>
            </p:cNvPr>
            <p:cNvSpPr/>
            <p:nvPr/>
          </p:nvSpPr>
          <p:spPr>
            <a:xfrm>
              <a:off x="726" y="2132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x-none" sz="2400" noProof="1">
                  <a:effectLst>
                    <a:outerShdw blurRad="38100" dist="38100" dir="2700000">
                      <a:srgbClr val="FFFFFF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6</a:t>
              </a:r>
              <a:endParaRPr lang="en-US" altLang="x-none" sz="2400" noProof="1">
                <a:effectLst>
                  <a:outerShdw blurRad="38100" dist="38100" dir="2700000">
                    <a:srgbClr val="FFFFFF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  <p:sp>
          <p:nvSpPr>
            <p:cNvPr id="20489" name="Line 10">
              <a:extLst>
                <a:ext uri="{FF2B5EF4-FFF2-40B4-BE49-F238E27FC236}">
                  <a16:creationId xmlns:a16="http://schemas.microsoft.com/office/drawing/2014/main" xmlns="" id="{FDBB4E32-E9CF-4797-8217-5FCD8CD5A301}"/>
                </a:ext>
              </a:extLst>
            </p:cNvPr>
            <p:cNvSpPr/>
            <p:nvPr/>
          </p:nvSpPr>
          <p:spPr>
            <a:xfrm>
              <a:off x="1451" y="363"/>
              <a:ext cx="0" cy="1043"/>
            </a:xfrm>
            <a:prstGeom prst="line">
              <a:avLst/>
            </a:prstGeom>
            <a:ln w="34925" cap="flat" cmpd="sng">
              <a:solidFill>
                <a:schemeClr val="bg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20490" name="Line 11">
              <a:extLst>
                <a:ext uri="{FF2B5EF4-FFF2-40B4-BE49-F238E27FC236}">
                  <a16:creationId xmlns:a16="http://schemas.microsoft.com/office/drawing/2014/main" xmlns="" id="{2F5C13C3-DF0C-4F30-99B0-750A0901CA7C}"/>
                </a:ext>
              </a:extLst>
            </p:cNvPr>
            <p:cNvSpPr/>
            <p:nvPr/>
          </p:nvSpPr>
          <p:spPr>
            <a:xfrm>
              <a:off x="454" y="226"/>
              <a:ext cx="861" cy="0"/>
            </a:xfrm>
            <a:prstGeom prst="line">
              <a:avLst/>
            </a:prstGeom>
            <a:ln w="34925" cap="flat" cmpd="sng">
              <a:solidFill>
                <a:schemeClr val="bg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20491" name="Line 12">
              <a:extLst>
                <a:ext uri="{FF2B5EF4-FFF2-40B4-BE49-F238E27FC236}">
                  <a16:creationId xmlns:a16="http://schemas.microsoft.com/office/drawing/2014/main" xmlns="" id="{E90A8862-02D3-41B6-92E2-A195DABA0E67}"/>
                </a:ext>
              </a:extLst>
            </p:cNvPr>
            <p:cNvSpPr/>
            <p:nvPr/>
          </p:nvSpPr>
          <p:spPr>
            <a:xfrm flipV="1">
              <a:off x="318" y="363"/>
              <a:ext cx="0" cy="1043"/>
            </a:xfrm>
            <a:prstGeom prst="line">
              <a:avLst/>
            </a:prstGeom>
            <a:ln w="34925" cap="flat" cmpd="sng">
              <a:solidFill>
                <a:schemeClr val="bg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20492" name="Line 13">
              <a:extLst>
                <a:ext uri="{FF2B5EF4-FFF2-40B4-BE49-F238E27FC236}">
                  <a16:creationId xmlns:a16="http://schemas.microsoft.com/office/drawing/2014/main" xmlns="" id="{0552F9D0-405C-40D9-A632-6CAF9DD76549}"/>
                </a:ext>
              </a:extLst>
            </p:cNvPr>
            <p:cNvSpPr/>
            <p:nvPr/>
          </p:nvSpPr>
          <p:spPr>
            <a:xfrm flipH="1">
              <a:off x="998" y="317"/>
              <a:ext cx="363" cy="454"/>
            </a:xfrm>
            <a:prstGeom prst="line">
              <a:avLst/>
            </a:prstGeom>
            <a:ln w="34925" cap="flat" cmpd="sng">
              <a:solidFill>
                <a:schemeClr val="bg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20493" name="Line 14">
              <a:extLst>
                <a:ext uri="{FF2B5EF4-FFF2-40B4-BE49-F238E27FC236}">
                  <a16:creationId xmlns:a16="http://schemas.microsoft.com/office/drawing/2014/main" xmlns="" id="{1AB5513A-254F-40D0-AD8B-2E06ABDC81B5}"/>
                </a:ext>
              </a:extLst>
            </p:cNvPr>
            <p:cNvSpPr/>
            <p:nvPr/>
          </p:nvSpPr>
          <p:spPr>
            <a:xfrm>
              <a:off x="408" y="317"/>
              <a:ext cx="363" cy="454"/>
            </a:xfrm>
            <a:prstGeom prst="line">
              <a:avLst/>
            </a:prstGeom>
            <a:ln w="34925" cap="flat" cmpd="sng">
              <a:solidFill>
                <a:schemeClr val="bg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20494" name="Line 15">
              <a:extLst>
                <a:ext uri="{FF2B5EF4-FFF2-40B4-BE49-F238E27FC236}">
                  <a16:creationId xmlns:a16="http://schemas.microsoft.com/office/drawing/2014/main" xmlns="" id="{A37CDD26-6F30-4014-B511-249DC0DD3980}"/>
                </a:ext>
              </a:extLst>
            </p:cNvPr>
            <p:cNvSpPr/>
            <p:nvPr/>
          </p:nvSpPr>
          <p:spPr>
            <a:xfrm flipH="1">
              <a:off x="408" y="998"/>
              <a:ext cx="408" cy="453"/>
            </a:xfrm>
            <a:prstGeom prst="line">
              <a:avLst/>
            </a:prstGeom>
            <a:ln w="34925" cap="flat" cmpd="sng">
              <a:solidFill>
                <a:schemeClr val="bg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20495" name="Line 16">
              <a:extLst>
                <a:ext uri="{FF2B5EF4-FFF2-40B4-BE49-F238E27FC236}">
                  <a16:creationId xmlns:a16="http://schemas.microsoft.com/office/drawing/2014/main" xmlns="" id="{1FF636BB-A1EA-42F4-AE2D-530ADE95D42A}"/>
                </a:ext>
              </a:extLst>
            </p:cNvPr>
            <p:cNvSpPr/>
            <p:nvPr/>
          </p:nvSpPr>
          <p:spPr>
            <a:xfrm flipH="1" flipV="1">
              <a:off x="953" y="952"/>
              <a:ext cx="408" cy="454"/>
            </a:xfrm>
            <a:prstGeom prst="line">
              <a:avLst/>
            </a:prstGeom>
            <a:ln w="34925" cap="flat" cmpd="sng">
              <a:solidFill>
                <a:schemeClr val="bg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20496" name="Line 17">
              <a:extLst>
                <a:ext uri="{FF2B5EF4-FFF2-40B4-BE49-F238E27FC236}">
                  <a16:creationId xmlns:a16="http://schemas.microsoft.com/office/drawing/2014/main" xmlns="" id="{47DCA8C9-E9F0-48AA-B95C-40C869CB80DB}"/>
                </a:ext>
              </a:extLst>
            </p:cNvPr>
            <p:cNvSpPr/>
            <p:nvPr/>
          </p:nvSpPr>
          <p:spPr>
            <a:xfrm flipH="1">
              <a:off x="454" y="1542"/>
              <a:ext cx="861" cy="0"/>
            </a:xfrm>
            <a:prstGeom prst="line">
              <a:avLst/>
            </a:prstGeom>
            <a:ln w="34925" cap="flat" cmpd="sng">
              <a:solidFill>
                <a:schemeClr val="bg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20497" name="Line 18">
              <a:extLst>
                <a:ext uri="{FF2B5EF4-FFF2-40B4-BE49-F238E27FC236}">
                  <a16:creationId xmlns:a16="http://schemas.microsoft.com/office/drawing/2014/main" xmlns="" id="{D0217F94-2F84-466F-8709-9078ECEC1A4F}"/>
                </a:ext>
              </a:extLst>
            </p:cNvPr>
            <p:cNvSpPr/>
            <p:nvPr/>
          </p:nvSpPr>
          <p:spPr>
            <a:xfrm>
              <a:off x="363" y="1678"/>
              <a:ext cx="408" cy="499"/>
            </a:xfrm>
            <a:prstGeom prst="line">
              <a:avLst/>
            </a:prstGeom>
            <a:ln w="34925" cap="flat" cmpd="sng">
              <a:solidFill>
                <a:schemeClr val="bg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20498" name="Line 19">
              <a:extLst>
                <a:ext uri="{FF2B5EF4-FFF2-40B4-BE49-F238E27FC236}">
                  <a16:creationId xmlns:a16="http://schemas.microsoft.com/office/drawing/2014/main" xmlns="" id="{87AF47A8-0C47-4351-AF44-DE1007497CAD}"/>
                </a:ext>
              </a:extLst>
            </p:cNvPr>
            <p:cNvSpPr/>
            <p:nvPr/>
          </p:nvSpPr>
          <p:spPr>
            <a:xfrm flipH="1">
              <a:off x="998" y="1678"/>
              <a:ext cx="454" cy="499"/>
            </a:xfrm>
            <a:prstGeom prst="line">
              <a:avLst/>
            </a:prstGeom>
            <a:ln w="34925" cap="flat" cmpd="sng">
              <a:solidFill>
                <a:schemeClr val="bg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20499" name="Freeform 20">
              <a:extLst>
                <a:ext uri="{FF2B5EF4-FFF2-40B4-BE49-F238E27FC236}">
                  <a16:creationId xmlns:a16="http://schemas.microsoft.com/office/drawing/2014/main" xmlns="" id="{EA58F04E-DEC7-4382-8CBD-F5E1875CCFD6}"/>
                </a:ext>
              </a:extLst>
            </p:cNvPr>
            <p:cNvSpPr/>
            <p:nvPr/>
          </p:nvSpPr>
          <p:spPr>
            <a:xfrm>
              <a:off x="0" y="363"/>
              <a:ext cx="726" cy="1905"/>
            </a:xfrm>
            <a:custGeom>
              <a:avLst/>
              <a:gdLst/>
              <a:ahLst/>
              <a:cxnLst>
                <a:cxn ang="0">
                  <a:pos x="726" y="1905"/>
                </a:cxn>
                <a:cxn ang="0">
                  <a:pos x="79" y="1095"/>
                </a:cxn>
                <a:cxn ang="0">
                  <a:pos x="252" y="0"/>
                </a:cxn>
              </a:cxnLst>
              <a:rect l="0" t="0" r="0" b="0"/>
              <a:pathLst>
                <a:path w="764" h="1815">
                  <a:moveTo>
                    <a:pt x="764" y="1815"/>
                  </a:moveTo>
                  <a:cubicBezTo>
                    <a:pt x="465" y="1580"/>
                    <a:pt x="166" y="1345"/>
                    <a:pt x="83" y="1043"/>
                  </a:cubicBezTo>
                  <a:cubicBezTo>
                    <a:pt x="0" y="741"/>
                    <a:pt x="235" y="181"/>
                    <a:pt x="265" y="0"/>
                  </a:cubicBezTo>
                </a:path>
              </a:pathLst>
            </a:custGeom>
            <a:noFill/>
            <a:ln w="34925" cap="flat" cmpd="sng">
              <a:solidFill>
                <a:schemeClr val="bg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20500" name="Freeform 21">
              <a:extLst>
                <a:ext uri="{FF2B5EF4-FFF2-40B4-BE49-F238E27FC236}">
                  <a16:creationId xmlns:a16="http://schemas.microsoft.com/office/drawing/2014/main" xmlns="" id="{FB311E9A-4514-462C-989D-A970E61FECA7}"/>
                </a:ext>
              </a:extLst>
            </p:cNvPr>
            <p:cNvSpPr/>
            <p:nvPr/>
          </p:nvSpPr>
          <p:spPr>
            <a:xfrm>
              <a:off x="998" y="363"/>
              <a:ext cx="907" cy="1950"/>
            </a:xfrm>
            <a:custGeom>
              <a:avLst/>
              <a:gdLst/>
              <a:ahLst/>
              <a:cxnLst>
                <a:cxn ang="0">
                  <a:pos x="0" y="1950"/>
                </a:cxn>
                <a:cxn ang="0">
                  <a:pos x="816" y="1133"/>
                </a:cxn>
                <a:cxn ang="0">
                  <a:pos x="544" y="0"/>
                </a:cxn>
              </a:cxnLst>
              <a:rect l="0" t="0" r="0" b="0"/>
              <a:pathLst>
                <a:path w="907" h="1950">
                  <a:moveTo>
                    <a:pt x="0" y="1950"/>
                  </a:moveTo>
                  <a:cubicBezTo>
                    <a:pt x="362" y="1704"/>
                    <a:pt x="725" y="1458"/>
                    <a:pt x="816" y="1133"/>
                  </a:cubicBezTo>
                  <a:cubicBezTo>
                    <a:pt x="907" y="808"/>
                    <a:pt x="725" y="404"/>
                    <a:pt x="544" y="0"/>
                  </a:cubicBezTo>
                </a:path>
              </a:pathLst>
            </a:custGeom>
            <a:noFill/>
            <a:ln w="34925" cap="flat" cmpd="sng">
              <a:solidFill>
                <a:schemeClr val="bg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33813" name="Text Box 22">
              <a:extLst>
                <a:ext uri="{FF2B5EF4-FFF2-40B4-BE49-F238E27FC236}">
                  <a16:creationId xmlns:a16="http://schemas.microsoft.com/office/drawing/2014/main" xmlns="" id="{7E04825F-E150-4C43-9134-AB2D8838BF08}"/>
                </a:ext>
              </a:extLst>
            </p:cNvPr>
            <p:cNvSpPr txBox="1"/>
            <p:nvPr/>
          </p:nvSpPr>
          <p:spPr>
            <a:xfrm>
              <a:off x="1406" y="771"/>
              <a:ext cx="363" cy="23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sz="2000" noProof="1">
                  <a:solidFill>
                    <a:srgbClr val="FFCC66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15</a:t>
              </a:r>
              <a:endParaRPr lang="en-US" altLang="x-none" sz="2000" noProof="1">
                <a:solidFill>
                  <a:srgbClr val="FFCC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  <p:sp>
          <p:nvSpPr>
            <p:cNvPr id="33814" name="Text Box 23">
              <a:extLst>
                <a:ext uri="{FF2B5EF4-FFF2-40B4-BE49-F238E27FC236}">
                  <a16:creationId xmlns:a16="http://schemas.microsoft.com/office/drawing/2014/main" xmlns="" id="{F00E4AC4-5E23-4EAF-839F-16BF45E5CB06}"/>
                </a:ext>
              </a:extLst>
            </p:cNvPr>
            <p:cNvSpPr txBox="1"/>
            <p:nvPr/>
          </p:nvSpPr>
          <p:spPr>
            <a:xfrm>
              <a:off x="1406" y="1905"/>
              <a:ext cx="363" cy="23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sz="2000" noProof="1">
                  <a:solidFill>
                    <a:srgbClr val="FFCC66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4</a:t>
              </a:r>
              <a:endParaRPr lang="en-US" altLang="x-none" sz="2000" noProof="1">
                <a:solidFill>
                  <a:srgbClr val="FFCC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  <p:sp>
          <p:nvSpPr>
            <p:cNvPr id="33815" name="Text Box 24">
              <a:extLst>
                <a:ext uri="{FF2B5EF4-FFF2-40B4-BE49-F238E27FC236}">
                  <a16:creationId xmlns:a16="http://schemas.microsoft.com/office/drawing/2014/main" xmlns="" id="{6F862456-970B-4F03-B91D-63D75506A620}"/>
                </a:ext>
              </a:extLst>
            </p:cNvPr>
            <p:cNvSpPr txBox="1"/>
            <p:nvPr/>
          </p:nvSpPr>
          <p:spPr>
            <a:xfrm>
              <a:off x="726" y="0"/>
              <a:ext cx="363" cy="23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sz="2000" noProof="1">
                  <a:solidFill>
                    <a:srgbClr val="FFCC66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3</a:t>
              </a:r>
              <a:endParaRPr lang="en-US" altLang="x-none" sz="2000" noProof="1">
                <a:solidFill>
                  <a:srgbClr val="FFCC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  <p:sp>
          <p:nvSpPr>
            <p:cNvPr id="33816" name="Text Box 25">
              <a:extLst>
                <a:ext uri="{FF2B5EF4-FFF2-40B4-BE49-F238E27FC236}">
                  <a16:creationId xmlns:a16="http://schemas.microsoft.com/office/drawing/2014/main" xmlns="" id="{AD76C5A8-7250-48DD-82A9-9D988AE1D934}"/>
                </a:ext>
              </a:extLst>
            </p:cNvPr>
            <p:cNvSpPr txBox="1"/>
            <p:nvPr/>
          </p:nvSpPr>
          <p:spPr>
            <a:xfrm>
              <a:off x="272" y="771"/>
              <a:ext cx="363" cy="23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sz="2000" noProof="1">
                  <a:solidFill>
                    <a:srgbClr val="FFCC66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7</a:t>
              </a:r>
              <a:endParaRPr lang="en-US" altLang="x-none" sz="2000" noProof="1">
                <a:solidFill>
                  <a:srgbClr val="FFCC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  <p:sp>
          <p:nvSpPr>
            <p:cNvPr id="33817" name="Text Box 26">
              <a:extLst>
                <a:ext uri="{FF2B5EF4-FFF2-40B4-BE49-F238E27FC236}">
                  <a16:creationId xmlns:a16="http://schemas.microsoft.com/office/drawing/2014/main" xmlns="" id="{9668EBB0-7617-4D26-94E4-5B2A2EB82BF7}"/>
                </a:ext>
              </a:extLst>
            </p:cNvPr>
            <p:cNvSpPr txBox="1"/>
            <p:nvPr/>
          </p:nvSpPr>
          <p:spPr>
            <a:xfrm>
              <a:off x="23" y="1633"/>
              <a:ext cx="363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sz="2000" noProof="1">
                  <a:solidFill>
                    <a:srgbClr val="FFCC66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3</a:t>
              </a:r>
              <a:endParaRPr lang="en-US" altLang="x-none" sz="2000" noProof="1">
                <a:solidFill>
                  <a:srgbClr val="FFCC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  <p:sp>
          <p:nvSpPr>
            <p:cNvPr id="33818" name="Text Box 27">
              <a:extLst>
                <a:ext uri="{FF2B5EF4-FFF2-40B4-BE49-F238E27FC236}">
                  <a16:creationId xmlns:a16="http://schemas.microsoft.com/office/drawing/2014/main" xmlns="" id="{49E72703-A07C-4C93-A61F-0312476DC1BD}"/>
                </a:ext>
              </a:extLst>
            </p:cNvPr>
            <p:cNvSpPr txBox="1"/>
            <p:nvPr/>
          </p:nvSpPr>
          <p:spPr>
            <a:xfrm>
              <a:off x="1043" y="1723"/>
              <a:ext cx="363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sz="2000" noProof="1">
                  <a:solidFill>
                    <a:srgbClr val="FFCC66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12</a:t>
              </a:r>
              <a:endParaRPr lang="en-US" altLang="x-none" sz="2000" noProof="1">
                <a:solidFill>
                  <a:srgbClr val="FFCC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  <p:sp>
          <p:nvSpPr>
            <p:cNvPr id="33819" name="Text Box 28">
              <a:extLst>
                <a:ext uri="{FF2B5EF4-FFF2-40B4-BE49-F238E27FC236}">
                  <a16:creationId xmlns:a16="http://schemas.microsoft.com/office/drawing/2014/main" xmlns="" id="{486CA9C9-2465-4203-A1B6-56CDEDF0B325}"/>
                </a:ext>
              </a:extLst>
            </p:cNvPr>
            <p:cNvSpPr txBox="1"/>
            <p:nvPr/>
          </p:nvSpPr>
          <p:spPr>
            <a:xfrm>
              <a:off x="454" y="1723"/>
              <a:ext cx="363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sz="2000" noProof="1">
                  <a:solidFill>
                    <a:srgbClr val="FFCC66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2</a:t>
              </a:r>
              <a:endParaRPr lang="en-US" altLang="x-none" sz="2000" noProof="1">
                <a:solidFill>
                  <a:srgbClr val="FFCC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  <p:sp>
          <p:nvSpPr>
            <p:cNvPr id="33820" name="Text Box 29">
              <a:extLst>
                <a:ext uri="{FF2B5EF4-FFF2-40B4-BE49-F238E27FC236}">
                  <a16:creationId xmlns:a16="http://schemas.microsoft.com/office/drawing/2014/main" xmlns="" id="{8D4068BD-2CD5-472F-90D9-124ABBCC1B13}"/>
                </a:ext>
              </a:extLst>
            </p:cNvPr>
            <p:cNvSpPr txBox="1"/>
            <p:nvPr/>
          </p:nvSpPr>
          <p:spPr>
            <a:xfrm>
              <a:off x="771" y="1360"/>
              <a:ext cx="363" cy="23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sz="2000" noProof="1">
                  <a:solidFill>
                    <a:srgbClr val="FFCC66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8</a:t>
              </a:r>
              <a:endParaRPr lang="en-US" altLang="x-none" sz="2000" noProof="1">
                <a:solidFill>
                  <a:srgbClr val="FFCC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  <p:sp>
          <p:nvSpPr>
            <p:cNvPr id="33821" name="Text Box 30">
              <a:extLst>
                <a:ext uri="{FF2B5EF4-FFF2-40B4-BE49-F238E27FC236}">
                  <a16:creationId xmlns:a16="http://schemas.microsoft.com/office/drawing/2014/main" xmlns="" id="{3EA93437-6319-48CF-B53D-F2F3911B760F}"/>
                </a:ext>
              </a:extLst>
            </p:cNvPr>
            <p:cNvSpPr txBox="1"/>
            <p:nvPr/>
          </p:nvSpPr>
          <p:spPr>
            <a:xfrm>
              <a:off x="499" y="998"/>
              <a:ext cx="363" cy="23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sz="2000" noProof="1">
                  <a:solidFill>
                    <a:srgbClr val="FFCC66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9</a:t>
              </a:r>
              <a:endParaRPr lang="en-US" altLang="x-none" sz="2000" noProof="1">
                <a:solidFill>
                  <a:srgbClr val="FFCC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  <p:sp>
          <p:nvSpPr>
            <p:cNvPr id="33822" name="Text Box 31">
              <a:extLst>
                <a:ext uri="{FF2B5EF4-FFF2-40B4-BE49-F238E27FC236}">
                  <a16:creationId xmlns:a16="http://schemas.microsoft.com/office/drawing/2014/main" xmlns="" id="{18F2A251-3745-457D-B30F-C56D0DC04A4B}"/>
                </a:ext>
              </a:extLst>
            </p:cNvPr>
            <p:cNvSpPr txBox="1"/>
            <p:nvPr/>
          </p:nvSpPr>
          <p:spPr>
            <a:xfrm>
              <a:off x="1043" y="998"/>
              <a:ext cx="363" cy="23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sz="2000" noProof="1">
                  <a:solidFill>
                    <a:srgbClr val="FFCC66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20</a:t>
              </a:r>
              <a:endParaRPr lang="en-US" altLang="x-none" sz="2000" noProof="1">
                <a:solidFill>
                  <a:srgbClr val="FFCC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  <p:sp>
          <p:nvSpPr>
            <p:cNvPr id="33823" name="Text Box 32">
              <a:extLst>
                <a:ext uri="{FF2B5EF4-FFF2-40B4-BE49-F238E27FC236}">
                  <a16:creationId xmlns:a16="http://schemas.microsoft.com/office/drawing/2014/main" xmlns="" id="{59FABF44-897A-4F52-B976-DF476AC15E64}"/>
                </a:ext>
              </a:extLst>
            </p:cNvPr>
            <p:cNvSpPr txBox="1"/>
            <p:nvPr/>
          </p:nvSpPr>
          <p:spPr>
            <a:xfrm>
              <a:off x="499" y="317"/>
              <a:ext cx="363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sz="2000" noProof="1">
                  <a:solidFill>
                    <a:srgbClr val="FFCC66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6</a:t>
              </a:r>
              <a:endParaRPr lang="en-US" altLang="x-none" sz="2000" noProof="1">
                <a:solidFill>
                  <a:srgbClr val="FFCC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  <p:sp>
          <p:nvSpPr>
            <p:cNvPr id="33824" name="Text Box 33">
              <a:extLst>
                <a:ext uri="{FF2B5EF4-FFF2-40B4-BE49-F238E27FC236}">
                  <a16:creationId xmlns:a16="http://schemas.microsoft.com/office/drawing/2014/main" xmlns="" id="{9550BE8A-603B-4C60-92CD-89E596D44B5E}"/>
                </a:ext>
              </a:extLst>
            </p:cNvPr>
            <p:cNvSpPr txBox="1"/>
            <p:nvPr/>
          </p:nvSpPr>
          <p:spPr>
            <a:xfrm>
              <a:off x="1089" y="317"/>
              <a:ext cx="363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sz="2000" noProof="1">
                  <a:solidFill>
                    <a:srgbClr val="FFCC66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2</a:t>
              </a:r>
              <a:endParaRPr lang="en-US" altLang="x-none" sz="2000" noProof="1">
                <a:solidFill>
                  <a:srgbClr val="FFCC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</p:grpSp>
      <p:sp>
        <p:nvSpPr>
          <p:cNvPr id="33825" name="Text Box 34">
            <a:extLst>
              <a:ext uri="{FF2B5EF4-FFF2-40B4-BE49-F238E27FC236}">
                <a16:creationId xmlns:a16="http://schemas.microsoft.com/office/drawing/2014/main" xmlns="" id="{E5A37398-3996-4CEE-AE39-95A089639639}"/>
              </a:ext>
            </a:extLst>
          </p:cNvPr>
          <p:cNvSpPr txBox="1"/>
          <p:nvPr/>
        </p:nvSpPr>
        <p:spPr>
          <a:xfrm>
            <a:off x="179388" y="4292600"/>
            <a:ext cx="3024187" cy="396875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  <a:ea typeface="方正姚体" panose="02010601030101010101" pitchFamily="2" charset="-122"/>
              </a:rPr>
              <a:t>迪杰斯特拉</a:t>
            </a:r>
          </a:p>
        </p:txBody>
      </p:sp>
      <p:pic>
        <p:nvPicPr>
          <p:cNvPr id="33826" name="Picture 35" descr="Dijkstra">
            <a:extLst>
              <a:ext uri="{FF2B5EF4-FFF2-40B4-BE49-F238E27FC236}">
                <a16:creationId xmlns:a16="http://schemas.microsoft.com/office/drawing/2014/main" xmlns="" id="{40BED4C6-7F02-4871-BF84-6CF3D3763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724400"/>
            <a:ext cx="18605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3827" name="内容占位符 33826">
            <a:extLst>
              <a:ext uri="{FF2B5EF4-FFF2-40B4-BE49-F238E27FC236}">
                <a16:creationId xmlns:a16="http://schemas.microsoft.com/office/drawing/2014/main" xmlns="" id="{0E878EAC-9931-4407-A20A-AE30AE86DEDF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4267200" y="1371600"/>
          <a:ext cx="4105275" cy="735013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735013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3600" b="1" dirty="0">
                          <a:solidFill>
                            <a:srgbClr val="FF9933"/>
                          </a:solidFill>
                          <a:latin typeface="方正姚体" charset="-122"/>
                          <a:ea typeface="方正姚体" charset="-122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3600" dirty="0">
                          <a:solidFill>
                            <a:srgbClr val="FFCC66"/>
                          </a:solidFill>
                          <a:latin typeface="方正姚体" charset="-122"/>
                          <a:ea typeface="方正姚体" charset="-122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3600" dirty="0">
                          <a:solidFill>
                            <a:srgbClr val="FFCC66"/>
                          </a:solidFill>
                          <a:latin typeface="方正姚体" charset="-122"/>
                          <a:ea typeface="方正姚体" charset="-122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3600" dirty="0">
                          <a:solidFill>
                            <a:srgbClr val="FFCC66"/>
                          </a:solidFill>
                          <a:latin typeface="方正姚体" charset="-122"/>
                          <a:ea typeface="方正姚体" charset="-122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3600" dirty="0">
                          <a:solidFill>
                            <a:srgbClr val="FFCC66"/>
                          </a:solidFill>
                          <a:latin typeface="方正姚体" charset="-122"/>
                          <a:ea typeface="方正姚体" charset="-122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3600" dirty="0">
                          <a:solidFill>
                            <a:srgbClr val="FFCC66"/>
                          </a:solidFill>
                          <a:latin typeface="方正姚体" charset="-122"/>
                          <a:ea typeface="方正姚体" charset="-122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3834" name="表格 33833">
            <a:extLst>
              <a:ext uri="{FF2B5EF4-FFF2-40B4-BE49-F238E27FC236}">
                <a16:creationId xmlns:a16="http://schemas.microsoft.com/office/drawing/2014/main" xmlns="" id="{9B58373D-B461-46A4-BC49-AEF1910455DC}"/>
              </a:ext>
            </a:extLst>
          </p:cNvPr>
          <p:cNvGraphicFramePr/>
          <p:nvPr/>
        </p:nvGraphicFramePr>
        <p:xfrm>
          <a:off x="4267200" y="1947863"/>
          <a:ext cx="4105275" cy="792162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792162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endParaRPr sz="2800">
                        <a:latin typeface="方正姚体" charset="-122"/>
                        <a:ea typeface="方正姚体" charset="-122"/>
                      </a:endParaRPr>
                    </a:p>
                  </a:txBody>
                  <a:tcPr>
                    <a:lnL w="1905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endParaRPr sz="2800">
                        <a:latin typeface="方正姚体" charset="-122"/>
                        <a:ea typeface="方正姚体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endParaRPr sz="2800">
                        <a:latin typeface="方正姚体" charset="-122"/>
                        <a:ea typeface="方正姚体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endParaRPr sz="2800">
                        <a:latin typeface="方正姚体" charset="-122"/>
                        <a:ea typeface="方正姚体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endParaRPr sz="2800">
                        <a:latin typeface="方正姚体" charset="-122"/>
                        <a:ea typeface="方正姚体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endParaRPr sz="2800">
                        <a:latin typeface="方正姚体" charset="-122"/>
                        <a:ea typeface="方正姚体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850" name="Text Box 73">
            <a:extLst>
              <a:ext uri="{FF2B5EF4-FFF2-40B4-BE49-F238E27FC236}">
                <a16:creationId xmlns:a16="http://schemas.microsoft.com/office/drawing/2014/main" xmlns="" id="{8498406D-0E4C-473A-9F7A-AE4AFC0094F6}"/>
              </a:ext>
            </a:extLst>
          </p:cNvPr>
          <p:cNvSpPr txBox="1"/>
          <p:nvPr/>
        </p:nvSpPr>
        <p:spPr>
          <a:xfrm>
            <a:off x="4340225" y="2019300"/>
            <a:ext cx="503238" cy="63976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36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  <a:cs typeface="+mn-ea"/>
              </a:rPr>
              <a:t>0</a:t>
            </a:r>
            <a:endParaRPr lang="en-US" altLang="x-none" sz="3600" noProof="1">
              <a:solidFill>
                <a:srgbClr val="FFFF66"/>
              </a:solidFill>
              <a:effectLst>
                <a:outerShdw blurRad="38100" dist="38100" dir="2700000">
                  <a:srgbClr val="000000"/>
                </a:outerShdw>
              </a:effectLst>
              <a:latin typeface="方正姚体" charset="-122"/>
              <a:ea typeface="方正姚体" charset="-122"/>
            </a:endParaRPr>
          </a:p>
        </p:txBody>
      </p:sp>
      <p:sp>
        <p:nvSpPr>
          <p:cNvPr id="33851" name="Text Box 74">
            <a:extLst>
              <a:ext uri="{FF2B5EF4-FFF2-40B4-BE49-F238E27FC236}">
                <a16:creationId xmlns:a16="http://schemas.microsoft.com/office/drawing/2014/main" xmlns="" id="{CDE25B6A-A4EA-4973-B6C0-EB7A912BC32A}"/>
              </a:ext>
            </a:extLst>
          </p:cNvPr>
          <p:cNvSpPr txBox="1"/>
          <p:nvPr/>
        </p:nvSpPr>
        <p:spPr>
          <a:xfrm>
            <a:off x="4987925" y="2019300"/>
            <a:ext cx="503238" cy="63976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36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cs typeface="+mn-ea"/>
                <a:sym typeface="方正姚体" charset="-122"/>
              </a:rPr>
              <a:t>∞</a:t>
            </a:r>
            <a:endParaRPr lang="en-US" altLang="x-none" sz="3600" noProof="1">
              <a:solidFill>
                <a:srgbClr val="FFFF66"/>
              </a:solidFill>
              <a:effectLst>
                <a:outerShdw blurRad="38100" dist="38100" dir="2700000">
                  <a:srgbClr val="000000"/>
                </a:outerShdw>
              </a:effectLst>
              <a:sym typeface="方正姚体" charset="-122"/>
            </a:endParaRPr>
          </a:p>
        </p:txBody>
      </p:sp>
      <p:sp>
        <p:nvSpPr>
          <p:cNvPr id="33852" name="Text Box 75">
            <a:extLst>
              <a:ext uri="{FF2B5EF4-FFF2-40B4-BE49-F238E27FC236}">
                <a16:creationId xmlns:a16="http://schemas.microsoft.com/office/drawing/2014/main" xmlns="" id="{B3DAAF52-71BA-4341-A133-DE76925B33B7}"/>
              </a:ext>
            </a:extLst>
          </p:cNvPr>
          <p:cNvSpPr txBox="1"/>
          <p:nvPr/>
        </p:nvSpPr>
        <p:spPr>
          <a:xfrm>
            <a:off x="6427788" y="2019300"/>
            <a:ext cx="503237" cy="63976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36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  <a:cs typeface="+mn-ea"/>
              </a:rPr>
              <a:t>8</a:t>
            </a:r>
            <a:endParaRPr lang="en-US" altLang="x-none" sz="3600" noProof="1">
              <a:solidFill>
                <a:srgbClr val="FFFF66"/>
              </a:solidFill>
              <a:effectLst>
                <a:outerShdw blurRad="38100" dist="38100" dir="2700000">
                  <a:srgbClr val="000000"/>
                </a:outerShdw>
              </a:effectLst>
              <a:latin typeface="方正姚体" charset="-122"/>
              <a:ea typeface="方正姚体" charset="-122"/>
            </a:endParaRPr>
          </a:p>
        </p:txBody>
      </p:sp>
      <p:sp>
        <p:nvSpPr>
          <p:cNvPr id="33853" name="Text Box 76">
            <a:extLst>
              <a:ext uri="{FF2B5EF4-FFF2-40B4-BE49-F238E27FC236}">
                <a16:creationId xmlns:a16="http://schemas.microsoft.com/office/drawing/2014/main" xmlns="" id="{926C2872-8851-4D12-A408-DA971FDFCAE6}"/>
              </a:ext>
            </a:extLst>
          </p:cNvPr>
          <p:cNvSpPr txBox="1"/>
          <p:nvPr/>
        </p:nvSpPr>
        <p:spPr>
          <a:xfrm>
            <a:off x="7004050" y="2019300"/>
            <a:ext cx="792163" cy="63976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36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  <a:cs typeface="+mn-ea"/>
              </a:rPr>
              <a:t>20</a:t>
            </a:r>
            <a:endParaRPr lang="en-US" altLang="x-none" sz="3600" noProof="1">
              <a:solidFill>
                <a:srgbClr val="FFFF66"/>
              </a:solidFill>
              <a:effectLst>
                <a:outerShdw blurRad="38100" dist="38100" dir="2700000">
                  <a:srgbClr val="000000"/>
                </a:outerShdw>
              </a:effectLst>
              <a:latin typeface="方正姚体" charset="-122"/>
              <a:ea typeface="方正姚体" charset="-122"/>
            </a:endParaRPr>
          </a:p>
        </p:txBody>
      </p:sp>
      <p:sp>
        <p:nvSpPr>
          <p:cNvPr id="33854" name="Text Box 77">
            <a:extLst>
              <a:ext uri="{FF2B5EF4-FFF2-40B4-BE49-F238E27FC236}">
                <a16:creationId xmlns:a16="http://schemas.microsoft.com/office/drawing/2014/main" xmlns="" id="{CCA92888-7CE6-48FF-A900-69B56DE76D7D}"/>
              </a:ext>
            </a:extLst>
          </p:cNvPr>
          <p:cNvSpPr txBox="1"/>
          <p:nvPr/>
        </p:nvSpPr>
        <p:spPr>
          <a:xfrm>
            <a:off x="7651750" y="2019300"/>
            <a:ext cx="719138" cy="63976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36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  <a:cs typeface="+mn-ea"/>
              </a:rPr>
              <a:t>12</a:t>
            </a:r>
            <a:endParaRPr lang="en-US" altLang="x-none" sz="3600" noProof="1">
              <a:solidFill>
                <a:srgbClr val="FFFF66"/>
              </a:solidFill>
              <a:effectLst>
                <a:outerShdw blurRad="38100" dist="38100" dir="2700000">
                  <a:srgbClr val="000000"/>
                </a:outerShdw>
              </a:effectLst>
              <a:latin typeface="方正姚体" charset="-122"/>
              <a:ea typeface="方正姚体" charset="-122"/>
            </a:endParaRPr>
          </a:p>
        </p:txBody>
      </p:sp>
      <p:sp>
        <p:nvSpPr>
          <p:cNvPr id="33855" name="Text Box 78">
            <a:extLst>
              <a:ext uri="{FF2B5EF4-FFF2-40B4-BE49-F238E27FC236}">
                <a16:creationId xmlns:a16="http://schemas.microsoft.com/office/drawing/2014/main" xmlns="" id="{31F16015-BA34-438E-BC00-8BA38B5B09BB}"/>
              </a:ext>
            </a:extLst>
          </p:cNvPr>
          <p:cNvSpPr txBox="1"/>
          <p:nvPr/>
        </p:nvSpPr>
        <p:spPr>
          <a:xfrm>
            <a:off x="5635625" y="2019300"/>
            <a:ext cx="792163" cy="63976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36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  <a:cs typeface="+mn-ea"/>
              </a:rPr>
              <a:t>13</a:t>
            </a:r>
            <a:endParaRPr lang="en-US" altLang="x-none" sz="3600" noProof="1">
              <a:solidFill>
                <a:srgbClr val="FFFF66"/>
              </a:solidFill>
              <a:effectLst>
                <a:outerShdw blurRad="38100" dist="38100" dir="2700000">
                  <a:srgbClr val="000000"/>
                </a:outerShdw>
              </a:effectLst>
              <a:latin typeface="方正姚体" charset="-122"/>
              <a:ea typeface="方正姚体" charset="-122"/>
            </a:endParaRPr>
          </a:p>
        </p:txBody>
      </p:sp>
      <p:sp>
        <p:nvSpPr>
          <p:cNvPr id="33856" name="Text Box 79">
            <a:extLst>
              <a:ext uri="{FF2B5EF4-FFF2-40B4-BE49-F238E27FC236}">
                <a16:creationId xmlns:a16="http://schemas.microsoft.com/office/drawing/2014/main" xmlns="" id="{07D277EE-9C40-4056-9917-531FB1E1E2B7}"/>
              </a:ext>
            </a:extLst>
          </p:cNvPr>
          <p:cNvSpPr txBox="1"/>
          <p:nvPr/>
        </p:nvSpPr>
        <p:spPr>
          <a:xfrm>
            <a:off x="7004050" y="2019300"/>
            <a:ext cx="790575" cy="63976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36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  <a:cs typeface="+mn-ea"/>
              </a:rPr>
              <a:t>16</a:t>
            </a:r>
            <a:endParaRPr lang="en-US" altLang="x-none" sz="3600" noProof="1">
              <a:solidFill>
                <a:srgbClr val="FFFF66"/>
              </a:solidFill>
              <a:effectLst>
                <a:outerShdw blurRad="38100" dist="38100" dir="2700000">
                  <a:srgbClr val="000000"/>
                </a:outerShdw>
              </a:effectLst>
              <a:latin typeface="方正姚体" charset="-122"/>
              <a:ea typeface="方正姚体" charset="-122"/>
            </a:endParaRPr>
          </a:p>
        </p:txBody>
      </p:sp>
      <p:sp>
        <p:nvSpPr>
          <p:cNvPr id="33857" name="Text Box 80">
            <a:extLst>
              <a:ext uri="{FF2B5EF4-FFF2-40B4-BE49-F238E27FC236}">
                <a16:creationId xmlns:a16="http://schemas.microsoft.com/office/drawing/2014/main" xmlns="" id="{1E3F5EE9-D15A-4C14-956B-414870BE5E08}"/>
              </a:ext>
            </a:extLst>
          </p:cNvPr>
          <p:cNvSpPr txBox="1"/>
          <p:nvPr/>
        </p:nvSpPr>
        <p:spPr>
          <a:xfrm>
            <a:off x="5635625" y="2019300"/>
            <a:ext cx="503238" cy="63976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36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cs typeface="+mn-ea"/>
                <a:sym typeface="方正姚体" charset="-122"/>
              </a:rPr>
              <a:t>∞</a:t>
            </a:r>
            <a:endParaRPr lang="en-US" altLang="x-none" sz="3600" noProof="1">
              <a:solidFill>
                <a:srgbClr val="FFFF66"/>
              </a:solidFill>
              <a:effectLst>
                <a:outerShdw blurRad="38100" dist="38100" dir="2700000">
                  <a:srgbClr val="000000"/>
                </a:outerShdw>
              </a:effectLst>
              <a:sym typeface="方正姚体" charset="-122"/>
            </a:endParaRPr>
          </a:p>
        </p:txBody>
      </p:sp>
      <p:sp>
        <p:nvSpPr>
          <p:cNvPr id="33858" name="Text Box 81">
            <a:extLst>
              <a:ext uri="{FF2B5EF4-FFF2-40B4-BE49-F238E27FC236}">
                <a16:creationId xmlns:a16="http://schemas.microsoft.com/office/drawing/2014/main" xmlns="" id="{630CC8E4-4E32-423F-A082-E77E4B599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5488" y="2667000"/>
            <a:ext cx="5032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FF66"/>
                </a:solidFill>
                <a:sym typeface="方正姚体" panose="02010601030101010101" pitchFamily="2" charset="-122"/>
              </a:rPr>
              <a:t>☆</a:t>
            </a:r>
          </a:p>
        </p:txBody>
      </p:sp>
      <p:sp>
        <p:nvSpPr>
          <p:cNvPr id="33859" name="Text Box 82">
            <a:extLst>
              <a:ext uri="{FF2B5EF4-FFF2-40B4-BE49-F238E27FC236}">
                <a16:creationId xmlns:a16="http://schemas.microsoft.com/office/drawing/2014/main" xmlns="" id="{9A3F1A33-7A90-4AB7-9B9F-16211C779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7788" y="2667000"/>
            <a:ext cx="5032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FF66"/>
                </a:solidFill>
                <a:sym typeface="方正姚体" panose="02010601030101010101" pitchFamily="2" charset="-122"/>
              </a:rPr>
              <a:t>☆</a:t>
            </a:r>
          </a:p>
        </p:txBody>
      </p:sp>
      <p:sp>
        <p:nvSpPr>
          <p:cNvPr id="33860" name="Text Box 83">
            <a:extLst>
              <a:ext uri="{FF2B5EF4-FFF2-40B4-BE49-F238E27FC236}">
                <a16:creationId xmlns:a16="http://schemas.microsoft.com/office/drawing/2014/main" xmlns="" id="{D8D07142-F4B0-44BD-8F49-38AB340139F4}"/>
              </a:ext>
            </a:extLst>
          </p:cNvPr>
          <p:cNvSpPr txBox="1"/>
          <p:nvPr/>
        </p:nvSpPr>
        <p:spPr>
          <a:xfrm>
            <a:off x="5635625" y="2019300"/>
            <a:ext cx="720725" cy="63976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36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  <a:cs typeface="+mn-ea"/>
              </a:rPr>
              <a:t>15</a:t>
            </a:r>
            <a:endParaRPr lang="en-US" altLang="x-none" sz="3600" noProof="1">
              <a:solidFill>
                <a:srgbClr val="FFFF66"/>
              </a:solidFill>
              <a:effectLst>
                <a:outerShdw blurRad="38100" dist="38100" dir="2700000">
                  <a:srgbClr val="000000"/>
                </a:outerShdw>
              </a:effectLst>
              <a:latin typeface="方正姚体" charset="-122"/>
              <a:ea typeface="方正姚体" charset="-122"/>
            </a:endParaRPr>
          </a:p>
        </p:txBody>
      </p:sp>
      <p:sp>
        <p:nvSpPr>
          <p:cNvPr id="33861" name="Text Box 84">
            <a:extLst>
              <a:ext uri="{FF2B5EF4-FFF2-40B4-BE49-F238E27FC236}">
                <a16:creationId xmlns:a16="http://schemas.microsoft.com/office/drawing/2014/main" xmlns="" id="{89A2CD19-E0C0-4992-9A91-227AB255AD25}"/>
              </a:ext>
            </a:extLst>
          </p:cNvPr>
          <p:cNvSpPr txBox="1"/>
          <p:nvPr/>
        </p:nvSpPr>
        <p:spPr>
          <a:xfrm>
            <a:off x="7651750" y="2019300"/>
            <a:ext cx="792163" cy="63976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36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  <a:cs typeface="+mn-ea"/>
              </a:rPr>
              <a:t>10</a:t>
            </a:r>
            <a:endParaRPr lang="en-US" altLang="x-none" sz="3600" noProof="1">
              <a:solidFill>
                <a:srgbClr val="FFFF66"/>
              </a:solidFill>
              <a:effectLst>
                <a:outerShdw blurRad="38100" dist="38100" dir="2700000">
                  <a:srgbClr val="000000"/>
                </a:outerShdw>
              </a:effectLst>
              <a:latin typeface="方正姚体" charset="-122"/>
              <a:ea typeface="方正姚体" charset="-122"/>
            </a:endParaRPr>
          </a:p>
        </p:txBody>
      </p:sp>
      <p:sp>
        <p:nvSpPr>
          <p:cNvPr id="33862" name="Text Box 85">
            <a:extLst>
              <a:ext uri="{FF2B5EF4-FFF2-40B4-BE49-F238E27FC236}">
                <a16:creationId xmlns:a16="http://schemas.microsoft.com/office/drawing/2014/main" xmlns="" id="{3AE8CC15-8B57-4279-BC1F-054184E3C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3188" y="2667000"/>
            <a:ext cx="5032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FF66"/>
                </a:solidFill>
                <a:sym typeface="方正姚体" panose="02010601030101010101" pitchFamily="2" charset="-122"/>
              </a:rPr>
              <a:t>☆</a:t>
            </a:r>
          </a:p>
        </p:txBody>
      </p:sp>
      <p:sp>
        <p:nvSpPr>
          <p:cNvPr id="33863" name="Text Box 86">
            <a:extLst>
              <a:ext uri="{FF2B5EF4-FFF2-40B4-BE49-F238E27FC236}">
                <a16:creationId xmlns:a16="http://schemas.microsoft.com/office/drawing/2014/main" xmlns="" id="{9381B4DA-DC62-45A5-A344-DD5770C93C2E}"/>
              </a:ext>
            </a:extLst>
          </p:cNvPr>
          <p:cNvSpPr txBox="1"/>
          <p:nvPr/>
        </p:nvSpPr>
        <p:spPr>
          <a:xfrm>
            <a:off x="4914900" y="2019300"/>
            <a:ext cx="792163" cy="63976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36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  <a:cs typeface="+mn-ea"/>
              </a:rPr>
              <a:t>14</a:t>
            </a:r>
            <a:endParaRPr lang="en-US" altLang="x-none" sz="3600" noProof="1">
              <a:solidFill>
                <a:srgbClr val="FFFF66"/>
              </a:solidFill>
              <a:effectLst>
                <a:outerShdw blurRad="38100" dist="38100" dir="2700000">
                  <a:srgbClr val="000000"/>
                </a:outerShdw>
              </a:effectLst>
              <a:latin typeface="方正姚体" charset="-122"/>
              <a:ea typeface="方正姚体" charset="-122"/>
            </a:endParaRPr>
          </a:p>
        </p:txBody>
      </p:sp>
      <p:sp>
        <p:nvSpPr>
          <p:cNvPr id="33864" name="Text Box 87">
            <a:extLst>
              <a:ext uri="{FF2B5EF4-FFF2-40B4-BE49-F238E27FC236}">
                <a16:creationId xmlns:a16="http://schemas.microsoft.com/office/drawing/2014/main" xmlns="" id="{CF458B78-F06E-4C44-AA8B-12281E4ED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7063" y="2667000"/>
            <a:ext cx="5032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FF66"/>
                </a:solidFill>
                <a:sym typeface="方正姚体" panose="02010601030101010101" pitchFamily="2" charset="-122"/>
              </a:rPr>
              <a:t>☆</a:t>
            </a:r>
          </a:p>
        </p:txBody>
      </p:sp>
      <p:sp>
        <p:nvSpPr>
          <p:cNvPr id="33865" name="Text Box 88">
            <a:extLst>
              <a:ext uri="{FF2B5EF4-FFF2-40B4-BE49-F238E27FC236}">
                <a16:creationId xmlns:a16="http://schemas.microsoft.com/office/drawing/2014/main" xmlns="" id="{FE3ECAFF-8F6B-4F88-8982-D57CF6AB876D}"/>
              </a:ext>
            </a:extLst>
          </p:cNvPr>
          <p:cNvSpPr txBox="1"/>
          <p:nvPr/>
        </p:nvSpPr>
        <p:spPr>
          <a:xfrm>
            <a:off x="7004050" y="2019300"/>
            <a:ext cx="720725" cy="63976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36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  <a:cs typeface="+mn-ea"/>
              </a:rPr>
              <a:t>19</a:t>
            </a:r>
            <a:endParaRPr lang="en-US" altLang="x-none" sz="3600" noProof="1">
              <a:solidFill>
                <a:srgbClr val="FFFF66"/>
              </a:solidFill>
              <a:effectLst>
                <a:outerShdw blurRad="38100" dist="38100" dir="2700000">
                  <a:srgbClr val="000000"/>
                </a:outerShdw>
              </a:effectLst>
              <a:latin typeface="方正姚体" charset="-122"/>
              <a:ea typeface="方正姚体" charset="-122"/>
            </a:endParaRPr>
          </a:p>
        </p:txBody>
      </p:sp>
      <p:sp>
        <p:nvSpPr>
          <p:cNvPr id="33866" name="Text Box 89">
            <a:extLst>
              <a:ext uri="{FF2B5EF4-FFF2-40B4-BE49-F238E27FC236}">
                <a16:creationId xmlns:a16="http://schemas.microsoft.com/office/drawing/2014/main" xmlns="" id="{A4E31DAE-8C55-4560-8488-2FD7B0927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9363" y="2667000"/>
            <a:ext cx="5032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FF66"/>
                </a:solidFill>
                <a:sym typeface="方正姚体" panose="02010601030101010101" pitchFamily="2" charset="-122"/>
              </a:rPr>
              <a:t>☆</a:t>
            </a:r>
          </a:p>
        </p:txBody>
      </p:sp>
      <p:graphicFrame>
        <p:nvGraphicFramePr>
          <p:cNvPr id="33867" name="表格 33866">
            <a:extLst>
              <a:ext uri="{FF2B5EF4-FFF2-40B4-BE49-F238E27FC236}">
                <a16:creationId xmlns:a16="http://schemas.microsoft.com/office/drawing/2014/main" xmlns="" id="{8D199202-5D61-4CFE-8F52-57C90B063309}"/>
              </a:ext>
            </a:extLst>
          </p:cNvPr>
          <p:cNvGraphicFramePr/>
          <p:nvPr/>
        </p:nvGraphicFramePr>
        <p:xfrm>
          <a:off x="4195763" y="3605213"/>
          <a:ext cx="4464050" cy="3124201"/>
        </p:xfrm>
        <a:graphic>
          <a:graphicData uri="http://schemas.openxmlformats.org/drawingml/2006/table">
            <a:tbl>
              <a:tblPr/>
              <a:tblGrid>
                <a:gridCol w="7445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45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45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445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18318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800" dirty="0">
                          <a:solidFill>
                            <a:srgbClr val="FFFF66"/>
                          </a:solidFill>
                          <a:latin typeface="方正姚体" charset="-122"/>
                          <a:ea typeface="方正姚体" charset="-122"/>
                        </a:rPr>
                        <a:t>0</a:t>
                      </a:r>
                    </a:p>
                  </a:txBody>
                  <a:tcPr marT="45734" marB="457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800" dirty="0">
                          <a:solidFill>
                            <a:srgbClr val="FFFF66"/>
                          </a:solidFill>
                          <a:sym typeface="方正姚体" charset="-122"/>
                        </a:rPr>
                        <a:t>∞</a:t>
                      </a:r>
                    </a:p>
                  </a:txBody>
                  <a:tcPr marT="45734" marB="457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800" dirty="0">
                          <a:solidFill>
                            <a:srgbClr val="FFFF66"/>
                          </a:solidFill>
                          <a:sym typeface="方正姚体" charset="-122"/>
                        </a:rPr>
                        <a:t>∞</a:t>
                      </a:r>
                    </a:p>
                  </a:txBody>
                  <a:tcPr marT="45734" marB="457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800" dirty="0">
                          <a:solidFill>
                            <a:srgbClr val="FFFF66"/>
                          </a:solidFill>
                          <a:latin typeface="方正姚体" charset="-122"/>
                          <a:ea typeface="方正姚体" charset="-122"/>
                        </a:rPr>
                        <a:t>8</a:t>
                      </a:r>
                    </a:p>
                  </a:txBody>
                  <a:tcPr marT="45734" marB="457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800" dirty="0">
                          <a:solidFill>
                            <a:srgbClr val="FFFF66"/>
                          </a:solidFill>
                          <a:latin typeface="方正姚体" charset="-122"/>
                          <a:ea typeface="方正姚体" charset="-122"/>
                        </a:rPr>
                        <a:t>20</a:t>
                      </a:r>
                    </a:p>
                  </a:txBody>
                  <a:tcPr marT="45734" marB="457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800" dirty="0">
                          <a:solidFill>
                            <a:srgbClr val="FFFF66"/>
                          </a:solidFill>
                          <a:latin typeface="方正姚体" charset="-122"/>
                          <a:ea typeface="方正姚体" charset="-122"/>
                        </a:rPr>
                        <a:t>12</a:t>
                      </a:r>
                    </a:p>
                  </a:txBody>
                  <a:tcPr marT="45734" marB="457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403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endParaRPr sz="2800">
                        <a:solidFill>
                          <a:srgbClr val="FFFF66"/>
                        </a:solidFill>
                        <a:latin typeface="方正姚体" charset="-122"/>
                        <a:ea typeface="方正姚体" charset="-122"/>
                      </a:endParaRPr>
                    </a:p>
                  </a:txBody>
                  <a:tcPr marT="45734" marB="457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800" dirty="0">
                          <a:solidFill>
                            <a:srgbClr val="FFFF66"/>
                          </a:solidFill>
                          <a:sym typeface="方正姚体" charset="-122"/>
                        </a:rPr>
                        <a:t>∞</a:t>
                      </a:r>
                    </a:p>
                  </a:txBody>
                  <a:tcPr marT="45734" marB="457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800" dirty="0">
                          <a:solidFill>
                            <a:srgbClr val="FFFF66"/>
                          </a:solidFill>
                          <a:latin typeface="方正姚体" charset="-122"/>
                          <a:ea typeface="方正姚体" charset="-122"/>
                        </a:rPr>
                        <a:t>15</a:t>
                      </a:r>
                    </a:p>
                  </a:txBody>
                  <a:tcPr marT="45734" marB="457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800" dirty="0">
                          <a:solidFill>
                            <a:srgbClr val="FFFF66"/>
                          </a:solidFill>
                          <a:sym typeface="方正姚体" charset="-122"/>
                        </a:rPr>
                        <a:t>☆</a:t>
                      </a:r>
                    </a:p>
                  </a:txBody>
                  <a:tcPr marT="45734" marB="457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800" dirty="0">
                          <a:solidFill>
                            <a:srgbClr val="FFFF66"/>
                          </a:solidFill>
                          <a:latin typeface="方正姚体" charset="-122"/>
                          <a:ea typeface="方正姚体" charset="-122"/>
                        </a:rPr>
                        <a:t>20</a:t>
                      </a:r>
                    </a:p>
                  </a:txBody>
                  <a:tcPr marT="45734" marB="457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800" dirty="0">
                          <a:solidFill>
                            <a:srgbClr val="FFFF66"/>
                          </a:solidFill>
                          <a:latin typeface="方正姚体" charset="-122"/>
                          <a:ea typeface="方正姚体" charset="-122"/>
                        </a:rPr>
                        <a:t>10</a:t>
                      </a:r>
                    </a:p>
                  </a:txBody>
                  <a:tcPr marT="45734" marB="457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0859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endParaRPr sz="2800">
                        <a:solidFill>
                          <a:srgbClr val="FFFF66"/>
                        </a:solidFill>
                        <a:latin typeface="方正姚体" charset="-122"/>
                        <a:ea typeface="方正姚体" charset="-122"/>
                      </a:endParaRPr>
                    </a:p>
                  </a:txBody>
                  <a:tcPr marT="45734" marB="457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800" dirty="0">
                          <a:solidFill>
                            <a:srgbClr val="FFFF66"/>
                          </a:solidFill>
                          <a:latin typeface="方正姚体" charset="-122"/>
                          <a:ea typeface="方正姚体" charset="-122"/>
                        </a:rPr>
                        <a:t>14</a:t>
                      </a:r>
                    </a:p>
                  </a:txBody>
                  <a:tcPr marT="45734" marB="457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800" dirty="0">
                          <a:solidFill>
                            <a:srgbClr val="FFFF66"/>
                          </a:solidFill>
                          <a:latin typeface="方正姚体" charset="-122"/>
                          <a:ea typeface="方正姚体" charset="-122"/>
                        </a:rPr>
                        <a:t>13</a:t>
                      </a:r>
                    </a:p>
                  </a:txBody>
                  <a:tcPr marT="45734" marB="457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endParaRPr sz="2800">
                        <a:solidFill>
                          <a:srgbClr val="FFFF66"/>
                        </a:solidFill>
                        <a:latin typeface="方正姚体" charset="-122"/>
                        <a:ea typeface="方正姚体" charset="-122"/>
                      </a:endParaRPr>
                    </a:p>
                  </a:txBody>
                  <a:tcPr marT="45734" marB="457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800" dirty="0">
                          <a:solidFill>
                            <a:srgbClr val="FFFF66"/>
                          </a:solidFill>
                          <a:latin typeface="方正姚体" charset="-122"/>
                          <a:ea typeface="方正姚体" charset="-122"/>
                        </a:rPr>
                        <a:t>20</a:t>
                      </a:r>
                    </a:p>
                  </a:txBody>
                  <a:tcPr marT="45734" marB="457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800" dirty="0">
                          <a:solidFill>
                            <a:srgbClr val="FFFF66"/>
                          </a:solidFill>
                          <a:sym typeface="方正姚体" charset="-122"/>
                        </a:rPr>
                        <a:t>☆</a:t>
                      </a:r>
                    </a:p>
                  </a:txBody>
                  <a:tcPr marT="45734" marB="457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0859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endParaRPr sz="2800">
                        <a:solidFill>
                          <a:srgbClr val="FFFF66"/>
                        </a:solidFill>
                        <a:latin typeface="方正姚体" charset="-122"/>
                        <a:ea typeface="方正姚体" charset="-122"/>
                      </a:endParaRPr>
                    </a:p>
                  </a:txBody>
                  <a:tcPr marT="45734" marB="457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800" dirty="0">
                          <a:solidFill>
                            <a:srgbClr val="FFFF66"/>
                          </a:solidFill>
                          <a:latin typeface="方正姚体" charset="-122"/>
                          <a:ea typeface="方正姚体" charset="-122"/>
                        </a:rPr>
                        <a:t>14</a:t>
                      </a:r>
                    </a:p>
                  </a:txBody>
                  <a:tcPr marT="45734" marB="457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800" dirty="0">
                          <a:solidFill>
                            <a:srgbClr val="FFFF66"/>
                          </a:solidFill>
                          <a:sym typeface="方正姚体" charset="-122"/>
                        </a:rPr>
                        <a:t>☆</a:t>
                      </a:r>
                    </a:p>
                  </a:txBody>
                  <a:tcPr marT="45734" marB="457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endParaRPr sz="2800">
                        <a:solidFill>
                          <a:srgbClr val="FFFF66"/>
                        </a:solidFill>
                        <a:latin typeface="方正姚体" charset="-122"/>
                        <a:ea typeface="方正姚体" charset="-122"/>
                      </a:endParaRPr>
                    </a:p>
                  </a:txBody>
                  <a:tcPr marT="45734" marB="457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800" dirty="0">
                          <a:solidFill>
                            <a:srgbClr val="FFFF66"/>
                          </a:solidFill>
                          <a:latin typeface="方正姚体" charset="-122"/>
                          <a:ea typeface="方正姚体" charset="-122"/>
                        </a:rPr>
                        <a:t>19</a:t>
                      </a:r>
                    </a:p>
                  </a:txBody>
                  <a:tcPr marT="45734" marB="457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endParaRPr sz="2800">
                        <a:solidFill>
                          <a:srgbClr val="FFFF66"/>
                        </a:solidFill>
                        <a:latin typeface="方正姚体" charset="-122"/>
                        <a:ea typeface="方正姚体" charset="-122"/>
                      </a:endParaRPr>
                    </a:p>
                  </a:txBody>
                  <a:tcPr marT="45734" marB="457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0859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endParaRPr sz="2800">
                        <a:solidFill>
                          <a:srgbClr val="FFFF66"/>
                        </a:solidFill>
                        <a:latin typeface="方正姚体" charset="-122"/>
                        <a:ea typeface="方正姚体" charset="-122"/>
                      </a:endParaRPr>
                    </a:p>
                  </a:txBody>
                  <a:tcPr marT="45734" marB="457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800" dirty="0">
                          <a:solidFill>
                            <a:srgbClr val="FFFF66"/>
                          </a:solidFill>
                          <a:sym typeface="方正姚体" charset="-122"/>
                        </a:rPr>
                        <a:t>☆</a:t>
                      </a:r>
                    </a:p>
                  </a:txBody>
                  <a:tcPr marT="45734" marB="457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endParaRPr sz="2800">
                        <a:solidFill>
                          <a:srgbClr val="FFFF66"/>
                        </a:solidFill>
                        <a:latin typeface="方正姚体" charset="-122"/>
                        <a:ea typeface="方正姚体" charset="-122"/>
                      </a:endParaRPr>
                    </a:p>
                  </a:txBody>
                  <a:tcPr marT="45734" marB="457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endParaRPr sz="2800">
                        <a:solidFill>
                          <a:srgbClr val="FFFF66"/>
                        </a:solidFill>
                        <a:latin typeface="方正姚体" charset="-122"/>
                        <a:ea typeface="方正姚体" charset="-122"/>
                      </a:endParaRPr>
                    </a:p>
                  </a:txBody>
                  <a:tcPr marT="45734" marB="457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800" dirty="0">
                          <a:solidFill>
                            <a:srgbClr val="FFFF66"/>
                          </a:solidFill>
                          <a:latin typeface="方正姚体" charset="-122"/>
                          <a:ea typeface="方正姚体" charset="-122"/>
                        </a:rPr>
                        <a:t>16</a:t>
                      </a:r>
                    </a:p>
                  </a:txBody>
                  <a:tcPr marT="45734" marB="457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endParaRPr sz="2800">
                        <a:solidFill>
                          <a:srgbClr val="FFFF66"/>
                        </a:solidFill>
                        <a:latin typeface="方正姚体" charset="-122"/>
                        <a:ea typeface="方正姚体" charset="-122"/>
                      </a:endParaRPr>
                    </a:p>
                  </a:txBody>
                  <a:tcPr marT="45734" marB="457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9271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endParaRPr sz="2800">
                        <a:solidFill>
                          <a:srgbClr val="FFFF66"/>
                        </a:solidFill>
                        <a:latin typeface="方正姚体" charset="-122"/>
                        <a:ea typeface="方正姚体" charset="-122"/>
                      </a:endParaRPr>
                    </a:p>
                  </a:txBody>
                  <a:tcPr marT="45734" marB="457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endParaRPr sz="2800">
                        <a:solidFill>
                          <a:srgbClr val="FFFF66"/>
                        </a:solidFill>
                        <a:latin typeface="方正姚体" charset="-122"/>
                        <a:ea typeface="方正姚体" charset="-122"/>
                      </a:endParaRPr>
                    </a:p>
                  </a:txBody>
                  <a:tcPr marT="45734" marB="457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endParaRPr sz="2800">
                        <a:solidFill>
                          <a:srgbClr val="FFFF66"/>
                        </a:solidFill>
                        <a:latin typeface="方正姚体" charset="-122"/>
                        <a:ea typeface="方正姚体" charset="-122"/>
                      </a:endParaRPr>
                    </a:p>
                  </a:txBody>
                  <a:tcPr marT="45734" marB="457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endParaRPr sz="2800">
                        <a:solidFill>
                          <a:srgbClr val="FFFF66"/>
                        </a:solidFill>
                        <a:latin typeface="方正姚体" charset="-122"/>
                        <a:ea typeface="方正姚体" charset="-122"/>
                      </a:endParaRPr>
                    </a:p>
                  </a:txBody>
                  <a:tcPr marT="45734" marB="457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800" dirty="0">
                          <a:solidFill>
                            <a:srgbClr val="FFFF66"/>
                          </a:solidFill>
                          <a:sym typeface="方正姚体" charset="-122"/>
                        </a:rPr>
                        <a:t>☆</a:t>
                      </a:r>
                    </a:p>
                  </a:txBody>
                  <a:tcPr marT="45734" marB="457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endParaRPr sz="2800">
                        <a:solidFill>
                          <a:srgbClr val="FFFF66"/>
                        </a:solidFill>
                        <a:latin typeface="方正姚体" charset="-122"/>
                        <a:ea typeface="方正姚体" charset="-122"/>
                      </a:endParaRPr>
                    </a:p>
                  </a:txBody>
                  <a:tcPr marT="45734" marB="457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33918" name="表格 33917">
            <a:extLst>
              <a:ext uri="{FF2B5EF4-FFF2-40B4-BE49-F238E27FC236}">
                <a16:creationId xmlns:a16="http://schemas.microsoft.com/office/drawing/2014/main" xmlns="" id="{3EB6D5D1-A220-41AB-B82A-554AE5D7EC5B}"/>
              </a:ext>
            </a:extLst>
          </p:cNvPr>
          <p:cNvGraphicFramePr/>
          <p:nvPr/>
        </p:nvGraphicFramePr>
        <p:xfrm>
          <a:off x="4267200" y="3028950"/>
          <a:ext cx="4321175" cy="640034"/>
        </p:xfrm>
        <a:graphic>
          <a:graphicData uri="http://schemas.openxmlformats.org/drawingml/2006/table">
            <a:tbl>
              <a:tblPr/>
              <a:tblGrid>
                <a:gridCol w="7223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23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231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39763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3600" b="1" dirty="0">
                          <a:solidFill>
                            <a:srgbClr val="FF9933"/>
                          </a:solidFill>
                          <a:latin typeface="方正姚体" charset="-122"/>
                          <a:ea typeface="方正姚体" charset="-122"/>
                        </a:rPr>
                        <a:t>3</a:t>
                      </a:r>
                    </a:p>
                  </a:txBody>
                  <a:tcPr marT="45697" marB="4569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3600" dirty="0">
                          <a:solidFill>
                            <a:srgbClr val="FFCC66"/>
                          </a:solidFill>
                          <a:latin typeface="方正姚体" charset="-122"/>
                          <a:ea typeface="方正姚体" charset="-122"/>
                        </a:rPr>
                        <a:t>1</a:t>
                      </a:r>
                    </a:p>
                  </a:txBody>
                  <a:tcPr marT="45697" marB="4569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3600" dirty="0">
                          <a:solidFill>
                            <a:srgbClr val="FFCC66"/>
                          </a:solidFill>
                          <a:latin typeface="方正姚体" charset="-122"/>
                          <a:ea typeface="方正姚体" charset="-122"/>
                        </a:rPr>
                        <a:t>2</a:t>
                      </a:r>
                    </a:p>
                  </a:txBody>
                  <a:tcPr marT="45697" marB="4569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3600" dirty="0">
                          <a:solidFill>
                            <a:srgbClr val="FFCC66"/>
                          </a:solidFill>
                          <a:latin typeface="方正姚体" charset="-122"/>
                          <a:ea typeface="方正姚体" charset="-122"/>
                        </a:rPr>
                        <a:t>4</a:t>
                      </a:r>
                    </a:p>
                  </a:txBody>
                  <a:tcPr marT="45697" marB="4569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3600" dirty="0">
                          <a:solidFill>
                            <a:srgbClr val="FFCC66"/>
                          </a:solidFill>
                          <a:latin typeface="方正姚体" charset="-122"/>
                          <a:ea typeface="方正姚体" charset="-122"/>
                        </a:rPr>
                        <a:t>5</a:t>
                      </a:r>
                    </a:p>
                  </a:txBody>
                  <a:tcPr marT="45697" marB="4569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3600" dirty="0">
                          <a:solidFill>
                            <a:srgbClr val="FFCC66"/>
                          </a:solidFill>
                          <a:latin typeface="方正姚体" charset="-122"/>
                          <a:ea typeface="方正姚体" charset="-122"/>
                        </a:rPr>
                        <a:t>6</a:t>
                      </a:r>
                    </a:p>
                  </a:txBody>
                  <a:tcPr marT="45697" marB="4569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601" name="Text Box 169">
            <a:extLst>
              <a:ext uri="{FF2B5EF4-FFF2-40B4-BE49-F238E27FC236}">
                <a16:creationId xmlns:a16="http://schemas.microsoft.com/office/drawing/2014/main" xmlns="" id="{F8B0A13B-D136-4FC1-BCD5-29C031007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76200"/>
            <a:ext cx="51054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9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</a:t>
            </a:r>
            <a:r>
              <a:rPr lang="zh-CN" altLang="en-US" sz="19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地图上有</a:t>
            </a:r>
            <a:r>
              <a:rPr lang="en-US" altLang="zh-CN" sz="19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6</a:t>
            </a:r>
            <a:r>
              <a:rPr lang="zh-CN" altLang="en-US" sz="19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座城市（编号</a:t>
            </a:r>
            <a:r>
              <a:rPr lang="en-US" altLang="zh-CN" sz="19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sz="19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到</a:t>
            </a:r>
            <a:r>
              <a:rPr lang="en-US" altLang="zh-CN" sz="19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6</a:t>
            </a:r>
            <a:r>
              <a:rPr lang="zh-CN" altLang="en-US" sz="19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），它们通过很多单行道连接，请找出从</a:t>
            </a:r>
            <a:r>
              <a:rPr lang="en-US" altLang="zh-CN" sz="1900" b="1">
                <a:solidFill>
                  <a:srgbClr val="FFFF6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sz="19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号城市出发到其他所有城市的最短距离</a:t>
            </a:r>
          </a:p>
        </p:txBody>
      </p:sp>
      <p:sp>
        <p:nvSpPr>
          <p:cNvPr id="33926" name="文本框 33925">
            <a:extLst>
              <a:ext uri="{FF2B5EF4-FFF2-40B4-BE49-F238E27FC236}">
                <a16:creationId xmlns:a16="http://schemas.microsoft.com/office/drawing/2014/main" xmlns="" id="{64F2483B-EC9F-4875-85E6-B42FEF223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143000"/>
            <a:ext cx="5181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下面数组存每个点到起点（3号点）的最短距离：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8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8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3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8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8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3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3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3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3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6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6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8740">
                                      <p:cBhvr>
                                        <p:cTn id="6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38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8740">
                                      <p:cBhvr>
                                        <p:cTn id="6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38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38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38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3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3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33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33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33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3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3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3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33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33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33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3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3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3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38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3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3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1000"/>
                                        <p:tgtEl>
                                          <p:spTgt spid="33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33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33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3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3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3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33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33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33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33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3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3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38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3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3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1000"/>
                                        <p:tgtEl>
                                          <p:spTgt spid="33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33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33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33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3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3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338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3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3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1000"/>
                                        <p:tgtEl>
                                          <p:spTgt spid="33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33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33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33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33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3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338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33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3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339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3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3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33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33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25" grpId="0" bldLvl="0" animBg="1"/>
      <p:bldP spid="33850" grpId="0"/>
      <p:bldP spid="33851" grpId="0" build="allAtOnce"/>
      <p:bldP spid="33852" grpId="0"/>
      <p:bldP spid="33852" grpId="1"/>
      <p:bldP spid="33853" grpId="0" build="allAtOnce"/>
      <p:bldP spid="33857" grpId="0" build="allAtOnce"/>
      <p:bldP spid="33858" grpId="0"/>
      <p:bldP spid="33859" grpId="0"/>
      <p:bldP spid="33862" grpId="0"/>
      <p:bldP spid="33864" grpId="0"/>
      <p:bldP spid="33866" grpId="0"/>
      <p:bldP spid="33926" grpId="0" bldLvl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>
            <a:extLst>
              <a:ext uri="{FF2B5EF4-FFF2-40B4-BE49-F238E27FC236}">
                <a16:creationId xmlns:a16="http://schemas.microsoft.com/office/drawing/2014/main" xmlns="" id="{9DFB7CDB-F0DC-48B2-902A-519ADE10F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00200"/>
            <a:ext cx="7773988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latin typeface="方正姚体" panose="02010601030101010101" pitchFamily="2" charset="-122"/>
                <a:ea typeface="方正姚体" panose="02010601030101010101" pitchFamily="2" charset="-122"/>
              </a:rPr>
              <a:t>1.</a:t>
            </a:r>
            <a:r>
              <a:rPr lang="zh-CN" altLang="en-US" sz="2400">
                <a:latin typeface="方正姚体" panose="02010601030101010101" pitchFamily="2" charset="-122"/>
                <a:ea typeface="方正姚体" panose="02010601030101010101" pitchFamily="2" charset="-122"/>
              </a:rPr>
              <a:t>找离起点</a:t>
            </a:r>
            <a:r>
              <a:rPr lang="en-US" altLang="zh-CN" sz="2400">
                <a:latin typeface="方正姚体" panose="02010601030101010101" pitchFamily="2" charset="-122"/>
                <a:ea typeface="方正姚体" panose="02010601030101010101" pitchFamily="2" charset="-122"/>
              </a:rPr>
              <a:t>x</a:t>
            </a:r>
            <a:r>
              <a:rPr lang="zh-CN" altLang="en-US" sz="2400">
                <a:latin typeface="方正姚体" panose="02010601030101010101" pitchFamily="2" charset="-122"/>
                <a:ea typeface="方正姚体" panose="02010601030101010101" pitchFamily="2" charset="-122"/>
              </a:rPr>
              <a:t>最近的未讨论过的点k</a:t>
            </a:r>
          </a:p>
          <a:p>
            <a:pPr>
              <a:spcBef>
                <a:spcPct val="50000"/>
              </a:spcBef>
            </a:pPr>
            <a:r>
              <a:rPr lang="en-US" altLang="zh-CN" sz="2400">
                <a:latin typeface="方正姚体" panose="02010601030101010101" pitchFamily="2" charset="-122"/>
                <a:ea typeface="方正姚体" panose="02010601030101010101" pitchFamily="2" charset="-122"/>
              </a:rPr>
              <a:t>2.</a:t>
            </a:r>
            <a:r>
              <a:rPr lang="zh-CN" altLang="en-US" sz="2400">
                <a:latin typeface="方正姚体" panose="02010601030101010101" pitchFamily="2" charset="-122"/>
                <a:ea typeface="方正姚体" panose="02010601030101010101" pitchFamily="2" charset="-122"/>
              </a:rPr>
              <a:t>判断经过k点，起点</a:t>
            </a:r>
            <a:r>
              <a:rPr lang="en-US" altLang="zh-CN" sz="2400">
                <a:latin typeface="方正姚体" panose="02010601030101010101" pitchFamily="2" charset="-122"/>
                <a:ea typeface="方正姚体" panose="02010601030101010101" pitchFamily="2" charset="-122"/>
              </a:rPr>
              <a:t>x</a:t>
            </a:r>
            <a:r>
              <a:rPr lang="zh-CN" altLang="en-US" sz="2400">
                <a:latin typeface="方正姚体" panose="02010601030101010101" pitchFamily="2" charset="-122"/>
                <a:ea typeface="方正姚体" panose="02010601030101010101" pitchFamily="2" charset="-122"/>
              </a:rPr>
              <a:t>到其他点的距离是否缩短，如缩短则更新。将k点标记为已讨论。</a:t>
            </a:r>
          </a:p>
          <a:p>
            <a:pPr>
              <a:spcBef>
                <a:spcPct val="50000"/>
              </a:spcBef>
            </a:pPr>
            <a:r>
              <a:rPr lang="en-US" altLang="zh-CN" sz="2400">
                <a:latin typeface="方正姚体" panose="02010601030101010101" pitchFamily="2" charset="-122"/>
                <a:ea typeface="方正姚体" panose="02010601030101010101" pitchFamily="2" charset="-122"/>
              </a:rPr>
              <a:t>3.</a:t>
            </a:r>
            <a:r>
              <a:rPr lang="zh-CN" altLang="en-US" sz="2400">
                <a:latin typeface="方正姚体" panose="02010601030101010101" pitchFamily="2" charset="-122"/>
                <a:ea typeface="方正姚体" panose="02010601030101010101" pitchFamily="2" charset="-122"/>
              </a:rPr>
              <a:t>返回第</a:t>
            </a:r>
            <a:r>
              <a:rPr lang="en-US" altLang="zh-CN" sz="2400"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sz="2400">
                <a:latin typeface="方正姚体" panose="02010601030101010101" pitchFamily="2" charset="-122"/>
                <a:ea typeface="方正姚体" panose="02010601030101010101" pitchFamily="2" charset="-122"/>
              </a:rPr>
              <a:t>步，直到所有点都被讨论过</a:t>
            </a:r>
          </a:p>
        </p:txBody>
      </p:sp>
      <p:sp>
        <p:nvSpPr>
          <p:cNvPr id="21506" name="Text Box 3">
            <a:extLst>
              <a:ext uri="{FF2B5EF4-FFF2-40B4-BE49-F238E27FC236}">
                <a16:creationId xmlns:a16="http://schemas.microsoft.com/office/drawing/2014/main" xmlns="" id="{7F842B34-0BDA-48BE-A37A-4336DF775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33400"/>
            <a:ext cx="547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>
                <a:latin typeface="方正姚体" panose="02010601030101010101" pitchFamily="2" charset="-122"/>
                <a:ea typeface="方正姚体" panose="02010601030101010101" pitchFamily="2" charset="-122"/>
              </a:rPr>
              <a:t>你能说出</a:t>
            </a:r>
            <a:r>
              <a:rPr lang="en-US" altLang="zh-CN" sz="2400">
                <a:latin typeface="方正姚体" panose="02010601030101010101" pitchFamily="2" charset="-122"/>
                <a:ea typeface="方正姚体" panose="02010601030101010101" pitchFamily="2" charset="-122"/>
              </a:rPr>
              <a:t>dijkstra</a:t>
            </a:r>
            <a:r>
              <a:rPr lang="zh-CN" altLang="en-US" sz="2400">
                <a:latin typeface="方正姚体" panose="02010601030101010101" pitchFamily="2" charset="-122"/>
                <a:ea typeface="方正姚体" panose="02010601030101010101" pitchFamily="2" charset="-122"/>
              </a:rPr>
              <a:t>算法步骤吗？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bldLvl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>
            <a:extLst>
              <a:ext uri="{FF2B5EF4-FFF2-40B4-BE49-F238E27FC236}">
                <a16:creationId xmlns:a16="http://schemas.microsoft.com/office/drawing/2014/main" xmlns="" id="{18F8C05C-9117-4733-ABAA-AD31C5F57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76200"/>
            <a:ext cx="381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FFFF66"/>
                </a:solidFill>
                <a:ea typeface="方正姚体" panose="02010601030101010101" pitchFamily="2" charset="-122"/>
              </a:rPr>
              <a:t>数据存储</a:t>
            </a:r>
          </a:p>
        </p:txBody>
      </p:sp>
      <p:grpSp>
        <p:nvGrpSpPr>
          <p:cNvPr id="22531" name="组合 35842">
            <a:extLst>
              <a:ext uri="{FF2B5EF4-FFF2-40B4-BE49-F238E27FC236}">
                <a16:creationId xmlns:a16="http://schemas.microsoft.com/office/drawing/2014/main" xmlns="" id="{36F04529-621F-43B6-9D6E-EC71A6B6FC36}"/>
              </a:ext>
            </a:extLst>
          </p:cNvPr>
          <p:cNvGrpSpPr/>
          <p:nvPr/>
        </p:nvGrpSpPr>
        <p:grpSpPr>
          <a:xfrm>
            <a:off x="0" y="0"/>
            <a:ext cx="3384550" cy="4103688"/>
            <a:chOff x="0" y="0"/>
            <a:chExt cx="1905" cy="24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844" name="Oval 6">
              <a:extLst>
                <a:ext uri="{FF2B5EF4-FFF2-40B4-BE49-F238E27FC236}">
                  <a16:creationId xmlns:a16="http://schemas.microsoft.com/office/drawing/2014/main" xmlns="" id="{1CC6C265-6009-4466-AD6E-CCDF649060BA}"/>
                </a:ext>
              </a:extLst>
            </p:cNvPr>
            <p:cNvSpPr/>
            <p:nvPr/>
          </p:nvSpPr>
          <p:spPr>
            <a:xfrm>
              <a:off x="181" y="90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x-none" sz="2400" noProof="1">
                  <a:effectLst>
                    <a:outerShdw blurRad="38100" dist="38100" dir="2700000">
                      <a:srgbClr val="FFFFFF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2</a:t>
              </a:r>
              <a:endParaRPr lang="en-US" altLang="x-none" sz="2400" noProof="1">
                <a:effectLst>
                  <a:outerShdw blurRad="38100" dist="38100" dir="2700000">
                    <a:srgbClr val="FFFFFF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  <p:sp>
          <p:nvSpPr>
            <p:cNvPr id="35845" name="Oval 7">
              <a:extLst>
                <a:ext uri="{FF2B5EF4-FFF2-40B4-BE49-F238E27FC236}">
                  <a16:creationId xmlns:a16="http://schemas.microsoft.com/office/drawing/2014/main" xmlns="" id="{DC4B43A5-FA60-4FCC-A35E-589EAD076590}"/>
                </a:ext>
              </a:extLst>
            </p:cNvPr>
            <p:cNvSpPr/>
            <p:nvPr/>
          </p:nvSpPr>
          <p:spPr>
            <a:xfrm>
              <a:off x="1315" y="90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x-none" sz="2400" noProof="1">
                  <a:effectLst>
                    <a:outerShdw blurRad="38100" dist="38100" dir="2700000">
                      <a:srgbClr val="FFFFFF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1</a:t>
              </a:r>
              <a:endParaRPr lang="en-US" altLang="x-none" sz="2400" noProof="1">
                <a:effectLst>
                  <a:outerShdw blurRad="38100" dist="38100" dir="2700000">
                    <a:srgbClr val="FFFFFF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  <p:sp>
          <p:nvSpPr>
            <p:cNvPr id="35846" name="Oval 8">
              <a:extLst>
                <a:ext uri="{FF2B5EF4-FFF2-40B4-BE49-F238E27FC236}">
                  <a16:creationId xmlns:a16="http://schemas.microsoft.com/office/drawing/2014/main" xmlns="" id="{4A5D3E4E-44AD-40A3-A349-986FDD9B380C}"/>
                </a:ext>
              </a:extLst>
            </p:cNvPr>
            <p:cNvSpPr/>
            <p:nvPr/>
          </p:nvSpPr>
          <p:spPr>
            <a:xfrm>
              <a:off x="726" y="725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x-none" sz="2400" noProof="1">
                  <a:effectLst>
                    <a:outerShdw blurRad="38100" dist="38100" dir="2700000">
                      <a:srgbClr val="FFFFFF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5</a:t>
              </a:r>
              <a:endParaRPr lang="en-US" altLang="x-none" sz="2400" noProof="1">
                <a:effectLst>
                  <a:outerShdw blurRad="38100" dist="38100" dir="2700000">
                    <a:srgbClr val="FFFFFF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  <p:sp>
          <p:nvSpPr>
            <p:cNvPr id="35847" name="Oval 9">
              <a:extLst>
                <a:ext uri="{FF2B5EF4-FFF2-40B4-BE49-F238E27FC236}">
                  <a16:creationId xmlns:a16="http://schemas.microsoft.com/office/drawing/2014/main" xmlns="" id="{2895129A-C680-4218-800F-8D6AC0A13CD7}"/>
                </a:ext>
              </a:extLst>
            </p:cNvPr>
            <p:cNvSpPr/>
            <p:nvPr/>
          </p:nvSpPr>
          <p:spPr>
            <a:xfrm>
              <a:off x="181" y="1406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x-none" sz="2400" noProof="1">
                  <a:effectLst>
                    <a:outerShdw blurRad="38100" dist="38100" dir="2700000">
                      <a:srgbClr val="FFFFFF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4</a:t>
              </a:r>
              <a:endParaRPr lang="en-US" altLang="x-none" sz="2400" noProof="1">
                <a:effectLst>
                  <a:outerShdw blurRad="38100" dist="38100" dir="2700000">
                    <a:srgbClr val="FFFFFF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  <p:sp>
          <p:nvSpPr>
            <p:cNvPr id="35848" name="Oval 10">
              <a:extLst>
                <a:ext uri="{FF2B5EF4-FFF2-40B4-BE49-F238E27FC236}">
                  <a16:creationId xmlns:a16="http://schemas.microsoft.com/office/drawing/2014/main" xmlns="" id="{3F99DDF1-4765-4E2B-B716-AF0048C5C2E3}"/>
                </a:ext>
              </a:extLst>
            </p:cNvPr>
            <p:cNvSpPr/>
            <p:nvPr/>
          </p:nvSpPr>
          <p:spPr>
            <a:xfrm>
              <a:off x="1315" y="1406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x-none" sz="2400" noProof="1">
                  <a:effectLst>
                    <a:outerShdw blurRad="38100" dist="38100" dir="2700000">
                      <a:srgbClr val="FFFFFF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3</a:t>
              </a:r>
              <a:endParaRPr lang="en-US" altLang="x-none" sz="2400" noProof="1">
                <a:effectLst>
                  <a:outerShdw blurRad="38100" dist="38100" dir="2700000">
                    <a:srgbClr val="FFFFFF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  <p:sp>
          <p:nvSpPr>
            <p:cNvPr id="35849" name="Oval 11">
              <a:extLst>
                <a:ext uri="{FF2B5EF4-FFF2-40B4-BE49-F238E27FC236}">
                  <a16:creationId xmlns:a16="http://schemas.microsoft.com/office/drawing/2014/main" xmlns="" id="{0A7169A6-EFE1-4301-B121-38605803D5D9}"/>
                </a:ext>
              </a:extLst>
            </p:cNvPr>
            <p:cNvSpPr/>
            <p:nvPr/>
          </p:nvSpPr>
          <p:spPr>
            <a:xfrm>
              <a:off x="726" y="2132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x-none" sz="2400" noProof="1">
                  <a:effectLst>
                    <a:outerShdw blurRad="38100" dist="38100" dir="2700000">
                      <a:srgbClr val="FFFFFF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6</a:t>
              </a:r>
              <a:endParaRPr lang="en-US" altLang="x-none" sz="2400" noProof="1">
                <a:effectLst>
                  <a:outerShdw blurRad="38100" dist="38100" dir="2700000">
                    <a:srgbClr val="FFFFFF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  <p:sp>
          <p:nvSpPr>
            <p:cNvPr id="22538" name="Line 12">
              <a:extLst>
                <a:ext uri="{FF2B5EF4-FFF2-40B4-BE49-F238E27FC236}">
                  <a16:creationId xmlns:a16="http://schemas.microsoft.com/office/drawing/2014/main" xmlns="" id="{FDAFD9D7-4480-41CC-BBAF-50109510D0FD}"/>
                </a:ext>
              </a:extLst>
            </p:cNvPr>
            <p:cNvSpPr/>
            <p:nvPr/>
          </p:nvSpPr>
          <p:spPr>
            <a:xfrm>
              <a:off x="1451" y="363"/>
              <a:ext cx="0" cy="1043"/>
            </a:xfrm>
            <a:prstGeom prst="line">
              <a:avLst/>
            </a:prstGeom>
            <a:ln w="34925" cap="flat" cmpd="sng">
              <a:solidFill>
                <a:schemeClr val="bg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22539" name="Line 13">
              <a:extLst>
                <a:ext uri="{FF2B5EF4-FFF2-40B4-BE49-F238E27FC236}">
                  <a16:creationId xmlns:a16="http://schemas.microsoft.com/office/drawing/2014/main" xmlns="" id="{84E5FA77-4180-46ED-9610-417E1D40B4A2}"/>
                </a:ext>
              </a:extLst>
            </p:cNvPr>
            <p:cNvSpPr/>
            <p:nvPr/>
          </p:nvSpPr>
          <p:spPr>
            <a:xfrm>
              <a:off x="454" y="226"/>
              <a:ext cx="861" cy="0"/>
            </a:xfrm>
            <a:prstGeom prst="line">
              <a:avLst/>
            </a:prstGeom>
            <a:ln w="34925" cap="flat" cmpd="sng">
              <a:solidFill>
                <a:schemeClr val="bg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22540" name="Line 14">
              <a:extLst>
                <a:ext uri="{FF2B5EF4-FFF2-40B4-BE49-F238E27FC236}">
                  <a16:creationId xmlns:a16="http://schemas.microsoft.com/office/drawing/2014/main" xmlns="" id="{9DAD546F-DCC7-4B17-AF00-9037FC211E38}"/>
                </a:ext>
              </a:extLst>
            </p:cNvPr>
            <p:cNvSpPr/>
            <p:nvPr/>
          </p:nvSpPr>
          <p:spPr>
            <a:xfrm flipV="1">
              <a:off x="318" y="363"/>
              <a:ext cx="0" cy="1043"/>
            </a:xfrm>
            <a:prstGeom prst="line">
              <a:avLst/>
            </a:prstGeom>
            <a:ln w="34925" cap="flat" cmpd="sng">
              <a:solidFill>
                <a:schemeClr val="bg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22541" name="Line 15">
              <a:extLst>
                <a:ext uri="{FF2B5EF4-FFF2-40B4-BE49-F238E27FC236}">
                  <a16:creationId xmlns:a16="http://schemas.microsoft.com/office/drawing/2014/main" xmlns="" id="{BB596F4D-693E-489E-8625-D1F19826B80B}"/>
                </a:ext>
              </a:extLst>
            </p:cNvPr>
            <p:cNvSpPr/>
            <p:nvPr/>
          </p:nvSpPr>
          <p:spPr>
            <a:xfrm flipH="1">
              <a:off x="998" y="317"/>
              <a:ext cx="363" cy="454"/>
            </a:xfrm>
            <a:prstGeom prst="line">
              <a:avLst/>
            </a:prstGeom>
            <a:ln w="34925" cap="flat" cmpd="sng">
              <a:solidFill>
                <a:schemeClr val="bg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22542" name="Line 16">
              <a:extLst>
                <a:ext uri="{FF2B5EF4-FFF2-40B4-BE49-F238E27FC236}">
                  <a16:creationId xmlns:a16="http://schemas.microsoft.com/office/drawing/2014/main" xmlns="" id="{5963FEFD-3F33-4A22-8E8D-35B3E641A871}"/>
                </a:ext>
              </a:extLst>
            </p:cNvPr>
            <p:cNvSpPr/>
            <p:nvPr/>
          </p:nvSpPr>
          <p:spPr>
            <a:xfrm>
              <a:off x="408" y="317"/>
              <a:ext cx="363" cy="454"/>
            </a:xfrm>
            <a:prstGeom prst="line">
              <a:avLst/>
            </a:prstGeom>
            <a:ln w="34925" cap="flat" cmpd="sng">
              <a:solidFill>
                <a:schemeClr val="bg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22543" name="Line 17">
              <a:extLst>
                <a:ext uri="{FF2B5EF4-FFF2-40B4-BE49-F238E27FC236}">
                  <a16:creationId xmlns:a16="http://schemas.microsoft.com/office/drawing/2014/main" xmlns="" id="{1DAD5599-3795-491E-88CD-EE6209AB7FAA}"/>
                </a:ext>
              </a:extLst>
            </p:cNvPr>
            <p:cNvSpPr/>
            <p:nvPr/>
          </p:nvSpPr>
          <p:spPr>
            <a:xfrm flipH="1">
              <a:off x="408" y="998"/>
              <a:ext cx="408" cy="453"/>
            </a:xfrm>
            <a:prstGeom prst="line">
              <a:avLst/>
            </a:prstGeom>
            <a:ln w="34925" cap="flat" cmpd="sng">
              <a:solidFill>
                <a:schemeClr val="bg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22544" name="Line 18">
              <a:extLst>
                <a:ext uri="{FF2B5EF4-FFF2-40B4-BE49-F238E27FC236}">
                  <a16:creationId xmlns:a16="http://schemas.microsoft.com/office/drawing/2014/main" xmlns="" id="{7BFE03A1-331B-45E9-BBB5-EF8954F53AA4}"/>
                </a:ext>
              </a:extLst>
            </p:cNvPr>
            <p:cNvSpPr/>
            <p:nvPr/>
          </p:nvSpPr>
          <p:spPr>
            <a:xfrm flipH="1" flipV="1">
              <a:off x="953" y="952"/>
              <a:ext cx="408" cy="454"/>
            </a:xfrm>
            <a:prstGeom prst="line">
              <a:avLst/>
            </a:prstGeom>
            <a:ln w="34925" cap="flat" cmpd="sng">
              <a:solidFill>
                <a:schemeClr val="bg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22545" name="Line 19">
              <a:extLst>
                <a:ext uri="{FF2B5EF4-FFF2-40B4-BE49-F238E27FC236}">
                  <a16:creationId xmlns:a16="http://schemas.microsoft.com/office/drawing/2014/main" xmlns="" id="{2FBD9012-457F-41DB-8CA0-3C09444041C2}"/>
                </a:ext>
              </a:extLst>
            </p:cNvPr>
            <p:cNvSpPr/>
            <p:nvPr/>
          </p:nvSpPr>
          <p:spPr>
            <a:xfrm flipH="1">
              <a:off x="454" y="1542"/>
              <a:ext cx="861" cy="0"/>
            </a:xfrm>
            <a:prstGeom prst="line">
              <a:avLst/>
            </a:prstGeom>
            <a:ln w="34925" cap="flat" cmpd="sng">
              <a:solidFill>
                <a:schemeClr val="bg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22546" name="Line 20">
              <a:extLst>
                <a:ext uri="{FF2B5EF4-FFF2-40B4-BE49-F238E27FC236}">
                  <a16:creationId xmlns:a16="http://schemas.microsoft.com/office/drawing/2014/main" xmlns="" id="{C7E6CFAA-A2C4-4D7A-804B-E3A087F5AB3A}"/>
                </a:ext>
              </a:extLst>
            </p:cNvPr>
            <p:cNvSpPr/>
            <p:nvPr/>
          </p:nvSpPr>
          <p:spPr>
            <a:xfrm>
              <a:off x="363" y="1678"/>
              <a:ext cx="408" cy="499"/>
            </a:xfrm>
            <a:prstGeom prst="line">
              <a:avLst/>
            </a:prstGeom>
            <a:ln w="34925" cap="flat" cmpd="sng">
              <a:solidFill>
                <a:schemeClr val="bg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22547" name="Line 21">
              <a:extLst>
                <a:ext uri="{FF2B5EF4-FFF2-40B4-BE49-F238E27FC236}">
                  <a16:creationId xmlns:a16="http://schemas.microsoft.com/office/drawing/2014/main" xmlns="" id="{71BB01AB-7AF3-44DF-816C-81969C5189FF}"/>
                </a:ext>
              </a:extLst>
            </p:cNvPr>
            <p:cNvSpPr/>
            <p:nvPr/>
          </p:nvSpPr>
          <p:spPr>
            <a:xfrm flipH="1">
              <a:off x="998" y="1678"/>
              <a:ext cx="454" cy="499"/>
            </a:xfrm>
            <a:prstGeom prst="line">
              <a:avLst/>
            </a:prstGeom>
            <a:ln w="34925" cap="flat" cmpd="sng">
              <a:solidFill>
                <a:schemeClr val="bg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22548" name="Freeform 22">
              <a:extLst>
                <a:ext uri="{FF2B5EF4-FFF2-40B4-BE49-F238E27FC236}">
                  <a16:creationId xmlns:a16="http://schemas.microsoft.com/office/drawing/2014/main" xmlns="" id="{B725373E-16AA-472D-B8E4-E3C3026D2E0A}"/>
                </a:ext>
              </a:extLst>
            </p:cNvPr>
            <p:cNvSpPr/>
            <p:nvPr/>
          </p:nvSpPr>
          <p:spPr>
            <a:xfrm>
              <a:off x="0" y="363"/>
              <a:ext cx="726" cy="1905"/>
            </a:xfrm>
            <a:custGeom>
              <a:avLst/>
              <a:gdLst/>
              <a:ahLst/>
              <a:cxnLst>
                <a:cxn ang="0">
                  <a:pos x="726" y="1905"/>
                </a:cxn>
                <a:cxn ang="0">
                  <a:pos x="79" y="1095"/>
                </a:cxn>
                <a:cxn ang="0">
                  <a:pos x="252" y="0"/>
                </a:cxn>
              </a:cxnLst>
              <a:rect l="0" t="0" r="0" b="0"/>
              <a:pathLst>
                <a:path w="764" h="1815">
                  <a:moveTo>
                    <a:pt x="764" y="1815"/>
                  </a:moveTo>
                  <a:cubicBezTo>
                    <a:pt x="465" y="1580"/>
                    <a:pt x="166" y="1345"/>
                    <a:pt x="83" y="1043"/>
                  </a:cubicBezTo>
                  <a:cubicBezTo>
                    <a:pt x="0" y="741"/>
                    <a:pt x="235" y="181"/>
                    <a:pt x="265" y="0"/>
                  </a:cubicBezTo>
                </a:path>
              </a:pathLst>
            </a:custGeom>
            <a:noFill/>
            <a:ln w="34925" cap="flat" cmpd="sng">
              <a:solidFill>
                <a:schemeClr val="bg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22549" name="Freeform 23">
              <a:extLst>
                <a:ext uri="{FF2B5EF4-FFF2-40B4-BE49-F238E27FC236}">
                  <a16:creationId xmlns:a16="http://schemas.microsoft.com/office/drawing/2014/main" xmlns="" id="{F83056F3-DEDF-4CEC-952F-8A1F0667C0EA}"/>
                </a:ext>
              </a:extLst>
            </p:cNvPr>
            <p:cNvSpPr/>
            <p:nvPr/>
          </p:nvSpPr>
          <p:spPr>
            <a:xfrm>
              <a:off x="998" y="363"/>
              <a:ext cx="907" cy="1950"/>
            </a:xfrm>
            <a:custGeom>
              <a:avLst/>
              <a:gdLst/>
              <a:ahLst/>
              <a:cxnLst>
                <a:cxn ang="0">
                  <a:pos x="0" y="1950"/>
                </a:cxn>
                <a:cxn ang="0">
                  <a:pos x="816" y="1133"/>
                </a:cxn>
                <a:cxn ang="0">
                  <a:pos x="544" y="0"/>
                </a:cxn>
              </a:cxnLst>
              <a:rect l="0" t="0" r="0" b="0"/>
              <a:pathLst>
                <a:path w="907" h="1950">
                  <a:moveTo>
                    <a:pt x="0" y="1950"/>
                  </a:moveTo>
                  <a:cubicBezTo>
                    <a:pt x="362" y="1704"/>
                    <a:pt x="725" y="1458"/>
                    <a:pt x="816" y="1133"/>
                  </a:cubicBezTo>
                  <a:cubicBezTo>
                    <a:pt x="907" y="808"/>
                    <a:pt x="725" y="404"/>
                    <a:pt x="544" y="0"/>
                  </a:cubicBezTo>
                </a:path>
              </a:pathLst>
            </a:custGeom>
            <a:noFill/>
            <a:ln w="34925" cap="flat" cmpd="sng">
              <a:solidFill>
                <a:schemeClr val="bg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35862" name="Text Box 24">
              <a:extLst>
                <a:ext uri="{FF2B5EF4-FFF2-40B4-BE49-F238E27FC236}">
                  <a16:creationId xmlns:a16="http://schemas.microsoft.com/office/drawing/2014/main" xmlns="" id="{8FB52D54-2B69-4C9E-90D0-9F0A54732BEA}"/>
                </a:ext>
              </a:extLst>
            </p:cNvPr>
            <p:cNvSpPr txBox="1"/>
            <p:nvPr/>
          </p:nvSpPr>
          <p:spPr>
            <a:xfrm>
              <a:off x="1406" y="771"/>
              <a:ext cx="363" cy="23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sz="2000" noProof="1">
                  <a:solidFill>
                    <a:srgbClr val="FFCC66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15</a:t>
              </a:r>
              <a:endParaRPr lang="en-US" altLang="x-none" sz="2000" noProof="1">
                <a:solidFill>
                  <a:srgbClr val="FFCC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  <p:sp>
          <p:nvSpPr>
            <p:cNvPr id="35863" name="Text Box 25">
              <a:extLst>
                <a:ext uri="{FF2B5EF4-FFF2-40B4-BE49-F238E27FC236}">
                  <a16:creationId xmlns:a16="http://schemas.microsoft.com/office/drawing/2014/main" xmlns="" id="{675D243B-2A60-4549-B918-1B82037C9D16}"/>
                </a:ext>
              </a:extLst>
            </p:cNvPr>
            <p:cNvSpPr txBox="1"/>
            <p:nvPr/>
          </p:nvSpPr>
          <p:spPr>
            <a:xfrm>
              <a:off x="1406" y="1905"/>
              <a:ext cx="363" cy="23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sz="2000" noProof="1">
                  <a:solidFill>
                    <a:srgbClr val="FFCC66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4</a:t>
              </a:r>
              <a:endParaRPr lang="en-US" altLang="x-none" sz="2000" noProof="1">
                <a:solidFill>
                  <a:srgbClr val="FFCC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  <p:sp>
          <p:nvSpPr>
            <p:cNvPr id="35864" name="Text Box 26">
              <a:extLst>
                <a:ext uri="{FF2B5EF4-FFF2-40B4-BE49-F238E27FC236}">
                  <a16:creationId xmlns:a16="http://schemas.microsoft.com/office/drawing/2014/main" xmlns="" id="{D13950FA-EE1A-4AB4-ACC7-BD08F28CC712}"/>
                </a:ext>
              </a:extLst>
            </p:cNvPr>
            <p:cNvSpPr txBox="1"/>
            <p:nvPr/>
          </p:nvSpPr>
          <p:spPr>
            <a:xfrm>
              <a:off x="726" y="0"/>
              <a:ext cx="363" cy="23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sz="2000" noProof="1">
                  <a:solidFill>
                    <a:srgbClr val="FFCC66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3</a:t>
              </a:r>
              <a:endParaRPr lang="en-US" altLang="x-none" sz="2000" noProof="1">
                <a:solidFill>
                  <a:srgbClr val="FFCC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  <p:sp>
          <p:nvSpPr>
            <p:cNvPr id="35865" name="Text Box 27">
              <a:extLst>
                <a:ext uri="{FF2B5EF4-FFF2-40B4-BE49-F238E27FC236}">
                  <a16:creationId xmlns:a16="http://schemas.microsoft.com/office/drawing/2014/main" xmlns="" id="{355E8E44-6D1C-4A08-A1B2-5416622F03C2}"/>
                </a:ext>
              </a:extLst>
            </p:cNvPr>
            <p:cNvSpPr txBox="1"/>
            <p:nvPr/>
          </p:nvSpPr>
          <p:spPr>
            <a:xfrm>
              <a:off x="272" y="771"/>
              <a:ext cx="363" cy="23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sz="2000" noProof="1">
                  <a:solidFill>
                    <a:srgbClr val="FFCC66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7</a:t>
              </a:r>
              <a:endParaRPr lang="en-US" altLang="x-none" sz="2000" noProof="1">
                <a:solidFill>
                  <a:srgbClr val="FFCC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  <p:sp>
          <p:nvSpPr>
            <p:cNvPr id="35866" name="Text Box 28">
              <a:extLst>
                <a:ext uri="{FF2B5EF4-FFF2-40B4-BE49-F238E27FC236}">
                  <a16:creationId xmlns:a16="http://schemas.microsoft.com/office/drawing/2014/main" xmlns="" id="{E97BF59B-6F43-4312-9B79-F9AACA4E6636}"/>
                </a:ext>
              </a:extLst>
            </p:cNvPr>
            <p:cNvSpPr txBox="1"/>
            <p:nvPr/>
          </p:nvSpPr>
          <p:spPr>
            <a:xfrm>
              <a:off x="23" y="1633"/>
              <a:ext cx="363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sz="2000" noProof="1">
                  <a:solidFill>
                    <a:srgbClr val="FFCC66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3</a:t>
              </a:r>
              <a:endParaRPr lang="en-US" altLang="x-none" sz="2000" noProof="1">
                <a:solidFill>
                  <a:srgbClr val="FFCC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  <p:sp>
          <p:nvSpPr>
            <p:cNvPr id="35867" name="Text Box 29">
              <a:extLst>
                <a:ext uri="{FF2B5EF4-FFF2-40B4-BE49-F238E27FC236}">
                  <a16:creationId xmlns:a16="http://schemas.microsoft.com/office/drawing/2014/main" xmlns="" id="{49E488C1-8220-4AF0-B1CF-8A798395F7BA}"/>
                </a:ext>
              </a:extLst>
            </p:cNvPr>
            <p:cNvSpPr txBox="1"/>
            <p:nvPr/>
          </p:nvSpPr>
          <p:spPr>
            <a:xfrm>
              <a:off x="1043" y="1723"/>
              <a:ext cx="363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sz="2000" noProof="1">
                  <a:solidFill>
                    <a:srgbClr val="FFCC66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12</a:t>
              </a:r>
              <a:endParaRPr lang="en-US" altLang="x-none" sz="2000" noProof="1">
                <a:solidFill>
                  <a:srgbClr val="FFCC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  <p:sp>
          <p:nvSpPr>
            <p:cNvPr id="35868" name="Text Box 30">
              <a:extLst>
                <a:ext uri="{FF2B5EF4-FFF2-40B4-BE49-F238E27FC236}">
                  <a16:creationId xmlns:a16="http://schemas.microsoft.com/office/drawing/2014/main" xmlns="" id="{1BC5968A-5339-4C65-8BC0-7A27C7E1D439}"/>
                </a:ext>
              </a:extLst>
            </p:cNvPr>
            <p:cNvSpPr txBox="1"/>
            <p:nvPr/>
          </p:nvSpPr>
          <p:spPr>
            <a:xfrm>
              <a:off x="454" y="1723"/>
              <a:ext cx="363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sz="2000" noProof="1">
                  <a:solidFill>
                    <a:srgbClr val="FFCC66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2</a:t>
              </a:r>
              <a:endParaRPr lang="en-US" altLang="x-none" sz="2000" noProof="1">
                <a:solidFill>
                  <a:srgbClr val="FFCC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  <p:sp>
          <p:nvSpPr>
            <p:cNvPr id="35869" name="Text Box 31">
              <a:extLst>
                <a:ext uri="{FF2B5EF4-FFF2-40B4-BE49-F238E27FC236}">
                  <a16:creationId xmlns:a16="http://schemas.microsoft.com/office/drawing/2014/main" xmlns="" id="{48AFB81B-DC64-4B6F-9AF3-D980C1CCF7D0}"/>
                </a:ext>
              </a:extLst>
            </p:cNvPr>
            <p:cNvSpPr txBox="1"/>
            <p:nvPr/>
          </p:nvSpPr>
          <p:spPr>
            <a:xfrm>
              <a:off x="771" y="1360"/>
              <a:ext cx="363" cy="23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sz="2000" noProof="1">
                  <a:solidFill>
                    <a:srgbClr val="FFCC66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8</a:t>
              </a:r>
              <a:endParaRPr lang="en-US" altLang="x-none" sz="2000" noProof="1">
                <a:solidFill>
                  <a:srgbClr val="FFCC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  <p:sp>
          <p:nvSpPr>
            <p:cNvPr id="35870" name="Text Box 32">
              <a:extLst>
                <a:ext uri="{FF2B5EF4-FFF2-40B4-BE49-F238E27FC236}">
                  <a16:creationId xmlns:a16="http://schemas.microsoft.com/office/drawing/2014/main" xmlns="" id="{65F9AB4A-A878-4E2D-9D98-98BAE8E38EA6}"/>
                </a:ext>
              </a:extLst>
            </p:cNvPr>
            <p:cNvSpPr txBox="1"/>
            <p:nvPr/>
          </p:nvSpPr>
          <p:spPr>
            <a:xfrm>
              <a:off x="499" y="998"/>
              <a:ext cx="363" cy="23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sz="2000" noProof="1">
                  <a:solidFill>
                    <a:srgbClr val="FFCC66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9</a:t>
              </a:r>
              <a:endParaRPr lang="en-US" altLang="x-none" sz="2000" noProof="1">
                <a:solidFill>
                  <a:srgbClr val="FFCC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  <p:sp>
          <p:nvSpPr>
            <p:cNvPr id="35871" name="Text Box 33">
              <a:extLst>
                <a:ext uri="{FF2B5EF4-FFF2-40B4-BE49-F238E27FC236}">
                  <a16:creationId xmlns:a16="http://schemas.microsoft.com/office/drawing/2014/main" xmlns="" id="{B4800FA8-6624-47E9-A447-B10FC0B7DEA7}"/>
                </a:ext>
              </a:extLst>
            </p:cNvPr>
            <p:cNvSpPr txBox="1"/>
            <p:nvPr/>
          </p:nvSpPr>
          <p:spPr>
            <a:xfrm>
              <a:off x="1043" y="998"/>
              <a:ext cx="363" cy="23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sz="2000" noProof="1">
                  <a:solidFill>
                    <a:srgbClr val="FFCC66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20</a:t>
              </a:r>
              <a:endParaRPr lang="en-US" altLang="x-none" sz="2000" noProof="1">
                <a:solidFill>
                  <a:srgbClr val="FFCC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  <p:sp>
          <p:nvSpPr>
            <p:cNvPr id="35872" name="Text Box 34">
              <a:extLst>
                <a:ext uri="{FF2B5EF4-FFF2-40B4-BE49-F238E27FC236}">
                  <a16:creationId xmlns:a16="http://schemas.microsoft.com/office/drawing/2014/main" xmlns="" id="{D7BD4E98-5003-424F-8F53-26B56435A29D}"/>
                </a:ext>
              </a:extLst>
            </p:cNvPr>
            <p:cNvSpPr txBox="1"/>
            <p:nvPr/>
          </p:nvSpPr>
          <p:spPr>
            <a:xfrm>
              <a:off x="499" y="317"/>
              <a:ext cx="363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sz="2000" noProof="1">
                  <a:solidFill>
                    <a:srgbClr val="FFCC66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6</a:t>
              </a:r>
              <a:endParaRPr lang="en-US" altLang="x-none" sz="2000" noProof="1">
                <a:solidFill>
                  <a:srgbClr val="FFCC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  <p:sp>
          <p:nvSpPr>
            <p:cNvPr id="35873" name="Text Box 35">
              <a:extLst>
                <a:ext uri="{FF2B5EF4-FFF2-40B4-BE49-F238E27FC236}">
                  <a16:creationId xmlns:a16="http://schemas.microsoft.com/office/drawing/2014/main" xmlns="" id="{1ECC5854-9552-45BE-90EC-D014C185927A}"/>
                </a:ext>
              </a:extLst>
            </p:cNvPr>
            <p:cNvSpPr txBox="1"/>
            <p:nvPr/>
          </p:nvSpPr>
          <p:spPr>
            <a:xfrm>
              <a:off x="1089" y="317"/>
              <a:ext cx="363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sz="2000" noProof="1">
                  <a:solidFill>
                    <a:srgbClr val="FFCC66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2</a:t>
              </a:r>
              <a:endParaRPr lang="en-US" altLang="x-none" sz="2000" noProof="1">
                <a:solidFill>
                  <a:srgbClr val="FFCC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</p:grpSp>
      <p:sp>
        <p:nvSpPr>
          <p:cNvPr id="35874" name="Text Box 36">
            <a:extLst>
              <a:ext uri="{FF2B5EF4-FFF2-40B4-BE49-F238E27FC236}">
                <a16:creationId xmlns:a16="http://schemas.microsoft.com/office/drawing/2014/main" xmlns="" id="{1022E73F-BAAB-48CE-B7E0-D19F007FF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52400"/>
            <a:ext cx="35067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  <a:ea typeface="方正姚体" panose="02010601030101010101" pitchFamily="2" charset="-122"/>
              </a:rPr>
              <a:t>这里采用二维数组存储，也就是邻接矩阵法。</a:t>
            </a:r>
          </a:p>
        </p:txBody>
      </p:sp>
      <p:sp>
        <p:nvSpPr>
          <p:cNvPr id="35875" name="Text Box 38">
            <a:extLst>
              <a:ext uri="{FF2B5EF4-FFF2-40B4-BE49-F238E27FC236}">
                <a16:creationId xmlns:a16="http://schemas.microsoft.com/office/drawing/2014/main" xmlns="" id="{E18200FB-59BC-4EBD-BF01-37BF65F25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85800"/>
            <a:ext cx="525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 </a:t>
            </a:r>
            <a:r>
              <a:rPr lang="en-US" altLang="zh-CN" sz="20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Map[</a:t>
            </a:r>
            <a:r>
              <a:rPr lang="zh-CN" altLang="en-US" sz="20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7][7</a:t>
            </a:r>
            <a:r>
              <a:rPr lang="en-US" altLang="zh-CN" sz="20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];</a:t>
            </a:r>
          </a:p>
        </p:txBody>
      </p:sp>
      <p:graphicFrame>
        <p:nvGraphicFramePr>
          <p:cNvPr id="35876" name="表格 35875">
            <a:extLst>
              <a:ext uri="{FF2B5EF4-FFF2-40B4-BE49-F238E27FC236}">
                <a16:creationId xmlns:a16="http://schemas.microsoft.com/office/drawing/2014/main" xmlns="" id="{830A5FE4-505B-4B83-A6AE-30A1FE5EE8EC}"/>
              </a:ext>
            </a:extLst>
          </p:cNvPr>
          <p:cNvGraphicFramePr/>
          <p:nvPr/>
        </p:nvGraphicFramePr>
        <p:xfrm>
          <a:off x="4953000" y="1295400"/>
          <a:ext cx="3886200" cy="3121112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1805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800" dirty="0">
                          <a:solidFill>
                            <a:schemeClr val="bg1"/>
                          </a:solidFill>
                          <a:latin typeface="方正姚体" charset="-122"/>
                          <a:ea typeface="方正姚体" charset="-122"/>
                        </a:rPr>
                        <a:t>0</a:t>
                      </a:r>
                    </a:p>
                  </a:txBody>
                  <a:tcPr marT="45711" marB="45711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800" dirty="0">
                          <a:solidFill>
                            <a:schemeClr val="bg1"/>
                          </a:solidFill>
                          <a:sym typeface="方正姚体" charset="-122"/>
                        </a:rPr>
                        <a:t>∞</a:t>
                      </a:r>
                    </a:p>
                  </a:txBody>
                  <a:tcPr marT="45711" marB="45711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800" dirty="0">
                          <a:solidFill>
                            <a:schemeClr val="bg1"/>
                          </a:solidFill>
                          <a:sym typeface="方正姚体" charset="-122"/>
                        </a:rPr>
                        <a:t>∞</a:t>
                      </a:r>
                    </a:p>
                  </a:txBody>
                  <a:tcPr marT="45711" marB="45711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800" dirty="0">
                          <a:solidFill>
                            <a:schemeClr val="bg1"/>
                          </a:solidFill>
                          <a:sym typeface="方正姚体" charset="-122"/>
                        </a:rPr>
                        <a:t>∞</a:t>
                      </a:r>
                    </a:p>
                  </a:txBody>
                  <a:tcPr marT="45711" marB="45711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800" dirty="0">
                          <a:solidFill>
                            <a:schemeClr val="bg1"/>
                          </a:solidFill>
                          <a:latin typeface="方正姚体" charset="-122"/>
                          <a:ea typeface="方正姚体" charset="-122"/>
                        </a:rPr>
                        <a:t>2</a:t>
                      </a:r>
                    </a:p>
                  </a:txBody>
                  <a:tcPr marT="45711" marB="45711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800" dirty="0">
                          <a:solidFill>
                            <a:schemeClr val="bg1"/>
                          </a:solidFill>
                          <a:sym typeface="方正姚体" charset="-122"/>
                        </a:rPr>
                        <a:t>∞</a:t>
                      </a:r>
                    </a:p>
                  </a:txBody>
                  <a:tcPr marT="45711" marB="45711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0594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800" dirty="0">
                          <a:solidFill>
                            <a:schemeClr val="bg1"/>
                          </a:solidFill>
                          <a:latin typeface="方正姚体" charset="-122"/>
                          <a:ea typeface="方正姚体" charset="-122"/>
                        </a:rPr>
                        <a:t>3</a:t>
                      </a:r>
                    </a:p>
                  </a:txBody>
                  <a:tcPr marT="45711" marB="45711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800" dirty="0">
                          <a:solidFill>
                            <a:schemeClr val="bg1"/>
                          </a:solidFill>
                          <a:latin typeface="方正姚体" charset="-122"/>
                          <a:ea typeface="方正姚体" charset="-122"/>
                        </a:rPr>
                        <a:t>0</a:t>
                      </a:r>
                    </a:p>
                  </a:txBody>
                  <a:tcPr marT="45711" marB="45711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800" dirty="0">
                          <a:solidFill>
                            <a:schemeClr val="bg1"/>
                          </a:solidFill>
                          <a:sym typeface="方正姚体" charset="-122"/>
                        </a:rPr>
                        <a:t>∞</a:t>
                      </a:r>
                    </a:p>
                  </a:txBody>
                  <a:tcPr marT="45711" marB="45711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800" dirty="0">
                          <a:solidFill>
                            <a:schemeClr val="bg1"/>
                          </a:solidFill>
                          <a:sym typeface="方正姚体" charset="-122"/>
                        </a:rPr>
                        <a:t>∞</a:t>
                      </a:r>
                    </a:p>
                  </a:txBody>
                  <a:tcPr marT="45711" marB="45711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800" dirty="0">
                          <a:solidFill>
                            <a:schemeClr val="bg1"/>
                          </a:solidFill>
                          <a:latin typeface="方正姚体" charset="-122"/>
                          <a:ea typeface="方正姚体" charset="-122"/>
                        </a:rPr>
                        <a:t>6</a:t>
                      </a:r>
                    </a:p>
                  </a:txBody>
                  <a:tcPr marT="45711" marB="45711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800" dirty="0">
                          <a:solidFill>
                            <a:schemeClr val="bg1"/>
                          </a:solidFill>
                          <a:sym typeface="方正姚体" charset="-122"/>
                        </a:rPr>
                        <a:t>∞</a:t>
                      </a:r>
                    </a:p>
                  </a:txBody>
                  <a:tcPr marT="45711" marB="45711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0594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800" dirty="0">
                          <a:solidFill>
                            <a:schemeClr val="bg1"/>
                          </a:solidFill>
                          <a:sym typeface="方正姚体" charset="-122"/>
                        </a:rPr>
                        <a:t>∞</a:t>
                      </a:r>
                    </a:p>
                  </a:txBody>
                  <a:tcPr marT="45711" marB="45711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800" dirty="0">
                          <a:solidFill>
                            <a:schemeClr val="bg1"/>
                          </a:solidFill>
                          <a:sym typeface="方正姚体" charset="-122"/>
                        </a:rPr>
                        <a:t>∞</a:t>
                      </a:r>
                    </a:p>
                  </a:txBody>
                  <a:tcPr marT="45711" marB="45711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800" dirty="0">
                          <a:solidFill>
                            <a:schemeClr val="bg1"/>
                          </a:solidFill>
                          <a:latin typeface="方正姚体" charset="-122"/>
                          <a:ea typeface="方正姚体" charset="-122"/>
                        </a:rPr>
                        <a:t>0</a:t>
                      </a:r>
                    </a:p>
                  </a:txBody>
                  <a:tcPr marT="45711" marB="45711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800" dirty="0">
                          <a:solidFill>
                            <a:schemeClr val="bg1"/>
                          </a:solidFill>
                          <a:latin typeface="方正姚体" charset="-122"/>
                          <a:ea typeface="方正姚体" charset="-122"/>
                        </a:rPr>
                        <a:t>8</a:t>
                      </a:r>
                    </a:p>
                  </a:txBody>
                  <a:tcPr marT="45711" marB="45711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800" dirty="0">
                          <a:solidFill>
                            <a:schemeClr val="bg1"/>
                          </a:solidFill>
                          <a:latin typeface="方正姚体" charset="-122"/>
                          <a:ea typeface="方正姚体" charset="-122"/>
                        </a:rPr>
                        <a:t>20</a:t>
                      </a:r>
                    </a:p>
                  </a:txBody>
                  <a:tcPr marT="45711" marB="45711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800" dirty="0">
                          <a:solidFill>
                            <a:schemeClr val="bg1"/>
                          </a:solidFill>
                          <a:latin typeface="方正姚体" charset="-122"/>
                          <a:ea typeface="方正姚体" charset="-122"/>
                        </a:rPr>
                        <a:t>12</a:t>
                      </a:r>
                    </a:p>
                  </a:txBody>
                  <a:tcPr marT="45711" marB="45711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0594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800" dirty="0">
                          <a:solidFill>
                            <a:schemeClr val="bg1"/>
                          </a:solidFill>
                          <a:sym typeface="方正姚体" charset="-122"/>
                        </a:rPr>
                        <a:t>∞</a:t>
                      </a:r>
                    </a:p>
                  </a:txBody>
                  <a:tcPr marT="45711" marB="45711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800" dirty="0">
                          <a:solidFill>
                            <a:schemeClr val="bg1"/>
                          </a:solidFill>
                          <a:latin typeface="方正姚体" charset="-122"/>
                          <a:ea typeface="方正姚体" charset="-122"/>
                        </a:rPr>
                        <a:t>7</a:t>
                      </a:r>
                    </a:p>
                  </a:txBody>
                  <a:tcPr marT="45711" marB="45711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800" dirty="0">
                          <a:solidFill>
                            <a:schemeClr val="bg1"/>
                          </a:solidFill>
                          <a:sym typeface="方正姚体" charset="-122"/>
                        </a:rPr>
                        <a:t>∞</a:t>
                      </a:r>
                    </a:p>
                  </a:txBody>
                  <a:tcPr marT="45711" marB="45711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800" dirty="0">
                          <a:solidFill>
                            <a:schemeClr val="bg1"/>
                          </a:solidFill>
                          <a:latin typeface="方正姚体" charset="-122"/>
                          <a:ea typeface="方正姚体" charset="-122"/>
                        </a:rPr>
                        <a:t>0</a:t>
                      </a:r>
                    </a:p>
                  </a:txBody>
                  <a:tcPr marT="45711" marB="45711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800" dirty="0">
                          <a:solidFill>
                            <a:schemeClr val="bg1"/>
                          </a:solidFill>
                          <a:sym typeface="方正姚体" charset="-122"/>
                        </a:rPr>
                        <a:t>∞</a:t>
                      </a:r>
                    </a:p>
                  </a:txBody>
                  <a:tcPr marT="45711" marB="45711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800" dirty="0">
                          <a:solidFill>
                            <a:schemeClr val="bg1"/>
                          </a:solidFill>
                          <a:latin typeface="方正姚体" charset="-122"/>
                          <a:ea typeface="方正姚体" charset="-122"/>
                        </a:rPr>
                        <a:t>2</a:t>
                      </a:r>
                    </a:p>
                  </a:txBody>
                  <a:tcPr marT="45711" marB="45711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0594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800" dirty="0">
                          <a:solidFill>
                            <a:schemeClr val="bg1"/>
                          </a:solidFill>
                          <a:sym typeface="方正姚体" charset="-122"/>
                        </a:rPr>
                        <a:t>∞</a:t>
                      </a:r>
                    </a:p>
                  </a:txBody>
                  <a:tcPr marT="45711" marB="45711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800" dirty="0">
                          <a:solidFill>
                            <a:schemeClr val="bg1"/>
                          </a:solidFill>
                          <a:sym typeface="方正姚体" charset="-122"/>
                        </a:rPr>
                        <a:t>∞</a:t>
                      </a:r>
                    </a:p>
                  </a:txBody>
                  <a:tcPr marT="45711" marB="45711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800" dirty="0">
                          <a:solidFill>
                            <a:schemeClr val="bg1"/>
                          </a:solidFill>
                          <a:sym typeface="方正姚体" charset="-122"/>
                        </a:rPr>
                        <a:t>∞</a:t>
                      </a:r>
                    </a:p>
                  </a:txBody>
                  <a:tcPr marT="45711" marB="45711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800" dirty="0">
                          <a:solidFill>
                            <a:schemeClr val="bg1"/>
                          </a:solidFill>
                          <a:latin typeface="方正姚体" charset="-122"/>
                          <a:ea typeface="方正姚体" charset="-122"/>
                        </a:rPr>
                        <a:t>9</a:t>
                      </a:r>
                    </a:p>
                  </a:txBody>
                  <a:tcPr marT="45711" marB="45711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800" dirty="0">
                          <a:solidFill>
                            <a:schemeClr val="bg1"/>
                          </a:solidFill>
                          <a:latin typeface="方正姚体" charset="-122"/>
                          <a:ea typeface="方正姚体" charset="-122"/>
                        </a:rPr>
                        <a:t>0</a:t>
                      </a:r>
                    </a:p>
                  </a:txBody>
                  <a:tcPr marT="45711" marB="45711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800" dirty="0">
                          <a:solidFill>
                            <a:schemeClr val="bg1"/>
                          </a:solidFill>
                          <a:sym typeface="方正姚体" charset="-122"/>
                        </a:rPr>
                        <a:t>∞</a:t>
                      </a:r>
                    </a:p>
                  </a:txBody>
                  <a:tcPr marT="45711" marB="45711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20594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800" dirty="0">
                          <a:solidFill>
                            <a:schemeClr val="bg1"/>
                          </a:solidFill>
                          <a:latin typeface="方正姚体" charset="-122"/>
                          <a:ea typeface="方正姚体" charset="-122"/>
                        </a:rPr>
                        <a:t>4</a:t>
                      </a:r>
                    </a:p>
                  </a:txBody>
                  <a:tcPr marT="45711" marB="45711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800" dirty="0">
                          <a:solidFill>
                            <a:schemeClr val="bg1"/>
                          </a:solidFill>
                          <a:latin typeface="方正姚体" charset="-122"/>
                          <a:ea typeface="方正姚体" charset="-122"/>
                        </a:rPr>
                        <a:t>3</a:t>
                      </a:r>
                    </a:p>
                  </a:txBody>
                  <a:tcPr marT="45711" marB="45711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800" dirty="0">
                          <a:solidFill>
                            <a:schemeClr val="bg1"/>
                          </a:solidFill>
                          <a:sym typeface="方正姚体" charset="-122"/>
                        </a:rPr>
                        <a:t>∞</a:t>
                      </a:r>
                    </a:p>
                  </a:txBody>
                  <a:tcPr marT="45711" marB="45711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800" dirty="0">
                          <a:solidFill>
                            <a:schemeClr val="bg1"/>
                          </a:solidFill>
                          <a:sym typeface="方正姚体" charset="-122"/>
                        </a:rPr>
                        <a:t>∞</a:t>
                      </a:r>
                    </a:p>
                  </a:txBody>
                  <a:tcPr marT="45711" marB="45711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800" dirty="0">
                          <a:solidFill>
                            <a:schemeClr val="bg1"/>
                          </a:solidFill>
                          <a:sym typeface="方正姚体" charset="-122"/>
                        </a:rPr>
                        <a:t>∞</a:t>
                      </a:r>
                    </a:p>
                  </a:txBody>
                  <a:tcPr marT="45711" marB="45711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800" dirty="0">
                          <a:solidFill>
                            <a:schemeClr val="bg1"/>
                          </a:solidFill>
                          <a:latin typeface="方正姚体" charset="-122"/>
                          <a:ea typeface="方正姚体" charset="-122"/>
                        </a:rPr>
                        <a:t>0</a:t>
                      </a:r>
                    </a:p>
                  </a:txBody>
                  <a:tcPr marT="45711" marB="45711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5927" name="Text Box 280">
            <a:extLst>
              <a:ext uri="{FF2B5EF4-FFF2-40B4-BE49-F238E27FC236}">
                <a16:creationId xmlns:a16="http://schemas.microsoft.com/office/drawing/2014/main" xmlns="" id="{295BD8B4-F944-471B-A983-3F6FEB774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914400"/>
            <a:ext cx="37909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1     2     3    4     5     6</a:t>
            </a:r>
          </a:p>
        </p:txBody>
      </p:sp>
      <p:sp>
        <p:nvSpPr>
          <p:cNvPr id="35928" name="Text Box 281">
            <a:extLst>
              <a:ext uri="{FF2B5EF4-FFF2-40B4-BE49-F238E27FC236}">
                <a16:creationId xmlns:a16="http://schemas.microsoft.com/office/drawing/2014/main" xmlns="" id="{3F1F61D7-69E0-43B3-9628-F811CBF7F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295400"/>
            <a:ext cx="5334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br>
              <a:rPr lang="en-US" altLang="zh-CN" b="1">
                <a:solidFill>
                  <a:srgbClr val="FF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en-US" altLang="zh-CN" b="1">
                <a:solidFill>
                  <a:srgbClr val="FF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/>
            </a:r>
            <a:br>
              <a:rPr lang="en-US" altLang="zh-CN" b="1">
                <a:solidFill>
                  <a:srgbClr val="FF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en-US" altLang="zh-CN" b="1">
                <a:solidFill>
                  <a:srgbClr val="FF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br>
              <a:rPr lang="en-US" altLang="zh-CN" b="1">
                <a:solidFill>
                  <a:srgbClr val="FF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en-US" altLang="zh-CN" b="1">
                <a:solidFill>
                  <a:srgbClr val="FF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/>
            </a:r>
            <a:br>
              <a:rPr lang="en-US" altLang="zh-CN" b="1">
                <a:solidFill>
                  <a:srgbClr val="FF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en-US" altLang="zh-CN" b="1">
                <a:solidFill>
                  <a:srgbClr val="FF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br>
              <a:rPr lang="en-US" altLang="zh-CN" b="1">
                <a:solidFill>
                  <a:srgbClr val="FF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en-US" altLang="zh-CN" b="1">
                <a:solidFill>
                  <a:srgbClr val="FF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/>
            </a:r>
            <a:br>
              <a:rPr lang="en-US" altLang="zh-CN" b="1">
                <a:solidFill>
                  <a:srgbClr val="FF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en-US" altLang="zh-CN" b="1">
                <a:solidFill>
                  <a:srgbClr val="FF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br>
              <a:rPr lang="en-US" altLang="zh-CN" b="1">
                <a:solidFill>
                  <a:srgbClr val="FF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en-US" altLang="zh-CN" b="1">
                <a:solidFill>
                  <a:srgbClr val="FF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/>
            </a:r>
            <a:br>
              <a:rPr lang="en-US" altLang="zh-CN" b="1">
                <a:solidFill>
                  <a:srgbClr val="FF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en-US" altLang="zh-CN" b="1">
                <a:solidFill>
                  <a:srgbClr val="FF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5</a:t>
            </a:r>
            <a:br>
              <a:rPr lang="en-US" altLang="zh-CN" b="1">
                <a:solidFill>
                  <a:srgbClr val="FF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en-US" altLang="zh-CN" b="1">
                <a:solidFill>
                  <a:srgbClr val="FF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/>
            </a:r>
            <a:br>
              <a:rPr lang="en-US" altLang="zh-CN" b="1">
                <a:solidFill>
                  <a:srgbClr val="FF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en-US" altLang="zh-CN" b="1">
                <a:solidFill>
                  <a:srgbClr val="FF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6</a:t>
            </a:r>
          </a:p>
        </p:txBody>
      </p:sp>
      <p:sp>
        <p:nvSpPr>
          <p:cNvPr id="35929" name="Text Box 282">
            <a:extLst>
              <a:ext uri="{FF2B5EF4-FFF2-40B4-BE49-F238E27FC236}">
                <a16:creationId xmlns:a16="http://schemas.microsoft.com/office/drawing/2014/main" xmlns="" id="{14157522-F986-4D87-A4F5-06ECC47FB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267200"/>
            <a:ext cx="31242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申明一个</a:t>
            </a:r>
            <a:r>
              <a:rPr lang="zh-CN" altLang="en-US">
                <a:solidFill>
                  <a:srgbClr val="FFFF6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dis[ ]</a:t>
            </a:r>
            <a:r>
              <a:rPr lang="zh-CN" altLang="en-US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数组来记录起点x到每个点的最短距离。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初始时：dis[i]=Map[x][i]；</a:t>
            </a:r>
          </a:p>
        </p:txBody>
      </p:sp>
      <p:sp>
        <p:nvSpPr>
          <p:cNvPr id="35930" name="Text Box 284">
            <a:extLst>
              <a:ext uri="{FF2B5EF4-FFF2-40B4-BE49-F238E27FC236}">
                <a16:creationId xmlns:a16="http://schemas.microsoft.com/office/drawing/2014/main" xmlns="" id="{CC406A9D-9762-46DA-8FFE-FABCF2246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495800"/>
            <a:ext cx="2895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FFFF6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 Map[7][7]</a:t>
            </a:r>
          </a:p>
        </p:txBody>
      </p:sp>
      <p:sp>
        <p:nvSpPr>
          <p:cNvPr id="35931" name="文本框 35930">
            <a:extLst>
              <a:ext uri="{FF2B5EF4-FFF2-40B4-BE49-F238E27FC236}">
                <a16:creationId xmlns:a16="http://schemas.microsoft.com/office/drawing/2014/main" xmlns="" id="{764533BB-0920-4F87-9B3C-CFC9483D8AEF}"/>
              </a:ext>
            </a:extLst>
          </p:cNvPr>
          <p:cNvSpPr txBox="1"/>
          <p:nvPr/>
        </p:nvSpPr>
        <p:spPr>
          <a:xfrm>
            <a:off x="2514600" y="2286000"/>
            <a:ext cx="914400" cy="304800"/>
          </a:xfrm>
          <a:prstGeom prst="rect">
            <a:avLst/>
          </a:prstGeom>
          <a:noFill/>
          <a:ln w="9525">
            <a:noFill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起点x</a:t>
            </a:r>
          </a:p>
        </p:txBody>
      </p:sp>
      <p:sp>
        <p:nvSpPr>
          <p:cNvPr id="35932" name="Text Box 282">
            <a:extLst>
              <a:ext uri="{FF2B5EF4-FFF2-40B4-BE49-F238E27FC236}">
                <a16:creationId xmlns:a16="http://schemas.microsoft.com/office/drawing/2014/main" xmlns="" id="{B6C73D13-67A1-4F35-B61D-89392FFAB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562600"/>
            <a:ext cx="31242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申明一个</a:t>
            </a:r>
            <a:r>
              <a:rPr lang="zh-CN" altLang="en-US">
                <a:solidFill>
                  <a:srgbClr val="FFFF6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mark[ ]</a:t>
            </a:r>
            <a:r>
              <a:rPr lang="zh-CN" altLang="en-US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数组来标记每个点是否已被讨论。</a:t>
            </a:r>
          </a:p>
        </p:txBody>
      </p:sp>
      <p:sp>
        <p:nvSpPr>
          <p:cNvPr id="35933" name="文本框 35932">
            <a:extLst>
              <a:ext uri="{FF2B5EF4-FFF2-40B4-BE49-F238E27FC236}">
                <a16:creationId xmlns:a16="http://schemas.microsoft.com/office/drawing/2014/main" xmlns="" id="{02CEC450-0CDC-4783-B2B1-7F7FFD264C4B}"/>
              </a:ext>
            </a:extLst>
          </p:cNvPr>
          <p:cNvSpPr txBox="1"/>
          <p:nvPr/>
        </p:nvSpPr>
        <p:spPr>
          <a:xfrm>
            <a:off x="3352800" y="4648200"/>
            <a:ext cx="2895600" cy="1981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1600" noProof="1">
                <a:solidFill>
                  <a:srgbClr val="FF99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////////////////初始化////////////////</a:t>
            </a:r>
            <a:endParaRPr lang="zh-CN" altLang="en-US" sz="1600" noProof="1">
              <a:solidFill>
                <a:srgbClr val="FF99FF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  <a:p>
            <a:pPr eaLnBrk="0" hangingPunct="0"/>
            <a:r>
              <a:rPr lang="en-US" altLang="x-none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for</a:t>
            </a:r>
            <a:r>
              <a:rPr lang="zh-CN" altLang="en-US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(</a:t>
            </a: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i=1</a:t>
            </a: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;</a:t>
            </a: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i&lt;=</a:t>
            </a: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n</a:t>
            </a: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;i++</a:t>
            </a:r>
            <a:r>
              <a:rPr lang="zh-CN" altLang="en-US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)</a:t>
            </a:r>
            <a:r>
              <a:rPr lang="en-US" altLang="x-none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</a:t>
            </a: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</a:t>
            </a:r>
            <a:r>
              <a:rPr lang="en-US" altLang="x-none" sz="16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             </a:t>
            </a:r>
            <a:r>
              <a:rPr lang="en-US" altLang="x-none" sz="1600" noProof="1">
                <a:solidFill>
                  <a:srgbClr val="66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en-US" altLang="x-none" sz="1400" noProof="1">
                <a:solidFill>
                  <a:srgbClr val="66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zh-CN" altLang="en-US" sz="1400" noProof="1">
                <a:solidFill>
                  <a:srgbClr val="66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zh-CN" altLang="en-US" sz="16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</a:t>
            </a:r>
            <a:r>
              <a:rPr lang="zh-CN" altLang="en-US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{</a:t>
            </a:r>
            <a:endParaRPr lang="zh-CN" altLang="en-US" noProof="1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  <a:p>
            <a:pPr eaLnBrk="0" hangingPunct="0"/>
            <a:r>
              <a:rPr lang="en-US" altLang="x-none" sz="16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</a:t>
            </a:r>
            <a:r>
              <a:rPr lang="zh-CN" altLang="en-US" sz="16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</a:t>
            </a: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mark[i]=</a:t>
            </a:r>
            <a:r>
              <a:rPr lang="en-US" altLang="x-none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false</a:t>
            </a: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;   </a:t>
            </a:r>
            <a:endParaRPr lang="en-US" altLang="x-none" noProof="1">
              <a:solidFill>
                <a:srgbClr val="FFFF66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  <a:p>
            <a:pPr eaLnBrk="0" hangingPunct="0"/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 dis[i]=</a:t>
            </a:r>
            <a:r>
              <a:rPr lang="zh-CN" altLang="en-US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Map[x][i];</a:t>
            </a:r>
            <a:r>
              <a:rPr lang="en-US" altLang="x-none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en-US" altLang="x-none" sz="16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            </a:t>
            </a:r>
            <a:r>
              <a:rPr lang="en-US" altLang="x-none" sz="14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zh-CN" altLang="en-US" sz="16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     </a:t>
            </a: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                </a:t>
            </a:r>
            <a:r>
              <a:rPr lang="en-US" altLang="x-none" sz="16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                </a:t>
            </a:r>
            <a:r>
              <a:rPr lang="en-US" altLang="x-none" sz="14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en-US" altLang="x-none" sz="1400" noProof="1">
                <a:solidFill>
                  <a:srgbClr val="66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zh-CN" altLang="en-US" sz="16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</a:t>
            </a: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</a:t>
            </a:r>
            <a:endParaRPr lang="zh-CN" altLang="en-US" noProof="1">
              <a:solidFill>
                <a:srgbClr val="FFFF66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  <a:p>
            <a:pPr eaLnBrk="0" hangingPunct="0"/>
            <a:r>
              <a:rPr lang="zh-CN" altLang="en-US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}</a:t>
            </a:r>
            <a:endParaRPr lang="zh-CN" altLang="en-US" noProof="1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  <a:p>
            <a:pPr eaLnBrk="0" hangingPunct="0"/>
            <a:r>
              <a:rPr lang="en-US" altLang="x-none" sz="16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mark[x]=</a:t>
            </a:r>
            <a:r>
              <a:rPr lang="en-US" altLang="x-none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true</a:t>
            </a: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;</a:t>
            </a:r>
            <a:endParaRPr lang="en-US" altLang="x-none" noProof="1">
              <a:solidFill>
                <a:srgbClr val="FFFF66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58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5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5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5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35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74" grpId="0"/>
      <p:bldP spid="35875" grpId="0"/>
      <p:bldP spid="35927" grpId="0"/>
      <p:bldP spid="35928" grpId="0"/>
      <p:bldP spid="35929" grpId="0"/>
      <p:bldP spid="35930" grpId="0"/>
      <p:bldP spid="35932" grpId="0"/>
      <p:bldP spid="35933" grpId="0" bldLvl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>
            <a:extLst>
              <a:ext uri="{FF2B5EF4-FFF2-40B4-BE49-F238E27FC236}">
                <a16:creationId xmlns:a16="http://schemas.microsoft.com/office/drawing/2014/main" xmlns="" id="{1455C40A-4618-4258-9BF3-2D0B69FF9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76200"/>
            <a:ext cx="3810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FF66"/>
                </a:solidFill>
                <a:ea typeface="方正姚体" panose="02010601030101010101" pitchFamily="2" charset="-122"/>
              </a:rPr>
              <a:t>两个关键点</a:t>
            </a:r>
          </a:p>
        </p:txBody>
      </p:sp>
      <p:grpSp>
        <p:nvGrpSpPr>
          <p:cNvPr id="23555" name="组合 36866">
            <a:extLst>
              <a:ext uri="{FF2B5EF4-FFF2-40B4-BE49-F238E27FC236}">
                <a16:creationId xmlns:a16="http://schemas.microsoft.com/office/drawing/2014/main" xmlns="" id="{0A5AC2E3-6871-442D-AE48-BC1472B3EC3C}"/>
              </a:ext>
            </a:extLst>
          </p:cNvPr>
          <p:cNvGrpSpPr/>
          <p:nvPr/>
        </p:nvGrpSpPr>
        <p:grpSpPr>
          <a:xfrm>
            <a:off x="0" y="0"/>
            <a:ext cx="3384550" cy="4103688"/>
            <a:chOff x="0" y="0"/>
            <a:chExt cx="1905" cy="24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868" name="Oval 6">
              <a:extLst>
                <a:ext uri="{FF2B5EF4-FFF2-40B4-BE49-F238E27FC236}">
                  <a16:creationId xmlns:a16="http://schemas.microsoft.com/office/drawing/2014/main" xmlns="" id="{E34CEA7E-1F57-4776-925F-6489669240E6}"/>
                </a:ext>
              </a:extLst>
            </p:cNvPr>
            <p:cNvSpPr/>
            <p:nvPr/>
          </p:nvSpPr>
          <p:spPr>
            <a:xfrm>
              <a:off x="181" y="90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x-none" sz="2400" noProof="1">
                  <a:effectLst>
                    <a:outerShdw blurRad="38100" dist="38100" dir="2700000">
                      <a:srgbClr val="FFFFFF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2</a:t>
              </a:r>
              <a:endParaRPr lang="en-US" altLang="x-none" sz="2400" noProof="1">
                <a:effectLst>
                  <a:outerShdw blurRad="38100" dist="38100" dir="2700000">
                    <a:srgbClr val="FFFFFF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  <p:sp>
          <p:nvSpPr>
            <p:cNvPr id="36869" name="Oval 7">
              <a:extLst>
                <a:ext uri="{FF2B5EF4-FFF2-40B4-BE49-F238E27FC236}">
                  <a16:creationId xmlns:a16="http://schemas.microsoft.com/office/drawing/2014/main" xmlns="" id="{B5CC5BF1-7E86-494F-ACD7-947AFA652A2B}"/>
                </a:ext>
              </a:extLst>
            </p:cNvPr>
            <p:cNvSpPr/>
            <p:nvPr/>
          </p:nvSpPr>
          <p:spPr>
            <a:xfrm>
              <a:off x="1315" y="90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x-none" sz="2400" noProof="1">
                  <a:effectLst>
                    <a:outerShdw blurRad="38100" dist="38100" dir="2700000">
                      <a:srgbClr val="FFFFFF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1</a:t>
              </a:r>
              <a:endParaRPr lang="en-US" altLang="x-none" sz="2400" noProof="1">
                <a:effectLst>
                  <a:outerShdw blurRad="38100" dist="38100" dir="2700000">
                    <a:srgbClr val="FFFFFF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  <p:sp>
          <p:nvSpPr>
            <p:cNvPr id="36870" name="Oval 8">
              <a:extLst>
                <a:ext uri="{FF2B5EF4-FFF2-40B4-BE49-F238E27FC236}">
                  <a16:creationId xmlns:a16="http://schemas.microsoft.com/office/drawing/2014/main" xmlns="" id="{A8765F28-1391-4482-A3B5-21DDAF719BA9}"/>
                </a:ext>
              </a:extLst>
            </p:cNvPr>
            <p:cNvSpPr/>
            <p:nvPr/>
          </p:nvSpPr>
          <p:spPr>
            <a:xfrm>
              <a:off x="726" y="725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x-none" sz="2400" noProof="1">
                  <a:effectLst>
                    <a:outerShdw blurRad="38100" dist="38100" dir="2700000">
                      <a:srgbClr val="FFFFFF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5</a:t>
              </a:r>
              <a:endParaRPr lang="en-US" altLang="x-none" sz="2400" noProof="1">
                <a:effectLst>
                  <a:outerShdw blurRad="38100" dist="38100" dir="2700000">
                    <a:srgbClr val="FFFFFF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  <p:sp>
          <p:nvSpPr>
            <p:cNvPr id="36871" name="Oval 9">
              <a:extLst>
                <a:ext uri="{FF2B5EF4-FFF2-40B4-BE49-F238E27FC236}">
                  <a16:creationId xmlns:a16="http://schemas.microsoft.com/office/drawing/2014/main" xmlns="" id="{104D2BC6-133F-4144-B182-495A76A570D3}"/>
                </a:ext>
              </a:extLst>
            </p:cNvPr>
            <p:cNvSpPr/>
            <p:nvPr/>
          </p:nvSpPr>
          <p:spPr>
            <a:xfrm>
              <a:off x="181" y="1406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x-none" sz="2400" noProof="1">
                  <a:effectLst>
                    <a:outerShdw blurRad="38100" dist="38100" dir="2700000">
                      <a:srgbClr val="FFFFFF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4</a:t>
              </a:r>
              <a:endParaRPr lang="en-US" altLang="x-none" sz="2400" noProof="1">
                <a:effectLst>
                  <a:outerShdw blurRad="38100" dist="38100" dir="2700000">
                    <a:srgbClr val="FFFFFF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  <p:sp>
          <p:nvSpPr>
            <p:cNvPr id="36872" name="Oval 10">
              <a:extLst>
                <a:ext uri="{FF2B5EF4-FFF2-40B4-BE49-F238E27FC236}">
                  <a16:creationId xmlns:a16="http://schemas.microsoft.com/office/drawing/2014/main" xmlns="" id="{469B42B4-D203-46FD-B513-727E934770FA}"/>
                </a:ext>
              </a:extLst>
            </p:cNvPr>
            <p:cNvSpPr/>
            <p:nvPr/>
          </p:nvSpPr>
          <p:spPr>
            <a:xfrm>
              <a:off x="1315" y="1406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x-none" sz="2400" noProof="1">
                  <a:effectLst>
                    <a:outerShdw blurRad="38100" dist="38100" dir="2700000">
                      <a:srgbClr val="FFFFFF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3</a:t>
              </a:r>
              <a:endParaRPr lang="en-US" altLang="x-none" sz="2400" noProof="1">
                <a:effectLst>
                  <a:outerShdw blurRad="38100" dist="38100" dir="2700000">
                    <a:srgbClr val="FFFFFF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  <p:sp>
          <p:nvSpPr>
            <p:cNvPr id="36873" name="Oval 11">
              <a:extLst>
                <a:ext uri="{FF2B5EF4-FFF2-40B4-BE49-F238E27FC236}">
                  <a16:creationId xmlns:a16="http://schemas.microsoft.com/office/drawing/2014/main" xmlns="" id="{2C6AD291-9D9D-4F20-96B4-550A0385C2F3}"/>
                </a:ext>
              </a:extLst>
            </p:cNvPr>
            <p:cNvSpPr/>
            <p:nvPr/>
          </p:nvSpPr>
          <p:spPr>
            <a:xfrm>
              <a:off x="726" y="2132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x-none" sz="2400" noProof="1">
                  <a:effectLst>
                    <a:outerShdw blurRad="38100" dist="38100" dir="2700000">
                      <a:srgbClr val="FFFFFF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6</a:t>
              </a:r>
              <a:endParaRPr lang="en-US" altLang="x-none" sz="2400" noProof="1">
                <a:effectLst>
                  <a:outerShdw blurRad="38100" dist="38100" dir="2700000">
                    <a:srgbClr val="FFFFFF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  <p:sp>
          <p:nvSpPr>
            <p:cNvPr id="23562" name="Line 12">
              <a:extLst>
                <a:ext uri="{FF2B5EF4-FFF2-40B4-BE49-F238E27FC236}">
                  <a16:creationId xmlns:a16="http://schemas.microsoft.com/office/drawing/2014/main" xmlns="" id="{49A9AF1F-7638-4EB1-9599-1FBC5207738E}"/>
                </a:ext>
              </a:extLst>
            </p:cNvPr>
            <p:cNvSpPr/>
            <p:nvPr/>
          </p:nvSpPr>
          <p:spPr>
            <a:xfrm>
              <a:off x="1451" y="363"/>
              <a:ext cx="0" cy="1043"/>
            </a:xfrm>
            <a:prstGeom prst="line">
              <a:avLst/>
            </a:prstGeom>
            <a:ln w="34925" cap="flat" cmpd="sng">
              <a:solidFill>
                <a:schemeClr val="bg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23563" name="Line 13">
              <a:extLst>
                <a:ext uri="{FF2B5EF4-FFF2-40B4-BE49-F238E27FC236}">
                  <a16:creationId xmlns:a16="http://schemas.microsoft.com/office/drawing/2014/main" xmlns="" id="{D714F153-9B96-46FB-AB4D-F46AB0DEBB72}"/>
                </a:ext>
              </a:extLst>
            </p:cNvPr>
            <p:cNvSpPr/>
            <p:nvPr/>
          </p:nvSpPr>
          <p:spPr>
            <a:xfrm>
              <a:off x="454" y="226"/>
              <a:ext cx="861" cy="0"/>
            </a:xfrm>
            <a:prstGeom prst="line">
              <a:avLst/>
            </a:prstGeom>
            <a:ln w="34925" cap="flat" cmpd="sng">
              <a:solidFill>
                <a:schemeClr val="bg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23564" name="Line 14">
              <a:extLst>
                <a:ext uri="{FF2B5EF4-FFF2-40B4-BE49-F238E27FC236}">
                  <a16:creationId xmlns:a16="http://schemas.microsoft.com/office/drawing/2014/main" xmlns="" id="{53F04ECA-5F83-4B6C-A862-27B0E359AC5C}"/>
                </a:ext>
              </a:extLst>
            </p:cNvPr>
            <p:cNvSpPr/>
            <p:nvPr/>
          </p:nvSpPr>
          <p:spPr>
            <a:xfrm flipV="1">
              <a:off x="318" y="363"/>
              <a:ext cx="0" cy="1043"/>
            </a:xfrm>
            <a:prstGeom prst="line">
              <a:avLst/>
            </a:prstGeom>
            <a:ln w="34925" cap="flat" cmpd="sng">
              <a:solidFill>
                <a:schemeClr val="bg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23565" name="Line 15">
              <a:extLst>
                <a:ext uri="{FF2B5EF4-FFF2-40B4-BE49-F238E27FC236}">
                  <a16:creationId xmlns:a16="http://schemas.microsoft.com/office/drawing/2014/main" xmlns="" id="{8251BF29-A9B9-4151-8164-1FF748FC36E0}"/>
                </a:ext>
              </a:extLst>
            </p:cNvPr>
            <p:cNvSpPr/>
            <p:nvPr/>
          </p:nvSpPr>
          <p:spPr>
            <a:xfrm flipH="1">
              <a:off x="998" y="317"/>
              <a:ext cx="363" cy="454"/>
            </a:xfrm>
            <a:prstGeom prst="line">
              <a:avLst/>
            </a:prstGeom>
            <a:ln w="34925" cap="flat" cmpd="sng">
              <a:solidFill>
                <a:schemeClr val="bg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23566" name="Line 16">
              <a:extLst>
                <a:ext uri="{FF2B5EF4-FFF2-40B4-BE49-F238E27FC236}">
                  <a16:creationId xmlns:a16="http://schemas.microsoft.com/office/drawing/2014/main" xmlns="" id="{D4785A89-1607-4A65-AE26-1D1FB860C5D8}"/>
                </a:ext>
              </a:extLst>
            </p:cNvPr>
            <p:cNvSpPr/>
            <p:nvPr/>
          </p:nvSpPr>
          <p:spPr>
            <a:xfrm>
              <a:off x="408" y="317"/>
              <a:ext cx="363" cy="454"/>
            </a:xfrm>
            <a:prstGeom prst="line">
              <a:avLst/>
            </a:prstGeom>
            <a:ln w="34925" cap="flat" cmpd="sng">
              <a:solidFill>
                <a:schemeClr val="bg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23567" name="Line 17">
              <a:extLst>
                <a:ext uri="{FF2B5EF4-FFF2-40B4-BE49-F238E27FC236}">
                  <a16:creationId xmlns:a16="http://schemas.microsoft.com/office/drawing/2014/main" xmlns="" id="{CA4B4D43-5071-4D7E-AE80-5818C76F1806}"/>
                </a:ext>
              </a:extLst>
            </p:cNvPr>
            <p:cNvSpPr/>
            <p:nvPr/>
          </p:nvSpPr>
          <p:spPr>
            <a:xfrm flipH="1">
              <a:off x="408" y="998"/>
              <a:ext cx="408" cy="453"/>
            </a:xfrm>
            <a:prstGeom prst="line">
              <a:avLst/>
            </a:prstGeom>
            <a:ln w="34925" cap="flat" cmpd="sng">
              <a:solidFill>
                <a:schemeClr val="bg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23568" name="Line 18">
              <a:extLst>
                <a:ext uri="{FF2B5EF4-FFF2-40B4-BE49-F238E27FC236}">
                  <a16:creationId xmlns:a16="http://schemas.microsoft.com/office/drawing/2014/main" xmlns="" id="{760E03AF-4560-459E-8EAB-2BAD4C56EDDC}"/>
                </a:ext>
              </a:extLst>
            </p:cNvPr>
            <p:cNvSpPr/>
            <p:nvPr/>
          </p:nvSpPr>
          <p:spPr>
            <a:xfrm flipH="1" flipV="1">
              <a:off x="953" y="952"/>
              <a:ext cx="408" cy="454"/>
            </a:xfrm>
            <a:prstGeom prst="line">
              <a:avLst/>
            </a:prstGeom>
            <a:ln w="34925" cap="flat" cmpd="sng">
              <a:solidFill>
                <a:schemeClr val="bg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23569" name="Line 19">
              <a:extLst>
                <a:ext uri="{FF2B5EF4-FFF2-40B4-BE49-F238E27FC236}">
                  <a16:creationId xmlns:a16="http://schemas.microsoft.com/office/drawing/2014/main" xmlns="" id="{78666D4C-F7D6-4656-ADCA-220AE58A48E8}"/>
                </a:ext>
              </a:extLst>
            </p:cNvPr>
            <p:cNvSpPr/>
            <p:nvPr/>
          </p:nvSpPr>
          <p:spPr>
            <a:xfrm flipH="1">
              <a:off x="454" y="1542"/>
              <a:ext cx="861" cy="0"/>
            </a:xfrm>
            <a:prstGeom prst="line">
              <a:avLst/>
            </a:prstGeom>
            <a:ln w="34925" cap="flat" cmpd="sng">
              <a:solidFill>
                <a:srgbClr val="FFFF66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23570" name="Line 20">
              <a:extLst>
                <a:ext uri="{FF2B5EF4-FFF2-40B4-BE49-F238E27FC236}">
                  <a16:creationId xmlns:a16="http://schemas.microsoft.com/office/drawing/2014/main" xmlns="" id="{FCD918AD-01FC-4917-BF1E-316B97CB480A}"/>
                </a:ext>
              </a:extLst>
            </p:cNvPr>
            <p:cNvSpPr/>
            <p:nvPr/>
          </p:nvSpPr>
          <p:spPr>
            <a:xfrm>
              <a:off x="363" y="1678"/>
              <a:ext cx="408" cy="499"/>
            </a:xfrm>
            <a:prstGeom prst="line">
              <a:avLst/>
            </a:prstGeom>
            <a:ln w="34925" cap="flat" cmpd="sng">
              <a:solidFill>
                <a:srgbClr val="FFCCFF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23571" name="Line 21">
              <a:extLst>
                <a:ext uri="{FF2B5EF4-FFF2-40B4-BE49-F238E27FC236}">
                  <a16:creationId xmlns:a16="http://schemas.microsoft.com/office/drawing/2014/main" xmlns="" id="{19A5257F-49DF-402C-A6D5-431D139C9A83}"/>
                </a:ext>
              </a:extLst>
            </p:cNvPr>
            <p:cNvSpPr/>
            <p:nvPr/>
          </p:nvSpPr>
          <p:spPr>
            <a:xfrm flipH="1">
              <a:off x="998" y="1678"/>
              <a:ext cx="454" cy="499"/>
            </a:xfrm>
            <a:prstGeom prst="line">
              <a:avLst/>
            </a:prstGeom>
            <a:ln w="34925" cap="flat" cmpd="sng">
              <a:solidFill>
                <a:srgbClr val="00FF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23572" name="Freeform 22">
              <a:extLst>
                <a:ext uri="{FF2B5EF4-FFF2-40B4-BE49-F238E27FC236}">
                  <a16:creationId xmlns:a16="http://schemas.microsoft.com/office/drawing/2014/main" xmlns="" id="{DE8C9E55-58EB-46B6-937E-9128A7849CC6}"/>
                </a:ext>
              </a:extLst>
            </p:cNvPr>
            <p:cNvSpPr/>
            <p:nvPr/>
          </p:nvSpPr>
          <p:spPr>
            <a:xfrm>
              <a:off x="0" y="363"/>
              <a:ext cx="726" cy="1905"/>
            </a:xfrm>
            <a:custGeom>
              <a:avLst/>
              <a:gdLst/>
              <a:ahLst/>
              <a:cxnLst>
                <a:cxn ang="0">
                  <a:pos x="726" y="1905"/>
                </a:cxn>
                <a:cxn ang="0">
                  <a:pos x="79" y="1095"/>
                </a:cxn>
                <a:cxn ang="0">
                  <a:pos x="252" y="0"/>
                </a:cxn>
              </a:cxnLst>
              <a:rect l="0" t="0" r="0" b="0"/>
              <a:pathLst>
                <a:path w="764" h="1815">
                  <a:moveTo>
                    <a:pt x="764" y="1815"/>
                  </a:moveTo>
                  <a:cubicBezTo>
                    <a:pt x="465" y="1580"/>
                    <a:pt x="166" y="1345"/>
                    <a:pt x="83" y="1043"/>
                  </a:cubicBezTo>
                  <a:cubicBezTo>
                    <a:pt x="0" y="741"/>
                    <a:pt x="235" y="181"/>
                    <a:pt x="265" y="0"/>
                  </a:cubicBezTo>
                </a:path>
              </a:pathLst>
            </a:custGeom>
            <a:noFill/>
            <a:ln w="34925" cap="flat" cmpd="sng">
              <a:solidFill>
                <a:schemeClr val="bg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23573" name="Freeform 23">
              <a:extLst>
                <a:ext uri="{FF2B5EF4-FFF2-40B4-BE49-F238E27FC236}">
                  <a16:creationId xmlns:a16="http://schemas.microsoft.com/office/drawing/2014/main" xmlns="" id="{DBA30BE4-2C96-49E8-8826-A54EB9BE12B1}"/>
                </a:ext>
              </a:extLst>
            </p:cNvPr>
            <p:cNvSpPr/>
            <p:nvPr/>
          </p:nvSpPr>
          <p:spPr>
            <a:xfrm>
              <a:off x="998" y="363"/>
              <a:ext cx="907" cy="1950"/>
            </a:xfrm>
            <a:custGeom>
              <a:avLst/>
              <a:gdLst/>
              <a:ahLst/>
              <a:cxnLst>
                <a:cxn ang="0">
                  <a:pos x="0" y="1950"/>
                </a:cxn>
                <a:cxn ang="0">
                  <a:pos x="816" y="1133"/>
                </a:cxn>
                <a:cxn ang="0">
                  <a:pos x="544" y="0"/>
                </a:cxn>
              </a:cxnLst>
              <a:rect l="0" t="0" r="0" b="0"/>
              <a:pathLst>
                <a:path w="907" h="1950">
                  <a:moveTo>
                    <a:pt x="0" y="1950"/>
                  </a:moveTo>
                  <a:cubicBezTo>
                    <a:pt x="362" y="1704"/>
                    <a:pt x="725" y="1458"/>
                    <a:pt x="816" y="1133"/>
                  </a:cubicBezTo>
                  <a:cubicBezTo>
                    <a:pt x="907" y="808"/>
                    <a:pt x="725" y="404"/>
                    <a:pt x="544" y="0"/>
                  </a:cubicBezTo>
                </a:path>
              </a:pathLst>
            </a:custGeom>
            <a:noFill/>
            <a:ln w="34925" cap="flat" cmpd="sng">
              <a:solidFill>
                <a:schemeClr val="bg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36886" name="Text Box 24">
              <a:extLst>
                <a:ext uri="{FF2B5EF4-FFF2-40B4-BE49-F238E27FC236}">
                  <a16:creationId xmlns:a16="http://schemas.microsoft.com/office/drawing/2014/main" xmlns="" id="{A5C23BB6-BF83-42EB-9907-A1622907C8B1}"/>
                </a:ext>
              </a:extLst>
            </p:cNvPr>
            <p:cNvSpPr txBox="1"/>
            <p:nvPr/>
          </p:nvSpPr>
          <p:spPr>
            <a:xfrm>
              <a:off x="1406" y="771"/>
              <a:ext cx="363" cy="23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sz="2000" noProof="1">
                  <a:solidFill>
                    <a:srgbClr val="FFCC66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15</a:t>
              </a:r>
              <a:endParaRPr lang="en-US" altLang="x-none" sz="2000" noProof="1">
                <a:solidFill>
                  <a:srgbClr val="FFCC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  <p:sp>
          <p:nvSpPr>
            <p:cNvPr id="36887" name="Text Box 25">
              <a:extLst>
                <a:ext uri="{FF2B5EF4-FFF2-40B4-BE49-F238E27FC236}">
                  <a16:creationId xmlns:a16="http://schemas.microsoft.com/office/drawing/2014/main" xmlns="" id="{4F664814-801B-4845-9D78-DB3F84CC79F2}"/>
                </a:ext>
              </a:extLst>
            </p:cNvPr>
            <p:cNvSpPr txBox="1"/>
            <p:nvPr/>
          </p:nvSpPr>
          <p:spPr>
            <a:xfrm>
              <a:off x="1406" y="1905"/>
              <a:ext cx="363" cy="23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sz="2000" noProof="1">
                  <a:solidFill>
                    <a:srgbClr val="FFCC66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4</a:t>
              </a:r>
              <a:endParaRPr lang="en-US" altLang="x-none" sz="2000" noProof="1">
                <a:solidFill>
                  <a:srgbClr val="FFCC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  <p:sp>
          <p:nvSpPr>
            <p:cNvPr id="36888" name="Text Box 26">
              <a:extLst>
                <a:ext uri="{FF2B5EF4-FFF2-40B4-BE49-F238E27FC236}">
                  <a16:creationId xmlns:a16="http://schemas.microsoft.com/office/drawing/2014/main" xmlns="" id="{AF77130A-8C8E-4183-8DD7-0CBCB8A2CCB0}"/>
                </a:ext>
              </a:extLst>
            </p:cNvPr>
            <p:cNvSpPr txBox="1"/>
            <p:nvPr/>
          </p:nvSpPr>
          <p:spPr>
            <a:xfrm>
              <a:off x="726" y="0"/>
              <a:ext cx="363" cy="23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sz="2000" noProof="1">
                  <a:solidFill>
                    <a:srgbClr val="FFCC66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3</a:t>
              </a:r>
              <a:endParaRPr lang="en-US" altLang="x-none" sz="2000" noProof="1">
                <a:solidFill>
                  <a:srgbClr val="FFCC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  <p:sp>
          <p:nvSpPr>
            <p:cNvPr id="36889" name="Text Box 27">
              <a:extLst>
                <a:ext uri="{FF2B5EF4-FFF2-40B4-BE49-F238E27FC236}">
                  <a16:creationId xmlns:a16="http://schemas.microsoft.com/office/drawing/2014/main" xmlns="" id="{5FDE2DE7-3061-4539-9252-E3F0C353744D}"/>
                </a:ext>
              </a:extLst>
            </p:cNvPr>
            <p:cNvSpPr txBox="1"/>
            <p:nvPr/>
          </p:nvSpPr>
          <p:spPr>
            <a:xfrm>
              <a:off x="272" y="771"/>
              <a:ext cx="363" cy="23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sz="2000" noProof="1">
                  <a:solidFill>
                    <a:srgbClr val="FFCC66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7</a:t>
              </a:r>
              <a:endParaRPr lang="en-US" altLang="x-none" sz="2000" noProof="1">
                <a:solidFill>
                  <a:srgbClr val="FFCC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  <p:sp>
          <p:nvSpPr>
            <p:cNvPr id="36890" name="Text Box 28">
              <a:extLst>
                <a:ext uri="{FF2B5EF4-FFF2-40B4-BE49-F238E27FC236}">
                  <a16:creationId xmlns:a16="http://schemas.microsoft.com/office/drawing/2014/main" xmlns="" id="{AD636CF4-104D-4233-9106-4E44A7209BF9}"/>
                </a:ext>
              </a:extLst>
            </p:cNvPr>
            <p:cNvSpPr txBox="1"/>
            <p:nvPr/>
          </p:nvSpPr>
          <p:spPr>
            <a:xfrm>
              <a:off x="23" y="1633"/>
              <a:ext cx="363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sz="2000" noProof="1">
                  <a:solidFill>
                    <a:srgbClr val="FFCC66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3</a:t>
              </a:r>
              <a:endParaRPr lang="en-US" altLang="x-none" sz="2000" noProof="1">
                <a:solidFill>
                  <a:srgbClr val="FFCC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  <p:sp>
          <p:nvSpPr>
            <p:cNvPr id="36891" name="Text Box 29">
              <a:extLst>
                <a:ext uri="{FF2B5EF4-FFF2-40B4-BE49-F238E27FC236}">
                  <a16:creationId xmlns:a16="http://schemas.microsoft.com/office/drawing/2014/main" xmlns="" id="{1F47260A-90BC-46C5-9800-237AB66A9878}"/>
                </a:ext>
              </a:extLst>
            </p:cNvPr>
            <p:cNvSpPr txBox="1"/>
            <p:nvPr/>
          </p:nvSpPr>
          <p:spPr>
            <a:xfrm>
              <a:off x="1043" y="1723"/>
              <a:ext cx="363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sz="2000" noProof="1">
                  <a:solidFill>
                    <a:srgbClr val="FFCC66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12</a:t>
              </a:r>
              <a:endParaRPr lang="en-US" altLang="x-none" sz="2000" noProof="1">
                <a:solidFill>
                  <a:srgbClr val="FFCC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  <p:sp>
          <p:nvSpPr>
            <p:cNvPr id="36892" name="Text Box 30">
              <a:extLst>
                <a:ext uri="{FF2B5EF4-FFF2-40B4-BE49-F238E27FC236}">
                  <a16:creationId xmlns:a16="http://schemas.microsoft.com/office/drawing/2014/main" xmlns="" id="{7511F369-8DF8-4F9E-B62F-1CDAAF2EF9D0}"/>
                </a:ext>
              </a:extLst>
            </p:cNvPr>
            <p:cNvSpPr txBox="1"/>
            <p:nvPr/>
          </p:nvSpPr>
          <p:spPr>
            <a:xfrm>
              <a:off x="454" y="1723"/>
              <a:ext cx="363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sz="2000" noProof="1">
                  <a:solidFill>
                    <a:srgbClr val="FFCC66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2</a:t>
              </a:r>
              <a:endParaRPr lang="en-US" altLang="x-none" sz="2000" noProof="1">
                <a:solidFill>
                  <a:srgbClr val="FFCC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  <p:sp>
          <p:nvSpPr>
            <p:cNvPr id="36893" name="Text Box 31">
              <a:extLst>
                <a:ext uri="{FF2B5EF4-FFF2-40B4-BE49-F238E27FC236}">
                  <a16:creationId xmlns:a16="http://schemas.microsoft.com/office/drawing/2014/main" xmlns="" id="{F4FF74F8-2711-4D02-888D-629560CBFA19}"/>
                </a:ext>
              </a:extLst>
            </p:cNvPr>
            <p:cNvSpPr txBox="1"/>
            <p:nvPr/>
          </p:nvSpPr>
          <p:spPr>
            <a:xfrm>
              <a:off x="771" y="1360"/>
              <a:ext cx="363" cy="23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sz="2000" noProof="1">
                  <a:solidFill>
                    <a:srgbClr val="FFCC66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8</a:t>
              </a:r>
              <a:endParaRPr lang="en-US" altLang="x-none" sz="2000" noProof="1">
                <a:solidFill>
                  <a:srgbClr val="FFCC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  <p:sp>
          <p:nvSpPr>
            <p:cNvPr id="36894" name="Text Box 32">
              <a:extLst>
                <a:ext uri="{FF2B5EF4-FFF2-40B4-BE49-F238E27FC236}">
                  <a16:creationId xmlns:a16="http://schemas.microsoft.com/office/drawing/2014/main" xmlns="" id="{9E6BE847-A423-446E-A265-D1B6BFC7BA85}"/>
                </a:ext>
              </a:extLst>
            </p:cNvPr>
            <p:cNvSpPr txBox="1"/>
            <p:nvPr/>
          </p:nvSpPr>
          <p:spPr>
            <a:xfrm>
              <a:off x="499" y="998"/>
              <a:ext cx="363" cy="23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sz="2000" noProof="1">
                  <a:solidFill>
                    <a:srgbClr val="FFCC66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9</a:t>
              </a:r>
              <a:endParaRPr lang="en-US" altLang="x-none" sz="2000" noProof="1">
                <a:solidFill>
                  <a:srgbClr val="FFCC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  <p:sp>
          <p:nvSpPr>
            <p:cNvPr id="36895" name="Text Box 33">
              <a:extLst>
                <a:ext uri="{FF2B5EF4-FFF2-40B4-BE49-F238E27FC236}">
                  <a16:creationId xmlns:a16="http://schemas.microsoft.com/office/drawing/2014/main" xmlns="" id="{8985831A-E86B-4B7E-A77F-A10B21954503}"/>
                </a:ext>
              </a:extLst>
            </p:cNvPr>
            <p:cNvSpPr txBox="1"/>
            <p:nvPr/>
          </p:nvSpPr>
          <p:spPr>
            <a:xfrm>
              <a:off x="1043" y="998"/>
              <a:ext cx="363" cy="23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sz="2000" noProof="1">
                  <a:solidFill>
                    <a:srgbClr val="FFCC66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20</a:t>
              </a:r>
              <a:endParaRPr lang="en-US" altLang="x-none" sz="2000" noProof="1">
                <a:solidFill>
                  <a:srgbClr val="FFCC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  <p:sp>
          <p:nvSpPr>
            <p:cNvPr id="36896" name="Text Box 34">
              <a:extLst>
                <a:ext uri="{FF2B5EF4-FFF2-40B4-BE49-F238E27FC236}">
                  <a16:creationId xmlns:a16="http://schemas.microsoft.com/office/drawing/2014/main" xmlns="" id="{038707BE-1CF4-4132-8D08-46057EE58758}"/>
                </a:ext>
              </a:extLst>
            </p:cNvPr>
            <p:cNvSpPr txBox="1"/>
            <p:nvPr/>
          </p:nvSpPr>
          <p:spPr>
            <a:xfrm>
              <a:off x="499" y="317"/>
              <a:ext cx="363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sz="2000" noProof="1">
                  <a:solidFill>
                    <a:srgbClr val="FFCC66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6</a:t>
              </a:r>
              <a:endParaRPr lang="en-US" altLang="x-none" sz="2000" noProof="1">
                <a:solidFill>
                  <a:srgbClr val="FFCC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  <p:sp>
          <p:nvSpPr>
            <p:cNvPr id="36897" name="Text Box 35">
              <a:extLst>
                <a:ext uri="{FF2B5EF4-FFF2-40B4-BE49-F238E27FC236}">
                  <a16:creationId xmlns:a16="http://schemas.microsoft.com/office/drawing/2014/main" xmlns="" id="{C5BBF8F2-7F95-4AB0-A756-7C5D4CEB93C0}"/>
                </a:ext>
              </a:extLst>
            </p:cNvPr>
            <p:cNvSpPr txBox="1"/>
            <p:nvPr/>
          </p:nvSpPr>
          <p:spPr>
            <a:xfrm>
              <a:off x="1089" y="317"/>
              <a:ext cx="363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sz="2000" noProof="1">
                  <a:solidFill>
                    <a:srgbClr val="FFCC66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2</a:t>
              </a:r>
              <a:endParaRPr lang="en-US" altLang="x-none" sz="2000" noProof="1">
                <a:solidFill>
                  <a:srgbClr val="FFCC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</p:grpSp>
      <p:sp>
        <p:nvSpPr>
          <p:cNvPr id="36898" name="文本框 36897">
            <a:extLst>
              <a:ext uri="{FF2B5EF4-FFF2-40B4-BE49-F238E27FC236}">
                <a16:creationId xmlns:a16="http://schemas.microsoft.com/office/drawing/2014/main" xmlns="" id="{7D3D0ED3-733F-4377-B68D-AEBD57D0E6D2}"/>
              </a:ext>
            </a:extLst>
          </p:cNvPr>
          <p:cNvSpPr txBox="1"/>
          <p:nvPr/>
        </p:nvSpPr>
        <p:spPr>
          <a:xfrm>
            <a:off x="2514600" y="2286000"/>
            <a:ext cx="914400" cy="304800"/>
          </a:xfrm>
          <a:prstGeom prst="rect">
            <a:avLst/>
          </a:prstGeom>
          <a:noFill/>
          <a:ln w="9525">
            <a:noFill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起点x</a:t>
            </a:r>
          </a:p>
        </p:txBody>
      </p:sp>
      <p:sp>
        <p:nvSpPr>
          <p:cNvPr id="36899" name="Text Box 2">
            <a:extLst>
              <a:ext uri="{FF2B5EF4-FFF2-40B4-BE49-F238E27FC236}">
                <a16:creationId xmlns:a16="http://schemas.microsoft.com/office/drawing/2014/main" xmlns="" id="{9FCBB492-064A-40F3-95C5-A2F43E3B287E}"/>
              </a:ext>
            </a:extLst>
          </p:cNvPr>
          <p:cNvSpPr txBox="1"/>
          <p:nvPr/>
        </p:nvSpPr>
        <p:spPr>
          <a:xfrm>
            <a:off x="3429000" y="609600"/>
            <a:ext cx="5562600" cy="16160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步骤</a:t>
            </a:r>
            <a:r>
              <a:rPr lang="en-US" altLang="zh-CN" sz="2000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1.</a:t>
            </a:r>
            <a:r>
              <a:rPr lang="zh-CN" altLang="en-US" sz="20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找离起点</a:t>
            </a:r>
            <a:r>
              <a:rPr lang="en-US" altLang="zh-CN" sz="20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x</a:t>
            </a:r>
            <a:r>
              <a:rPr lang="zh-CN" altLang="en-US" sz="2000">
                <a:solidFill>
                  <a:srgbClr val="FF9933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最近</a:t>
            </a:r>
            <a:r>
              <a:rPr lang="zh-CN" altLang="en-US" sz="20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的</a:t>
            </a:r>
            <a:r>
              <a:rPr lang="zh-CN" altLang="en-US" sz="2000">
                <a:solidFill>
                  <a:srgbClr val="FF9933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未讨论</a:t>
            </a:r>
            <a:r>
              <a:rPr lang="zh-CN" altLang="en-US" sz="20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过的点k；</a:t>
            </a:r>
            <a:endParaRPr lang="zh-CN" altLang="en-US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步骤</a:t>
            </a:r>
            <a:r>
              <a:rPr lang="en-US" altLang="zh-CN" sz="2000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2.</a:t>
            </a:r>
            <a:r>
              <a:rPr lang="zh-CN" altLang="en-US" sz="20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判断经过k点，起点</a:t>
            </a:r>
            <a:r>
              <a:rPr lang="en-US" altLang="zh-CN" sz="20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x</a:t>
            </a:r>
            <a:r>
              <a:rPr lang="zh-CN" altLang="en-US" sz="20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到其他点的距离是否缩短，如缩短则更新。将k点标记为已讨论。</a:t>
            </a:r>
            <a:endParaRPr lang="zh-CN" altLang="en-US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FF6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步骤</a:t>
            </a:r>
            <a:r>
              <a:rPr lang="en-US" altLang="zh-CN" sz="20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3.</a:t>
            </a:r>
            <a:r>
              <a:rPr lang="zh-CN" altLang="en-US" sz="20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返回第</a:t>
            </a:r>
            <a:r>
              <a:rPr lang="en-US" altLang="zh-CN" sz="20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sz="20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步，直到所有点都被讨论过</a:t>
            </a:r>
          </a:p>
        </p:txBody>
      </p:sp>
      <p:sp>
        <p:nvSpPr>
          <p:cNvPr id="36900" name="文本框 36899">
            <a:extLst>
              <a:ext uri="{FF2B5EF4-FFF2-40B4-BE49-F238E27FC236}">
                <a16:creationId xmlns:a16="http://schemas.microsoft.com/office/drawing/2014/main" xmlns="" id="{D5912F43-B8A0-4C84-B177-9BC87D35159D}"/>
              </a:ext>
            </a:extLst>
          </p:cNvPr>
          <p:cNvSpPr txBox="1"/>
          <p:nvPr/>
        </p:nvSpPr>
        <p:spPr>
          <a:xfrm>
            <a:off x="4114800" y="2362200"/>
            <a:ext cx="5029200" cy="2836863"/>
          </a:xfrm>
          <a:prstGeom prst="rect">
            <a:avLst/>
          </a:prstGeom>
          <a:solidFill>
            <a:srgbClr val="333333">
              <a:alpha val="100000"/>
            </a:srgbClr>
          </a:solidFill>
          <a:ln w="9525">
            <a:noFill/>
            <a:miter/>
          </a:ln>
        </p:spPr>
        <p:txBody>
          <a:bodyPr lIns="90170" tIns="46990" rIns="90170" bIns="46990">
            <a:spAutoFit/>
          </a:bodyPr>
          <a:lstStyle/>
          <a:p>
            <a:r>
              <a:rPr lang="zh-CN" altLang="en-US" sz="20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步骤</a:t>
            </a:r>
            <a:r>
              <a:rPr lang="zh-CN" altLang="en-US" sz="2000" noProof="1">
                <a:solidFill>
                  <a:srgbClr val="FF66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1：</a:t>
            </a:r>
            <a:endParaRPr lang="zh-CN" altLang="en-US" sz="2000" noProof="1">
              <a:solidFill>
                <a:srgbClr val="FF66FF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  <a:p>
            <a:r>
              <a:rPr lang="zh-CN" altLang="en-US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Min</a:t>
            </a:r>
            <a:r>
              <a:rPr lang="en-US" altLang="x-none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=</a:t>
            </a:r>
            <a:r>
              <a:rPr lang="zh-CN" altLang="en-US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1000000000;        </a:t>
            </a:r>
            <a:r>
              <a:rPr lang="zh-CN" altLang="en-US" sz="2000" noProof="1">
                <a:solidFill>
                  <a:srgbClr val="66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</a:t>
            </a:r>
            <a:endParaRPr lang="zh-CN" altLang="en-US" sz="2000" noProof="1">
              <a:solidFill>
                <a:srgbClr val="66FFFF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  <a:p>
            <a:r>
              <a:rPr lang="en-US" altLang="x-none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k=0;                                     </a:t>
            </a:r>
            <a:endParaRPr lang="en-US" altLang="x-none" sz="2000" noProof="1">
              <a:solidFill>
                <a:srgbClr val="FFFF66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  <a:p>
            <a:r>
              <a:rPr lang="en-US" altLang="x-none" sz="20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for</a:t>
            </a:r>
            <a:r>
              <a:rPr lang="zh-CN" altLang="en-US" sz="20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(</a:t>
            </a:r>
            <a:r>
              <a:rPr lang="en-US" altLang="x-none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i=1</a:t>
            </a:r>
            <a:r>
              <a:rPr lang="zh-CN" altLang="en-US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;i&lt;=</a:t>
            </a:r>
            <a:r>
              <a:rPr lang="en-US" altLang="x-none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n</a:t>
            </a:r>
            <a:r>
              <a:rPr lang="zh-CN" altLang="en-US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;i++</a:t>
            </a:r>
            <a:r>
              <a:rPr lang="zh-CN" altLang="en-US" sz="20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)</a:t>
            </a:r>
            <a:r>
              <a:rPr lang="en-US" altLang="x-none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            </a:t>
            </a:r>
            <a:r>
              <a:rPr lang="zh-CN" altLang="en-US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</a:t>
            </a:r>
            <a:endParaRPr lang="zh-CN" altLang="en-US" sz="2000" noProof="1">
              <a:solidFill>
                <a:srgbClr val="FFFF66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  <a:p>
            <a:r>
              <a:rPr lang="zh-CN" altLang="en-US" sz="20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</a:t>
            </a:r>
            <a:r>
              <a:rPr lang="en-US" altLang="x-none" sz="20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if</a:t>
            </a:r>
            <a:r>
              <a:rPr lang="en-US" altLang="x-none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zh-CN" altLang="en-US" sz="20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( </a:t>
            </a:r>
            <a:r>
              <a:rPr lang="en-US" altLang="x-none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(mark[i]=</a:t>
            </a:r>
            <a:r>
              <a:rPr lang="zh-CN" altLang="en-US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=</a:t>
            </a:r>
            <a:r>
              <a:rPr lang="en-US" altLang="x-none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false)</a:t>
            </a:r>
            <a:r>
              <a:rPr lang="zh-CN" altLang="en-US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zh-CN" altLang="en-US" sz="20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&amp;&amp;</a:t>
            </a:r>
            <a:r>
              <a:rPr lang="zh-CN" altLang="en-US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en-US" altLang="x-none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(dis[i]&lt;</a:t>
            </a:r>
            <a:r>
              <a:rPr lang="zh-CN" altLang="en-US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Min</a:t>
            </a:r>
            <a:r>
              <a:rPr lang="en-US" altLang="x-none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)</a:t>
            </a:r>
            <a:r>
              <a:rPr lang="zh-CN" altLang="en-US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zh-CN" altLang="en-US" sz="20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)</a:t>
            </a:r>
            <a:endParaRPr lang="zh-CN" altLang="en-US" sz="2000" noProof="1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  <a:p>
            <a:r>
              <a:rPr lang="zh-CN" altLang="en-US" sz="20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{</a:t>
            </a:r>
            <a:r>
              <a:rPr lang="zh-CN" altLang="en-US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</a:t>
            </a:r>
            <a:endParaRPr lang="zh-CN" altLang="en-US" sz="2000" noProof="1">
              <a:solidFill>
                <a:srgbClr val="FFFF66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  <a:p>
            <a:r>
              <a:rPr lang="zh-CN" altLang="en-US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    Min</a:t>
            </a:r>
            <a:r>
              <a:rPr lang="en-US" altLang="x-none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=dis[i];</a:t>
            </a:r>
            <a:r>
              <a:rPr lang="zh-CN" altLang="en-US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en-US" altLang="x-none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zh-CN" altLang="en-US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</a:t>
            </a:r>
            <a:endParaRPr lang="zh-CN" altLang="en-US" sz="2000" noProof="1">
              <a:solidFill>
                <a:srgbClr val="FFFF66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  <a:p>
            <a:r>
              <a:rPr lang="zh-CN" altLang="en-US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    </a:t>
            </a:r>
            <a:r>
              <a:rPr lang="en-US" altLang="x-none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k=i;</a:t>
            </a:r>
            <a:r>
              <a:rPr lang="zh-CN" altLang="en-US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</a:t>
            </a:r>
            <a:endParaRPr lang="zh-CN" altLang="en-US" sz="2000" noProof="1">
              <a:solidFill>
                <a:srgbClr val="FFFF66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  <a:p>
            <a:r>
              <a:rPr lang="zh-CN" altLang="en-US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</a:t>
            </a:r>
            <a:r>
              <a:rPr lang="zh-CN" altLang="en-US" sz="20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}</a:t>
            </a:r>
            <a:endParaRPr lang="zh-CN" altLang="en-US" sz="2000" noProof="1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</p:txBody>
      </p:sp>
      <p:sp>
        <p:nvSpPr>
          <p:cNvPr id="36901" name="文本框 36900">
            <a:extLst>
              <a:ext uri="{FF2B5EF4-FFF2-40B4-BE49-F238E27FC236}">
                <a16:creationId xmlns:a16="http://schemas.microsoft.com/office/drawing/2014/main" xmlns="" id="{BA11341F-C15E-4C71-A6CF-AE0FE1B46DD2}"/>
              </a:ext>
            </a:extLst>
          </p:cNvPr>
          <p:cNvSpPr txBox="1"/>
          <p:nvPr/>
        </p:nvSpPr>
        <p:spPr>
          <a:xfrm>
            <a:off x="228600" y="4572000"/>
            <a:ext cx="6149975" cy="13716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r>
              <a:rPr lang="zh-CN" altLang="en-US" sz="21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步骤</a:t>
            </a:r>
            <a:r>
              <a:rPr lang="zh-CN" altLang="en-US" sz="2100" noProof="1">
                <a:solidFill>
                  <a:srgbClr val="FF66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2：</a:t>
            </a:r>
            <a:endParaRPr lang="zh-CN" altLang="en-US" sz="2100" noProof="1">
              <a:solidFill>
                <a:srgbClr val="FF66FF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  <a:p>
            <a:r>
              <a:rPr lang="en-US" altLang="x-none" sz="21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mark[k]=</a:t>
            </a:r>
            <a:r>
              <a:rPr lang="en-US" altLang="x-none" sz="21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true</a:t>
            </a:r>
            <a:r>
              <a:rPr lang="en-US" altLang="x-none" sz="21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;                  </a:t>
            </a:r>
            <a:endParaRPr lang="en-US" altLang="x-none" sz="2100" noProof="1">
              <a:solidFill>
                <a:srgbClr val="FFFF66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  <a:p>
            <a:r>
              <a:rPr lang="en-US" altLang="x-none" sz="21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for</a:t>
            </a:r>
            <a:r>
              <a:rPr lang="zh-CN" altLang="en-US" sz="21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(</a:t>
            </a:r>
            <a:r>
              <a:rPr lang="en-US" altLang="x-none" sz="21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i=1</a:t>
            </a:r>
            <a:r>
              <a:rPr lang="zh-CN" altLang="en-US" sz="21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;</a:t>
            </a:r>
            <a:r>
              <a:rPr lang="en-US" altLang="x-none" sz="21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zh-CN" altLang="en-US" sz="21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i&lt;=</a:t>
            </a:r>
            <a:r>
              <a:rPr lang="en-US" altLang="x-none" sz="21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n</a:t>
            </a:r>
            <a:r>
              <a:rPr lang="zh-CN" altLang="en-US" sz="21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;i++</a:t>
            </a:r>
            <a:r>
              <a:rPr lang="zh-CN" altLang="en-US" sz="21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)           </a:t>
            </a:r>
            <a:endParaRPr lang="zh-CN" altLang="en-US" sz="2100" noProof="1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  <a:p>
            <a:r>
              <a:rPr lang="en-US" altLang="x-none" sz="21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</a:t>
            </a:r>
            <a:r>
              <a:rPr lang="zh-CN" altLang="en-US" sz="21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en-US" altLang="x-none" sz="21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if(</a:t>
            </a:r>
            <a:r>
              <a:rPr lang="en-US" altLang="x-none" sz="21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dis[i]</a:t>
            </a:r>
            <a:r>
              <a:rPr lang="zh-CN" altLang="en-US" sz="21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en-US" altLang="x-none" sz="21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&gt;</a:t>
            </a:r>
            <a:r>
              <a:rPr lang="zh-CN" altLang="en-US" sz="21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en-US" altLang="x-none" sz="21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dis[k]</a:t>
            </a:r>
            <a:r>
              <a:rPr lang="zh-CN" altLang="en-US" sz="21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en-US" altLang="x-none" sz="21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+</a:t>
            </a:r>
            <a:r>
              <a:rPr lang="zh-CN" altLang="en-US" sz="21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en-US" altLang="x-none" sz="21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Map[k</a:t>
            </a:r>
            <a:r>
              <a:rPr lang="zh-CN" altLang="en-US" sz="21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][</a:t>
            </a:r>
            <a:r>
              <a:rPr lang="en-US" altLang="x-none" sz="21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i]</a:t>
            </a:r>
            <a:r>
              <a:rPr lang="en-US" altLang="x-none" sz="21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)</a:t>
            </a:r>
            <a:r>
              <a:rPr lang="zh-CN" altLang="en-US" sz="21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en-US" altLang="x-none" sz="21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dis[i]</a:t>
            </a:r>
            <a:r>
              <a:rPr lang="zh-CN" altLang="en-US" sz="21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en-US" altLang="x-none" sz="21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=</a:t>
            </a:r>
            <a:r>
              <a:rPr lang="zh-CN" altLang="en-US" sz="21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en-US" altLang="x-none" sz="21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dis[k]</a:t>
            </a:r>
            <a:r>
              <a:rPr lang="zh-CN" altLang="en-US" sz="21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en-US" altLang="x-none" sz="21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+</a:t>
            </a:r>
            <a:r>
              <a:rPr lang="zh-CN" altLang="en-US" sz="21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en-US" altLang="x-none" sz="21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Map[k</a:t>
            </a:r>
            <a:r>
              <a:rPr lang="zh-CN" altLang="en-US" sz="21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][</a:t>
            </a:r>
            <a:r>
              <a:rPr lang="en-US" altLang="x-none" sz="21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i];</a:t>
            </a:r>
            <a:endParaRPr lang="en-US" altLang="x-none" sz="2100" noProof="1">
              <a:solidFill>
                <a:srgbClr val="FFFF66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</p:txBody>
      </p:sp>
      <p:sp>
        <p:nvSpPr>
          <p:cNvPr id="36902" name="文本框 36901">
            <a:extLst>
              <a:ext uri="{FF2B5EF4-FFF2-40B4-BE49-F238E27FC236}">
                <a16:creationId xmlns:a16="http://schemas.microsoft.com/office/drawing/2014/main" xmlns="" id="{9597816C-1E5A-48A7-B25B-8660AFD07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6046788"/>
            <a:ext cx="7859712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比如：一开始dis[4]=8，dis[6]=12;</a:t>
            </a:r>
          </a:p>
          <a:p>
            <a:r>
              <a:rPr lang="zh-CN" altLang="en-US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因为 dis[4]+Map[4][6]&lt;dis[6],所以把dis[6]更新为dis[4]+Map[4][6]=10;</a:t>
            </a:r>
          </a:p>
        </p:txBody>
      </p:sp>
      <p:sp>
        <p:nvSpPr>
          <p:cNvPr id="36903" name="文本框 36902">
            <a:extLst>
              <a:ext uri="{FF2B5EF4-FFF2-40B4-BE49-F238E27FC236}">
                <a16:creationId xmlns:a16="http://schemas.microsoft.com/office/drawing/2014/main" xmlns="" id="{3E815DFE-0060-4F02-9178-B91EBD528D89}"/>
              </a:ext>
            </a:extLst>
          </p:cNvPr>
          <p:cNvSpPr txBox="1"/>
          <p:nvPr/>
        </p:nvSpPr>
        <p:spPr>
          <a:xfrm>
            <a:off x="609600" y="2667000"/>
            <a:ext cx="914400" cy="274638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zh-CN" altLang="en-US" sz="1200" b="1" noProof="1">
                <a:solidFill>
                  <a:srgbClr val="FF9933"/>
                </a:solidFill>
                <a:cs typeface="+mn-ea"/>
              </a:rPr>
              <a:t>dis[4]=8</a:t>
            </a:r>
            <a:endParaRPr lang="zh-CN" altLang="en-US" sz="1200" b="1" noProof="1">
              <a:solidFill>
                <a:srgbClr val="FF9933"/>
              </a:solidFill>
            </a:endParaRPr>
          </a:p>
        </p:txBody>
      </p:sp>
      <p:sp>
        <p:nvSpPr>
          <p:cNvPr id="36904" name="文本框 36903">
            <a:extLst>
              <a:ext uri="{FF2B5EF4-FFF2-40B4-BE49-F238E27FC236}">
                <a16:creationId xmlns:a16="http://schemas.microsoft.com/office/drawing/2014/main" xmlns="" id="{AB7AB180-17EE-4FF7-A296-FDDA233CA918}"/>
              </a:ext>
            </a:extLst>
          </p:cNvPr>
          <p:cNvSpPr txBox="1"/>
          <p:nvPr/>
        </p:nvSpPr>
        <p:spPr>
          <a:xfrm>
            <a:off x="609600" y="3962400"/>
            <a:ext cx="914400" cy="274638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zh-CN" altLang="en-US" sz="1200" b="1" noProof="1">
                <a:solidFill>
                  <a:srgbClr val="FF9933"/>
                </a:solidFill>
                <a:cs typeface="+mn-ea"/>
              </a:rPr>
              <a:t>dis[6]=12</a:t>
            </a:r>
            <a:endParaRPr lang="zh-CN" altLang="en-US" sz="1200" b="1" noProof="1">
              <a:solidFill>
                <a:srgbClr val="FF9933"/>
              </a:solidFill>
            </a:endParaRPr>
          </a:p>
        </p:txBody>
      </p:sp>
      <p:sp>
        <p:nvSpPr>
          <p:cNvPr id="36905" name="文本框 36904">
            <a:extLst>
              <a:ext uri="{FF2B5EF4-FFF2-40B4-BE49-F238E27FC236}">
                <a16:creationId xmlns:a16="http://schemas.microsoft.com/office/drawing/2014/main" xmlns="" id="{162A2BD1-CF4A-402D-907D-4B6381A49EF6}"/>
              </a:ext>
            </a:extLst>
          </p:cNvPr>
          <p:cNvSpPr txBox="1"/>
          <p:nvPr/>
        </p:nvSpPr>
        <p:spPr>
          <a:xfrm>
            <a:off x="1524000" y="4038600"/>
            <a:ext cx="1828800" cy="274638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zh-CN" altLang="en-US" sz="1200" b="1" noProof="1">
                <a:solidFill>
                  <a:schemeClr val="bg1"/>
                </a:solidFill>
                <a:cs typeface="+mn-ea"/>
              </a:rPr>
              <a:t>dis[4]+Map[4][6]&lt;dis[6]</a:t>
            </a:r>
            <a:endParaRPr lang="zh-CN" altLang="en-US" sz="1200" b="1" noProof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00" grpId="0" bldLvl="0" animBg="1"/>
      <p:bldP spid="36901" grpId="0" bldLvl="0"/>
      <p:bldP spid="36902" grpId="0" bldLvl="0"/>
      <p:bldP spid="36903" grpId="0" bldLvl="0" animBg="1"/>
      <p:bldP spid="36904" grpId="0" bldLvl="0" animBg="1"/>
      <p:bldP spid="36905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37889">
            <a:extLst>
              <a:ext uri="{FF2B5EF4-FFF2-40B4-BE49-F238E27FC236}">
                <a16:creationId xmlns:a16="http://schemas.microsoft.com/office/drawing/2014/main" xmlns="" id="{5D7719F9-4749-4817-8709-8A2CE0EEE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060450"/>
            <a:ext cx="58721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dijkstra的数学表达式：</a:t>
            </a:r>
          </a:p>
        </p:txBody>
      </p:sp>
      <p:sp>
        <p:nvSpPr>
          <p:cNvPr id="37891" name="文本框 37890">
            <a:extLst>
              <a:ext uri="{FF2B5EF4-FFF2-40B4-BE49-F238E27FC236}">
                <a16:creationId xmlns:a16="http://schemas.microsoft.com/office/drawing/2014/main" xmlns="" id="{8598E6E1-5824-4D12-A90C-3DD3731342E6}"/>
              </a:ext>
            </a:extLst>
          </p:cNvPr>
          <p:cNvSpPr txBox="1"/>
          <p:nvPr/>
        </p:nvSpPr>
        <p:spPr>
          <a:xfrm>
            <a:off x="381000" y="1974850"/>
            <a:ext cx="8534400" cy="16764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r>
              <a:rPr lang="zh-CN" altLang="en-US" sz="4000" b="1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dis[i]=min{  dis[k]+Map[k][i]  }</a:t>
            </a:r>
            <a:endParaRPr lang="zh-CN" altLang="en-US" sz="4000" b="1" noProof="1">
              <a:solidFill>
                <a:srgbClr val="FFFF66"/>
              </a:solidFill>
              <a:effectLst>
                <a:outerShdw blurRad="38100" dist="38100" dir="2700000">
                  <a:srgbClr val="000000"/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3200" noProof="1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k是未讨论过的，离起点最近的点</a:t>
            </a:r>
            <a:endParaRPr lang="zh-CN" altLang="en-US" sz="3200" noProof="1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3200" noProof="1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1&lt;=i&lt;=n</a:t>
            </a:r>
            <a:endParaRPr lang="zh-CN" altLang="en-US" sz="3200" noProof="1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图片 20481" descr="2014041106114023">
            <a:extLst>
              <a:ext uri="{FF2B5EF4-FFF2-40B4-BE49-F238E27FC236}">
                <a16:creationId xmlns:a16="http://schemas.microsoft.com/office/drawing/2014/main" xmlns="" id="{AB1E2F30-4C09-4D13-9733-63C16A76F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" t="8446" b="35304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图片 20482" descr="sy_20100728211848698019">
            <a:extLst>
              <a:ext uri="{FF2B5EF4-FFF2-40B4-BE49-F238E27FC236}">
                <a16:creationId xmlns:a16="http://schemas.microsoft.com/office/drawing/2014/main" xmlns="" id="{E7C16B1B-2091-4263-AF3D-02477D866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6" r="71335" b="78398"/>
          <a:stretch>
            <a:fillRect/>
          </a:stretch>
        </p:blipFill>
        <p:spPr bwMode="auto">
          <a:xfrm>
            <a:off x="5715000" y="0"/>
            <a:ext cx="771525" cy="71120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图片 20483" descr="Redocn_2012071409022103">
            <a:extLst>
              <a:ext uri="{FF2B5EF4-FFF2-40B4-BE49-F238E27FC236}">
                <a16:creationId xmlns:a16="http://schemas.microsoft.com/office/drawing/2014/main" xmlns="" id="{0AF9476C-B4FE-4333-BC70-F43847963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4500000">
            <a:off x="1416844" y="4752182"/>
            <a:ext cx="623887" cy="117475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箭头 831">
            <a:extLst>
              <a:ext uri="{FF2B5EF4-FFF2-40B4-BE49-F238E27FC236}">
                <a16:creationId xmlns:a16="http://schemas.microsoft.com/office/drawing/2014/main" xmlns="" id="{CF97E37C-3D6C-41FF-86D2-E7F3B4F266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838200"/>
            <a:ext cx="4038600" cy="55626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>
            <a:outerShdw dist="35921" dir="2700000" algn="ctr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20486" name="图片 20485" descr="sy_20100728211848698019">
            <a:extLst>
              <a:ext uri="{FF2B5EF4-FFF2-40B4-BE49-F238E27FC236}">
                <a16:creationId xmlns:a16="http://schemas.microsoft.com/office/drawing/2014/main" xmlns="" id="{DBF08FCC-C2D0-4FE4-A24F-EB1EBFCA8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6" r="71335" b="78398"/>
          <a:stretch>
            <a:fillRect/>
          </a:stretch>
        </p:blipFill>
        <p:spPr bwMode="auto">
          <a:xfrm>
            <a:off x="1600200" y="5638800"/>
            <a:ext cx="771525" cy="71120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文本框 20486">
            <a:extLst>
              <a:ext uri="{FF2B5EF4-FFF2-40B4-BE49-F238E27FC236}">
                <a16:creationId xmlns:a16="http://schemas.microsoft.com/office/drawing/2014/main" xmlns="" id="{8C28E4C0-FE58-4B62-ABA3-91B86B167091}"/>
              </a:ext>
            </a:extLst>
          </p:cNvPr>
          <p:cNvSpPr txBox="1"/>
          <p:nvPr/>
        </p:nvSpPr>
        <p:spPr>
          <a:xfrm>
            <a:off x="3581400" y="4114800"/>
            <a:ext cx="5867400" cy="10064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r>
              <a:rPr lang="zh-CN" altLang="en-US" sz="6000" noProof="1">
                <a:effectLst>
                  <a:outerShdw blurRad="38100" dist="38100" dir="2700000">
                    <a:srgbClr val="FFFFFF"/>
                  </a:outerShdw>
                </a:effectLst>
                <a:ea typeface="微软雅黑" panose="020B0503020204020204" pitchFamily="2" charset="-122"/>
                <a:cs typeface="+mn-ea"/>
              </a:rPr>
              <a:t>怎样选线路呢？</a:t>
            </a:r>
            <a:endParaRPr lang="zh-CN" altLang="en-US" sz="6000" noProof="1">
              <a:effectLst>
                <a:outerShdw blurRad="38100" dist="38100" dir="2700000">
                  <a:srgbClr val="FFFFFF"/>
                </a:outerShdw>
              </a:effectLst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500 -0.000833 L 0.369097 -0.667593 " pathEditMode="relative" rAng="0" ptsTypes="">
                                      <p:cBhvr>
                                        <p:cTn id="26" dur="2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800" y="-3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204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bldLvl="0"/>
      <p:bldP spid="20487" grpId="1" bldLvl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>
            <a:extLst>
              <a:ext uri="{FF2B5EF4-FFF2-40B4-BE49-F238E27FC236}">
                <a16:creationId xmlns:a16="http://schemas.microsoft.com/office/drawing/2014/main" xmlns="" id="{8E94E01F-D65D-4091-90E6-A3FAF07E7ECB}"/>
              </a:ext>
            </a:extLst>
          </p:cNvPr>
          <p:cNvSpPr/>
          <p:nvPr/>
        </p:nvSpPr>
        <p:spPr>
          <a:xfrm>
            <a:off x="0" y="0"/>
            <a:ext cx="9220200" cy="715580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void</a:t>
            </a:r>
            <a:r>
              <a:rPr lang="en-US" altLang="x-none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dij</a:t>
            </a:r>
            <a:r>
              <a:rPr lang="zh-CN" altLang="en-US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k</a:t>
            </a:r>
            <a:r>
              <a:rPr lang="en-US" altLang="x-none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stra(</a:t>
            </a:r>
            <a:r>
              <a:rPr lang="zh-CN" altLang="en-US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int </a:t>
            </a:r>
            <a:r>
              <a:rPr lang="en-US" altLang="x-none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x)  </a:t>
            </a: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</a:t>
            </a:r>
            <a:r>
              <a:rPr lang="en-US" altLang="x-none" sz="16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</a:t>
            </a:r>
            <a:r>
              <a:rPr lang="en-US" altLang="x-none" sz="1600" noProof="1">
                <a:solidFill>
                  <a:srgbClr val="66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//</a:t>
            </a:r>
            <a:r>
              <a:rPr lang="zh-CN" altLang="en-US" sz="1600" noProof="1">
                <a:solidFill>
                  <a:srgbClr val="66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求从</a:t>
            </a:r>
            <a:r>
              <a:rPr lang="en-US" altLang="x-none" sz="1600" noProof="1">
                <a:solidFill>
                  <a:srgbClr val="66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x</a:t>
            </a:r>
            <a:r>
              <a:rPr lang="zh-CN" altLang="en-US" sz="1600" noProof="1">
                <a:solidFill>
                  <a:srgbClr val="66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点出发到其他所有点的最短距离</a:t>
            </a:r>
            <a:endParaRPr lang="zh-CN" altLang="en-US" sz="1600" noProof="1">
              <a:solidFill>
                <a:srgbClr val="66FFFF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{     </a:t>
            </a:r>
            <a:r>
              <a:rPr lang="zh-CN" altLang="en-US" sz="2000" noProof="1">
                <a:solidFill>
                  <a:srgbClr val="FF99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zh-CN" altLang="en-US" noProof="1">
                <a:solidFill>
                  <a:srgbClr val="FF99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///////////////////初始化///////////////////////////////</a:t>
            </a:r>
            <a:endParaRPr lang="zh-CN" altLang="en-US" noProof="1">
              <a:solidFill>
                <a:srgbClr val="FF99FF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 int </a:t>
            </a:r>
            <a:r>
              <a:rPr lang="en-US" altLang="x-none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i,j,k,</a:t>
            </a:r>
            <a:r>
              <a:rPr lang="zh-CN" altLang="en-US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Min</a:t>
            </a:r>
            <a:r>
              <a:rPr lang="en-US" altLang="x-none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;</a:t>
            </a:r>
            <a:endParaRPr lang="en-US" altLang="x-none" sz="2000" noProof="1">
              <a:solidFill>
                <a:srgbClr val="FFFF66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</a:t>
            </a:r>
            <a:r>
              <a:rPr lang="en-US" altLang="x-none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en-US" altLang="x-none" sz="20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for</a:t>
            </a:r>
            <a:r>
              <a:rPr lang="zh-CN" altLang="en-US" sz="20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(</a:t>
            </a:r>
            <a:r>
              <a:rPr lang="en-US" altLang="x-none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i=1</a:t>
            </a:r>
            <a:r>
              <a:rPr lang="zh-CN" altLang="en-US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;</a:t>
            </a:r>
            <a:r>
              <a:rPr lang="en-US" altLang="x-none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zh-CN" altLang="en-US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i&lt;=</a:t>
            </a:r>
            <a:r>
              <a:rPr lang="en-US" altLang="x-none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n</a:t>
            </a:r>
            <a:r>
              <a:rPr lang="zh-CN" altLang="en-US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;i++</a:t>
            </a:r>
            <a:r>
              <a:rPr lang="zh-CN" altLang="en-US" sz="20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)</a:t>
            </a:r>
            <a:r>
              <a:rPr lang="en-US" altLang="x-none" sz="20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</a:t>
            </a:r>
            <a:r>
              <a:rPr lang="en-US" altLang="x-none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</a:t>
            </a: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             </a:t>
            </a:r>
            <a:r>
              <a:rPr lang="en-US" altLang="x-none" noProof="1">
                <a:solidFill>
                  <a:srgbClr val="66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en-US" altLang="x-none" sz="1600" noProof="1">
                <a:solidFill>
                  <a:srgbClr val="66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zh-CN" altLang="en-US" sz="1600" noProof="1">
                <a:solidFill>
                  <a:srgbClr val="66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en-US" altLang="x-none" sz="1600" noProof="1">
                <a:solidFill>
                  <a:srgbClr val="66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//</a:t>
            </a:r>
            <a:r>
              <a:rPr lang="zh-CN" altLang="en-US" sz="1600" noProof="1">
                <a:solidFill>
                  <a:srgbClr val="66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初始化数据</a:t>
            </a:r>
            <a:endParaRPr lang="zh-CN" altLang="en-US" sz="1600" noProof="1">
              <a:solidFill>
                <a:srgbClr val="66FFFF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</a:t>
            </a:r>
            <a:r>
              <a:rPr lang="zh-CN" altLang="en-US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zh-CN" altLang="en-US" sz="20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{</a:t>
            </a:r>
            <a:endParaRPr lang="zh-CN" altLang="en-US" sz="2000" noProof="1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</a:t>
            </a: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    </a:t>
            </a:r>
            <a:r>
              <a:rPr lang="en-US" altLang="x-none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zh-CN" altLang="en-US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en-US" altLang="x-none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mark[i]=</a:t>
            </a:r>
            <a:r>
              <a:rPr lang="en-US" altLang="x-none" sz="20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false</a:t>
            </a:r>
            <a:r>
              <a:rPr lang="en-US" altLang="x-none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;    </a:t>
            </a: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            </a:t>
            </a:r>
            <a:r>
              <a:rPr lang="en-US" altLang="x-none" sz="16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</a:t>
            </a:r>
            <a:r>
              <a:rPr lang="en-US" altLang="x-none" sz="1600" noProof="1">
                <a:solidFill>
                  <a:srgbClr val="66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//mark</a:t>
            </a:r>
            <a:r>
              <a:rPr lang="zh-CN" altLang="en-US" sz="1600" noProof="1">
                <a:solidFill>
                  <a:srgbClr val="66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记录第</a:t>
            </a:r>
            <a:r>
              <a:rPr lang="en-US" altLang="x-none" sz="1600" noProof="1">
                <a:solidFill>
                  <a:srgbClr val="66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i</a:t>
            </a:r>
            <a:r>
              <a:rPr lang="zh-CN" altLang="en-US" sz="1600" noProof="1">
                <a:solidFill>
                  <a:srgbClr val="66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号节点是否被讨论过</a:t>
            </a:r>
            <a:endParaRPr lang="zh-CN" altLang="en-US" sz="1600" noProof="1">
              <a:solidFill>
                <a:srgbClr val="66FFFF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     </a:t>
            </a:r>
            <a:r>
              <a:rPr lang="zh-CN" altLang="en-US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</a:t>
            </a:r>
            <a:r>
              <a:rPr lang="en-US" altLang="x-none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dis[i]=Map[x</a:t>
            </a:r>
            <a:r>
              <a:rPr lang="zh-CN" altLang="en-US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][</a:t>
            </a:r>
            <a:r>
              <a:rPr lang="en-US" altLang="x-none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i]; </a:t>
            </a: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              </a:t>
            </a: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en-US" altLang="x-none" sz="1600" noProof="1">
                <a:solidFill>
                  <a:srgbClr val="66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//</a:t>
            </a:r>
            <a:r>
              <a:rPr lang="zh-CN" altLang="en-US" sz="1600" noProof="1">
                <a:solidFill>
                  <a:srgbClr val="66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初始化dis数组，</a:t>
            </a:r>
            <a:r>
              <a:rPr lang="en-US" altLang="x-none" sz="1600" noProof="1">
                <a:solidFill>
                  <a:srgbClr val="66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dis</a:t>
            </a:r>
            <a:r>
              <a:rPr lang="zh-CN" altLang="en-US" sz="1600" noProof="1">
                <a:solidFill>
                  <a:srgbClr val="66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[i]用于记录起点</a:t>
            </a:r>
            <a:r>
              <a:rPr lang="en-US" altLang="x-none" sz="1600" noProof="1">
                <a:solidFill>
                  <a:srgbClr val="66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x</a:t>
            </a:r>
            <a:r>
              <a:rPr lang="zh-CN" altLang="en-US" sz="1600" noProof="1">
                <a:solidFill>
                  <a:srgbClr val="66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到点</a:t>
            </a:r>
            <a:r>
              <a:rPr lang="en-US" altLang="x-none" sz="1600" noProof="1">
                <a:solidFill>
                  <a:srgbClr val="66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i</a:t>
            </a:r>
            <a:r>
              <a:rPr lang="zh-CN" altLang="en-US" sz="1600" noProof="1">
                <a:solidFill>
                  <a:srgbClr val="66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的最短距离</a:t>
            </a:r>
            <a:endParaRPr lang="zh-CN" altLang="en-US" sz="1600" noProof="1">
              <a:solidFill>
                <a:srgbClr val="66FFFF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</a:t>
            </a:r>
            <a:r>
              <a:rPr lang="zh-CN" altLang="en-US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</a:t>
            </a:r>
            <a:r>
              <a:rPr lang="zh-CN" altLang="en-US" sz="20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}</a:t>
            </a:r>
            <a:endParaRPr lang="zh-CN" altLang="en-US" sz="2000" noProof="1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</a:t>
            </a: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</a:t>
            </a:r>
            <a:r>
              <a:rPr lang="en-US" altLang="x-none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mark[x]=</a:t>
            </a:r>
            <a:r>
              <a:rPr lang="en-US" altLang="x-none" sz="20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true</a:t>
            </a:r>
            <a:r>
              <a:rPr lang="en-US" altLang="x-none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;</a:t>
            </a:r>
            <a:r>
              <a:rPr lang="en-US" altLang="x-none" sz="2000" dirty="0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</a:rPr>
              <a:t/>
            </a:r>
            <a:br>
              <a:rPr lang="en-US" altLang="x-none" sz="2000" dirty="0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</a:rPr>
            </a:br>
            <a:r>
              <a:rPr lang="en-US" altLang="x-none" dirty="0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</a:rPr>
              <a:t/>
            </a:r>
            <a:br>
              <a:rPr lang="en-US" altLang="x-none" dirty="0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</a:rPr>
            </a:b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</a:t>
            </a:r>
            <a:r>
              <a:rPr lang="zh-CN" altLang="en-US" noProof="1">
                <a:solidFill>
                  <a:srgbClr val="00FF99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zh-CN" altLang="en-US" noProof="1">
                <a:solidFill>
                  <a:srgbClr val="FF99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//////////////////////算法执行过程////////////////////</a:t>
            </a:r>
            <a:endParaRPr lang="zh-CN" altLang="en-US" noProof="1">
              <a:solidFill>
                <a:srgbClr val="FF99FF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 </a:t>
            </a:r>
            <a:r>
              <a:rPr lang="en-US" altLang="zh-CN" sz="20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while(true)</a:t>
            </a:r>
            <a:r>
              <a:rPr lang="zh-CN" altLang="en-US" sz="2000" noProof="1">
                <a:solidFill>
                  <a:srgbClr val="FF66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{</a:t>
            </a:r>
            <a:r>
              <a:rPr lang="en-US" altLang="x-none" sz="20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</a:t>
            </a:r>
            <a:r>
              <a:rPr lang="en-US" altLang="x-none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</a:t>
            </a: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    </a:t>
            </a:r>
            <a:r>
              <a:rPr lang="zh-CN" altLang="en-US" sz="1600" noProof="1">
                <a:solidFill>
                  <a:srgbClr val="66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en-US" altLang="x-none" sz="1600" noProof="1">
                <a:solidFill>
                  <a:srgbClr val="66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//</a:t>
            </a:r>
            <a:r>
              <a:rPr lang="zh-CN" altLang="en-US" sz="1600" noProof="1">
                <a:solidFill>
                  <a:srgbClr val="66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算法主要部分  求</a:t>
            </a:r>
            <a:r>
              <a:rPr lang="en-US" altLang="x-none" sz="1600" noProof="1">
                <a:solidFill>
                  <a:srgbClr val="66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x</a:t>
            </a:r>
            <a:r>
              <a:rPr lang="zh-CN" altLang="en-US" sz="1600" noProof="1">
                <a:solidFill>
                  <a:srgbClr val="66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到其他所有点的最短距离和路径</a:t>
            </a:r>
            <a:endParaRPr lang="zh-CN" altLang="en-US" sz="1600" noProof="1">
              <a:solidFill>
                <a:srgbClr val="66FFFF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       </a:t>
            </a:r>
            <a:r>
              <a:rPr lang="zh-CN" altLang="en-US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Min</a:t>
            </a:r>
            <a:r>
              <a:rPr lang="en-US" altLang="x-none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=</a:t>
            </a:r>
            <a:r>
              <a:rPr lang="zh-CN" altLang="en-US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inf;  </a:t>
            </a: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</a:t>
            </a:r>
            <a:r>
              <a:rPr lang="zh-CN" altLang="en-US" noProof="1">
                <a:solidFill>
                  <a:srgbClr val="66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  </a:t>
            </a:r>
            <a:r>
              <a:rPr lang="zh-CN" altLang="en-US" sz="1600" noProof="1">
                <a:solidFill>
                  <a:srgbClr val="66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//inf为自定义的常数表示无穷大，比如const int inf=999999999;</a:t>
            </a:r>
            <a:endParaRPr lang="zh-CN" altLang="en-US" sz="1600" noProof="1">
              <a:solidFill>
                <a:srgbClr val="66FFFF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</a:t>
            </a: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     </a:t>
            </a: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en-US" altLang="x-none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k=0;    </a:t>
            </a: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                         </a:t>
            </a:r>
            <a:r>
              <a:rPr lang="en-US" altLang="x-none" sz="16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</a:t>
            </a:r>
            <a:r>
              <a:rPr lang="zh-CN" altLang="en-US" sz="16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</a:t>
            </a:r>
            <a:r>
              <a:rPr lang="en-US" altLang="x-none" sz="1600" noProof="1">
                <a:solidFill>
                  <a:srgbClr val="66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// k</a:t>
            </a:r>
            <a:r>
              <a:rPr lang="zh-CN" altLang="en-US" sz="1600" noProof="1">
                <a:solidFill>
                  <a:srgbClr val="66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记录离</a:t>
            </a:r>
            <a:r>
              <a:rPr lang="en-US" altLang="x-none" sz="1600" noProof="1">
                <a:solidFill>
                  <a:srgbClr val="66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x</a:t>
            </a:r>
            <a:r>
              <a:rPr lang="zh-CN" altLang="en-US" sz="1600" noProof="1">
                <a:solidFill>
                  <a:srgbClr val="66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最近的点的编号</a:t>
            </a:r>
            <a:endParaRPr lang="zh-CN" altLang="en-US" sz="1600" noProof="1">
              <a:solidFill>
                <a:srgbClr val="66FFFF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          </a:t>
            </a:r>
            <a:r>
              <a:rPr lang="en-US" altLang="x-none" sz="20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for</a:t>
            </a:r>
            <a:r>
              <a:rPr lang="zh-CN" altLang="en-US" sz="20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(</a:t>
            </a:r>
            <a:r>
              <a:rPr lang="en-US" altLang="x-none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i=1</a:t>
            </a:r>
            <a:r>
              <a:rPr lang="zh-CN" altLang="en-US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;i&lt;=</a:t>
            </a:r>
            <a:r>
              <a:rPr lang="en-US" altLang="x-none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n</a:t>
            </a:r>
            <a:r>
              <a:rPr lang="zh-CN" altLang="en-US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;i++</a:t>
            </a:r>
            <a:r>
              <a:rPr lang="zh-CN" altLang="en-US" sz="20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)</a:t>
            </a:r>
            <a:r>
              <a:rPr lang="en-US" altLang="x-none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</a:t>
            </a: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          </a:t>
            </a:r>
            <a:r>
              <a:rPr lang="en-US" altLang="x-none" noProof="1">
                <a:solidFill>
                  <a:srgbClr val="66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en-US" altLang="x-none" sz="1600" noProof="1">
                <a:solidFill>
                  <a:srgbClr val="66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//</a:t>
            </a:r>
            <a:r>
              <a:rPr lang="zh-CN" altLang="en-US" sz="1600" noProof="1">
                <a:solidFill>
                  <a:srgbClr val="66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寻找当前离</a:t>
            </a:r>
            <a:r>
              <a:rPr lang="en-US" altLang="x-none" sz="1600" noProof="1">
                <a:solidFill>
                  <a:srgbClr val="66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x</a:t>
            </a:r>
            <a:r>
              <a:rPr lang="zh-CN" altLang="en-US" sz="1600" noProof="1">
                <a:solidFill>
                  <a:srgbClr val="66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最近且未被讨论过的节点</a:t>
            </a:r>
            <a:endParaRPr lang="zh-CN" altLang="en-US" sz="1600" noProof="1">
              <a:solidFill>
                <a:srgbClr val="66FFFF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               </a:t>
            </a:r>
            <a:r>
              <a:rPr lang="en-US" altLang="x-none" sz="20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if</a:t>
            </a:r>
            <a:r>
              <a:rPr lang="en-US" altLang="x-none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zh-CN" altLang="en-US" sz="20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( </a:t>
            </a:r>
            <a:r>
              <a:rPr lang="en-US" altLang="x-none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(mark[i]=</a:t>
            </a:r>
            <a:r>
              <a:rPr lang="zh-CN" altLang="en-US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=</a:t>
            </a:r>
            <a:r>
              <a:rPr lang="en-US" altLang="x-none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false)</a:t>
            </a:r>
            <a:r>
              <a:rPr lang="zh-CN" altLang="en-US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zh-CN" altLang="en-US" sz="20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&amp;&amp;</a:t>
            </a:r>
            <a:r>
              <a:rPr lang="zh-CN" altLang="en-US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en-US" altLang="x-none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(dis[i]&lt;</a:t>
            </a:r>
            <a:r>
              <a:rPr lang="zh-CN" altLang="en-US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Min</a:t>
            </a:r>
            <a:r>
              <a:rPr lang="en-US" altLang="x-none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)</a:t>
            </a:r>
            <a:r>
              <a:rPr lang="zh-CN" altLang="en-US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zh-CN" altLang="en-US" sz="20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){</a:t>
            </a:r>
            <a:r>
              <a:rPr lang="zh-CN" altLang="en-US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Min</a:t>
            </a:r>
            <a:r>
              <a:rPr lang="en-US" altLang="x-none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=dis[i];</a:t>
            </a:r>
            <a:r>
              <a:rPr lang="zh-CN" altLang="en-US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en-US" altLang="x-none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zh-CN" altLang="en-US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</a:t>
            </a:r>
            <a:r>
              <a:rPr lang="en-US" altLang="x-none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k=i;</a:t>
            </a:r>
            <a:r>
              <a:rPr lang="zh-CN" altLang="en-US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</a:t>
            </a:r>
            <a:r>
              <a:rPr lang="zh-CN" altLang="en-US" sz="20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}</a:t>
            </a:r>
            <a:endParaRPr lang="zh-CN" altLang="en-US" sz="2000" noProof="1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          </a:t>
            </a:r>
            <a:r>
              <a:rPr lang="en-US" altLang="x-none" sz="1600" noProof="1">
                <a:solidFill>
                  <a:srgbClr val="66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//</a:t>
            </a:r>
            <a:r>
              <a:rPr lang="zh-CN" altLang="en-US" sz="1600" noProof="1">
                <a:solidFill>
                  <a:srgbClr val="66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/////////////////讨论经过</a:t>
            </a:r>
            <a:r>
              <a:rPr lang="en-US" altLang="x-none" sz="1600" noProof="1">
                <a:solidFill>
                  <a:srgbClr val="66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k</a:t>
            </a:r>
            <a:r>
              <a:rPr lang="zh-CN" altLang="en-US" sz="1600" noProof="1">
                <a:solidFill>
                  <a:srgbClr val="66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点，有没有其他点到</a:t>
            </a:r>
            <a:r>
              <a:rPr lang="en-US" altLang="x-none" sz="1600" noProof="1">
                <a:solidFill>
                  <a:srgbClr val="66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x</a:t>
            </a:r>
            <a:r>
              <a:rPr lang="zh-CN" altLang="en-US" sz="1600" noProof="1">
                <a:solidFill>
                  <a:srgbClr val="66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的距离缩短</a:t>
            </a:r>
            <a:endParaRPr lang="zh-CN" altLang="en-US" sz="1600" noProof="1">
              <a:solidFill>
                <a:srgbClr val="66FFFF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       </a:t>
            </a:r>
            <a:r>
              <a:rPr lang="zh-CN" altLang="en-US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</a:t>
            </a:r>
            <a:r>
              <a:rPr lang="zh-CN" altLang="en-US" sz="20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en-US" altLang="x-none" sz="20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if</a:t>
            </a:r>
            <a:r>
              <a:rPr lang="zh-CN" altLang="en-US" sz="20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(</a:t>
            </a:r>
            <a:r>
              <a:rPr lang="en-US" altLang="x-none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k&gt;0</a:t>
            </a:r>
            <a:r>
              <a:rPr lang="zh-CN" altLang="en-US" sz="20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)</a:t>
            </a:r>
            <a:r>
              <a:rPr lang="en-US" altLang="x-none" sz="20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en-US" altLang="x-none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</a:t>
            </a: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                  </a:t>
            </a: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</a:t>
            </a:r>
            <a:r>
              <a:rPr lang="zh-CN" altLang="en-US" sz="16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en-US" altLang="x-none" sz="1600" noProof="1">
                <a:solidFill>
                  <a:srgbClr val="66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zh-CN" altLang="en-US" sz="1600" noProof="1">
                <a:solidFill>
                  <a:srgbClr val="66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en-US" altLang="x-none" sz="1600" noProof="1">
                <a:solidFill>
                  <a:srgbClr val="66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//k&gt;0</a:t>
            </a:r>
            <a:r>
              <a:rPr lang="zh-CN" altLang="en-US" sz="1600" noProof="1">
                <a:solidFill>
                  <a:srgbClr val="66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表示找到未被讨论过的节点</a:t>
            </a:r>
            <a:endParaRPr lang="zh-CN" altLang="en-US" sz="1600" noProof="1">
              <a:solidFill>
                <a:srgbClr val="66FFFF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        </a:t>
            </a:r>
            <a:r>
              <a:rPr lang="zh-CN" altLang="en-US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</a:t>
            </a:r>
            <a:r>
              <a:rPr lang="zh-CN" altLang="en-US" sz="20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{</a:t>
            </a:r>
            <a:endParaRPr lang="zh-CN" altLang="en-US" sz="2000" noProof="1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</a:t>
            </a: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        </a:t>
            </a: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</a:t>
            </a:r>
            <a:r>
              <a:rPr lang="en-US" altLang="x-none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mark[k]=</a:t>
            </a:r>
            <a:r>
              <a:rPr lang="en-US" altLang="x-none" sz="20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true</a:t>
            </a:r>
            <a:r>
              <a:rPr lang="en-US" altLang="x-none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;    </a:t>
            </a: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        </a:t>
            </a:r>
            <a:r>
              <a:rPr lang="en-US" altLang="x-none" sz="1600" noProof="1">
                <a:solidFill>
                  <a:srgbClr val="66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//</a:t>
            </a:r>
            <a:r>
              <a:rPr lang="zh-CN" altLang="en-US" sz="1600" noProof="1">
                <a:solidFill>
                  <a:srgbClr val="66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将</a:t>
            </a:r>
            <a:r>
              <a:rPr lang="en-US" altLang="x-none" sz="1600" noProof="1">
                <a:solidFill>
                  <a:srgbClr val="66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k</a:t>
            </a:r>
            <a:r>
              <a:rPr lang="zh-CN" altLang="en-US" sz="1600" noProof="1">
                <a:solidFill>
                  <a:srgbClr val="66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号点设置为已被讨论过</a:t>
            </a:r>
            <a:endParaRPr lang="zh-CN" altLang="en-US" sz="1600" noProof="1">
              <a:solidFill>
                <a:srgbClr val="66FFFF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              </a:t>
            </a:r>
            <a:r>
              <a:rPr lang="zh-CN" altLang="en-US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</a:t>
            </a:r>
            <a:r>
              <a:rPr lang="en-US" altLang="x-none" sz="20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for</a:t>
            </a:r>
            <a:r>
              <a:rPr lang="zh-CN" altLang="en-US" sz="20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(</a:t>
            </a:r>
            <a:r>
              <a:rPr lang="en-US" altLang="x-none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i=1</a:t>
            </a:r>
            <a:r>
              <a:rPr lang="zh-CN" altLang="en-US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;</a:t>
            </a:r>
            <a:r>
              <a:rPr lang="en-US" altLang="x-none" sz="20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zh-CN" altLang="en-US" sz="20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i&lt;=</a:t>
            </a:r>
            <a:r>
              <a:rPr lang="en-US" altLang="x-none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n</a:t>
            </a:r>
            <a:r>
              <a:rPr lang="zh-CN" altLang="en-US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;i++</a:t>
            </a:r>
            <a:r>
              <a:rPr lang="zh-CN" altLang="en-US" sz="20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)           </a:t>
            </a:r>
            <a:r>
              <a:rPr lang="zh-CN" altLang="en-US" sz="1600" noProof="1">
                <a:solidFill>
                  <a:srgbClr val="66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//讨论每个点，若起点经k到i的距离更短，则更新dis[i]</a:t>
            </a:r>
            <a:endParaRPr lang="zh-CN" altLang="en-US" sz="1600" noProof="1">
              <a:solidFill>
                <a:srgbClr val="66FFFF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</a:t>
            </a: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        </a:t>
            </a: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 </a:t>
            </a:r>
            <a:r>
              <a:rPr lang="en-US" altLang="x-none" sz="20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if(</a:t>
            </a:r>
            <a:r>
              <a:rPr lang="en-US" altLang="x-none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dis[i]&gt;dis[k]+Map[k</a:t>
            </a:r>
            <a:r>
              <a:rPr lang="zh-CN" altLang="en-US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][</a:t>
            </a:r>
            <a:r>
              <a:rPr lang="en-US" altLang="x-none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i]</a:t>
            </a:r>
            <a:r>
              <a:rPr lang="en-US" altLang="x-none" sz="20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)</a:t>
            </a:r>
            <a:r>
              <a:rPr lang="zh-CN" altLang="en-US" sz="20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en-US" altLang="x-none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dis[i]=dis[k]+Map[k</a:t>
            </a:r>
            <a:r>
              <a:rPr lang="zh-CN" altLang="en-US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][</a:t>
            </a:r>
            <a:r>
              <a:rPr lang="en-US" altLang="x-none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i];</a:t>
            </a:r>
            <a:endParaRPr lang="en-US" altLang="x-none" sz="2000" noProof="1">
              <a:solidFill>
                <a:srgbClr val="FFFF66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          </a:t>
            </a:r>
            <a:r>
              <a:rPr lang="zh-CN" altLang="en-US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zh-CN" altLang="en-US" sz="20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} </a:t>
            </a:r>
            <a:r>
              <a:rPr lang="en-US" altLang="zh-CN" sz="20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else break;</a:t>
            </a:r>
            <a:endParaRPr lang="zh-CN" altLang="en-US" sz="2000" noProof="1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x-none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</a:t>
            </a:r>
            <a:r>
              <a:rPr lang="zh-CN" altLang="en-US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</a:t>
            </a:r>
            <a:r>
              <a:rPr lang="zh-CN" altLang="en-US" sz="20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</a:t>
            </a:r>
            <a:r>
              <a:rPr lang="zh-CN" altLang="en-US" sz="2000" noProof="1">
                <a:solidFill>
                  <a:srgbClr val="FF66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}   </a:t>
            </a:r>
            <a:r>
              <a:rPr lang="zh-CN" altLang="en-US" sz="20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en-US" altLang="x-none" sz="1600" noProof="1">
                <a:solidFill>
                  <a:srgbClr val="66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//</a:t>
            </a:r>
            <a:r>
              <a:rPr lang="zh-CN" altLang="en-US" sz="1600" noProof="1">
                <a:solidFill>
                  <a:srgbClr val="66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若k==0表示全部点都被讨论过了</a:t>
            </a:r>
            <a:endParaRPr lang="zh-CN" altLang="en-US" sz="1600" noProof="1">
              <a:solidFill>
                <a:srgbClr val="66FFFF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}</a:t>
            </a:r>
            <a:endParaRPr lang="zh-CN" altLang="en-US" sz="2000" noProof="1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8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89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89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89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89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891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89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89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389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389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389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891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3891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604A85A6-7AE3-42E0-83EF-9B1D2B97846E}"/>
              </a:ext>
            </a:extLst>
          </p:cNvPr>
          <p:cNvSpPr txBox="1"/>
          <p:nvPr/>
        </p:nvSpPr>
        <p:spPr>
          <a:xfrm>
            <a:off x="2667050" y="2844225"/>
            <a:ext cx="4038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Dijkstra + Heap</a:t>
            </a:r>
            <a:endParaRPr lang="zh-CN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656970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565AA74B-DA13-4072-A50F-9312633FB4C3}"/>
              </a:ext>
            </a:extLst>
          </p:cNvPr>
          <p:cNvSpPr txBox="1"/>
          <p:nvPr/>
        </p:nvSpPr>
        <p:spPr>
          <a:xfrm>
            <a:off x="343011" y="1371654"/>
            <a:ext cx="84579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struct node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dis; </a:t>
            </a:r>
            <a:r>
              <a:rPr lang="en-US" altLang="zh-CN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zh-CN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zh-CN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存节点编号</a:t>
            </a:r>
            <a:r>
              <a:rPr lang="en-US" altLang="zh-CN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,dis</a:t>
            </a:r>
            <a:r>
              <a:rPr lang="zh-CN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存起点到该点的最短距离</a:t>
            </a:r>
            <a:endParaRPr lang="en-US" altLang="zh-CN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bool operator &lt; (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node &amp;a)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{  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a.dis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dis;  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    </a:t>
            </a:r>
            <a:r>
              <a:rPr lang="en-US" altLang="zh-CN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//head</a:t>
            </a:r>
            <a:r>
              <a:rPr lang="zh-CN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重载 </a:t>
            </a:r>
            <a:r>
              <a:rPr lang="en-US" altLang="zh-CN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zh-CN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，以 </a:t>
            </a:r>
            <a:r>
              <a:rPr lang="en-US" altLang="zh-CN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 </a:t>
            </a:r>
            <a:r>
              <a:rPr lang="zh-CN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从小到大排列  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305048"/>
      </p:ext>
    </p:ext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CA1EEEB9-C1FD-42C8-AC81-734FB6402C9E}"/>
              </a:ext>
            </a:extLst>
          </p:cNvPr>
          <p:cNvSpPr txBox="1"/>
          <p:nvPr/>
        </p:nvSpPr>
        <p:spPr>
          <a:xfrm>
            <a:off x="228834" y="457278"/>
            <a:ext cx="8915166" cy="50783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struct  node{ int Num,Dis; }; //Num</a:t>
            </a: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记录点的编号，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Dis</a:t>
            </a: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记录起点到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Num</a:t>
            </a: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的最短距离</a:t>
            </a:r>
            <a:endParaRPr lang="en-US" altLang="en-US" noProof="1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endParaRPr lang="en-US" altLang="en-US" noProof="1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en-US" altLang="en-US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struct Map{ int 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End</a:t>
            </a:r>
            <a:r>
              <a:rPr lang="en-US" altLang="en-US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,Len; }; //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Len</a:t>
            </a: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记录一条边的边长，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ID</a:t>
            </a: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记录该边指向的点的编号</a:t>
            </a:r>
            <a:endParaRPr lang="en-US" altLang="en-US" noProof="1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endParaRPr lang="en-US" altLang="en-US" noProof="1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en-US" altLang="en-US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vector&lt;</a:t>
            </a:r>
            <a:r>
              <a:rPr lang="en-US" altLang="en-US" b="1" noProof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Map</a:t>
            </a:r>
            <a:r>
              <a:rPr lang="en-US" altLang="en-US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&gt; G[1000];  </a:t>
            </a:r>
          </a:p>
          <a:p>
            <a:endParaRPr lang="en-US" altLang="en-US" noProof="1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en-US" altLang="en-US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int main()</a:t>
            </a:r>
          </a:p>
          <a:p>
            <a:r>
              <a:rPr lang="en-US" altLang="en-US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{</a:t>
            </a:r>
            <a:endParaRPr lang="en-US" altLang="en-US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  int i,n,m,x,y,z,k;</a:t>
            </a:r>
          </a:p>
          <a:p>
            <a:r>
              <a:rPr lang="en-US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  Map Edge;</a:t>
            </a:r>
          </a:p>
          <a:p>
            <a:r>
              <a:rPr lang="en-US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  cin&gt;&gt;n&gt;&gt;m;</a:t>
            </a:r>
          </a:p>
          <a:p>
            <a:r>
              <a:rPr lang="en-US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  for(i=1;i&lt;=m;i++)</a:t>
            </a:r>
          </a:p>
          <a:p>
            <a:r>
              <a:rPr lang="en-US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  {</a:t>
            </a:r>
          </a:p>
          <a:p>
            <a:r>
              <a:rPr lang="en-US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  	cin&gt;&gt;x&gt;&gt;y&gt;&gt;z;</a:t>
            </a:r>
          </a:p>
          <a:p>
            <a:r>
              <a:rPr lang="en-US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Edge.End=y;</a:t>
            </a:r>
          </a:p>
          <a:p>
            <a:r>
              <a:rPr lang="en-US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Edge.Len=z;</a:t>
            </a:r>
          </a:p>
          <a:p>
            <a:r>
              <a:rPr lang="en-US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  	 G[x].push_back(Edge);</a:t>
            </a:r>
          </a:p>
          <a:p>
            <a:r>
              <a:rPr lang="en-US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173528447"/>
      </p:ext>
    </p:ext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65BA97F5-73A7-48A3-AA17-12712F56DB3B}"/>
              </a:ext>
            </a:extLst>
          </p:cNvPr>
          <p:cNvSpPr txBox="1"/>
          <p:nvPr/>
        </p:nvSpPr>
        <p:spPr>
          <a:xfrm>
            <a:off x="133466" y="76288"/>
            <a:ext cx="8877067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dijkstra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s)             </a:t>
            </a:r>
            <a:r>
              <a:rPr lang="en-US" altLang="zh-CN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计算起点</a:t>
            </a:r>
            <a:r>
              <a:rPr lang="en-US" altLang="zh-CN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zh-CN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到所有点的最短距离</a:t>
            </a:r>
            <a:endParaRPr lang="en-US" altLang="zh-CN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                              </a:t>
            </a:r>
            <a:r>
              <a:rPr lang="en-US" altLang="zh-CN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//mark[</a:t>
            </a:r>
            <a:r>
              <a:rPr lang="en-US" altLang="zh-CN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标记</a:t>
            </a:r>
            <a:r>
              <a:rPr lang="en-US" altLang="zh-CN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是否已被讨论过了</a:t>
            </a:r>
            <a:endParaRPr lang="en-US" altLang="zh-CN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&lt;=n;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 dis[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mark[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false; }</a:t>
            </a:r>
            <a:r>
              <a:rPr lang="en-US" altLang="zh-CN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初始化</a:t>
            </a:r>
            <a:r>
              <a:rPr lang="en-US" altLang="zh-CN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dis[s] = 0;              </a:t>
            </a:r>
            <a:r>
              <a:rPr lang="en-US" altLang="zh-CN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//dis[</a:t>
            </a:r>
            <a:r>
              <a:rPr lang="en-US" altLang="zh-CN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记录起点到</a:t>
            </a:r>
            <a:r>
              <a:rPr lang="en-US" altLang="zh-CN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的距离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priority_queue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&lt;node&gt; Q; </a:t>
            </a:r>
            <a:r>
              <a:rPr lang="en-US" altLang="zh-CN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以距离为关键字的小根堆</a:t>
            </a:r>
            <a:r>
              <a:rPr lang="en-US" altLang="zh-CN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方便取出目前距离起点最近的点  </a:t>
            </a:r>
            <a:endParaRPr lang="zh-CN" altLang="en-US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node =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tmp.Num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tmp.Dis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(!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u =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Q.top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(mark[u]) continue;     </a:t>
            </a:r>
            <a:r>
              <a:rPr lang="en-US" altLang="zh-CN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如果堆顶的</a:t>
            </a:r>
            <a:r>
              <a:rPr lang="en-US" altLang="zh-CN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zh-CN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号点已经被讨论过了，跳过</a:t>
            </a:r>
            <a:r>
              <a:rPr lang="en-US" altLang="zh-CN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mark[u] = true;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&lt;G[u].size();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b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 = G[u][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].End;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 L =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G[u][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].Len;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(!mark[v] &amp;&amp; dis[v] &gt; dis[u] + L)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{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dis[v] = dis[u] + L;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tmp.Num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v;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tmp.Dis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dis[v];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041973"/>
      </p:ext>
    </p:extLst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65BA97F5-73A7-48A3-AA17-12712F56DB3B}"/>
              </a:ext>
            </a:extLst>
          </p:cNvPr>
          <p:cNvSpPr txBox="1"/>
          <p:nvPr/>
        </p:nvSpPr>
        <p:spPr>
          <a:xfrm>
            <a:off x="133466" y="76288"/>
            <a:ext cx="8877067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dijkstra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s)             </a:t>
            </a:r>
            <a:r>
              <a:rPr lang="en-US" altLang="zh-CN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计算起点</a:t>
            </a:r>
            <a:r>
              <a:rPr lang="en-US" altLang="zh-CN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zh-CN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到所有点的最短距离</a:t>
            </a:r>
            <a:endParaRPr lang="en-US" altLang="zh-CN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                              </a:t>
            </a:r>
            <a:r>
              <a:rPr lang="en-US" altLang="zh-CN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//mark[</a:t>
            </a:r>
            <a:r>
              <a:rPr lang="en-US" altLang="zh-CN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标记</a:t>
            </a:r>
            <a:r>
              <a:rPr lang="en-US" altLang="zh-CN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是否已被讨论过了</a:t>
            </a:r>
            <a:endParaRPr lang="en-US" altLang="zh-CN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&lt;=n;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 dis[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mark[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false; }</a:t>
            </a:r>
            <a:r>
              <a:rPr lang="en-US" altLang="zh-CN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初始化</a:t>
            </a:r>
            <a:r>
              <a:rPr lang="en-US" altLang="zh-CN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dis[s] = 0;              </a:t>
            </a:r>
            <a:r>
              <a:rPr lang="en-US" altLang="zh-CN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//dis[</a:t>
            </a:r>
            <a:r>
              <a:rPr lang="en-US" altLang="zh-CN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记录起点到</a:t>
            </a:r>
            <a:r>
              <a:rPr lang="en-US" altLang="zh-CN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的距离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priority_queue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&lt;node&gt; Q; </a:t>
            </a:r>
            <a:r>
              <a:rPr lang="en-US" altLang="zh-CN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以距离为关键字的小根堆</a:t>
            </a:r>
            <a:r>
              <a:rPr lang="en-US" altLang="zh-CN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方便取出目前距离起点最近的点  </a:t>
            </a:r>
            <a:endParaRPr lang="zh-CN" altLang="en-US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node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tmp.Num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tmp.dis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(!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u =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Q.top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(mark[u]) continue;     </a:t>
            </a:r>
            <a:r>
              <a:rPr lang="en-US" altLang="zh-CN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如果堆顶的</a:t>
            </a:r>
            <a:r>
              <a:rPr lang="en-US" altLang="zh-CN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zh-CN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号点已经被讨论过了，跳过</a:t>
            </a:r>
            <a:r>
              <a:rPr lang="en-US" altLang="zh-CN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mark[u] = true;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=Last[u];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!=0;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=Next[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b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 = End[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(!mark[v] &amp;&amp; dis[v] &gt; dis[u] + Len[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{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dis[v] = dis[u] + Len[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tmp.Num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v;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tmp.dis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dis[v];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286747"/>
      </p:ext>
    </p:extLst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>
            <a:extLst>
              <a:ext uri="{FF2B5EF4-FFF2-40B4-BE49-F238E27FC236}">
                <a16:creationId xmlns:a16="http://schemas.microsoft.com/office/drawing/2014/main" xmlns="" id="{C2C1EC5F-C40F-4DB1-B4AF-21AB4C4EF14A}"/>
              </a:ext>
            </a:extLst>
          </p:cNvPr>
          <p:cNvSpPr/>
          <p:nvPr/>
        </p:nvSpPr>
        <p:spPr>
          <a:xfrm>
            <a:off x="152400" y="228600"/>
            <a:ext cx="8840788" cy="11969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2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执行完dijkstra( )后，数组dis[i]就记录了起点到点i的最短距离。</a:t>
            </a:r>
          </a:p>
          <a:p>
            <a:pPr>
              <a:lnSpc>
                <a:spcPct val="110000"/>
              </a:lnSpc>
            </a:pPr>
            <a:r>
              <a:rPr lang="zh-CN" altLang="en-US" sz="2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也就是起点到每个点的最短距离都记录在了dis[ ]数组中 。</a:t>
            </a:r>
          </a:p>
          <a:p>
            <a:pPr>
              <a:lnSpc>
                <a:spcPct val="110000"/>
              </a:lnSpc>
            </a:pPr>
            <a:r>
              <a:rPr lang="zh-CN" altLang="en-US" sz="2200" i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比如，如果需要输出起点x到点y的最短距离，则cout&lt;&lt;dis[y]；即可。</a:t>
            </a:r>
          </a:p>
        </p:txBody>
      </p:sp>
      <p:sp>
        <p:nvSpPr>
          <p:cNvPr id="39939" name="Rectangle 4">
            <a:extLst>
              <a:ext uri="{FF2B5EF4-FFF2-40B4-BE49-F238E27FC236}">
                <a16:creationId xmlns:a16="http://schemas.microsoft.com/office/drawing/2014/main" xmlns="" id="{F50D8B68-C7C2-49A6-8290-F29D14A94581}"/>
              </a:ext>
            </a:extLst>
          </p:cNvPr>
          <p:cNvSpPr/>
          <p:nvPr/>
        </p:nvSpPr>
        <p:spPr>
          <a:xfrm>
            <a:off x="228600" y="1600200"/>
            <a:ext cx="8804275" cy="8286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但是，如果要求输出起点x到点y的一条最短路径，该怎么办呢？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如下图，起点x到点y的最短路径是：4 </a:t>
            </a:r>
            <a:r>
              <a:rPr lang="zh-CN" altLang="en-US" sz="20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Arial" panose="020B0604020202020204" pitchFamily="34" charset="0"/>
              </a:rPr>
              <a:t>→ 2 → 1 → 3</a:t>
            </a:r>
          </a:p>
        </p:txBody>
      </p:sp>
      <p:grpSp>
        <p:nvGrpSpPr>
          <p:cNvPr id="39940" name="组合 39939">
            <a:extLst>
              <a:ext uri="{FF2B5EF4-FFF2-40B4-BE49-F238E27FC236}">
                <a16:creationId xmlns:a16="http://schemas.microsoft.com/office/drawing/2014/main" xmlns="" id="{5B08FD8B-9BEE-4106-BEDC-E57B97894975}"/>
              </a:ext>
            </a:extLst>
          </p:cNvPr>
          <p:cNvGrpSpPr/>
          <p:nvPr/>
        </p:nvGrpSpPr>
        <p:grpSpPr>
          <a:xfrm>
            <a:off x="533400" y="3048000"/>
            <a:ext cx="3200400" cy="3048000"/>
            <a:chOff x="0" y="0"/>
            <a:chExt cx="5040" cy="4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629" name="矩形 39940">
              <a:extLst>
                <a:ext uri="{FF2B5EF4-FFF2-40B4-BE49-F238E27FC236}">
                  <a16:creationId xmlns:a16="http://schemas.microsoft.com/office/drawing/2014/main" xmlns="" id="{F65AB76F-4569-4129-ACEA-3ABAD465D8D9}"/>
                </a:ext>
              </a:extLst>
            </p:cNvPr>
            <p:cNvSpPr/>
            <p:nvPr/>
          </p:nvSpPr>
          <p:spPr>
            <a:xfrm>
              <a:off x="0" y="0"/>
              <a:ext cx="5040" cy="48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pPr eaLnBrk="0" hangingPunct="0"/>
              <a:endParaRPr lang="zh-CN" altLang="en-US" noProof="1"/>
            </a:p>
          </p:txBody>
        </p:sp>
        <p:sp>
          <p:nvSpPr>
            <p:cNvPr id="26630" name="Oval 17">
              <a:extLst>
                <a:ext uri="{FF2B5EF4-FFF2-40B4-BE49-F238E27FC236}">
                  <a16:creationId xmlns:a16="http://schemas.microsoft.com/office/drawing/2014/main" xmlns="" id="{D1016FF2-9F75-4289-ADA7-461CF5C7543F}"/>
                </a:ext>
              </a:extLst>
            </p:cNvPr>
            <p:cNvSpPr/>
            <p:nvPr/>
          </p:nvSpPr>
          <p:spPr>
            <a:xfrm>
              <a:off x="1950" y="120"/>
              <a:ext cx="840" cy="840"/>
            </a:xfrm>
            <a:prstGeom prst="ellipse">
              <a:avLst/>
            </a:prstGeom>
            <a:solidFill>
              <a:srgbClr val="00FFFF"/>
            </a:solidFill>
            <a:ln w="38100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3200" b="1" noProof="1">
                  <a:cs typeface="+mn-ea"/>
                </a:rPr>
                <a:t>1</a:t>
              </a:r>
              <a:endParaRPr lang="zh-CN" altLang="en-US" sz="3200" b="1" noProof="1"/>
            </a:p>
          </p:txBody>
        </p:sp>
        <p:sp>
          <p:nvSpPr>
            <p:cNvPr id="26631" name="Oval 18">
              <a:extLst>
                <a:ext uri="{FF2B5EF4-FFF2-40B4-BE49-F238E27FC236}">
                  <a16:creationId xmlns:a16="http://schemas.microsoft.com/office/drawing/2014/main" xmlns="" id="{51D10634-124E-4F9A-BF21-0E0FCB7372E6}"/>
                </a:ext>
              </a:extLst>
            </p:cNvPr>
            <p:cNvSpPr/>
            <p:nvPr/>
          </p:nvSpPr>
          <p:spPr>
            <a:xfrm>
              <a:off x="360" y="1920"/>
              <a:ext cx="840" cy="840"/>
            </a:xfrm>
            <a:prstGeom prst="ellipse">
              <a:avLst/>
            </a:prstGeom>
            <a:solidFill>
              <a:srgbClr val="00FFFF"/>
            </a:solidFill>
            <a:ln w="38100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3200" b="1" noProof="1">
                  <a:cs typeface="+mn-ea"/>
                </a:rPr>
                <a:t>3</a:t>
              </a:r>
              <a:endParaRPr lang="zh-CN" altLang="en-US" sz="3200" b="1" noProof="1"/>
            </a:p>
          </p:txBody>
        </p:sp>
        <p:sp>
          <p:nvSpPr>
            <p:cNvPr id="26632" name="Oval 19">
              <a:extLst>
                <a:ext uri="{FF2B5EF4-FFF2-40B4-BE49-F238E27FC236}">
                  <a16:creationId xmlns:a16="http://schemas.microsoft.com/office/drawing/2014/main" xmlns="" id="{0323B1BF-787A-4582-A337-B1830803FFFB}"/>
                </a:ext>
              </a:extLst>
            </p:cNvPr>
            <p:cNvSpPr/>
            <p:nvPr/>
          </p:nvSpPr>
          <p:spPr>
            <a:xfrm>
              <a:off x="1995" y="3840"/>
              <a:ext cx="840" cy="840"/>
            </a:xfrm>
            <a:prstGeom prst="ellipse">
              <a:avLst/>
            </a:prstGeom>
            <a:solidFill>
              <a:srgbClr val="00FFFF"/>
            </a:solidFill>
            <a:ln w="38100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3200" b="1" noProof="1">
                  <a:cs typeface="+mn-ea"/>
                </a:rPr>
                <a:t>2</a:t>
              </a:r>
              <a:endParaRPr lang="zh-CN" altLang="en-US" sz="3200" b="1" noProof="1"/>
            </a:p>
          </p:txBody>
        </p:sp>
        <p:sp>
          <p:nvSpPr>
            <p:cNvPr id="26633" name="Oval 20">
              <a:extLst>
                <a:ext uri="{FF2B5EF4-FFF2-40B4-BE49-F238E27FC236}">
                  <a16:creationId xmlns:a16="http://schemas.microsoft.com/office/drawing/2014/main" xmlns="" id="{CD02698C-9385-46CE-90EC-5D9DC8B3B725}"/>
                </a:ext>
              </a:extLst>
            </p:cNvPr>
            <p:cNvSpPr/>
            <p:nvPr/>
          </p:nvSpPr>
          <p:spPr>
            <a:xfrm>
              <a:off x="3720" y="1680"/>
              <a:ext cx="840" cy="840"/>
            </a:xfrm>
            <a:prstGeom prst="ellipse">
              <a:avLst/>
            </a:prstGeom>
            <a:solidFill>
              <a:srgbClr val="00FFFF"/>
            </a:solidFill>
            <a:ln w="38100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3200" b="1" noProof="1">
                  <a:cs typeface="+mn-ea"/>
                </a:rPr>
                <a:t>4</a:t>
              </a:r>
              <a:endParaRPr lang="zh-CN" altLang="en-US" sz="3200" b="1" noProof="1"/>
            </a:p>
          </p:txBody>
        </p:sp>
        <p:sp>
          <p:nvSpPr>
            <p:cNvPr id="26634" name="Line 21">
              <a:extLst>
                <a:ext uri="{FF2B5EF4-FFF2-40B4-BE49-F238E27FC236}">
                  <a16:creationId xmlns:a16="http://schemas.microsoft.com/office/drawing/2014/main" xmlns="" id="{D02A2EC3-8567-4641-B74E-E12AF8AF1210}"/>
                </a:ext>
              </a:extLst>
            </p:cNvPr>
            <p:cNvSpPr/>
            <p:nvPr/>
          </p:nvSpPr>
          <p:spPr>
            <a:xfrm>
              <a:off x="2430" y="960"/>
              <a:ext cx="0" cy="2880"/>
            </a:xfrm>
            <a:prstGeom prst="line">
              <a:avLst/>
            </a:prstGeom>
            <a:ln w="38100" cap="flat" cmpd="sng">
              <a:solidFill>
                <a:srgbClr val="3366CC"/>
              </a:solidFill>
              <a:prstDash val="solid"/>
              <a:round/>
              <a:headEnd type="stealth" w="med" len="med"/>
              <a:tailEnd type="none" w="med" len="med"/>
            </a:ln>
          </p:spPr>
          <p:txBody>
            <a:bodyPr/>
            <a:lstStyle/>
            <a:p>
              <a:pPr eaLnBrk="0" hangingPunct="0"/>
              <a:endParaRPr lang="zh-CN" altLang="en-US" noProof="1"/>
            </a:p>
          </p:txBody>
        </p:sp>
        <p:sp>
          <p:nvSpPr>
            <p:cNvPr id="26635" name="Line 24">
              <a:extLst>
                <a:ext uri="{FF2B5EF4-FFF2-40B4-BE49-F238E27FC236}">
                  <a16:creationId xmlns:a16="http://schemas.microsoft.com/office/drawing/2014/main" xmlns="" id="{37D9E171-66E7-4B9C-8DD1-D180DD6FFDCF}"/>
                </a:ext>
              </a:extLst>
            </p:cNvPr>
            <p:cNvSpPr/>
            <p:nvPr/>
          </p:nvSpPr>
          <p:spPr>
            <a:xfrm>
              <a:off x="762" y="2852"/>
              <a:ext cx="1200" cy="1200"/>
            </a:xfrm>
            <a:prstGeom prst="line">
              <a:avLst/>
            </a:prstGeom>
            <a:ln w="38100" cap="flat" cmpd="sng">
              <a:solidFill>
                <a:srgbClr val="CC0099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pPr eaLnBrk="0" hangingPunct="0"/>
              <a:endParaRPr lang="zh-CN" altLang="en-US" noProof="1"/>
            </a:p>
          </p:txBody>
        </p:sp>
        <p:sp>
          <p:nvSpPr>
            <p:cNvPr id="26636" name="Line 25">
              <a:extLst>
                <a:ext uri="{FF2B5EF4-FFF2-40B4-BE49-F238E27FC236}">
                  <a16:creationId xmlns:a16="http://schemas.microsoft.com/office/drawing/2014/main" xmlns="" id="{F8C741BA-3726-4F54-8228-BCFDFE8E57E2}"/>
                </a:ext>
              </a:extLst>
            </p:cNvPr>
            <p:cNvSpPr/>
            <p:nvPr/>
          </p:nvSpPr>
          <p:spPr>
            <a:xfrm flipH="1">
              <a:off x="2670" y="2520"/>
              <a:ext cx="1320" cy="1440"/>
            </a:xfrm>
            <a:prstGeom prst="line">
              <a:avLst/>
            </a:prstGeom>
            <a:ln w="38100" cap="flat" cmpd="sng">
              <a:solidFill>
                <a:srgbClr val="3366CC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pPr eaLnBrk="0" hangingPunct="0"/>
              <a:endParaRPr lang="zh-CN" altLang="en-US" noProof="1"/>
            </a:p>
          </p:txBody>
        </p:sp>
        <p:sp>
          <p:nvSpPr>
            <p:cNvPr id="26637" name="Line 26">
              <a:extLst>
                <a:ext uri="{FF2B5EF4-FFF2-40B4-BE49-F238E27FC236}">
                  <a16:creationId xmlns:a16="http://schemas.microsoft.com/office/drawing/2014/main" xmlns="" id="{515504E0-96E4-4CA4-9F64-7D4DF16A4128}"/>
                </a:ext>
              </a:extLst>
            </p:cNvPr>
            <p:cNvSpPr/>
            <p:nvPr/>
          </p:nvSpPr>
          <p:spPr>
            <a:xfrm flipH="1">
              <a:off x="990" y="840"/>
              <a:ext cx="1080" cy="1200"/>
            </a:xfrm>
            <a:prstGeom prst="line">
              <a:avLst/>
            </a:prstGeom>
            <a:ln w="38100" cap="flat" cmpd="sng">
              <a:solidFill>
                <a:srgbClr val="3366CC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pPr eaLnBrk="0" hangingPunct="0"/>
              <a:endParaRPr lang="zh-CN" altLang="en-US" noProof="1"/>
            </a:p>
          </p:txBody>
        </p:sp>
        <p:sp>
          <p:nvSpPr>
            <p:cNvPr id="26638" name="Freeform 28">
              <a:extLst>
                <a:ext uri="{FF2B5EF4-FFF2-40B4-BE49-F238E27FC236}">
                  <a16:creationId xmlns:a16="http://schemas.microsoft.com/office/drawing/2014/main" xmlns="" id="{CCA0AAD3-4185-4C32-BB1B-41FADA4EF620}"/>
                </a:ext>
              </a:extLst>
            </p:cNvPr>
            <p:cNvSpPr/>
            <p:nvPr/>
          </p:nvSpPr>
          <p:spPr>
            <a:xfrm rot="5220000">
              <a:off x="2849" y="659"/>
              <a:ext cx="1080" cy="1200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144" y="192"/>
                </a:cxn>
                <a:cxn ang="0">
                  <a:pos x="0" y="480"/>
                </a:cxn>
              </a:cxnLst>
              <a:rect l="0" t="0" r="0" b="0"/>
              <a:pathLst>
                <a:path w="432" h="480">
                  <a:moveTo>
                    <a:pt x="432" y="0"/>
                  </a:moveTo>
                  <a:cubicBezTo>
                    <a:pt x="324" y="56"/>
                    <a:pt x="216" y="112"/>
                    <a:pt x="144" y="192"/>
                  </a:cubicBezTo>
                  <a:cubicBezTo>
                    <a:pt x="72" y="272"/>
                    <a:pt x="36" y="376"/>
                    <a:pt x="0" y="480"/>
                  </a:cubicBezTo>
                </a:path>
              </a:pathLst>
            </a:custGeom>
            <a:noFill/>
            <a:ln w="38100" cap="flat" cmpd="sng">
              <a:solidFill>
                <a:srgbClr val="CC0099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26639" name="Line 29">
              <a:extLst>
                <a:ext uri="{FF2B5EF4-FFF2-40B4-BE49-F238E27FC236}">
                  <a16:creationId xmlns:a16="http://schemas.microsoft.com/office/drawing/2014/main" xmlns="" id="{C793B5E1-3EA2-4EDF-A854-E7F4B37541EA}"/>
                </a:ext>
              </a:extLst>
            </p:cNvPr>
            <p:cNvSpPr/>
            <p:nvPr/>
          </p:nvSpPr>
          <p:spPr>
            <a:xfrm>
              <a:off x="2670" y="840"/>
              <a:ext cx="1200" cy="1080"/>
            </a:xfrm>
            <a:prstGeom prst="line">
              <a:avLst/>
            </a:prstGeom>
            <a:ln w="38100" cap="flat" cmpd="sng">
              <a:solidFill>
                <a:srgbClr val="CC0099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pPr eaLnBrk="0" hangingPunct="0"/>
              <a:endParaRPr lang="zh-CN" altLang="en-US" noProof="1"/>
            </a:p>
          </p:txBody>
        </p:sp>
        <p:sp>
          <p:nvSpPr>
            <p:cNvPr id="26640" name="文本框 39951">
              <a:extLst>
                <a:ext uri="{FF2B5EF4-FFF2-40B4-BE49-F238E27FC236}">
                  <a16:creationId xmlns:a16="http://schemas.microsoft.com/office/drawing/2014/main" xmlns="" id="{122A80EA-CE4B-4CCF-BB8F-7563BACCF897}"/>
                </a:ext>
              </a:extLst>
            </p:cNvPr>
            <p:cNvSpPr txBox="1"/>
            <p:nvPr/>
          </p:nvSpPr>
          <p:spPr>
            <a:xfrm>
              <a:off x="3240" y="3000"/>
              <a:ext cx="850" cy="81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800" noProof="1">
                  <a:cs typeface="+mn-ea"/>
                </a:rPr>
                <a:t>1</a:t>
              </a:r>
              <a:endParaRPr lang="zh-CN" altLang="en-US" sz="2800" noProof="1"/>
            </a:p>
          </p:txBody>
        </p:sp>
        <p:sp>
          <p:nvSpPr>
            <p:cNvPr id="26641" name="文本框 39952">
              <a:extLst>
                <a:ext uri="{FF2B5EF4-FFF2-40B4-BE49-F238E27FC236}">
                  <a16:creationId xmlns:a16="http://schemas.microsoft.com/office/drawing/2014/main" xmlns="" id="{9ED89377-1755-4C8C-B7E8-A206B1FF995C}"/>
                </a:ext>
              </a:extLst>
            </p:cNvPr>
            <p:cNvSpPr txBox="1"/>
            <p:nvPr/>
          </p:nvSpPr>
          <p:spPr>
            <a:xfrm>
              <a:off x="2640" y="1080"/>
              <a:ext cx="850" cy="81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800" noProof="1">
                  <a:cs typeface="+mn-ea"/>
                </a:rPr>
                <a:t>2</a:t>
              </a:r>
              <a:endParaRPr lang="zh-CN" altLang="en-US" sz="2800" noProof="1"/>
            </a:p>
          </p:txBody>
        </p:sp>
        <p:sp>
          <p:nvSpPr>
            <p:cNvPr id="26642" name="文本框 39953">
              <a:extLst>
                <a:ext uri="{FF2B5EF4-FFF2-40B4-BE49-F238E27FC236}">
                  <a16:creationId xmlns:a16="http://schemas.microsoft.com/office/drawing/2014/main" xmlns="" id="{78CF62D1-A796-441B-8223-9201B2B6AF09}"/>
                </a:ext>
              </a:extLst>
            </p:cNvPr>
            <p:cNvSpPr txBox="1"/>
            <p:nvPr/>
          </p:nvSpPr>
          <p:spPr>
            <a:xfrm>
              <a:off x="2400" y="2040"/>
              <a:ext cx="85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400" noProof="1">
                  <a:cs typeface="+mn-ea"/>
                </a:rPr>
                <a:t>3</a:t>
              </a:r>
              <a:endParaRPr lang="zh-CN" altLang="en-US" sz="2400" noProof="1"/>
            </a:p>
          </p:txBody>
        </p:sp>
        <p:sp>
          <p:nvSpPr>
            <p:cNvPr id="26643" name="文本框 39954">
              <a:extLst>
                <a:ext uri="{FF2B5EF4-FFF2-40B4-BE49-F238E27FC236}">
                  <a16:creationId xmlns:a16="http://schemas.microsoft.com/office/drawing/2014/main" xmlns="" id="{BAD323A5-3A28-448F-881A-2BEB83ACC39C}"/>
                </a:ext>
              </a:extLst>
            </p:cNvPr>
            <p:cNvSpPr txBox="1"/>
            <p:nvPr/>
          </p:nvSpPr>
          <p:spPr>
            <a:xfrm>
              <a:off x="3240" y="480"/>
              <a:ext cx="85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400" noProof="1">
                  <a:cs typeface="+mn-ea"/>
                </a:rPr>
                <a:t>5</a:t>
              </a:r>
              <a:endParaRPr lang="zh-CN" altLang="en-US" sz="2400" noProof="1"/>
            </a:p>
          </p:txBody>
        </p:sp>
        <p:sp>
          <p:nvSpPr>
            <p:cNvPr id="26644" name="文本框 39955">
              <a:extLst>
                <a:ext uri="{FF2B5EF4-FFF2-40B4-BE49-F238E27FC236}">
                  <a16:creationId xmlns:a16="http://schemas.microsoft.com/office/drawing/2014/main" xmlns="" id="{4C409154-4BA2-41B0-9B19-5C8F435BC688}"/>
                </a:ext>
              </a:extLst>
            </p:cNvPr>
            <p:cNvSpPr txBox="1"/>
            <p:nvPr/>
          </p:nvSpPr>
          <p:spPr>
            <a:xfrm>
              <a:off x="1050" y="895"/>
              <a:ext cx="848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400" noProof="1">
                  <a:cs typeface="+mn-ea"/>
                </a:rPr>
                <a:t>4</a:t>
              </a:r>
              <a:endParaRPr lang="zh-CN" altLang="en-US" sz="2400" noProof="1"/>
            </a:p>
          </p:txBody>
        </p:sp>
        <p:sp>
          <p:nvSpPr>
            <p:cNvPr id="26645" name="文本框 39956">
              <a:extLst>
                <a:ext uri="{FF2B5EF4-FFF2-40B4-BE49-F238E27FC236}">
                  <a16:creationId xmlns:a16="http://schemas.microsoft.com/office/drawing/2014/main" xmlns="" id="{77EC237D-463D-4024-9E0E-2AA142D6C738}"/>
                </a:ext>
              </a:extLst>
            </p:cNvPr>
            <p:cNvSpPr txBox="1"/>
            <p:nvPr/>
          </p:nvSpPr>
          <p:spPr>
            <a:xfrm>
              <a:off x="720" y="3240"/>
              <a:ext cx="85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400" noProof="1">
                  <a:cs typeface="+mn-ea"/>
                </a:rPr>
                <a:t>9</a:t>
              </a:r>
              <a:endParaRPr lang="zh-CN" altLang="en-US" noProof="1"/>
            </a:p>
          </p:txBody>
        </p:sp>
        <p:sp>
          <p:nvSpPr>
            <p:cNvPr id="26646" name="Line 21">
              <a:extLst>
                <a:ext uri="{FF2B5EF4-FFF2-40B4-BE49-F238E27FC236}">
                  <a16:creationId xmlns:a16="http://schemas.microsoft.com/office/drawing/2014/main" xmlns="" id="{B3B42875-D4E5-4B12-BEDD-595B4B9B970D}"/>
                </a:ext>
              </a:extLst>
            </p:cNvPr>
            <p:cNvSpPr/>
            <p:nvPr/>
          </p:nvSpPr>
          <p:spPr>
            <a:xfrm>
              <a:off x="2160" y="960"/>
              <a:ext cx="0" cy="2880"/>
            </a:xfrm>
            <a:prstGeom prst="line">
              <a:avLst/>
            </a:prstGeom>
            <a:ln w="38100" cap="flat" cmpd="sng">
              <a:solidFill>
                <a:srgbClr val="CC0099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pPr eaLnBrk="0" hangingPunct="0"/>
              <a:endParaRPr lang="zh-CN" altLang="en-US" noProof="1"/>
            </a:p>
          </p:txBody>
        </p:sp>
        <p:sp>
          <p:nvSpPr>
            <p:cNvPr id="26647" name="文本框 39958">
              <a:extLst>
                <a:ext uri="{FF2B5EF4-FFF2-40B4-BE49-F238E27FC236}">
                  <a16:creationId xmlns:a16="http://schemas.microsoft.com/office/drawing/2014/main" xmlns="" id="{F885F36A-8F10-495B-ABE8-8551211CDBBC}"/>
                </a:ext>
              </a:extLst>
            </p:cNvPr>
            <p:cNvSpPr txBox="1"/>
            <p:nvPr/>
          </p:nvSpPr>
          <p:spPr>
            <a:xfrm>
              <a:off x="1680" y="1800"/>
              <a:ext cx="85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400" noProof="1">
                  <a:cs typeface="+mn-ea"/>
                </a:rPr>
                <a:t>8</a:t>
              </a:r>
              <a:endParaRPr lang="zh-CN" altLang="en-US" sz="2400" noProof="1"/>
            </a:p>
          </p:txBody>
        </p:sp>
        <p:sp>
          <p:nvSpPr>
            <p:cNvPr id="26648" name="文本框 39959">
              <a:extLst>
                <a:ext uri="{FF2B5EF4-FFF2-40B4-BE49-F238E27FC236}">
                  <a16:creationId xmlns:a16="http://schemas.microsoft.com/office/drawing/2014/main" xmlns="" id="{E64B5375-DE14-476A-AB5E-64EA105A2258}"/>
                </a:ext>
              </a:extLst>
            </p:cNvPr>
            <p:cNvSpPr txBox="1"/>
            <p:nvPr/>
          </p:nvSpPr>
          <p:spPr>
            <a:xfrm>
              <a:off x="0" y="1440"/>
              <a:ext cx="488" cy="9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3200" noProof="1">
                  <a:solidFill>
                    <a:srgbClr val="D60093"/>
                  </a:solidFill>
                  <a:cs typeface="+mn-ea"/>
                </a:rPr>
                <a:t>y</a:t>
              </a:r>
              <a:endParaRPr lang="zh-CN" altLang="en-US" sz="3200" noProof="1">
                <a:solidFill>
                  <a:srgbClr val="D60093"/>
                </a:solidFill>
              </a:endParaRPr>
            </a:p>
          </p:txBody>
        </p:sp>
        <p:sp>
          <p:nvSpPr>
            <p:cNvPr id="26649" name="文本框 39960">
              <a:extLst>
                <a:ext uri="{FF2B5EF4-FFF2-40B4-BE49-F238E27FC236}">
                  <a16:creationId xmlns:a16="http://schemas.microsoft.com/office/drawing/2014/main" xmlns="" id="{E32BBE1F-4BAF-47A4-A0D1-314A36780E72}"/>
                </a:ext>
              </a:extLst>
            </p:cNvPr>
            <p:cNvSpPr txBox="1"/>
            <p:nvPr/>
          </p:nvSpPr>
          <p:spPr>
            <a:xfrm>
              <a:off x="4437" y="1243"/>
              <a:ext cx="488" cy="9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3200" noProof="1">
                  <a:solidFill>
                    <a:srgbClr val="D60093"/>
                  </a:solidFill>
                  <a:cs typeface="+mn-ea"/>
                </a:rPr>
                <a:t>x</a:t>
              </a:r>
              <a:endParaRPr lang="zh-CN" altLang="en-US" sz="3200" noProof="1">
                <a:solidFill>
                  <a:srgbClr val="D60093"/>
                </a:solidFill>
              </a:endParaRPr>
            </a:p>
          </p:txBody>
        </p:sp>
        <p:sp>
          <p:nvSpPr>
            <p:cNvPr id="26650" name="Freeform 28">
              <a:extLst>
                <a:ext uri="{FF2B5EF4-FFF2-40B4-BE49-F238E27FC236}">
                  <a16:creationId xmlns:a16="http://schemas.microsoft.com/office/drawing/2014/main" xmlns="" id="{2CD28C8E-DBA2-47CA-98AA-AC9A5B167643}"/>
                </a:ext>
              </a:extLst>
            </p:cNvPr>
            <p:cNvSpPr/>
            <p:nvPr/>
          </p:nvSpPr>
          <p:spPr>
            <a:xfrm rot="5340000">
              <a:off x="900" y="2700"/>
              <a:ext cx="1080" cy="1200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144" y="192"/>
                </a:cxn>
                <a:cxn ang="0">
                  <a:pos x="0" y="480"/>
                </a:cxn>
              </a:cxnLst>
              <a:rect l="0" t="0" r="0" b="0"/>
              <a:pathLst>
                <a:path w="432" h="480">
                  <a:moveTo>
                    <a:pt x="432" y="0"/>
                  </a:moveTo>
                  <a:cubicBezTo>
                    <a:pt x="324" y="56"/>
                    <a:pt x="216" y="112"/>
                    <a:pt x="144" y="192"/>
                  </a:cubicBezTo>
                  <a:cubicBezTo>
                    <a:pt x="72" y="272"/>
                    <a:pt x="36" y="376"/>
                    <a:pt x="0" y="480"/>
                  </a:cubicBezTo>
                </a:path>
              </a:pathLst>
            </a:custGeom>
            <a:noFill/>
            <a:ln w="38100" cap="flat" cmpd="sng">
              <a:solidFill>
                <a:srgbClr val="CC0099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26651" name="文本框 39962">
              <a:extLst>
                <a:ext uri="{FF2B5EF4-FFF2-40B4-BE49-F238E27FC236}">
                  <a16:creationId xmlns:a16="http://schemas.microsoft.com/office/drawing/2014/main" xmlns="" id="{C94680F8-8D3A-4C1A-B6F1-AB8015092E59}"/>
                </a:ext>
              </a:extLst>
            </p:cNvPr>
            <p:cNvSpPr txBox="1"/>
            <p:nvPr/>
          </p:nvSpPr>
          <p:spPr>
            <a:xfrm>
              <a:off x="1200" y="2520"/>
              <a:ext cx="85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400" noProof="1">
                  <a:cs typeface="+mn-ea"/>
                </a:rPr>
                <a:t>10</a:t>
              </a:r>
              <a:endParaRPr lang="zh-CN" altLang="en-US" sz="2400" noProof="1"/>
            </a:p>
          </p:txBody>
        </p:sp>
      </p:grpSp>
      <p:sp>
        <p:nvSpPr>
          <p:cNvPr id="39964" name="Text Box 282">
            <a:extLst>
              <a:ext uri="{FF2B5EF4-FFF2-40B4-BE49-F238E27FC236}">
                <a16:creationId xmlns:a16="http://schemas.microsoft.com/office/drawing/2014/main" xmlns="" id="{1D979134-AF61-429E-8F99-8EA917605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667000"/>
            <a:ext cx="480218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申明一个</a:t>
            </a:r>
            <a:r>
              <a:rPr lang="zh-CN" altLang="en-US" sz="2400">
                <a:solidFill>
                  <a:srgbClr val="FFFF6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path[ ]</a:t>
            </a:r>
            <a:r>
              <a:rPr lang="zh-CN" altLang="en-US" sz="24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数组:</a:t>
            </a:r>
          </a:p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path[i]记录起点x到i的这条最短路径上，i前一个点的编号。</a:t>
            </a:r>
          </a:p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比如，左图中：</a:t>
            </a:r>
          </a:p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FFFF"/>
                </a:solidFill>
              </a:rPr>
              <a:t>path[3]==1</a:t>
            </a:r>
          </a:p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FFFF"/>
                </a:solidFill>
              </a:rPr>
              <a:t>path[1]==2</a:t>
            </a:r>
          </a:p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FFFF"/>
                </a:solidFill>
              </a:rPr>
              <a:t>path[2]==4</a:t>
            </a:r>
          </a:p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FFFF"/>
                </a:solidFill>
              </a:rPr>
              <a:t>path[4]==0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ldLvl="0"/>
      <p:bldP spid="3996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>
            <a:extLst>
              <a:ext uri="{FF2B5EF4-FFF2-40B4-BE49-F238E27FC236}">
                <a16:creationId xmlns:a16="http://schemas.microsoft.com/office/drawing/2014/main" xmlns="" id="{96B2019A-ADC2-42B5-8B12-F1A09532C05F}"/>
              </a:ext>
            </a:extLst>
          </p:cNvPr>
          <p:cNvSpPr/>
          <p:nvPr/>
        </p:nvSpPr>
        <p:spPr>
          <a:xfrm>
            <a:off x="0" y="169863"/>
            <a:ext cx="9069388" cy="644525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void</a:t>
            </a: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dij</a:t>
            </a: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k</a:t>
            </a: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stra(</a:t>
            </a: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int </a:t>
            </a: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x)     </a:t>
            </a:r>
            <a:r>
              <a:rPr lang="en-US" altLang="x-none" sz="16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</a:t>
            </a:r>
            <a:r>
              <a:rPr lang="en-US" altLang="x-none" sz="16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//</a:t>
            </a:r>
            <a:r>
              <a:rPr lang="zh-CN" altLang="en-US" sz="16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求从</a:t>
            </a:r>
            <a:r>
              <a:rPr lang="en-US" altLang="x-none" sz="16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x</a:t>
            </a:r>
            <a:r>
              <a:rPr lang="zh-CN" altLang="en-US" sz="16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点出发到其他所有点的最短距离</a:t>
            </a:r>
            <a:endParaRPr lang="zh-CN" altLang="en-US" sz="1600" noProof="1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{</a:t>
            </a:r>
            <a:endParaRPr lang="zh-CN" altLang="en-US" noProof="1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 int </a:t>
            </a: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i,j,k,min</a:t>
            </a: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n</a:t>
            </a: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;</a:t>
            </a:r>
            <a:endParaRPr lang="en-US" altLang="x-none" noProof="1">
              <a:solidFill>
                <a:srgbClr val="FFFF66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</a:t>
            </a: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en-US" altLang="x-none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for</a:t>
            </a:r>
            <a:r>
              <a:rPr lang="zh-CN" altLang="en-US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(</a:t>
            </a: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i=1</a:t>
            </a: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;</a:t>
            </a: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i&lt;=</a:t>
            </a: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n</a:t>
            </a: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;i++</a:t>
            </a:r>
            <a:r>
              <a:rPr lang="zh-CN" altLang="en-US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)</a:t>
            </a:r>
            <a:r>
              <a:rPr lang="en-US" altLang="x-none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</a:t>
            </a: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                 </a:t>
            </a:r>
            <a:r>
              <a:rPr lang="en-US" altLang="x-none" sz="16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</a:t>
            </a:r>
            <a:r>
              <a:rPr lang="en-US" altLang="x-none" sz="16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//</a:t>
            </a:r>
            <a:r>
              <a:rPr lang="zh-CN" altLang="en-US" sz="16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初始化数据</a:t>
            </a:r>
            <a:endParaRPr lang="zh-CN" altLang="en-US" sz="1600" noProof="1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 </a:t>
            </a:r>
            <a:r>
              <a:rPr lang="zh-CN" altLang="en-US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{</a:t>
            </a:r>
            <a:endParaRPr lang="zh-CN" altLang="en-US" noProof="1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</a:t>
            </a: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    </a:t>
            </a: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mark[i]=</a:t>
            </a:r>
            <a:r>
              <a:rPr lang="en-US" altLang="x-none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false</a:t>
            </a: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;                      </a:t>
            </a:r>
            <a:r>
              <a:rPr lang="en-US" altLang="x-none" sz="16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</a:t>
            </a:r>
            <a:r>
              <a:rPr lang="en-US" altLang="x-none" sz="16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//mark</a:t>
            </a:r>
            <a:r>
              <a:rPr lang="zh-CN" altLang="en-US" sz="16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记录第</a:t>
            </a:r>
            <a:r>
              <a:rPr lang="en-US" altLang="x-none" sz="16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i</a:t>
            </a:r>
            <a:r>
              <a:rPr lang="zh-CN" altLang="en-US" sz="16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号节点是否被讨论过</a:t>
            </a:r>
            <a:endParaRPr lang="zh-CN" altLang="en-US" sz="1600" noProof="1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        </a:t>
            </a: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dis[i]=Map[x</a:t>
            </a: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][</a:t>
            </a: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i];                         </a:t>
            </a:r>
            <a:r>
              <a:rPr lang="en-US" altLang="x-none" sz="16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</a:t>
            </a:r>
            <a:r>
              <a:rPr lang="en-US" altLang="x-none" sz="16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//dis</a:t>
            </a:r>
            <a:r>
              <a:rPr lang="zh-CN" altLang="en-US" sz="16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记录起点</a:t>
            </a:r>
            <a:r>
              <a:rPr lang="en-US" altLang="x-none" sz="16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x</a:t>
            </a:r>
            <a:r>
              <a:rPr lang="zh-CN" altLang="en-US" sz="16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到节点</a:t>
            </a:r>
            <a:r>
              <a:rPr lang="en-US" altLang="x-none" sz="16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i</a:t>
            </a:r>
            <a:r>
              <a:rPr lang="zh-CN" altLang="en-US" sz="16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的距离</a:t>
            </a:r>
            <a:endParaRPr lang="zh-CN" altLang="en-US" sz="1600" noProof="1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      </a:t>
            </a:r>
            <a:r>
              <a:rPr lang="zh-CN" altLang="en-US" noProof="1">
                <a:solidFill>
                  <a:srgbClr val="FF66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</a:t>
            </a:r>
            <a:r>
              <a:rPr lang="en-US" altLang="x-none" b="1" noProof="1">
                <a:solidFill>
                  <a:srgbClr val="FF66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path[i]=x; </a:t>
            </a:r>
            <a:r>
              <a:rPr lang="en-US" altLang="x-none" b="1" noProof="1">
                <a:solidFill>
                  <a:srgbClr val="FF00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</a:t>
            </a:r>
            <a:r>
              <a:rPr lang="en-US" altLang="x-none" b="1" noProof="1">
                <a:solidFill>
                  <a:srgbClr val="00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</a:t>
            </a:r>
            <a:r>
              <a:rPr lang="en-US" altLang="x-none" b="1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</a:t>
            </a:r>
            <a:r>
              <a:rPr lang="en-US" altLang="x-none" sz="1600" b="1" noProof="1">
                <a:solidFill>
                  <a:srgbClr val="00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//</a:t>
            </a:r>
            <a:r>
              <a:rPr lang="zh-CN" altLang="en-US" sz="1600" b="1" noProof="1">
                <a:solidFill>
                  <a:srgbClr val="00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初始化path数组，</a:t>
            </a:r>
            <a:r>
              <a:rPr lang="en-US" altLang="x-none" sz="1600" b="1" noProof="1">
                <a:solidFill>
                  <a:srgbClr val="00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path</a:t>
            </a:r>
            <a:r>
              <a:rPr lang="zh-CN" altLang="en-US" sz="1600" b="1" noProof="1">
                <a:solidFill>
                  <a:srgbClr val="00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[i]记录x到点i的路径上,i的前一个节点的编号</a:t>
            </a:r>
            <a:endParaRPr lang="zh-CN" altLang="en-US" sz="1600" b="1" noProof="1">
              <a:solidFill>
                <a:srgbClr val="00FFFF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 }</a:t>
            </a:r>
            <a:endParaRPr lang="zh-CN" altLang="en-US" noProof="1">
              <a:solidFill>
                <a:srgbClr val="FFFF66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</a:t>
            </a: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</a:t>
            </a: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mark[x]=</a:t>
            </a:r>
            <a:r>
              <a:rPr lang="en-US" altLang="x-none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true</a:t>
            </a: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;</a:t>
            </a:r>
            <a:r>
              <a:rPr lang="en-US" altLang="x-none" dirty="0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</a:rPr>
              <a:t/>
            </a:r>
            <a:br>
              <a:rPr lang="en-US" altLang="x-none" dirty="0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</a:rPr>
            </a:b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</a:t>
            </a:r>
            <a:endParaRPr lang="en-US" altLang="x-none" noProof="1">
              <a:solidFill>
                <a:srgbClr val="FFFF66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 do{</a:t>
            </a:r>
            <a:r>
              <a:rPr lang="en-US" altLang="x-none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  </a:t>
            </a: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                      </a:t>
            </a:r>
            <a:r>
              <a:rPr lang="en-US" altLang="x-none" sz="16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</a:t>
            </a:r>
            <a:r>
              <a:rPr lang="en-US" altLang="x-none" sz="16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//</a:t>
            </a:r>
            <a:r>
              <a:rPr lang="zh-CN" altLang="en-US" sz="16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算法主要部分  求</a:t>
            </a:r>
            <a:r>
              <a:rPr lang="en-US" altLang="x-none" sz="16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x</a:t>
            </a:r>
            <a:r>
              <a:rPr lang="zh-CN" altLang="en-US" sz="16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到其他所有点的最短距离和路径</a:t>
            </a:r>
            <a:endParaRPr lang="zh-CN" altLang="en-US" sz="1600" noProof="1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        </a:t>
            </a: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min</a:t>
            </a: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n</a:t>
            </a: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=</a:t>
            </a: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inf;     </a:t>
            </a:r>
            <a:r>
              <a:rPr lang="zh-CN" altLang="en-US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//inf为自定义的常数表示无穷大，比如const int inf=999999999;</a:t>
            </a:r>
            <a:endParaRPr lang="zh-CN" altLang="en-US" noProof="1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</a:t>
            </a: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    </a:t>
            </a: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k=0;                                       </a:t>
            </a:r>
            <a:r>
              <a:rPr lang="en-US" altLang="x-none" sz="16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// k</a:t>
            </a:r>
            <a:r>
              <a:rPr lang="zh-CN" altLang="en-US" sz="16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记录离</a:t>
            </a:r>
            <a:r>
              <a:rPr lang="en-US" altLang="x-none" sz="16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x</a:t>
            </a:r>
            <a:r>
              <a:rPr lang="zh-CN" altLang="en-US" sz="16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最近的点的编号</a:t>
            </a:r>
            <a:endParaRPr lang="zh-CN" altLang="en-US" sz="1600" noProof="1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        </a:t>
            </a:r>
            <a:r>
              <a:rPr lang="en-US" altLang="x-none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for</a:t>
            </a:r>
            <a:r>
              <a:rPr lang="zh-CN" altLang="en-US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(</a:t>
            </a: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i=1</a:t>
            </a: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;i&lt;=</a:t>
            </a: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n</a:t>
            </a: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;i++)</a:t>
            </a: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              </a:t>
            </a:r>
            <a:r>
              <a:rPr lang="en-US" altLang="x-none" sz="16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//</a:t>
            </a:r>
            <a:r>
              <a:rPr lang="zh-CN" altLang="en-US" sz="16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寻找当前离</a:t>
            </a:r>
            <a:r>
              <a:rPr lang="en-US" altLang="x-none" sz="16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x</a:t>
            </a:r>
            <a:r>
              <a:rPr lang="zh-CN" altLang="en-US" sz="16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最近且未被讨论过的节点</a:t>
            </a:r>
            <a:endParaRPr lang="zh-CN" altLang="en-US" sz="1600" noProof="1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            </a:t>
            </a:r>
            <a:r>
              <a:rPr lang="en-US" altLang="x-none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if</a:t>
            </a: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(</a:t>
            </a: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(mark[i]=</a:t>
            </a: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=</a:t>
            </a: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false)</a:t>
            </a: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&amp;&amp;</a:t>
            </a: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(dis[i]&lt;min</a:t>
            </a: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n</a:t>
            </a: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)</a:t>
            </a: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)</a:t>
            </a:r>
            <a:r>
              <a:rPr lang="zh-CN" altLang="en-US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{</a:t>
            </a: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min</a:t>
            </a: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n</a:t>
            </a: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=dis[i]; k=i;</a:t>
            </a: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zh-CN" altLang="en-US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}</a:t>
            </a:r>
            <a:endParaRPr lang="zh-CN" altLang="en-US" noProof="1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                                          </a:t>
            </a:r>
            <a:r>
              <a:rPr lang="en-US" altLang="x-none" sz="16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en-US" altLang="x-none" sz="16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//</a:t>
            </a:r>
            <a:r>
              <a:rPr lang="zh-CN" altLang="en-US" sz="16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讨论经过</a:t>
            </a:r>
            <a:r>
              <a:rPr lang="en-US" altLang="x-none" sz="16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k</a:t>
            </a:r>
            <a:r>
              <a:rPr lang="zh-CN" altLang="en-US" sz="16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点，有没有其他点到</a:t>
            </a:r>
            <a:r>
              <a:rPr lang="en-US" altLang="x-none" sz="16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x</a:t>
            </a:r>
            <a:r>
              <a:rPr lang="zh-CN" altLang="en-US" sz="16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的距离缩短</a:t>
            </a:r>
            <a:endParaRPr lang="zh-CN" altLang="en-US" sz="1600" noProof="1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       </a:t>
            </a:r>
            <a:r>
              <a:rPr lang="zh-CN" altLang="en-US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en-US" altLang="x-none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if</a:t>
            </a:r>
            <a:r>
              <a:rPr lang="zh-CN" altLang="en-US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(</a:t>
            </a: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k&gt;0</a:t>
            </a: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)</a:t>
            </a:r>
            <a:r>
              <a:rPr lang="en-US" altLang="x-none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                    </a:t>
            </a:r>
            <a:r>
              <a:rPr lang="en-US" altLang="x-none" sz="16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en-US" altLang="x-none" sz="16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//k&gt;0</a:t>
            </a:r>
            <a:r>
              <a:rPr lang="zh-CN" altLang="en-US" sz="16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表示找到未被讨论过的节点</a:t>
            </a:r>
            <a:endParaRPr lang="zh-CN" altLang="en-US" sz="1600" noProof="1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        {</a:t>
            </a:r>
            <a:endParaRPr lang="zh-CN" altLang="en-US" noProof="1">
              <a:solidFill>
                <a:srgbClr val="FFFF66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</a:t>
            </a: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        </a:t>
            </a: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mark[k]=</a:t>
            </a:r>
            <a:r>
              <a:rPr lang="en-US" altLang="x-none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true</a:t>
            </a: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;                   </a:t>
            </a:r>
            <a:r>
              <a:rPr lang="en-US" altLang="x-none" sz="16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en-US" altLang="x-none" sz="16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//</a:t>
            </a:r>
            <a:r>
              <a:rPr lang="zh-CN" altLang="en-US" sz="16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将</a:t>
            </a:r>
            <a:r>
              <a:rPr lang="en-US" altLang="x-none" sz="16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k</a:t>
            </a:r>
            <a:r>
              <a:rPr lang="zh-CN" altLang="en-US" sz="16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号点设置为已被讨论过</a:t>
            </a:r>
            <a:endParaRPr lang="zh-CN" altLang="en-US" sz="1600" noProof="1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               </a:t>
            </a:r>
            <a:r>
              <a:rPr lang="en-US" altLang="x-none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for</a:t>
            </a:r>
            <a:r>
              <a:rPr lang="zh-CN" altLang="en-US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(</a:t>
            </a: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i=1</a:t>
            </a: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;</a:t>
            </a:r>
            <a:r>
              <a:rPr lang="en-US" altLang="x-none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zh-CN" altLang="en-US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i&lt;=</a:t>
            </a: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n</a:t>
            </a: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;i++)</a:t>
            </a:r>
            <a:endParaRPr lang="zh-CN" altLang="en-US" noProof="1">
              <a:solidFill>
                <a:srgbClr val="FFFF66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</a:t>
            </a: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        </a:t>
            </a: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en-US" altLang="x-none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if</a:t>
            </a: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(dis[i]&gt;dis[k]+Map[k</a:t>
            </a: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][</a:t>
            </a: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i])</a:t>
            </a:r>
            <a:r>
              <a:rPr lang="en-US" altLang="x-none" sz="16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//</a:t>
            </a:r>
            <a:r>
              <a:rPr lang="zh-CN" altLang="en-US" sz="16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讨论起点经过</a:t>
            </a:r>
            <a:r>
              <a:rPr lang="en-US" altLang="x-none" sz="16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k</a:t>
            </a:r>
            <a:r>
              <a:rPr lang="zh-CN" altLang="en-US" sz="16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点到其它点的距离是否缩短</a:t>
            </a:r>
            <a:endParaRPr lang="zh-CN" altLang="en-US" sz="1600" noProof="1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               {</a:t>
            </a:r>
            <a:endParaRPr lang="zh-CN" altLang="en-US" noProof="1">
              <a:solidFill>
                <a:srgbClr val="FFFF66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 </a:t>
            </a: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              </a:t>
            </a: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dis[i]=dis[k]+Map[k</a:t>
            </a: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][</a:t>
            </a: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i];</a:t>
            </a:r>
            <a:endParaRPr lang="en-US" altLang="x-none" noProof="1">
              <a:solidFill>
                <a:srgbClr val="FFFF66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 </a:t>
            </a: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             </a:t>
            </a:r>
            <a:r>
              <a:rPr lang="zh-CN" altLang="en-US" b="1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zh-CN" altLang="en-US" b="1" noProof="1">
                <a:solidFill>
                  <a:srgbClr val="00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en-US" altLang="x-none" b="1" noProof="1">
                <a:solidFill>
                  <a:srgbClr val="FF66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path[i]=k;</a:t>
            </a:r>
            <a:r>
              <a:rPr lang="zh-CN" altLang="en-US" b="1" noProof="1">
                <a:solidFill>
                  <a:srgbClr val="FF66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</a:t>
            </a:r>
            <a:r>
              <a:rPr lang="zh-CN" altLang="en-US" sz="1300" b="1" noProof="1">
                <a:solidFill>
                  <a:srgbClr val="66FF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//起点经过k到i的距离更短，则起点到i的路径上，i的前一个点为k，更新path[i]为k。</a:t>
            </a:r>
            <a:endParaRPr lang="zh-CN" altLang="en-US" sz="1300" b="1" noProof="1">
              <a:solidFill>
                <a:srgbClr val="66FFFF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</a:t>
            </a: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         </a:t>
            </a: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</a:t>
            </a: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}</a:t>
            </a:r>
            <a:endParaRPr lang="zh-CN" altLang="en-US" noProof="1">
              <a:solidFill>
                <a:srgbClr val="FFFF66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           }</a:t>
            </a:r>
            <a:endParaRPr lang="zh-CN" altLang="en-US" noProof="1">
              <a:solidFill>
                <a:srgbClr val="FFFF66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x-none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</a:t>
            </a:r>
            <a:r>
              <a:rPr lang="zh-CN" altLang="en-US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    }</a:t>
            </a: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while(</a:t>
            </a: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k</a:t>
            </a: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&gt;</a:t>
            </a: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0</a:t>
            </a:r>
            <a:r>
              <a:rPr lang="zh-CN" altLang="en-US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)</a:t>
            </a:r>
            <a:r>
              <a:rPr lang="en-US" altLang="x-none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;                  </a:t>
            </a:r>
            <a:r>
              <a:rPr lang="en-US" altLang="x-none" sz="16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//</a:t>
            </a:r>
            <a:r>
              <a:rPr lang="zh-CN" altLang="en-US" sz="16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若k==0表示找不到未被讨论过的点，也就是全部点都被讨论过了</a:t>
            </a:r>
            <a:endParaRPr lang="zh-CN" altLang="en-US" sz="1600" noProof="1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}</a:t>
            </a:r>
            <a:endParaRPr lang="zh-CN" altLang="en-US" noProof="1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</p:txBody>
      </p:sp>
      <p:grpSp>
        <p:nvGrpSpPr>
          <p:cNvPr id="40963" name="组合 40962">
            <a:extLst>
              <a:ext uri="{FF2B5EF4-FFF2-40B4-BE49-F238E27FC236}">
                <a16:creationId xmlns:a16="http://schemas.microsoft.com/office/drawing/2014/main" xmlns="" id="{F30038A0-EFF8-4EF2-B894-EAA4117B30C3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152400"/>
            <a:ext cx="3552825" cy="3048000"/>
            <a:chOff x="0" y="0"/>
            <a:chExt cx="5596" cy="4800"/>
          </a:xfrm>
        </p:grpSpPr>
        <p:grpSp>
          <p:nvGrpSpPr>
            <p:cNvPr id="27652" name="组合 40963">
              <a:extLst>
                <a:ext uri="{FF2B5EF4-FFF2-40B4-BE49-F238E27FC236}">
                  <a16:creationId xmlns:a16="http://schemas.microsoft.com/office/drawing/2014/main" xmlns="" id="{E6CE14A4-D2B4-4781-BA62-9D07BF257E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040" cy="4800"/>
              <a:chOff x="0" y="0"/>
              <a:chExt cx="5040" cy="4800"/>
            </a:xfrm>
          </p:grpSpPr>
          <p:sp>
            <p:nvSpPr>
              <p:cNvPr id="27653" name="矩形 40964">
                <a:extLst>
                  <a:ext uri="{FF2B5EF4-FFF2-40B4-BE49-F238E27FC236}">
                    <a16:creationId xmlns:a16="http://schemas.microsoft.com/office/drawing/2014/main" xmlns="" id="{2BD1C2D0-BA79-4CD9-A55F-5E6A6AAD4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040" cy="4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endParaRPr lang="zh-CN" altLang="en-US"/>
              </a:p>
            </p:txBody>
          </p:sp>
          <p:sp>
            <p:nvSpPr>
              <p:cNvPr id="27654" name="Oval 17">
                <a:extLst>
                  <a:ext uri="{FF2B5EF4-FFF2-40B4-BE49-F238E27FC236}">
                    <a16:creationId xmlns:a16="http://schemas.microsoft.com/office/drawing/2014/main" xmlns="" id="{9BF92D70-D121-4DF0-B81D-1BBA7AE05E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0" y="120"/>
                <a:ext cx="840" cy="840"/>
              </a:xfrm>
              <a:prstGeom prst="ellipse">
                <a:avLst/>
              </a:prstGeom>
              <a:solidFill>
                <a:srgbClr val="00FFFF"/>
              </a:solidFill>
              <a:ln w="38100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3200" b="1"/>
                  <a:t>1</a:t>
                </a:r>
              </a:p>
            </p:txBody>
          </p:sp>
          <p:sp>
            <p:nvSpPr>
              <p:cNvPr id="27655" name="Oval 18">
                <a:extLst>
                  <a:ext uri="{FF2B5EF4-FFF2-40B4-BE49-F238E27FC236}">
                    <a16:creationId xmlns:a16="http://schemas.microsoft.com/office/drawing/2014/main" xmlns="" id="{509EC600-8699-41F4-A481-A66FD8288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" y="1920"/>
                <a:ext cx="840" cy="840"/>
              </a:xfrm>
              <a:prstGeom prst="ellipse">
                <a:avLst/>
              </a:prstGeom>
              <a:solidFill>
                <a:srgbClr val="00FFFF"/>
              </a:solidFill>
              <a:ln w="38100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3200" b="1"/>
                  <a:t>3</a:t>
                </a:r>
              </a:p>
            </p:txBody>
          </p:sp>
          <p:sp>
            <p:nvSpPr>
              <p:cNvPr id="27656" name="Oval 19">
                <a:extLst>
                  <a:ext uri="{FF2B5EF4-FFF2-40B4-BE49-F238E27FC236}">
                    <a16:creationId xmlns:a16="http://schemas.microsoft.com/office/drawing/2014/main" xmlns="" id="{AB668494-37BA-4C97-BB0A-91D623004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5" y="3840"/>
                <a:ext cx="840" cy="840"/>
              </a:xfrm>
              <a:prstGeom prst="ellipse">
                <a:avLst/>
              </a:prstGeom>
              <a:solidFill>
                <a:srgbClr val="00FFFF"/>
              </a:solidFill>
              <a:ln w="38100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3200" b="1"/>
                  <a:t>2</a:t>
                </a:r>
              </a:p>
            </p:txBody>
          </p:sp>
          <p:sp>
            <p:nvSpPr>
              <p:cNvPr id="27657" name="Oval 20">
                <a:extLst>
                  <a:ext uri="{FF2B5EF4-FFF2-40B4-BE49-F238E27FC236}">
                    <a16:creationId xmlns:a16="http://schemas.microsoft.com/office/drawing/2014/main" xmlns="" id="{17C4A904-5687-4EB5-9F74-C7B540BB98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680"/>
                <a:ext cx="840" cy="840"/>
              </a:xfrm>
              <a:prstGeom prst="ellipse">
                <a:avLst/>
              </a:prstGeom>
              <a:solidFill>
                <a:srgbClr val="00FFFF"/>
              </a:solidFill>
              <a:ln w="38100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3200" b="1"/>
                  <a:t>4</a:t>
                </a:r>
              </a:p>
            </p:txBody>
          </p:sp>
          <p:sp>
            <p:nvSpPr>
              <p:cNvPr id="27658" name="Line 21">
                <a:extLst>
                  <a:ext uri="{FF2B5EF4-FFF2-40B4-BE49-F238E27FC236}">
                    <a16:creationId xmlns:a16="http://schemas.microsoft.com/office/drawing/2014/main" xmlns="" id="{FF76A73E-FAFA-498A-88E4-94A389626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0" y="960"/>
                <a:ext cx="0" cy="2880"/>
              </a:xfrm>
              <a:prstGeom prst="line">
                <a:avLst/>
              </a:prstGeom>
              <a:noFill/>
              <a:ln w="38100">
                <a:solidFill>
                  <a:srgbClr val="3366CC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endParaRPr lang="zh-CN" altLang="en-US"/>
              </a:p>
            </p:txBody>
          </p:sp>
          <p:sp>
            <p:nvSpPr>
              <p:cNvPr id="27659" name="Line 24">
                <a:extLst>
                  <a:ext uri="{FF2B5EF4-FFF2-40B4-BE49-F238E27FC236}">
                    <a16:creationId xmlns:a16="http://schemas.microsoft.com/office/drawing/2014/main" xmlns="" id="{D30F429F-7666-4C6B-BD86-144917C84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2" y="2852"/>
                <a:ext cx="1200" cy="1200"/>
              </a:xfrm>
              <a:prstGeom prst="line">
                <a:avLst/>
              </a:prstGeom>
              <a:noFill/>
              <a:ln w="38100">
                <a:solidFill>
                  <a:srgbClr val="CC0099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endParaRPr lang="zh-CN" altLang="en-US"/>
              </a:p>
            </p:txBody>
          </p:sp>
          <p:sp>
            <p:nvSpPr>
              <p:cNvPr id="27660" name="Line 25">
                <a:extLst>
                  <a:ext uri="{FF2B5EF4-FFF2-40B4-BE49-F238E27FC236}">
                    <a16:creationId xmlns:a16="http://schemas.microsoft.com/office/drawing/2014/main" xmlns="" id="{60D80864-3F9A-4155-8290-F3D7FA5395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70" y="2520"/>
                <a:ext cx="1320" cy="1440"/>
              </a:xfrm>
              <a:prstGeom prst="line">
                <a:avLst/>
              </a:prstGeom>
              <a:noFill/>
              <a:ln w="38100">
                <a:solidFill>
                  <a:srgbClr val="3366CC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endParaRPr lang="zh-CN" altLang="en-US"/>
              </a:p>
            </p:txBody>
          </p:sp>
          <p:sp>
            <p:nvSpPr>
              <p:cNvPr id="27661" name="Line 26">
                <a:extLst>
                  <a:ext uri="{FF2B5EF4-FFF2-40B4-BE49-F238E27FC236}">
                    <a16:creationId xmlns:a16="http://schemas.microsoft.com/office/drawing/2014/main" xmlns="" id="{20C7FDE7-1DA2-46AF-957B-50155C643F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90" y="840"/>
                <a:ext cx="1080" cy="1200"/>
              </a:xfrm>
              <a:prstGeom prst="line">
                <a:avLst/>
              </a:prstGeom>
              <a:noFill/>
              <a:ln w="38100">
                <a:solidFill>
                  <a:srgbClr val="3366CC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endParaRPr lang="zh-CN" altLang="en-US"/>
              </a:p>
            </p:txBody>
          </p:sp>
          <p:sp>
            <p:nvSpPr>
              <p:cNvPr id="27662" name="Freeform 28">
                <a:extLst>
                  <a:ext uri="{FF2B5EF4-FFF2-40B4-BE49-F238E27FC236}">
                    <a16:creationId xmlns:a16="http://schemas.microsoft.com/office/drawing/2014/main" xmlns="" id="{D144F619-BE0F-4B77-B1C0-FC30EC4FF7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20000">
                <a:off x="2849" y="659"/>
                <a:ext cx="1080" cy="1200"/>
              </a:xfrm>
              <a:custGeom>
                <a:avLst/>
                <a:gdLst>
                  <a:gd name="T0" fmla="*/ 432 w 432"/>
                  <a:gd name="T1" fmla="*/ 0 h 480"/>
                  <a:gd name="T2" fmla="*/ 144 w 432"/>
                  <a:gd name="T3" fmla="*/ 192 h 480"/>
                  <a:gd name="T4" fmla="*/ 0 w 432"/>
                  <a:gd name="T5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" h="480">
                    <a:moveTo>
                      <a:pt x="432" y="0"/>
                    </a:moveTo>
                    <a:cubicBezTo>
                      <a:pt x="324" y="56"/>
                      <a:pt x="216" y="112"/>
                      <a:pt x="144" y="192"/>
                    </a:cubicBezTo>
                    <a:cubicBezTo>
                      <a:pt x="72" y="272"/>
                      <a:pt x="36" y="376"/>
                      <a:pt x="0" y="480"/>
                    </a:cubicBezTo>
                  </a:path>
                </a:pathLst>
              </a:custGeom>
              <a:noFill/>
              <a:ln w="38100">
                <a:solidFill>
                  <a:srgbClr val="CC0099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7663" name="Line 29">
                <a:extLst>
                  <a:ext uri="{FF2B5EF4-FFF2-40B4-BE49-F238E27FC236}">
                    <a16:creationId xmlns:a16="http://schemas.microsoft.com/office/drawing/2014/main" xmlns="" id="{05DCDB6D-BF78-4F34-BE86-B67A7F6F6A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70" y="840"/>
                <a:ext cx="1200" cy="1080"/>
              </a:xfrm>
              <a:prstGeom prst="line">
                <a:avLst/>
              </a:prstGeom>
              <a:noFill/>
              <a:ln w="38100">
                <a:solidFill>
                  <a:srgbClr val="CC0099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endParaRPr lang="zh-CN" altLang="en-US"/>
              </a:p>
            </p:txBody>
          </p:sp>
          <p:sp>
            <p:nvSpPr>
              <p:cNvPr id="27664" name="文本框 40975">
                <a:extLst>
                  <a:ext uri="{FF2B5EF4-FFF2-40B4-BE49-F238E27FC236}">
                    <a16:creationId xmlns:a16="http://schemas.microsoft.com/office/drawing/2014/main" xmlns="" id="{9CB2CB06-319C-487F-B556-36F5B56E4C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0" y="3000"/>
                <a:ext cx="850" cy="8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800"/>
                  <a:t>1</a:t>
                </a:r>
              </a:p>
            </p:txBody>
          </p:sp>
          <p:sp>
            <p:nvSpPr>
              <p:cNvPr id="27665" name="文本框 40976">
                <a:extLst>
                  <a:ext uri="{FF2B5EF4-FFF2-40B4-BE49-F238E27FC236}">
                    <a16:creationId xmlns:a16="http://schemas.microsoft.com/office/drawing/2014/main" xmlns="" id="{C9718E0D-4103-4CE8-A3E6-86EBA0E43A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1080"/>
                <a:ext cx="850" cy="8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800"/>
                  <a:t>2</a:t>
                </a:r>
              </a:p>
            </p:txBody>
          </p:sp>
          <p:sp>
            <p:nvSpPr>
              <p:cNvPr id="27666" name="文本框 40977">
                <a:extLst>
                  <a:ext uri="{FF2B5EF4-FFF2-40B4-BE49-F238E27FC236}">
                    <a16:creationId xmlns:a16="http://schemas.microsoft.com/office/drawing/2014/main" xmlns="" id="{3595ADEF-5070-4A95-8669-5C8CE6FE23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2040"/>
                <a:ext cx="850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400"/>
                  <a:t>3</a:t>
                </a:r>
              </a:p>
            </p:txBody>
          </p:sp>
          <p:sp>
            <p:nvSpPr>
              <p:cNvPr id="27667" name="文本框 40978">
                <a:extLst>
                  <a:ext uri="{FF2B5EF4-FFF2-40B4-BE49-F238E27FC236}">
                    <a16:creationId xmlns:a16="http://schemas.microsoft.com/office/drawing/2014/main" xmlns="" id="{912C2E91-C1AE-479F-9609-5E7061D5E6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0" y="480"/>
                <a:ext cx="850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400"/>
                  <a:t>5</a:t>
                </a:r>
              </a:p>
            </p:txBody>
          </p:sp>
          <p:sp>
            <p:nvSpPr>
              <p:cNvPr id="27668" name="文本框 40979">
                <a:extLst>
                  <a:ext uri="{FF2B5EF4-FFF2-40B4-BE49-F238E27FC236}">
                    <a16:creationId xmlns:a16="http://schemas.microsoft.com/office/drawing/2014/main" xmlns="" id="{8B2D88CB-C430-498E-99EB-8E30232CD0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0" y="895"/>
                <a:ext cx="848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400"/>
                  <a:t>4</a:t>
                </a:r>
                <a:endParaRPr lang="zh-CN" altLang="en-US"/>
              </a:p>
            </p:txBody>
          </p:sp>
          <p:sp>
            <p:nvSpPr>
              <p:cNvPr id="27669" name="文本框 40980">
                <a:extLst>
                  <a:ext uri="{FF2B5EF4-FFF2-40B4-BE49-F238E27FC236}">
                    <a16:creationId xmlns:a16="http://schemas.microsoft.com/office/drawing/2014/main" xmlns="" id="{A62EDCE4-9CBE-4DAE-8149-F56DBD1A5D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3240"/>
                <a:ext cx="850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400"/>
                  <a:t>9</a:t>
                </a:r>
                <a:endParaRPr lang="zh-CN" altLang="en-US"/>
              </a:p>
            </p:txBody>
          </p:sp>
          <p:sp>
            <p:nvSpPr>
              <p:cNvPr id="27670" name="Line 21">
                <a:extLst>
                  <a:ext uri="{FF2B5EF4-FFF2-40B4-BE49-F238E27FC236}">
                    <a16:creationId xmlns:a16="http://schemas.microsoft.com/office/drawing/2014/main" xmlns="" id="{49A45543-D895-4E87-B428-DB40C2F542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960"/>
                <a:ext cx="0" cy="2880"/>
              </a:xfrm>
              <a:prstGeom prst="line">
                <a:avLst/>
              </a:prstGeom>
              <a:noFill/>
              <a:ln w="38100">
                <a:solidFill>
                  <a:srgbClr val="CC0099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endParaRPr lang="zh-CN" altLang="en-US"/>
              </a:p>
            </p:txBody>
          </p:sp>
          <p:sp>
            <p:nvSpPr>
              <p:cNvPr id="27671" name="文本框 40982">
                <a:extLst>
                  <a:ext uri="{FF2B5EF4-FFF2-40B4-BE49-F238E27FC236}">
                    <a16:creationId xmlns:a16="http://schemas.microsoft.com/office/drawing/2014/main" xmlns="" id="{84620541-9284-4773-A18A-13F4653336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0" y="1800"/>
                <a:ext cx="850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400"/>
                  <a:t>8</a:t>
                </a:r>
              </a:p>
            </p:txBody>
          </p:sp>
          <p:sp>
            <p:nvSpPr>
              <p:cNvPr id="27672" name="文本框 40983">
                <a:extLst>
                  <a:ext uri="{FF2B5EF4-FFF2-40B4-BE49-F238E27FC236}">
                    <a16:creationId xmlns:a16="http://schemas.microsoft.com/office/drawing/2014/main" xmlns="" id="{A687B9E2-92E2-4208-BC4D-65CB787CFC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440"/>
                <a:ext cx="488" cy="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3200">
                    <a:solidFill>
                      <a:srgbClr val="D60093"/>
                    </a:solidFill>
                  </a:rPr>
                  <a:t>y</a:t>
                </a:r>
                <a:endParaRPr lang="zh-CN" altLang="en-US"/>
              </a:p>
            </p:txBody>
          </p:sp>
          <p:sp>
            <p:nvSpPr>
              <p:cNvPr id="27673" name="文本框 40984">
                <a:extLst>
                  <a:ext uri="{FF2B5EF4-FFF2-40B4-BE49-F238E27FC236}">
                    <a16:creationId xmlns:a16="http://schemas.microsoft.com/office/drawing/2014/main" xmlns="" id="{6FAB5FF3-1237-4309-A0BB-53F7F617D9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7" y="1243"/>
                <a:ext cx="488" cy="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3200">
                    <a:solidFill>
                      <a:srgbClr val="D60093"/>
                    </a:solidFill>
                  </a:rPr>
                  <a:t>x</a:t>
                </a:r>
                <a:endParaRPr lang="zh-CN" altLang="en-US"/>
              </a:p>
            </p:txBody>
          </p:sp>
          <p:sp>
            <p:nvSpPr>
              <p:cNvPr id="27674" name="Freeform 28">
                <a:extLst>
                  <a:ext uri="{FF2B5EF4-FFF2-40B4-BE49-F238E27FC236}">
                    <a16:creationId xmlns:a16="http://schemas.microsoft.com/office/drawing/2014/main" xmlns="" id="{14CF13A2-6BAC-4618-80A4-F4372C36A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340000">
                <a:off x="900" y="2700"/>
                <a:ext cx="1080" cy="1200"/>
              </a:xfrm>
              <a:custGeom>
                <a:avLst/>
                <a:gdLst>
                  <a:gd name="T0" fmla="*/ 432 w 432"/>
                  <a:gd name="T1" fmla="*/ 0 h 480"/>
                  <a:gd name="T2" fmla="*/ 144 w 432"/>
                  <a:gd name="T3" fmla="*/ 192 h 480"/>
                  <a:gd name="T4" fmla="*/ 0 w 432"/>
                  <a:gd name="T5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" h="480">
                    <a:moveTo>
                      <a:pt x="432" y="0"/>
                    </a:moveTo>
                    <a:cubicBezTo>
                      <a:pt x="324" y="56"/>
                      <a:pt x="216" y="112"/>
                      <a:pt x="144" y="192"/>
                    </a:cubicBezTo>
                    <a:cubicBezTo>
                      <a:pt x="72" y="272"/>
                      <a:pt x="36" y="376"/>
                      <a:pt x="0" y="480"/>
                    </a:cubicBezTo>
                  </a:path>
                </a:pathLst>
              </a:custGeom>
              <a:noFill/>
              <a:ln w="38100">
                <a:solidFill>
                  <a:srgbClr val="CC0099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7675" name="文本框 40986">
                <a:extLst>
                  <a:ext uri="{FF2B5EF4-FFF2-40B4-BE49-F238E27FC236}">
                    <a16:creationId xmlns:a16="http://schemas.microsoft.com/office/drawing/2014/main" xmlns="" id="{47DA0D21-983F-47FD-91E2-AC87E50191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2520"/>
                <a:ext cx="850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400"/>
                  <a:t>10</a:t>
                </a:r>
                <a:endParaRPr lang="zh-CN" altLang="en-US"/>
              </a:p>
            </p:txBody>
          </p:sp>
        </p:grpSp>
        <p:sp>
          <p:nvSpPr>
            <p:cNvPr id="27676" name="文本框 40987">
              <a:extLst>
                <a:ext uri="{FF2B5EF4-FFF2-40B4-BE49-F238E27FC236}">
                  <a16:creationId xmlns:a16="http://schemas.microsoft.com/office/drawing/2014/main" xmlns="" id="{37DF2A75-89BA-4D23-B598-273498B887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320"/>
              <a:ext cx="1800" cy="528"/>
            </a:xfrm>
            <a:prstGeom prst="rect">
              <a:avLst/>
            </a:prstGeom>
            <a:noFill/>
            <a:ln>
              <a:noFill/>
            </a:ln>
            <a:effectLst>
              <a:outerShdw dist="107763" dir="81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solidFill>
                    <a:srgbClr val="006600"/>
                  </a:solidFill>
                </a:rPr>
                <a:t>path=1</a:t>
              </a:r>
              <a:endParaRPr lang="zh-CN" altLang="en-US"/>
            </a:p>
          </p:txBody>
        </p:sp>
        <p:sp>
          <p:nvSpPr>
            <p:cNvPr id="27677" name="文本框 40988">
              <a:extLst>
                <a:ext uri="{FF2B5EF4-FFF2-40B4-BE49-F238E27FC236}">
                  <a16:creationId xmlns:a16="http://schemas.microsoft.com/office/drawing/2014/main" xmlns="" id="{C74CC145-D3EB-4685-AC68-362136461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0"/>
              <a:ext cx="180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solidFill>
                    <a:srgbClr val="006600"/>
                  </a:solidFill>
                </a:rPr>
                <a:t>path=2</a:t>
              </a:r>
            </a:p>
          </p:txBody>
        </p:sp>
        <p:sp>
          <p:nvSpPr>
            <p:cNvPr id="27678" name="文本框 40989">
              <a:extLst>
                <a:ext uri="{FF2B5EF4-FFF2-40B4-BE49-F238E27FC236}">
                  <a16:creationId xmlns:a16="http://schemas.microsoft.com/office/drawing/2014/main" xmlns="" id="{D0D76293-BE3A-4427-848E-FDEF466FEE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4200"/>
              <a:ext cx="180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solidFill>
                    <a:srgbClr val="006600"/>
                  </a:solidFill>
                </a:rPr>
                <a:t>path=4</a:t>
              </a:r>
            </a:p>
          </p:txBody>
        </p:sp>
        <p:sp>
          <p:nvSpPr>
            <p:cNvPr id="27679" name="文本框 40990">
              <a:extLst>
                <a:ext uri="{FF2B5EF4-FFF2-40B4-BE49-F238E27FC236}">
                  <a16:creationId xmlns:a16="http://schemas.microsoft.com/office/drawing/2014/main" xmlns="" id="{DB8FBD06-C81A-4F57-AAD8-4C0200D466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6" y="2545"/>
              <a:ext cx="180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solidFill>
                    <a:srgbClr val="006600"/>
                  </a:solidFill>
                </a:rPr>
                <a:t>path=0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>
            <a:extLst>
              <a:ext uri="{FF2B5EF4-FFF2-40B4-BE49-F238E27FC236}">
                <a16:creationId xmlns:a16="http://schemas.microsoft.com/office/drawing/2014/main" xmlns="" id="{955DF313-3F32-48A6-879E-7CD9DEFD4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85800"/>
            <a:ext cx="3352800" cy="2305050"/>
          </a:xfrm>
          <a:prstGeom prst="rect">
            <a:avLst/>
          </a:prstGeom>
          <a:noFill/>
          <a:ln w="19050">
            <a:solidFill>
              <a:srgbClr val="FF66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rgbClr val="FFFF66"/>
                </a:solidFill>
              </a:rPr>
              <a:t>int </a:t>
            </a:r>
            <a:r>
              <a:rPr lang="en-US" altLang="zh-CN" sz="2400">
                <a:solidFill>
                  <a:srgbClr val="FFFF66"/>
                </a:solidFill>
              </a:rPr>
              <a:t>k=</a:t>
            </a:r>
            <a:r>
              <a:rPr lang="zh-CN" altLang="en-US" sz="2400">
                <a:solidFill>
                  <a:srgbClr val="FFFF66"/>
                </a:solidFill>
              </a:rPr>
              <a:t>y</a:t>
            </a:r>
            <a:r>
              <a:rPr lang="en-US" altLang="zh-CN" sz="2400">
                <a:solidFill>
                  <a:srgbClr val="FFFF66"/>
                </a:solidFill>
              </a:rPr>
              <a:t>;</a:t>
            </a:r>
            <a:r>
              <a:rPr lang="zh-CN" altLang="en-US" sz="2400">
                <a:solidFill>
                  <a:srgbClr val="00FFFF"/>
                </a:solidFill>
              </a:rPr>
              <a:t>//</a:t>
            </a:r>
            <a:r>
              <a:rPr lang="zh-CN" altLang="en-US" sz="2400">
                <a:solidFill>
                  <a:srgbClr val="00FF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y为终点</a:t>
            </a:r>
            <a:endParaRPr lang="en-US" altLang="zh-CN" sz="2400">
              <a:solidFill>
                <a:srgbClr val="00FFFF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while(k!=0)</a:t>
            </a:r>
          </a:p>
          <a:p>
            <a:r>
              <a:rPr lang="zh-CN" altLang="en-US" sz="2400">
                <a:solidFill>
                  <a:schemeClr val="bg1"/>
                </a:solidFill>
              </a:rPr>
              <a:t> {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rgbClr val="FFFF66"/>
                </a:solidFill>
              </a:rPr>
              <a:t>         </a:t>
            </a:r>
            <a:r>
              <a:rPr lang="zh-CN" altLang="en-US" sz="2400">
                <a:solidFill>
                  <a:srgbClr val="FFFF66"/>
                </a:solidFill>
              </a:rPr>
              <a:t>cout&lt;&lt;</a:t>
            </a:r>
            <a:r>
              <a:rPr lang="en-US" altLang="zh-CN" sz="2400">
                <a:solidFill>
                  <a:srgbClr val="FFFF66"/>
                </a:solidFill>
              </a:rPr>
              <a:t>k</a:t>
            </a:r>
            <a:r>
              <a:rPr lang="zh-CN" altLang="en-US" sz="2400">
                <a:solidFill>
                  <a:srgbClr val="FFFF66"/>
                </a:solidFill>
              </a:rPr>
              <a:t>&lt;&lt;</a:t>
            </a:r>
            <a:r>
              <a:rPr lang="en-US" altLang="zh-CN" sz="2400">
                <a:solidFill>
                  <a:srgbClr val="FFFF66"/>
                </a:solidFill>
              </a:rPr>
              <a:t>‘  ’;</a:t>
            </a:r>
          </a:p>
          <a:p>
            <a:r>
              <a:rPr lang="en-US" altLang="zh-CN" sz="2400">
                <a:solidFill>
                  <a:srgbClr val="FFFF66"/>
                </a:solidFill>
              </a:rPr>
              <a:t>         k=path[k];</a:t>
            </a:r>
          </a:p>
          <a:p>
            <a:r>
              <a:rPr lang="zh-CN" altLang="en-US" sz="2400">
                <a:solidFill>
                  <a:schemeClr val="bg1"/>
                </a:solidFill>
              </a:rPr>
              <a:t>}</a:t>
            </a:r>
            <a:endParaRPr lang="en-US" altLang="zh-CN" sz="2400">
              <a:solidFill>
                <a:srgbClr val="FFFF66"/>
              </a:solidFill>
            </a:endParaRPr>
          </a:p>
        </p:txBody>
      </p:sp>
      <p:sp>
        <p:nvSpPr>
          <p:cNvPr id="28675" name="Text Box 5">
            <a:extLst>
              <a:ext uri="{FF2B5EF4-FFF2-40B4-BE49-F238E27FC236}">
                <a16:creationId xmlns:a16="http://schemas.microsoft.com/office/drawing/2014/main" xmlns="" id="{6766E685-F3DE-460A-B578-71069CB6D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bg1"/>
                </a:solidFill>
                <a:ea typeface="微软雅黑" panose="020B0503020204020204" pitchFamily="34" charset="-122"/>
              </a:rPr>
              <a:t>输出路径</a:t>
            </a:r>
          </a:p>
        </p:txBody>
      </p:sp>
      <p:sp>
        <p:nvSpPr>
          <p:cNvPr id="41988" name="Text Box 6">
            <a:extLst>
              <a:ext uri="{FF2B5EF4-FFF2-40B4-BE49-F238E27FC236}">
                <a16:creationId xmlns:a16="http://schemas.microsoft.com/office/drawing/2014/main" xmlns="" id="{DC9D1124-FEE6-4351-AB7F-7BCEE0128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04800"/>
            <a:ext cx="51816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左边代码的路径是</a:t>
            </a:r>
            <a:r>
              <a:rPr lang="zh-CN" altLang="en-US">
                <a:solidFill>
                  <a:srgbClr val="FFFF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倒着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输出的，输出的是从y到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的路径，如下图，输出的是3 1 2 4</a:t>
            </a:r>
          </a:p>
        </p:txBody>
      </p:sp>
      <p:grpSp>
        <p:nvGrpSpPr>
          <p:cNvPr id="41989" name="组合 41988">
            <a:extLst>
              <a:ext uri="{FF2B5EF4-FFF2-40B4-BE49-F238E27FC236}">
                <a16:creationId xmlns:a16="http://schemas.microsoft.com/office/drawing/2014/main" xmlns="" id="{E8277AC8-545E-4183-905F-798F2C174DBE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1066800"/>
            <a:ext cx="3552825" cy="3048000"/>
            <a:chOff x="0" y="0"/>
            <a:chExt cx="5596" cy="4800"/>
          </a:xfrm>
        </p:grpSpPr>
        <p:grpSp>
          <p:nvGrpSpPr>
            <p:cNvPr id="28678" name="组合 41989">
              <a:extLst>
                <a:ext uri="{FF2B5EF4-FFF2-40B4-BE49-F238E27FC236}">
                  <a16:creationId xmlns:a16="http://schemas.microsoft.com/office/drawing/2014/main" xmlns="" id="{EFB1474B-4395-4A5D-AF7E-D0A791AF0A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040" cy="4800"/>
              <a:chOff x="0" y="0"/>
              <a:chExt cx="5040" cy="4800"/>
            </a:xfrm>
          </p:grpSpPr>
          <p:sp>
            <p:nvSpPr>
              <p:cNvPr id="28679" name="矩形 41990">
                <a:extLst>
                  <a:ext uri="{FF2B5EF4-FFF2-40B4-BE49-F238E27FC236}">
                    <a16:creationId xmlns:a16="http://schemas.microsoft.com/office/drawing/2014/main" xmlns="" id="{8CCB2AAE-DC37-46FB-A5E1-0E66CE1183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040" cy="4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8680" name="Oval 17">
                <a:extLst>
                  <a:ext uri="{FF2B5EF4-FFF2-40B4-BE49-F238E27FC236}">
                    <a16:creationId xmlns:a16="http://schemas.microsoft.com/office/drawing/2014/main" xmlns="" id="{B6F09013-0BDC-4702-AE5B-533FB7DF21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0" y="120"/>
                <a:ext cx="840" cy="840"/>
              </a:xfrm>
              <a:prstGeom prst="ellipse">
                <a:avLst/>
              </a:prstGeom>
              <a:solidFill>
                <a:srgbClr val="00FFFF"/>
              </a:solidFill>
              <a:ln w="38100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3200" b="1"/>
                  <a:t>1</a:t>
                </a:r>
              </a:p>
            </p:txBody>
          </p:sp>
          <p:sp>
            <p:nvSpPr>
              <p:cNvPr id="28681" name="Oval 18">
                <a:extLst>
                  <a:ext uri="{FF2B5EF4-FFF2-40B4-BE49-F238E27FC236}">
                    <a16:creationId xmlns:a16="http://schemas.microsoft.com/office/drawing/2014/main" xmlns="" id="{1286D870-CAFC-4641-9783-58CABBDA7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" y="1920"/>
                <a:ext cx="840" cy="840"/>
              </a:xfrm>
              <a:prstGeom prst="ellipse">
                <a:avLst/>
              </a:prstGeom>
              <a:solidFill>
                <a:srgbClr val="00FFFF"/>
              </a:solidFill>
              <a:ln w="38100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3200" b="1"/>
                  <a:t>3</a:t>
                </a:r>
              </a:p>
            </p:txBody>
          </p:sp>
          <p:sp>
            <p:nvSpPr>
              <p:cNvPr id="28682" name="Oval 19">
                <a:extLst>
                  <a:ext uri="{FF2B5EF4-FFF2-40B4-BE49-F238E27FC236}">
                    <a16:creationId xmlns:a16="http://schemas.microsoft.com/office/drawing/2014/main" xmlns="" id="{D340A0DB-DF02-454F-A08E-8414DC053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5" y="3840"/>
                <a:ext cx="840" cy="840"/>
              </a:xfrm>
              <a:prstGeom prst="ellipse">
                <a:avLst/>
              </a:prstGeom>
              <a:solidFill>
                <a:srgbClr val="00FFFF"/>
              </a:solidFill>
              <a:ln w="38100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3200" b="1"/>
                  <a:t>2</a:t>
                </a:r>
              </a:p>
            </p:txBody>
          </p:sp>
          <p:sp>
            <p:nvSpPr>
              <p:cNvPr id="28683" name="Oval 20">
                <a:extLst>
                  <a:ext uri="{FF2B5EF4-FFF2-40B4-BE49-F238E27FC236}">
                    <a16:creationId xmlns:a16="http://schemas.microsoft.com/office/drawing/2014/main" xmlns="" id="{C4AB3802-EEAD-4952-8F49-9099CAAE0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680"/>
                <a:ext cx="840" cy="840"/>
              </a:xfrm>
              <a:prstGeom prst="ellipse">
                <a:avLst/>
              </a:prstGeom>
              <a:solidFill>
                <a:srgbClr val="00FFFF"/>
              </a:solidFill>
              <a:ln w="38100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3200" b="1"/>
                  <a:t>4</a:t>
                </a:r>
              </a:p>
            </p:txBody>
          </p:sp>
          <p:sp>
            <p:nvSpPr>
              <p:cNvPr id="28684" name="Line 21">
                <a:extLst>
                  <a:ext uri="{FF2B5EF4-FFF2-40B4-BE49-F238E27FC236}">
                    <a16:creationId xmlns:a16="http://schemas.microsoft.com/office/drawing/2014/main" xmlns="" id="{370B0A1E-71DE-4E5B-8904-37D3BA4B3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0" y="960"/>
                <a:ext cx="0" cy="2880"/>
              </a:xfrm>
              <a:prstGeom prst="line">
                <a:avLst/>
              </a:prstGeom>
              <a:noFill/>
              <a:ln w="38100">
                <a:solidFill>
                  <a:srgbClr val="3366CC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8685" name="Line 24">
                <a:extLst>
                  <a:ext uri="{FF2B5EF4-FFF2-40B4-BE49-F238E27FC236}">
                    <a16:creationId xmlns:a16="http://schemas.microsoft.com/office/drawing/2014/main" xmlns="" id="{6F429A47-2DE5-4312-9215-7AE643E451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2" y="2852"/>
                <a:ext cx="1200" cy="1200"/>
              </a:xfrm>
              <a:prstGeom prst="line">
                <a:avLst/>
              </a:prstGeom>
              <a:noFill/>
              <a:ln w="38100">
                <a:solidFill>
                  <a:srgbClr val="CC0099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8686" name="Line 25">
                <a:extLst>
                  <a:ext uri="{FF2B5EF4-FFF2-40B4-BE49-F238E27FC236}">
                    <a16:creationId xmlns:a16="http://schemas.microsoft.com/office/drawing/2014/main" xmlns="" id="{F39302D5-A7BB-4FF6-881C-7D8AA7B965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70" y="2520"/>
                <a:ext cx="1320" cy="1440"/>
              </a:xfrm>
              <a:prstGeom prst="line">
                <a:avLst/>
              </a:prstGeom>
              <a:noFill/>
              <a:ln w="38100">
                <a:solidFill>
                  <a:srgbClr val="3366CC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8687" name="Line 26">
                <a:extLst>
                  <a:ext uri="{FF2B5EF4-FFF2-40B4-BE49-F238E27FC236}">
                    <a16:creationId xmlns:a16="http://schemas.microsoft.com/office/drawing/2014/main" xmlns="" id="{4D41B56A-E5BE-46AC-AC55-9A4095626F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90" y="840"/>
                <a:ext cx="1080" cy="1200"/>
              </a:xfrm>
              <a:prstGeom prst="line">
                <a:avLst/>
              </a:prstGeom>
              <a:noFill/>
              <a:ln w="38100">
                <a:solidFill>
                  <a:srgbClr val="3366CC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8688" name="Freeform 28">
                <a:extLst>
                  <a:ext uri="{FF2B5EF4-FFF2-40B4-BE49-F238E27FC236}">
                    <a16:creationId xmlns:a16="http://schemas.microsoft.com/office/drawing/2014/main" xmlns="" id="{90CA0DDD-A5F6-4233-90C7-3AFFE2796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20000">
                <a:off x="2849" y="659"/>
                <a:ext cx="1080" cy="1200"/>
              </a:xfrm>
              <a:custGeom>
                <a:avLst/>
                <a:gdLst>
                  <a:gd name="T0" fmla="*/ 432 w 432"/>
                  <a:gd name="T1" fmla="*/ 0 h 480"/>
                  <a:gd name="T2" fmla="*/ 144 w 432"/>
                  <a:gd name="T3" fmla="*/ 192 h 480"/>
                  <a:gd name="T4" fmla="*/ 0 w 432"/>
                  <a:gd name="T5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" h="480">
                    <a:moveTo>
                      <a:pt x="432" y="0"/>
                    </a:moveTo>
                    <a:cubicBezTo>
                      <a:pt x="324" y="56"/>
                      <a:pt x="216" y="112"/>
                      <a:pt x="144" y="192"/>
                    </a:cubicBezTo>
                    <a:cubicBezTo>
                      <a:pt x="72" y="272"/>
                      <a:pt x="36" y="376"/>
                      <a:pt x="0" y="480"/>
                    </a:cubicBezTo>
                  </a:path>
                </a:pathLst>
              </a:custGeom>
              <a:noFill/>
              <a:ln w="38100">
                <a:solidFill>
                  <a:srgbClr val="CC0099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8689" name="Line 29">
                <a:extLst>
                  <a:ext uri="{FF2B5EF4-FFF2-40B4-BE49-F238E27FC236}">
                    <a16:creationId xmlns:a16="http://schemas.microsoft.com/office/drawing/2014/main" xmlns="" id="{2B81ACDE-FF53-4FD9-9931-03C231B8D1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70" y="840"/>
                <a:ext cx="1200" cy="1080"/>
              </a:xfrm>
              <a:prstGeom prst="line">
                <a:avLst/>
              </a:prstGeom>
              <a:noFill/>
              <a:ln w="38100">
                <a:solidFill>
                  <a:srgbClr val="CC0099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8690" name="文本框 42001">
                <a:extLst>
                  <a:ext uri="{FF2B5EF4-FFF2-40B4-BE49-F238E27FC236}">
                    <a16:creationId xmlns:a16="http://schemas.microsoft.com/office/drawing/2014/main" xmlns="" id="{B6E9C29F-8D25-4AFC-A4AF-277C92382C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0" y="3000"/>
                <a:ext cx="850" cy="8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800"/>
                  <a:t>1</a:t>
                </a:r>
              </a:p>
            </p:txBody>
          </p:sp>
          <p:sp>
            <p:nvSpPr>
              <p:cNvPr id="28691" name="文本框 42002">
                <a:extLst>
                  <a:ext uri="{FF2B5EF4-FFF2-40B4-BE49-F238E27FC236}">
                    <a16:creationId xmlns:a16="http://schemas.microsoft.com/office/drawing/2014/main" xmlns="" id="{EE6F3590-DADC-4937-ABA0-DE57A6C1E0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1080"/>
                <a:ext cx="850" cy="8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800"/>
                  <a:t>2</a:t>
                </a:r>
              </a:p>
            </p:txBody>
          </p:sp>
          <p:sp>
            <p:nvSpPr>
              <p:cNvPr id="28692" name="文本框 42003">
                <a:extLst>
                  <a:ext uri="{FF2B5EF4-FFF2-40B4-BE49-F238E27FC236}">
                    <a16:creationId xmlns:a16="http://schemas.microsoft.com/office/drawing/2014/main" xmlns="" id="{F1EA2F33-D209-410A-AA0E-1DEBD3C727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2040"/>
                <a:ext cx="850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400"/>
                  <a:t>3</a:t>
                </a:r>
              </a:p>
            </p:txBody>
          </p:sp>
          <p:sp>
            <p:nvSpPr>
              <p:cNvPr id="28693" name="文本框 42004">
                <a:extLst>
                  <a:ext uri="{FF2B5EF4-FFF2-40B4-BE49-F238E27FC236}">
                    <a16:creationId xmlns:a16="http://schemas.microsoft.com/office/drawing/2014/main" xmlns="" id="{633B87AB-D108-4778-8119-329988005D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0" y="480"/>
                <a:ext cx="850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400"/>
                  <a:t>5</a:t>
                </a:r>
              </a:p>
            </p:txBody>
          </p:sp>
          <p:sp>
            <p:nvSpPr>
              <p:cNvPr id="28694" name="文本框 42005">
                <a:extLst>
                  <a:ext uri="{FF2B5EF4-FFF2-40B4-BE49-F238E27FC236}">
                    <a16:creationId xmlns:a16="http://schemas.microsoft.com/office/drawing/2014/main" xmlns="" id="{D0926EEF-1DB4-461B-9AC3-2B13351068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0" y="895"/>
                <a:ext cx="848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400"/>
                  <a:t>4</a:t>
                </a:r>
                <a:endParaRPr lang="zh-CN" altLang="en-US"/>
              </a:p>
            </p:txBody>
          </p:sp>
          <p:sp>
            <p:nvSpPr>
              <p:cNvPr id="28695" name="文本框 42006">
                <a:extLst>
                  <a:ext uri="{FF2B5EF4-FFF2-40B4-BE49-F238E27FC236}">
                    <a16:creationId xmlns:a16="http://schemas.microsoft.com/office/drawing/2014/main" xmlns="" id="{890BDCE1-AC11-479D-AB6F-9A2FB529E0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3240"/>
                <a:ext cx="850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400"/>
                  <a:t>9</a:t>
                </a:r>
                <a:endParaRPr lang="zh-CN" altLang="en-US"/>
              </a:p>
            </p:txBody>
          </p:sp>
          <p:sp>
            <p:nvSpPr>
              <p:cNvPr id="28696" name="Line 21">
                <a:extLst>
                  <a:ext uri="{FF2B5EF4-FFF2-40B4-BE49-F238E27FC236}">
                    <a16:creationId xmlns:a16="http://schemas.microsoft.com/office/drawing/2014/main" xmlns="" id="{7159D5E6-C4C5-44E1-935F-12F2BFC010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960"/>
                <a:ext cx="0" cy="2880"/>
              </a:xfrm>
              <a:prstGeom prst="line">
                <a:avLst/>
              </a:prstGeom>
              <a:noFill/>
              <a:ln w="38100">
                <a:solidFill>
                  <a:srgbClr val="CC0099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8697" name="文本框 42008">
                <a:extLst>
                  <a:ext uri="{FF2B5EF4-FFF2-40B4-BE49-F238E27FC236}">
                    <a16:creationId xmlns:a16="http://schemas.microsoft.com/office/drawing/2014/main" xmlns="" id="{DAE31511-E346-489E-8CE9-3694EDA7D3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0" y="1800"/>
                <a:ext cx="850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400"/>
                  <a:t>8</a:t>
                </a:r>
              </a:p>
            </p:txBody>
          </p:sp>
          <p:sp>
            <p:nvSpPr>
              <p:cNvPr id="28698" name="文本框 42009">
                <a:extLst>
                  <a:ext uri="{FF2B5EF4-FFF2-40B4-BE49-F238E27FC236}">
                    <a16:creationId xmlns:a16="http://schemas.microsoft.com/office/drawing/2014/main" xmlns="" id="{DA06F031-EA09-463C-8E55-9BEE0A3C50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440"/>
                <a:ext cx="488" cy="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3200">
                    <a:solidFill>
                      <a:srgbClr val="D60093"/>
                    </a:solidFill>
                  </a:rPr>
                  <a:t>y</a:t>
                </a:r>
                <a:endParaRPr lang="zh-CN" altLang="en-US"/>
              </a:p>
            </p:txBody>
          </p:sp>
          <p:sp>
            <p:nvSpPr>
              <p:cNvPr id="28699" name="文本框 42010">
                <a:extLst>
                  <a:ext uri="{FF2B5EF4-FFF2-40B4-BE49-F238E27FC236}">
                    <a16:creationId xmlns:a16="http://schemas.microsoft.com/office/drawing/2014/main" xmlns="" id="{E0968BF1-6111-435A-81A3-D77E72762B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7" y="1243"/>
                <a:ext cx="488" cy="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3200">
                    <a:solidFill>
                      <a:srgbClr val="D60093"/>
                    </a:solidFill>
                  </a:rPr>
                  <a:t>x</a:t>
                </a:r>
                <a:endParaRPr lang="zh-CN" altLang="en-US"/>
              </a:p>
            </p:txBody>
          </p:sp>
          <p:sp>
            <p:nvSpPr>
              <p:cNvPr id="28700" name="Freeform 28">
                <a:extLst>
                  <a:ext uri="{FF2B5EF4-FFF2-40B4-BE49-F238E27FC236}">
                    <a16:creationId xmlns:a16="http://schemas.microsoft.com/office/drawing/2014/main" xmlns="" id="{76D65E67-7706-46F9-B4C0-DB8C8A7FB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340000">
                <a:off x="900" y="2700"/>
                <a:ext cx="1080" cy="1200"/>
              </a:xfrm>
              <a:custGeom>
                <a:avLst/>
                <a:gdLst>
                  <a:gd name="T0" fmla="*/ 432 w 432"/>
                  <a:gd name="T1" fmla="*/ 0 h 480"/>
                  <a:gd name="T2" fmla="*/ 144 w 432"/>
                  <a:gd name="T3" fmla="*/ 192 h 480"/>
                  <a:gd name="T4" fmla="*/ 0 w 432"/>
                  <a:gd name="T5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" h="480">
                    <a:moveTo>
                      <a:pt x="432" y="0"/>
                    </a:moveTo>
                    <a:cubicBezTo>
                      <a:pt x="324" y="56"/>
                      <a:pt x="216" y="112"/>
                      <a:pt x="144" y="192"/>
                    </a:cubicBezTo>
                    <a:cubicBezTo>
                      <a:pt x="72" y="272"/>
                      <a:pt x="36" y="376"/>
                      <a:pt x="0" y="480"/>
                    </a:cubicBezTo>
                  </a:path>
                </a:pathLst>
              </a:custGeom>
              <a:noFill/>
              <a:ln w="38100">
                <a:solidFill>
                  <a:srgbClr val="CC0099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8701" name="文本框 42012">
                <a:extLst>
                  <a:ext uri="{FF2B5EF4-FFF2-40B4-BE49-F238E27FC236}">
                    <a16:creationId xmlns:a16="http://schemas.microsoft.com/office/drawing/2014/main" xmlns="" id="{649014F5-4609-4B23-A4E8-1219880ABF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2520"/>
                <a:ext cx="850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400"/>
                  <a:t>10</a:t>
                </a:r>
                <a:endParaRPr lang="zh-CN" altLang="en-US"/>
              </a:p>
            </p:txBody>
          </p:sp>
        </p:grpSp>
        <p:sp>
          <p:nvSpPr>
            <p:cNvPr id="28702" name="文本框 42013">
              <a:extLst>
                <a:ext uri="{FF2B5EF4-FFF2-40B4-BE49-F238E27FC236}">
                  <a16:creationId xmlns:a16="http://schemas.microsoft.com/office/drawing/2014/main" xmlns="" id="{355A7E1E-B6B0-40BB-8982-77961D6489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320"/>
              <a:ext cx="180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solidFill>
                    <a:srgbClr val="006600"/>
                  </a:solidFill>
                </a:rPr>
                <a:t>path=1</a:t>
              </a:r>
            </a:p>
          </p:txBody>
        </p:sp>
        <p:sp>
          <p:nvSpPr>
            <p:cNvPr id="28703" name="文本框 42014">
              <a:extLst>
                <a:ext uri="{FF2B5EF4-FFF2-40B4-BE49-F238E27FC236}">
                  <a16:creationId xmlns:a16="http://schemas.microsoft.com/office/drawing/2014/main" xmlns="" id="{0B4A23CB-0D39-4BB4-A33D-8ADDCAACBC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0"/>
              <a:ext cx="180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solidFill>
                    <a:srgbClr val="006600"/>
                  </a:solidFill>
                </a:rPr>
                <a:t>path=2</a:t>
              </a:r>
            </a:p>
          </p:txBody>
        </p:sp>
        <p:sp>
          <p:nvSpPr>
            <p:cNvPr id="28704" name="文本框 42015">
              <a:extLst>
                <a:ext uri="{FF2B5EF4-FFF2-40B4-BE49-F238E27FC236}">
                  <a16:creationId xmlns:a16="http://schemas.microsoft.com/office/drawing/2014/main" xmlns="" id="{5EEE32E2-7239-4A10-8220-C0C41AB207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4200"/>
              <a:ext cx="180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solidFill>
                    <a:srgbClr val="006600"/>
                  </a:solidFill>
                </a:rPr>
                <a:t>path=4</a:t>
              </a:r>
            </a:p>
          </p:txBody>
        </p:sp>
        <p:sp>
          <p:nvSpPr>
            <p:cNvPr id="28705" name="文本框 42016">
              <a:extLst>
                <a:ext uri="{FF2B5EF4-FFF2-40B4-BE49-F238E27FC236}">
                  <a16:creationId xmlns:a16="http://schemas.microsoft.com/office/drawing/2014/main" xmlns="" id="{665148B7-B739-4421-99B3-721ECC3D34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6" y="2545"/>
              <a:ext cx="180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solidFill>
                    <a:srgbClr val="006600"/>
                  </a:solidFill>
                </a:rPr>
                <a:t>path=0</a:t>
              </a:r>
            </a:p>
          </p:txBody>
        </p:sp>
      </p:grpSp>
      <p:sp>
        <p:nvSpPr>
          <p:cNvPr id="42018" name="Text Box 6">
            <a:extLst>
              <a:ext uri="{FF2B5EF4-FFF2-40B4-BE49-F238E27FC236}">
                <a16:creationId xmlns:a16="http://schemas.microsoft.com/office/drawing/2014/main" xmlns="" id="{62AACD08-C202-4466-BEB2-F7EB9EA6B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429000"/>
            <a:ext cx="381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若要输出从x到y的路径怎么办？</a:t>
            </a:r>
          </a:p>
        </p:txBody>
      </p:sp>
      <p:sp>
        <p:nvSpPr>
          <p:cNvPr id="42019" name="Rectangle 4">
            <a:extLst>
              <a:ext uri="{FF2B5EF4-FFF2-40B4-BE49-F238E27FC236}">
                <a16:creationId xmlns:a16="http://schemas.microsoft.com/office/drawing/2014/main" xmlns="" id="{500DF834-8370-471E-8D35-74773E6C0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572000"/>
            <a:ext cx="4572000" cy="1939925"/>
          </a:xfrm>
          <a:prstGeom prst="rect">
            <a:avLst/>
          </a:prstGeom>
          <a:noFill/>
          <a:ln w="19050">
            <a:solidFill>
              <a:srgbClr val="FF66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chemeClr val="bg1"/>
                </a:solidFill>
              </a:rPr>
              <a:t>void PrintWay(int k)</a:t>
            </a:r>
          </a:p>
          <a:p>
            <a:r>
              <a:rPr lang="zh-CN" altLang="en-US" sz="2400">
                <a:solidFill>
                  <a:schemeClr val="bg1"/>
                </a:solidFill>
              </a:rPr>
              <a:t>{</a:t>
            </a:r>
          </a:p>
          <a:p>
            <a:r>
              <a:rPr lang="zh-CN" altLang="en-US" sz="2400">
                <a:solidFill>
                  <a:schemeClr val="bg1"/>
                </a:solidFill>
              </a:rPr>
              <a:t>      if(k!=x)PrintWay(path[k]);</a:t>
            </a:r>
          </a:p>
          <a:p>
            <a:r>
              <a:rPr lang="zh-CN" altLang="en-US" sz="2400">
                <a:solidFill>
                  <a:schemeClr val="bg1"/>
                </a:solidFill>
              </a:rPr>
              <a:t>      cout&lt;&lt;k&lt;&lt;" ";      </a:t>
            </a:r>
          </a:p>
          <a:p>
            <a:r>
              <a:rPr lang="zh-CN" altLang="en-US" sz="240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2020" name="Text Box 6">
            <a:extLst>
              <a:ext uri="{FF2B5EF4-FFF2-40B4-BE49-F238E27FC236}">
                <a16:creationId xmlns:a16="http://schemas.microsoft.com/office/drawing/2014/main" xmlns="" id="{D2F24D23-11C8-4147-AED6-1682FD652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886200"/>
            <a:ext cx="34766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递归！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4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bldLvl="0"/>
      <p:bldP spid="42018" grpId="0" bldLvl="0"/>
      <p:bldP spid="42019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4">
            <a:extLst>
              <a:ext uri="{FF2B5EF4-FFF2-40B4-BE49-F238E27FC236}">
                <a16:creationId xmlns:a16="http://schemas.microsoft.com/office/drawing/2014/main" xmlns="" id="{BC7F4D92-765C-48A2-BB15-F4104B3C6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1000"/>
            <a:ext cx="4953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latin typeface="方正姚体" panose="02010601030101010101" pitchFamily="2" charset="-122"/>
                <a:ea typeface="方正姚体" panose="02010601030101010101" pitchFamily="2" charset="-122"/>
              </a:rPr>
              <a:t>dijkstra </a:t>
            </a:r>
            <a:r>
              <a:rPr lang="zh-CN" altLang="en-US" sz="2800">
                <a:latin typeface="方正姚体" panose="02010601030101010101" pitchFamily="2" charset="-122"/>
                <a:ea typeface="方正姚体" panose="02010601030101010101" pitchFamily="2" charset="-122"/>
              </a:rPr>
              <a:t>算法的特点：</a:t>
            </a:r>
          </a:p>
        </p:txBody>
      </p:sp>
      <p:sp>
        <p:nvSpPr>
          <p:cNvPr id="43011" name="Text Box 5">
            <a:extLst>
              <a:ext uri="{FF2B5EF4-FFF2-40B4-BE49-F238E27FC236}">
                <a16:creationId xmlns:a16="http://schemas.microsoft.com/office/drawing/2014/main" xmlns="" id="{6F223D2C-E84F-4648-82EE-D04EEE98D51C}"/>
              </a:ext>
            </a:extLst>
          </p:cNvPr>
          <p:cNvSpPr txBox="1"/>
          <p:nvPr/>
        </p:nvSpPr>
        <p:spPr>
          <a:xfrm>
            <a:off x="1143000" y="914400"/>
            <a:ext cx="6097588" cy="57943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latin typeface="方正姚体" panose="02010601030101010101" pitchFamily="2" charset="-122"/>
                <a:ea typeface="方正姚体" panose="02010601030101010101" pitchFamily="2" charset="-122"/>
              </a:rPr>
              <a:t>1.</a:t>
            </a:r>
            <a:r>
              <a:rPr lang="zh-CN" altLang="en-US" sz="2400">
                <a:latin typeface="方正姚体" panose="02010601030101010101" pitchFamily="2" charset="-122"/>
                <a:ea typeface="方正姚体" panose="02010601030101010101" pitchFamily="2" charset="-122"/>
              </a:rPr>
              <a:t>时间复杂度为</a:t>
            </a:r>
            <a:r>
              <a:rPr lang="en-US" altLang="zh-CN" sz="32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o</a:t>
            </a: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(n</a:t>
            </a:r>
            <a:r>
              <a:rPr lang="en-US" altLang="zh-CN" sz="2400" baseline="30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)</a:t>
            </a:r>
            <a:r>
              <a:rPr lang="en-US" altLang="zh-CN" sz="2400">
                <a:latin typeface="方正姚体" panose="02010601030101010101" pitchFamily="2" charset="-122"/>
                <a:ea typeface="方正姚体" panose="02010601030101010101" pitchFamily="2" charset="-122"/>
              </a:rPr>
              <a:t>  </a:t>
            </a:r>
            <a:r>
              <a:rPr lang="zh-CN" altLang="en-US" sz="2400"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en-US" altLang="zh-CN" sz="2400">
                <a:latin typeface="方正姚体" panose="02010601030101010101" pitchFamily="2" charset="-122"/>
                <a:ea typeface="方正姚体" panose="02010601030101010101" pitchFamily="2" charset="-122"/>
              </a:rPr>
              <a:t>n</a:t>
            </a:r>
            <a:r>
              <a:rPr lang="zh-CN" altLang="en-US" sz="2400">
                <a:latin typeface="方正姚体" panose="02010601030101010101" pitchFamily="2" charset="-122"/>
                <a:ea typeface="方正姚体" panose="02010601030101010101" pitchFamily="2" charset="-122"/>
              </a:rPr>
              <a:t>为节点总数</a:t>
            </a:r>
          </a:p>
        </p:txBody>
      </p:sp>
      <p:sp>
        <p:nvSpPr>
          <p:cNvPr id="43012" name="Text Box 6">
            <a:extLst>
              <a:ext uri="{FF2B5EF4-FFF2-40B4-BE49-F238E27FC236}">
                <a16:creationId xmlns:a16="http://schemas.microsoft.com/office/drawing/2014/main" xmlns="" id="{F4838F10-1622-485F-96F6-540981376E6A}"/>
              </a:ext>
            </a:extLst>
          </p:cNvPr>
          <p:cNvSpPr txBox="1"/>
          <p:nvPr/>
        </p:nvSpPr>
        <p:spPr>
          <a:xfrm>
            <a:off x="1143000" y="1524000"/>
            <a:ext cx="4953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latin typeface="方正姚体" panose="02010601030101010101" pitchFamily="2" charset="-122"/>
                <a:ea typeface="方正姚体" panose="02010601030101010101" pitchFamily="2" charset="-122"/>
              </a:rPr>
              <a:t>2.dijkstra </a:t>
            </a:r>
            <a:r>
              <a:rPr lang="zh-CN" altLang="en-US" sz="2400">
                <a:latin typeface="方正姚体" panose="02010601030101010101" pitchFamily="2" charset="-122"/>
                <a:ea typeface="方正姚体" panose="02010601030101010101" pitchFamily="2" charset="-122"/>
              </a:rPr>
              <a:t>要求边</a:t>
            </a:r>
            <a:r>
              <a:rPr lang="zh-CN" altLang="en-US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不能有负权</a:t>
            </a:r>
          </a:p>
        </p:txBody>
      </p:sp>
      <p:grpSp>
        <p:nvGrpSpPr>
          <p:cNvPr id="43013" name="组合 43012">
            <a:extLst>
              <a:ext uri="{FF2B5EF4-FFF2-40B4-BE49-F238E27FC236}">
                <a16:creationId xmlns:a16="http://schemas.microsoft.com/office/drawing/2014/main" xmlns="" id="{9FF1C2E4-7AD6-4C91-AB06-3AF62E6C2EA4}"/>
              </a:ext>
            </a:extLst>
          </p:cNvPr>
          <p:cNvGrpSpPr/>
          <p:nvPr/>
        </p:nvGrpSpPr>
        <p:grpSpPr>
          <a:xfrm>
            <a:off x="1371600" y="2133600"/>
            <a:ext cx="2743200" cy="2500313"/>
            <a:chOff x="0" y="0"/>
            <a:chExt cx="1728" cy="15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701" name="Oval 7">
              <a:extLst>
                <a:ext uri="{FF2B5EF4-FFF2-40B4-BE49-F238E27FC236}">
                  <a16:creationId xmlns:a16="http://schemas.microsoft.com/office/drawing/2014/main" xmlns="" id="{1CBF9936-4D47-432E-97E0-C610C86D5BA8}"/>
                </a:ext>
              </a:extLst>
            </p:cNvPr>
            <p:cNvSpPr/>
            <p:nvPr/>
          </p:nvSpPr>
          <p:spPr>
            <a:xfrm>
              <a:off x="576" y="0"/>
              <a:ext cx="336" cy="336"/>
            </a:xfrm>
            <a:prstGeom prst="ellipse">
              <a:avLst/>
            </a:prstGeom>
            <a:solidFill>
              <a:srgbClr val="00FFFF"/>
            </a:solidFill>
            <a:ln w="38100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x-none" sz="3600" b="1" noProof="1">
                  <a:latin typeface="方正姚体" charset="-122"/>
                  <a:ea typeface="方正姚体" charset="-122"/>
                  <a:cs typeface="+mn-ea"/>
                </a:rPr>
                <a:t>1</a:t>
              </a:r>
              <a:endParaRPr lang="en-US" altLang="x-none" sz="3600" b="1" noProof="1">
                <a:latin typeface="方正姚体" charset="-122"/>
                <a:ea typeface="方正姚体" charset="-122"/>
              </a:endParaRPr>
            </a:p>
          </p:txBody>
        </p:sp>
        <p:sp>
          <p:nvSpPr>
            <p:cNvPr id="29702" name="Oval 8">
              <a:extLst>
                <a:ext uri="{FF2B5EF4-FFF2-40B4-BE49-F238E27FC236}">
                  <a16:creationId xmlns:a16="http://schemas.microsoft.com/office/drawing/2014/main" xmlns="" id="{7957D4A2-D3EC-49ED-B18B-18087E80E3A3}"/>
                </a:ext>
              </a:extLst>
            </p:cNvPr>
            <p:cNvSpPr/>
            <p:nvPr/>
          </p:nvSpPr>
          <p:spPr>
            <a:xfrm>
              <a:off x="0" y="912"/>
              <a:ext cx="336" cy="336"/>
            </a:xfrm>
            <a:prstGeom prst="ellipse">
              <a:avLst/>
            </a:prstGeom>
            <a:solidFill>
              <a:srgbClr val="00FFFF"/>
            </a:solidFill>
            <a:ln w="38100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x-none" sz="3600" b="1" noProof="1">
                  <a:latin typeface="方正姚体" charset="-122"/>
                  <a:ea typeface="方正姚体" charset="-122"/>
                  <a:cs typeface="+mn-ea"/>
                </a:rPr>
                <a:t>2</a:t>
              </a:r>
              <a:endParaRPr lang="en-US" altLang="x-none" sz="3600" b="1" noProof="1">
                <a:latin typeface="方正姚体" charset="-122"/>
                <a:ea typeface="方正姚体" charset="-122"/>
              </a:endParaRPr>
            </a:p>
          </p:txBody>
        </p:sp>
        <p:sp>
          <p:nvSpPr>
            <p:cNvPr id="29703" name="Oval 9">
              <a:extLst>
                <a:ext uri="{FF2B5EF4-FFF2-40B4-BE49-F238E27FC236}">
                  <a16:creationId xmlns:a16="http://schemas.microsoft.com/office/drawing/2014/main" xmlns="" id="{BF205703-5436-4CC0-8FBD-33D1A3D6BBCA}"/>
                </a:ext>
              </a:extLst>
            </p:cNvPr>
            <p:cNvSpPr/>
            <p:nvPr/>
          </p:nvSpPr>
          <p:spPr>
            <a:xfrm>
              <a:off x="1104" y="912"/>
              <a:ext cx="336" cy="336"/>
            </a:xfrm>
            <a:prstGeom prst="ellipse">
              <a:avLst/>
            </a:prstGeom>
            <a:solidFill>
              <a:srgbClr val="00FFFF"/>
            </a:solidFill>
            <a:ln w="38100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x-none" sz="3600" b="1" noProof="1">
                  <a:latin typeface="方正姚体" charset="-122"/>
                  <a:ea typeface="方正姚体" charset="-122"/>
                  <a:cs typeface="+mn-ea"/>
                </a:rPr>
                <a:t>3</a:t>
              </a:r>
              <a:endParaRPr lang="en-US" altLang="x-none" sz="3600" b="1" noProof="1">
                <a:latin typeface="方正姚体" charset="-122"/>
                <a:ea typeface="方正姚体" charset="-122"/>
              </a:endParaRPr>
            </a:p>
          </p:txBody>
        </p:sp>
        <p:sp>
          <p:nvSpPr>
            <p:cNvPr id="29704" name="Line 10">
              <a:extLst>
                <a:ext uri="{FF2B5EF4-FFF2-40B4-BE49-F238E27FC236}">
                  <a16:creationId xmlns:a16="http://schemas.microsoft.com/office/drawing/2014/main" xmlns="" id="{5236E968-5834-4E0A-836C-0B18CCEE960B}"/>
                </a:ext>
              </a:extLst>
            </p:cNvPr>
            <p:cNvSpPr/>
            <p:nvPr/>
          </p:nvSpPr>
          <p:spPr>
            <a:xfrm flipH="1">
              <a:off x="240" y="336"/>
              <a:ext cx="480" cy="576"/>
            </a:xfrm>
            <a:prstGeom prst="line">
              <a:avLst/>
            </a:prstGeom>
            <a:ln w="57150" cap="flat" cmpd="sng">
              <a:solidFill>
                <a:srgbClr val="CC66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29705" name="Line 11">
              <a:extLst>
                <a:ext uri="{FF2B5EF4-FFF2-40B4-BE49-F238E27FC236}">
                  <a16:creationId xmlns:a16="http://schemas.microsoft.com/office/drawing/2014/main" xmlns="" id="{444D087C-7CB8-4527-B074-0784E5D61688}"/>
                </a:ext>
              </a:extLst>
            </p:cNvPr>
            <p:cNvSpPr/>
            <p:nvPr/>
          </p:nvSpPr>
          <p:spPr>
            <a:xfrm>
              <a:off x="768" y="336"/>
              <a:ext cx="432" cy="576"/>
            </a:xfrm>
            <a:prstGeom prst="line">
              <a:avLst/>
            </a:prstGeom>
            <a:ln w="57150" cap="flat" cmpd="sng">
              <a:solidFill>
                <a:srgbClr val="CC66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29706" name="Line 12">
              <a:extLst>
                <a:ext uri="{FF2B5EF4-FFF2-40B4-BE49-F238E27FC236}">
                  <a16:creationId xmlns:a16="http://schemas.microsoft.com/office/drawing/2014/main" xmlns="" id="{D5989E83-5BB7-4D0A-A5A1-871171EC231B}"/>
                </a:ext>
              </a:extLst>
            </p:cNvPr>
            <p:cNvSpPr/>
            <p:nvPr/>
          </p:nvSpPr>
          <p:spPr>
            <a:xfrm>
              <a:off x="336" y="1104"/>
              <a:ext cx="768" cy="0"/>
            </a:xfrm>
            <a:prstGeom prst="line">
              <a:avLst/>
            </a:prstGeom>
            <a:ln w="57150" cap="flat" cmpd="sng">
              <a:solidFill>
                <a:srgbClr val="CC66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29707" name="Freeform 13">
              <a:extLst>
                <a:ext uri="{FF2B5EF4-FFF2-40B4-BE49-F238E27FC236}">
                  <a16:creationId xmlns:a16="http://schemas.microsoft.com/office/drawing/2014/main" xmlns="" id="{F67A5809-6E57-4120-8B42-3C79D74140B0}"/>
                </a:ext>
              </a:extLst>
            </p:cNvPr>
            <p:cNvSpPr/>
            <p:nvPr/>
          </p:nvSpPr>
          <p:spPr>
            <a:xfrm>
              <a:off x="112" y="296"/>
              <a:ext cx="272" cy="616"/>
            </a:xfrm>
            <a:custGeom>
              <a:avLst/>
              <a:gdLst/>
              <a:ahLst/>
              <a:cxnLst>
                <a:cxn ang="0">
                  <a:pos x="80" y="616"/>
                </a:cxn>
                <a:cxn ang="0">
                  <a:pos x="32" y="280"/>
                </a:cxn>
                <a:cxn ang="0">
                  <a:pos x="272" y="40"/>
                </a:cxn>
              </a:cxnLst>
              <a:rect l="0" t="0" r="0" b="0"/>
              <a:pathLst>
                <a:path w="272" h="616">
                  <a:moveTo>
                    <a:pt x="80" y="616"/>
                  </a:moveTo>
                  <a:cubicBezTo>
                    <a:pt x="40" y="496"/>
                    <a:pt x="0" y="376"/>
                    <a:pt x="32" y="280"/>
                  </a:cubicBezTo>
                  <a:cubicBezTo>
                    <a:pt x="64" y="184"/>
                    <a:pt x="248" y="0"/>
                    <a:pt x="272" y="40"/>
                  </a:cubicBezTo>
                </a:path>
              </a:pathLst>
            </a:custGeom>
            <a:noFill/>
            <a:ln w="57150" cap="flat" cmpd="sng">
              <a:solidFill>
                <a:srgbClr val="CC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29708" name="Line 14">
              <a:extLst>
                <a:ext uri="{FF2B5EF4-FFF2-40B4-BE49-F238E27FC236}">
                  <a16:creationId xmlns:a16="http://schemas.microsoft.com/office/drawing/2014/main" xmlns="" id="{91E74951-D7D7-4F0F-8BAB-92AC1DB2FEAA}"/>
                </a:ext>
              </a:extLst>
            </p:cNvPr>
            <p:cNvSpPr/>
            <p:nvPr/>
          </p:nvSpPr>
          <p:spPr>
            <a:xfrm flipV="1">
              <a:off x="336" y="246"/>
              <a:ext cx="240" cy="96"/>
            </a:xfrm>
            <a:prstGeom prst="line">
              <a:avLst/>
            </a:prstGeom>
            <a:ln w="57150" cap="flat" cmpd="sng">
              <a:solidFill>
                <a:srgbClr val="CC66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29709" name="Freeform 15">
              <a:extLst>
                <a:ext uri="{FF2B5EF4-FFF2-40B4-BE49-F238E27FC236}">
                  <a16:creationId xmlns:a16="http://schemas.microsoft.com/office/drawing/2014/main" xmlns="" id="{D91AB798-AB0C-4B25-9DB5-08E8959C1DF2}"/>
                </a:ext>
              </a:extLst>
            </p:cNvPr>
            <p:cNvSpPr/>
            <p:nvPr/>
          </p:nvSpPr>
          <p:spPr>
            <a:xfrm>
              <a:off x="1104" y="232"/>
              <a:ext cx="432" cy="728"/>
            </a:xfrm>
            <a:custGeom>
              <a:avLst/>
              <a:gdLst/>
              <a:ahLst/>
              <a:cxnLst>
                <a:cxn ang="0">
                  <a:pos x="288" y="728"/>
                </a:cxn>
                <a:cxn ang="0">
                  <a:pos x="384" y="200"/>
                </a:cxn>
                <a:cxn ang="0">
                  <a:pos x="0" y="8"/>
                </a:cxn>
              </a:cxnLst>
              <a:rect l="0" t="0" r="0" b="0"/>
              <a:pathLst>
                <a:path w="432" h="728">
                  <a:moveTo>
                    <a:pt x="288" y="728"/>
                  </a:moveTo>
                  <a:cubicBezTo>
                    <a:pt x="360" y="524"/>
                    <a:pt x="432" y="320"/>
                    <a:pt x="384" y="200"/>
                  </a:cubicBezTo>
                  <a:cubicBezTo>
                    <a:pt x="336" y="80"/>
                    <a:pt x="0" y="0"/>
                    <a:pt x="0" y="8"/>
                  </a:cubicBezTo>
                </a:path>
              </a:pathLst>
            </a:custGeom>
            <a:noFill/>
            <a:ln w="57150" cap="flat" cmpd="sng">
              <a:solidFill>
                <a:srgbClr val="CC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29710" name="Freeform 16">
              <a:extLst>
                <a:ext uri="{FF2B5EF4-FFF2-40B4-BE49-F238E27FC236}">
                  <a16:creationId xmlns:a16="http://schemas.microsoft.com/office/drawing/2014/main" xmlns="" id="{05233FE4-4A86-4E96-A03A-AB5D11FA142E}"/>
                </a:ext>
              </a:extLst>
            </p:cNvPr>
            <p:cNvSpPr/>
            <p:nvPr/>
          </p:nvSpPr>
          <p:spPr>
            <a:xfrm>
              <a:off x="432" y="1248"/>
              <a:ext cx="864" cy="312"/>
            </a:xfrm>
            <a:custGeom>
              <a:avLst/>
              <a:gdLst/>
              <a:ahLst/>
              <a:cxnLst>
                <a:cxn ang="0">
                  <a:pos x="864" y="0"/>
                </a:cxn>
                <a:cxn ang="0">
                  <a:pos x="432" y="288"/>
                </a:cxn>
                <a:cxn ang="0">
                  <a:pos x="0" y="144"/>
                </a:cxn>
              </a:cxnLst>
              <a:rect l="0" t="0" r="0" b="0"/>
              <a:pathLst>
                <a:path w="864" h="312">
                  <a:moveTo>
                    <a:pt x="864" y="0"/>
                  </a:moveTo>
                  <a:cubicBezTo>
                    <a:pt x="720" y="132"/>
                    <a:pt x="576" y="264"/>
                    <a:pt x="432" y="288"/>
                  </a:cubicBezTo>
                  <a:cubicBezTo>
                    <a:pt x="288" y="312"/>
                    <a:pt x="144" y="228"/>
                    <a:pt x="0" y="144"/>
                  </a:cubicBezTo>
                </a:path>
              </a:pathLst>
            </a:custGeom>
            <a:noFill/>
            <a:ln w="57150" cap="flat" cmpd="sng">
              <a:solidFill>
                <a:srgbClr val="CC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29711" name="Line 17">
              <a:extLst>
                <a:ext uri="{FF2B5EF4-FFF2-40B4-BE49-F238E27FC236}">
                  <a16:creationId xmlns:a16="http://schemas.microsoft.com/office/drawing/2014/main" xmlns="" id="{59048AE8-7B4E-4C1C-8E47-81921770E257}"/>
                </a:ext>
              </a:extLst>
            </p:cNvPr>
            <p:cNvSpPr/>
            <p:nvPr/>
          </p:nvSpPr>
          <p:spPr>
            <a:xfrm flipH="1" flipV="1">
              <a:off x="912" y="192"/>
              <a:ext cx="192" cy="48"/>
            </a:xfrm>
            <a:prstGeom prst="line">
              <a:avLst/>
            </a:prstGeom>
            <a:ln w="57150" cap="flat" cmpd="sng">
              <a:solidFill>
                <a:srgbClr val="CC66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29712" name="Line 18">
              <a:extLst>
                <a:ext uri="{FF2B5EF4-FFF2-40B4-BE49-F238E27FC236}">
                  <a16:creationId xmlns:a16="http://schemas.microsoft.com/office/drawing/2014/main" xmlns="" id="{8471A046-89FD-491A-89C4-C1D46CB5CFD5}"/>
                </a:ext>
              </a:extLst>
            </p:cNvPr>
            <p:cNvSpPr/>
            <p:nvPr/>
          </p:nvSpPr>
          <p:spPr>
            <a:xfrm flipH="1" flipV="1">
              <a:off x="240" y="1248"/>
              <a:ext cx="192" cy="144"/>
            </a:xfrm>
            <a:prstGeom prst="line">
              <a:avLst/>
            </a:prstGeom>
            <a:ln w="57150" cap="flat" cmpd="sng">
              <a:solidFill>
                <a:srgbClr val="CC66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43026" name="Text Box 19">
              <a:extLst>
                <a:ext uri="{FF2B5EF4-FFF2-40B4-BE49-F238E27FC236}">
                  <a16:creationId xmlns:a16="http://schemas.microsoft.com/office/drawing/2014/main" xmlns="" id="{AF817DD0-E7BB-41DF-BFEB-FEDA6639DDFF}"/>
                </a:ext>
              </a:extLst>
            </p:cNvPr>
            <p:cNvSpPr txBox="1"/>
            <p:nvPr/>
          </p:nvSpPr>
          <p:spPr>
            <a:xfrm>
              <a:off x="288" y="432"/>
              <a:ext cx="240" cy="3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sz="3200" noProof="1">
                  <a:solidFill>
                    <a:srgbClr val="CC00CC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3</a:t>
              </a:r>
              <a:endParaRPr lang="en-US" altLang="x-none" sz="3200" noProof="1">
                <a:solidFill>
                  <a:srgbClr val="CC00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  <p:sp>
          <p:nvSpPr>
            <p:cNvPr id="43027" name="Text Box 20">
              <a:extLst>
                <a:ext uri="{FF2B5EF4-FFF2-40B4-BE49-F238E27FC236}">
                  <a16:creationId xmlns:a16="http://schemas.microsoft.com/office/drawing/2014/main" xmlns="" id="{AD9D93E8-C56C-42A7-8CAD-9FB55E95FC2F}"/>
                </a:ext>
              </a:extLst>
            </p:cNvPr>
            <p:cNvSpPr txBox="1"/>
            <p:nvPr/>
          </p:nvSpPr>
          <p:spPr>
            <a:xfrm>
              <a:off x="912" y="384"/>
              <a:ext cx="240" cy="3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sz="3200" noProof="1">
                  <a:solidFill>
                    <a:srgbClr val="CC00CC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4</a:t>
              </a:r>
              <a:endParaRPr lang="en-US" altLang="x-none" sz="3200" noProof="1">
                <a:solidFill>
                  <a:srgbClr val="CC00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  <p:sp>
          <p:nvSpPr>
            <p:cNvPr id="43028" name="Text Box 21">
              <a:extLst>
                <a:ext uri="{FF2B5EF4-FFF2-40B4-BE49-F238E27FC236}">
                  <a16:creationId xmlns:a16="http://schemas.microsoft.com/office/drawing/2014/main" xmlns="" id="{8B1DA4B1-0F95-4D45-85E3-B7757FBF38DF}"/>
                </a:ext>
              </a:extLst>
            </p:cNvPr>
            <p:cNvSpPr txBox="1"/>
            <p:nvPr/>
          </p:nvSpPr>
          <p:spPr>
            <a:xfrm>
              <a:off x="0" y="288"/>
              <a:ext cx="240" cy="3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sz="3200" noProof="1">
                  <a:solidFill>
                    <a:srgbClr val="CC00CC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5</a:t>
              </a:r>
              <a:endParaRPr lang="en-US" altLang="x-none" sz="3200" noProof="1">
                <a:solidFill>
                  <a:srgbClr val="CC00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  <p:sp>
          <p:nvSpPr>
            <p:cNvPr id="43029" name="Text Box 22">
              <a:extLst>
                <a:ext uri="{FF2B5EF4-FFF2-40B4-BE49-F238E27FC236}">
                  <a16:creationId xmlns:a16="http://schemas.microsoft.com/office/drawing/2014/main" xmlns="" id="{B5FA695D-A8DE-49FF-9A85-A6ACB415B05D}"/>
                </a:ext>
              </a:extLst>
            </p:cNvPr>
            <p:cNvSpPr txBox="1"/>
            <p:nvPr/>
          </p:nvSpPr>
          <p:spPr>
            <a:xfrm>
              <a:off x="624" y="816"/>
              <a:ext cx="336" cy="3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sz="3200" noProof="1">
                  <a:solidFill>
                    <a:srgbClr val="CC00CC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2</a:t>
              </a:r>
              <a:endParaRPr lang="en-US" altLang="x-none" sz="3200" noProof="1">
                <a:solidFill>
                  <a:srgbClr val="CC00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  <p:sp>
          <p:nvSpPr>
            <p:cNvPr id="43030" name="Text Box 23">
              <a:extLst>
                <a:ext uri="{FF2B5EF4-FFF2-40B4-BE49-F238E27FC236}">
                  <a16:creationId xmlns:a16="http://schemas.microsoft.com/office/drawing/2014/main" xmlns="" id="{796D00FB-22F9-4620-A4A2-8C29D53466EA}"/>
                </a:ext>
              </a:extLst>
            </p:cNvPr>
            <p:cNvSpPr txBox="1"/>
            <p:nvPr/>
          </p:nvSpPr>
          <p:spPr>
            <a:xfrm>
              <a:off x="1488" y="288"/>
              <a:ext cx="240" cy="3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sz="3200" noProof="1">
                  <a:solidFill>
                    <a:srgbClr val="CC00CC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6</a:t>
              </a:r>
              <a:endParaRPr lang="en-US" altLang="x-none" sz="3200" noProof="1">
                <a:solidFill>
                  <a:srgbClr val="CC00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  <p:sp>
          <p:nvSpPr>
            <p:cNvPr id="43031" name="Text Box 24">
              <a:extLst>
                <a:ext uri="{FF2B5EF4-FFF2-40B4-BE49-F238E27FC236}">
                  <a16:creationId xmlns:a16="http://schemas.microsoft.com/office/drawing/2014/main" xmlns="" id="{49916BFD-0261-48CC-9487-1A9AD4BE4580}"/>
                </a:ext>
              </a:extLst>
            </p:cNvPr>
            <p:cNvSpPr txBox="1"/>
            <p:nvPr/>
          </p:nvSpPr>
          <p:spPr>
            <a:xfrm>
              <a:off x="624" y="1248"/>
              <a:ext cx="336" cy="3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sz="2500" b="1" noProof="1">
                  <a:solidFill>
                    <a:srgbClr val="FF00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-2</a:t>
              </a:r>
              <a:endParaRPr lang="en-US" altLang="x-none" sz="2500" b="1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</p:grpSp>
      <p:sp>
        <p:nvSpPr>
          <p:cNvPr id="43032" name="Text Box 25">
            <a:extLst>
              <a:ext uri="{FF2B5EF4-FFF2-40B4-BE49-F238E27FC236}">
                <a16:creationId xmlns:a16="http://schemas.microsoft.com/office/drawing/2014/main" xmlns="" id="{43C12F71-00C9-4709-9F41-394B445D0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124200"/>
            <a:ext cx="46497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latin typeface="方正姚体" panose="02010601030101010101" pitchFamily="2" charset="-122"/>
                <a:ea typeface="方正姚体" panose="02010601030101010101" pitchFamily="2" charset="-122"/>
              </a:rPr>
              <a:t>dijkstra </a:t>
            </a:r>
            <a:r>
              <a:rPr lang="zh-CN" altLang="en-US" sz="2400">
                <a:latin typeface="方正姚体" panose="02010601030101010101" pitchFamily="2" charset="-122"/>
                <a:ea typeface="方正姚体" panose="02010601030101010101" pitchFamily="2" charset="-122"/>
              </a:rPr>
              <a:t>求出</a:t>
            </a:r>
            <a:r>
              <a:rPr lang="en-US" altLang="zh-CN" sz="2400">
                <a:latin typeface="方正姚体" panose="02010601030101010101" pitchFamily="2" charset="-122"/>
                <a:ea typeface="方正姚体" panose="02010601030101010101" pitchFamily="2" charset="-122"/>
              </a:rPr>
              <a:t>dis</a:t>
            </a:r>
            <a:r>
              <a:rPr lang="zh-CN" altLang="en-US" sz="2400">
                <a:latin typeface="方正姚体" panose="02010601030101010101" pitchFamily="2" charset="-122"/>
                <a:ea typeface="方正姚体" panose="02010601030101010101" pitchFamily="2" charset="-122"/>
              </a:rPr>
              <a:t>[</a:t>
            </a:r>
            <a:r>
              <a:rPr lang="en-US" altLang="zh-CN" sz="2400">
                <a:latin typeface="方正姚体" panose="02010601030101010101" pitchFamily="2" charset="-122"/>
                <a:ea typeface="方正姚体" panose="02010601030101010101" pitchFamily="2" charset="-122"/>
              </a:rPr>
              <a:t>2]=3</a:t>
            </a:r>
            <a:br>
              <a:rPr lang="en-US" altLang="zh-CN" sz="2400"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zh-CN" altLang="en-US" sz="2400">
                <a:latin typeface="方正姚体" panose="02010601030101010101" pitchFamily="2" charset="-122"/>
                <a:ea typeface="方正姚体" panose="02010601030101010101" pitchFamily="2" charset="-122"/>
              </a:rPr>
              <a:t>但实际上应该是</a:t>
            </a:r>
            <a:r>
              <a:rPr lang="en-US" altLang="zh-CN" sz="2400">
                <a:latin typeface="方正姚体" panose="02010601030101010101" pitchFamily="2" charset="-122"/>
                <a:ea typeface="方正姚体" panose="02010601030101010101" pitchFamily="2" charset="-122"/>
              </a:rPr>
              <a:t>2 </a:t>
            </a:r>
            <a:r>
              <a:rPr lang="zh-CN" altLang="en-US" sz="2400">
                <a:latin typeface="方正姚体" panose="02010601030101010101" pitchFamily="2" charset="-122"/>
                <a:ea typeface="方正姚体" panose="02010601030101010101" pitchFamily="2" charset="-122"/>
              </a:rPr>
              <a:t>，即</a:t>
            </a:r>
            <a:r>
              <a:rPr lang="en-US" altLang="zh-CN" sz="2400">
                <a:latin typeface="方正姚体" panose="02010601030101010101" pitchFamily="2" charset="-122"/>
                <a:ea typeface="方正姚体" panose="02010601030101010101" pitchFamily="2" charset="-122"/>
              </a:rPr>
              <a:t>1→3 →2</a:t>
            </a:r>
          </a:p>
        </p:txBody>
      </p:sp>
      <p:sp>
        <p:nvSpPr>
          <p:cNvPr id="43033" name="Text Box 27">
            <a:extLst>
              <a:ext uri="{FF2B5EF4-FFF2-40B4-BE49-F238E27FC236}">
                <a16:creationId xmlns:a16="http://schemas.microsoft.com/office/drawing/2014/main" xmlns="" id="{D331983F-F1D0-422C-9A09-E82EF7FBB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2578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latin typeface="方正姚体" panose="02010601030101010101" pitchFamily="2" charset="-122"/>
                <a:ea typeface="方正姚体" panose="02010601030101010101" pitchFamily="2" charset="-122"/>
              </a:rPr>
              <a:t>dijkstra</a:t>
            </a:r>
            <a:r>
              <a:rPr lang="zh-CN" altLang="en-US" sz="2400">
                <a:latin typeface="方正姚体" panose="02010601030101010101" pitchFamily="2" charset="-122"/>
                <a:ea typeface="方正姚体" panose="02010601030101010101" pitchFamily="2" charset="-122"/>
              </a:rPr>
              <a:t>是否可用于无向图？</a:t>
            </a:r>
            <a:r>
              <a:rPr lang="zh-CN" altLang="en-US" sz="200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</a:p>
        </p:txBody>
      </p:sp>
      <p:sp>
        <p:nvSpPr>
          <p:cNvPr id="43034" name="Text Box 25">
            <a:extLst>
              <a:ext uri="{FF2B5EF4-FFF2-40B4-BE49-F238E27FC236}">
                <a16:creationId xmlns:a16="http://schemas.microsoft.com/office/drawing/2014/main" xmlns="" id="{A7452B9B-5AF7-41CB-8A06-51446E203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057400"/>
            <a:ext cx="59785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>
                <a:latin typeface="方正姚体" panose="02010601030101010101" pitchFamily="2" charset="-122"/>
                <a:ea typeface="方正姚体" panose="02010601030101010101" pitchFamily="2" charset="-122"/>
              </a:rPr>
              <a:t>用</a:t>
            </a:r>
            <a:r>
              <a:rPr lang="en-US" altLang="zh-CN" sz="2400">
                <a:latin typeface="方正姚体" panose="02010601030101010101" pitchFamily="2" charset="-122"/>
                <a:ea typeface="方正姚体" panose="02010601030101010101" pitchFamily="2" charset="-122"/>
              </a:rPr>
              <a:t>dijkstra </a:t>
            </a:r>
            <a:r>
              <a:rPr lang="zh-CN" altLang="en-US" sz="2400">
                <a:latin typeface="方正姚体" panose="02010601030101010101" pitchFamily="2" charset="-122"/>
                <a:ea typeface="方正姚体" panose="02010601030101010101" pitchFamily="2" charset="-122"/>
              </a:rPr>
              <a:t>求出</a:t>
            </a:r>
            <a:r>
              <a:rPr lang="en-US" altLang="zh-CN" sz="2400"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sz="2400">
                <a:latin typeface="方正姚体" panose="02010601030101010101" pitchFamily="2" charset="-122"/>
                <a:ea typeface="方正姚体" panose="02010601030101010101" pitchFamily="2" charset="-122"/>
              </a:rPr>
              <a:t>到所有点的最短距离？</a:t>
            </a:r>
            <a:r>
              <a:rPr lang="en-US" altLang="zh-CN" sz="2400">
                <a:latin typeface="方正姚体" panose="02010601030101010101" pitchFamily="2" charset="-122"/>
                <a:ea typeface="方正姚体" panose="02010601030101010101" pitchFamily="2" charset="-122"/>
              </a:rPr>
              <a:t/>
            </a:r>
            <a:br>
              <a:rPr lang="en-US" altLang="zh-CN" sz="2400"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endParaRPr lang="en-US" altLang="zh-CN" sz="240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4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4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3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  <p:bldP spid="43012" grpId="0"/>
      <p:bldP spid="43032" grpId="0"/>
      <p:bldP spid="43033" grpId="0"/>
      <p:bldP spid="430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xmlns="" id="{7ACBF5E8-C43F-4AA2-83F0-AE941315199A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0" y="1828800"/>
            <a:ext cx="7772400" cy="1470025"/>
          </a:xfrm>
        </p:spPr>
        <p:txBody>
          <a:bodyPr/>
          <a:lstStyle/>
          <a:p>
            <a:pPr eaLnBrk="1" hangingPunct="1"/>
            <a:endParaRPr lang="en-US" altLang="zh-CN" sz="9600" dirty="0">
              <a:solidFill>
                <a:srgbClr val="6633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194" name="Rectangle 3">
            <a:extLst>
              <a:ext uri="{FF2B5EF4-FFF2-40B4-BE49-F238E27FC236}">
                <a16:creationId xmlns:a16="http://schemas.microsoft.com/office/drawing/2014/main" xmlns="" id="{F874A88A-8A5A-4A45-A85A-3655930F571E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9375"/>
            <a:ext cx="6400800" cy="17526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zh-CN" altLang="en-US" sz="4800">
                <a:solidFill>
                  <a:srgbClr val="663300"/>
                </a:solidFill>
                <a:latin typeface="微软雅黑" panose="020B0503020204020204" pitchFamily="34" charset="-122"/>
                <a:ea typeface="方正姚体" panose="02010601030101010101" pitchFamily="2" charset="-122"/>
              </a:rPr>
              <a:t>最短路径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文本框 44033">
            <a:extLst>
              <a:ext uri="{FF2B5EF4-FFF2-40B4-BE49-F238E27FC236}">
                <a16:creationId xmlns:a16="http://schemas.microsoft.com/office/drawing/2014/main" xmlns="" id="{BE9A5B18-BE31-4D24-9535-9F686ADADA81}"/>
              </a:ext>
            </a:extLst>
          </p:cNvPr>
          <p:cNvSpPr txBox="1"/>
          <p:nvPr/>
        </p:nvSpPr>
        <p:spPr>
          <a:xfrm>
            <a:off x="1239838" y="995363"/>
            <a:ext cx="6151562" cy="7016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热炒热卖：1120</a:t>
            </a:r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xmlns="" id="{789A744F-14EA-452C-B30D-ED4ACE2BF95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133600"/>
            <a:ext cx="8229600" cy="1555750"/>
          </a:xfrm>
        </p:spPr>
        <p:txBody>
          <a:bodyPr/>
          <a:lstStyle/>
          <a:p>
            <a:pPr eaLnBrk="1" hangingPunct="1"/>
            <a:r>
              <a:rPr lang="en-US" altLang="zh-CN" sz="4800">
                <a:solidFill>
                  <a:srgbClr val="FF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Floyd</a:t>
            </a:r>
            <a:r>
              <a:rPr lang="zh-CN" altLang="en-US" sz="4800">
                <a:solidFill>
                  <a:srgbClr val="FF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算法</a:t>
            </a:r>
            <a:r>
              <a:rPr lang="en-US" altLang="zh-CN" sz="4800">
                <a:solidFill>
                  <a:srgbClr val="FF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/>
            </a:r>
            <a:br>
              <a:rPr lang="en-US" altLang="zh-CN" sz="4800">
                <a:solidFill>
                  <a:srgbClr val="FF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zh-CN" altLang="en-US" sz="48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每一对顶点间的最短路径</a:t>
            </a:r>
          </a:p>
        </p:txBody>
      </p:sp>
      <p:sp>
        <p:nvSpPr>
          <p:cNvPr id="31747" name="文本框 45058">
            <a:extLst>
              <a:ext uri="{FF2B5EF4-FFF2-40B4-BE49-F238E27FC236}">
                <a16:creationId xmlns:a16="http://schemas.microsoft.com/office/drawing/2014/main" xmlns="" id="{353B2443-4DDA-46B3-93A6-56AD1CCFB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3200" y="2200275"/>
            <a:ext cx="33670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>
                <a:solidFill>
                  <a:schemeClr val="bg1"/>
                </a:solidFill>
                <a:ea typeface="方正姚体" panose="02010601030101010101" pitchFamily="2" charset="-122"/>
              </a:rPr>
              <a:t>算法2：</a:t>
            </a:r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33">
            <a:extLst>
              <a:ext uri="{FF2B5EF4-FFF2-40B4-BE49-F238E27FC236}">
                <a16:creationId xmlns:a16="http://schemas.microsoft.com/office/drawing/2014/main" xmlns="" id="{B3E442CA-6B2E-4199-95D3-348032EB7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0"/>
            <a:ext cx="51054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</a:t>
            </a:r>
            <a:r>
              <a:rPr lang="zh-CN" altLang="en-US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地图上有3座城市（编号</a:t>
            </a:r>
            <a:r>
              <a:rPr lang="en-US" altLang="zh-CN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到3），它们通过很多单行道连接，请找出</a:t>
            </a:r>
            <a:r>
              <a:rPr lang="zh-CN" altLang="en-US" b="1">
                <a:solidFill>
                  <a:srgbClr val="FFFF6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每一对</a:t>
            </a:r>
            <a:r>
              <a:rPr lang="zh-CN" altLang="en-US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城市间的最短距离。</a:t>
            </a:r>
          </a:p>
        </p:txBody>
      </p:sp>
      <p:grpSp>
        <p:nvGrpSpPr>
          <p:cNvPr id="32771" name="组合 46082">
            <a:extLst>
              <a:ext uri="{FF2B5EF4-FFF2-40B4-BE49-F238E27FC236}">
                <a16:creationId xmlns:a16="http://schemas.microsoft.com/office/drawing/2014/main" xmlns="" id="{FC7063FC-7B85-42E4-8315-B3F5FFAFB404}"/>
              </a:ext>
            </a:extLst>
          </p:cNvPr>
          <p:cNvGrpSpPr/>
          <p:nvPr/>
        </p:nvGrpSpPr>
        <p:grpSpPr>
          <a:xfrm>
            <a:off x="457200" y="533400"/>
            <a:ext cx="2743200" cy="2500313"/>
            <a:chOff x="0" y="0"/>
            <a:chExt cx="1728" cy="15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772" name="Oval 92">
              <a:extLst>
                <a:ext uri="{FF2B5EF4-FFF2-40B4-BE49-F238E27FC236}">
                  <a16:creationId xmlns:a16="http://schemas.microsoft.com/office/drawing/2014/main" xmlns="" id="{2BED3AED-96E4-4846-AA5E-1508B30685C0}"/>
                </a:ext>
              </a:extLst>
            </p:cNvPr>
            <p:cNvSpPr/>
            <p:nvPr/>
          </p:nvSpPr>
          <p:spPr>
            <a:xfrm>
              <a:off x="576" y="0"/>
              <a:ext cx="336" cy="336"/>
            </a:xfrm>
            <a:prstGeom prst="ellipse">
              <a:avLst/>
            </a:prstGeom>
            <a:solidFill>
              <a:srgbClr val="00FFFF"/>
            </a:solidFill>
            <a:ln w="38100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x-none" sz="3200" b="1" noProof="1">
                  <a:latin typeface="方正姚体" charset="-122"/>
                  <a:ea typeface="方正姚体" charset="-122"/>
                  <a:cs typeface="+mn-ea"/>
                </a:rPr>
                <a:t>1</a:t>
              </a:r>
              <a:endParaRPr lang="en-US" altLang="x-none" sz="3200" b="1" noProof="1">
                <a:latin typeface="方正姚体" charset="-122"/>
                <a:ea typeface="方正姚体" charset="-122"/>
              </a:endParaRPr>
            </a:p>
          </p:txBody>
        </p:sp>
        <p:sp>
          <p:nvSpPr>
            <p:cNvPr id="32773" name="Oval 93">
              <a:extLst>
                <a:ext uri="{FF2B5EF4-FFF2-40B4-BE49-F238E27FC236}">
                  <a16:creationId xmlns:a16="http://schemas.microsoft.com/office/drawing/2014/main" xmlns="" id="{AC1BD0FF-1576-40BC-8B35-FD0033A6BA3C}"/>
                </a:ext>
              </a:extLst>
            </p:cNvPr>
            <p:cNvSpPr/>
            <p:nvPr/>
          </p:nvSpPr>
          <p:spPr>
            <a:xfrm>
              <a:off x="0" y="912"/>
              <a:ext cx="336" cy="336"/>
            </a:xfrm>
            <a:prstGeom prst="ellipse">
              <a:avLst/>
            </a:prstGeom>
            <a:solidFill>
              <a:srgbClr val="00FFFF"/>
            </a:solidFill>
            <a:ln w="38100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x-none" sz="3200" b="1" noProof="1">
                  <a:latin typeface="方正姚体" charset="-122"/>
                  <a:ea typeface="方正姚体" charset="-122"/>
                  <a:cs typeface="+mn-ea"/>
                </a:rPr>
                <a:t>2</a:t>
              </a:r>
              <a:endParaRPr lang="en-US" altLang="x-none" sz="3200" b="1" noProof="1">
                <a:latin typeface="方正姚体" charset="-122"/>
                <a:ea typeface="方正姚体" charset="-122"/>
              </a:endParaRPr>
            </a:p>
          </p:txBody>
        </p:sp>
        <p:sp>
          <p:nvSpPr>
            <p:cNvPr id="32774" name="Oval 94">
              <a:extLst>
                <a:ext uri="{FF2B5EF4-FFF2-40B4-BE49-F238E27FC236}">
                  <a16:creationId xmlns:a16="http://schemas.microsoft.com/office/drawing/2014/main" xmlns="" id="{6CB07EF5-8503-4EE6-A7D3-75071A21A005}"/>
                </a:ext>
              </a:extLst>
            </p:cNvPr>
            <p:cNvSpPr/>
            <p:nvPr/>
          </p:nvSpPr>
          <p:spPr>
            <a:xfrm>
              <a:off x="1104" y="912"/>
              <a:ext cx="336" cy="336"/>
            </a:xfrm>
            <a:prstGeom prst="ellipse">
              <a:avLst/>
            </a:prstGeom>
            <a:solidFill>
              <a:srgbClr val="00FFFF"/>
            </a:solidFill>
            <a:ln w="38100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x-none" sz="3200" b="1" noProof="1">
                  <a:latin typeface="方正姚体" charset="-122"/>
                  <a:ea typeface="方正姚体" charset="-122"/>
                  <a:cs typeface="+mn-ea"/>
                </a:rPr>
                <a:t>3</a:t>
              </a:r>
              <a:endParaRPr lang="en-US" altLang="x-none" sz="3200" b="1" noProof="1">
                <a:latin typeface="方正姚体" charset="-122"/>
                <a:ea typeface="方正姚体" charset="-122"/>
              </a:endParaRPr>
            </a:p>
          </p:txBody>
        </p:sp>
        <p:sp>
          <p:nvSpPr>
            <p:cNvPr id="32775" name="Line 95">
              <a:extLst>
                <a:ext uri="{FF2B5EF4-FFF2-40B4-BE49-F238E27FC236}">
                  <a16:creationId xmlns:a16="http://schemas.microsoft.com/office/drawing/2014/main" xmlns="" id="{35D69A26-8D1A-4455-935B-6992D6453AB7}"/>
                </a:ext>
              </a:extLst>
            </p:cNvPr>
            <p:cNvSpPr/>
            <p:nvPr/>
          </p:nvSpPr>
          <p:spPr>
            <a:xfrm flipH="1">
              <a:off x="240" y="336"/>
              <a:ext cx="480" cy="576"/>
            </a:xfrm>
            <a:prstGeom prst="line">
              <a:avLst/>
            </a:prstGeom>
            <a:ln w="57150" cap="flat" cmpd="sng">
              <a:solidFill>
                <a:srgbClr val="CC66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32776" name="Line 96">
              <a:extLst>
                <a:ext uri="{FF2B5EF4-FFF2-40B4-BE49-F238E27FC236}">
                  <a16:creationId xmlns:a16="http://schemas.microsoft.com/office/drawing/2014/main" xmlns="" id="{4FC0C574-6323-4678-9D1C-A8C9F9910428}"/>
                </a:ext>
              </a:extLst>
            </p:cNvPr>
            <p:cNvSpPr/>
            <p:nvPr/>
          </p:nvSpPr>
          <p:spPr>
            <a:xfrm>
              <a:off x="768" y="336"/>
              <a:ext cx="432" cy="576"/>
            </a:xfrm>
            <a:prstGeom prst="line">
              <a:avLst/>
            </a:prstGeom>
            <a:ln w="57150" cap="flat" cmpd="sng">
              <a:solidFill>
                <a:srgbClr val="CC66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32777" name="Line 97">
              <a:extLst>
                <a:ext uri="{FF2B5EF4-FFF2-40B4-BE49-F238E27FC236}">
                  <a16:creationId xmlns:a16="http://schemas.microsoft.com/office/drawing/2014/main" xmlns="" id="{D3EF91B8-DB43-4BDF-B269-33F3258623BB}"/>
                </a:ext>
              </a:extLst>
            </p:cNvPr>
            <p:cNvSpPr/>
            <p:nvPr/>
          </p:nvSpPr>
          <p:spPr>
            <a:xfrm>
              <a:off x="336" y="1104"/>
              <a:ext cx="768" cy="0"/>
            </a:xfrm>
            <a:prstGeom prst="line">
              <a:avLst/>
            </a:prstGeom>
            <a:ln w="57150" cap="flat" cmpd="sng">
              <a:solidFill>
                <a:srgbClr val="CC66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32778" name="Freeform 98">
              <a:extLst>
                <a:ext uri="{FF2B5EF4-FFF2-40B4-BE49-F238E27FC236}">
                  <a16:creationId xmlns:a16="http://schemas.microsoft.com/office/drawing/2014/main" xmlns="" id="{E435E60F-1488-4BE8-8E62-CBAAA1AC528F}"/>
                </a:ext>
              </a:extLst>
            </p:cNvPr>
            <p:cNvSpPr/>
            <p:nvPr/>
          </p:nvSpPr>
          <p:spPr>
            <a:xfrm>
              <a:off x="112" y="296"/>
              <a:ext cx="272" cy="616"/>
            </a:xfrm>
            <a:custGeom>
              <a:avLst/>
              <a:gdLst/>
              <a:ahLst/>
              <a:cxnLst>
                <a:cxn ang="0">
                  <a:pos x="80" y="616"/>
                </a:cxn>
                <a:cxn ang="0">
                  <a:pos x="32" y="280"/>
                </a:cxn>
                <a:cxn ang="0">
                  <a:pos x="272" y="40"/>
                </a:cxn>
              </a:cxnLst>
              <a:rect l="0" t="0" r="0" b="0"/>
              <a:pathLst>
                <a:path w="272" h="616">
                  <a:moveTo>
                    <a:pt x="80" y="616"/>
                  </a:moveTo>
                  <a:cubicBezTo>
                    <a:pt x="40" y="496"/>
                    <a:pt x="0" y="376"/>
                    <a:pt x="32" y="280"/>
                  </a:cubicBezTo>
                  <a:cubicBezTo>
                    <a:pt x="64" y="184"/>
                    <a:pt x="248" y="0"/>
                    <a:pt x="272" y="40"/>
                  </a:cubicBezTo>
                </a:path>
              </a:pathLst>
            </a:custGeom>
            <a:noFill/>
            <a:ln w="57150" cap="flat" cmpd="sng">
              <a:solidFill>
                <a:srgbClr val="CC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32779" name="Line 99">
              <a:extLst>
                <a:ext uri="{FF2B5EF4-FFF2-40B4-BE49-F238E27FC236}">
                  <a16:creationId xmlns:a16="http://schemas.microsoft.com/office/drawing/2014/main" xmlns="" id="{27916776-CC4E-4B67-990F-1E869763EB09}"/>
                </a:ext>
              </a:extLst>
            </p:cNvPr>
            <p:cNvSpPr/>
            <p:nvPr/>
          </p:nvSpPr>
          <p:spPr>
            <a:xfrm flipV="1">
              <a:off x="336" y="246"/>
              <a:ext cx="240" cy="96"/>
            </a:xfrm>
            <a:prstGeom prst="line">
              <a:avLst/>
            </a:prstGeom>
            <a:ln w="57150" cap="flat" cmpd="sng">
              <a:solidFill>
                <a:srgbClr val="CC66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32780" name="Freeform 100">
              <a:extLst>
                <a:ext uri="{FF2B5EF4-FFF2-40B4-BE49-F238E27FC236}">
                  <a16:creationId xmlns:a16="http://schemas.microsoft.com/office/drawing/2014/main" xmlns="" id="{DD407B12-5C37-4FB3-B466-82F0E99E0200}"/>
                </a:ext>
              </a:extLst>
            </p:cNvPr>
            <p:cNvSpPr/>
            <p:nvPr/>
          </p:nvSpPr>
          <p:spPr>
            <a:xfrm>
              <a:off x="1104" y="232"/>
              <a:ext cx="432" cy="728"/>
            </a:xfrm>
            <a:custGeom>
              <a:avLst/>
              <a:gdLst/>
              <a:ahLst/>
              <a:cxnLst>
                <a:cxn ang="0">
                  <a:pos x="288" y="728"/>
                </a:cxn>
                <a:cxn ang="0">
                  <a:pos x="384" y="200"/>
                </a:cxn>
                <a:cxn ang="0">
                  <a:pos x="0" y="8"/>
                </a:cxn>
              </a:cxnLst>
              <a:rect l="0" t="0" r="0" b="0"/>
              <a:pathLst>
                <a:path w="432" h="728">
                  <a:moveTo>
                    <a:pt x="288" y="728"/>
                  </a:moveTo>
                  <a:cubicBezTo>
                    <a:pt x="360" y="524"/>
                    <a:pt x="432" y="320"/>
                    <a:pt x="384" y="200"/>
                  </a:cubicBezTo>
                  <a:cubicBezTo>
                    <a:pt x="336" y="80"/>
                    <a:pt x="0" y="0"/>
                    <a:pt x="0" y="8"/>
                  </a:cubicBezTo>
                </a:path>
              </a:pathLst>
            </a:custGeom>
            <a:noFill/>
            <a:ln w="57150" cap="flat" cmpd="sng">
              <a:solidFill>
                <a:srgbClr val="CC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32781" name="Freeform 101">
              <a:extLst>
                <a:ext uri="{FF2B5EF4-FFF2-40B4-BE49-F238E27FC236}">
                  <a16:creationId xmlns:a16="http://schemas.microsoft.com/office/drawing/2014/main" xmlns="" id="{B0F27232-974A-418D-A1E9-264E6D7B26F8}"/>
                </a:ext>
              </a:extLst>
            </p:cNvPr>
            <p:cNvSpPr/>
            <p:nvPr/>
          </p:nvSpPr>
          <p:spPr>
            <a:xfrm>
              <a:off x="432" y="1248"/>
              <a:ext cx="864" cy="312"/>
            </a:xfrm>
            <a:custGeom>
              <a:avLst/>
              <a:gdLst/>
              <a:ahLst/>
              <a:cxnLst>
                <a:cxn ang="0">
                  <a:pos x="864" y="0"/>
                </a:cxn>
                <a:cxn ang="0">
                  <a:pos x="432" y="288"/>
                </a:cxn>
                <a:cxn ang="0">
                  <a:pos x="0" y="144"/>
                </a:cxn>
              </a:cxnLst>
              <a:rect l="0" t="0" r="0" b="0"/>
              <a:pathLst>
                <a:path w="864" h="312">
                  <a:moveTo>
                    <a:pt x="864" y="0"/>
                  </a:moveTo>
                  <a:cubicBezTo>
                    <a:pt x="720" y="132"/>
                    <a:pt x="576" y="264"/>
                    <a:pt x="432" y="288"/>
                  </a:cubicBezTo>
                  <a:cubicBezTo>
                    <a:pt x="288" y="312"/>
                    <a:pt x="144" y="228"/>
                    <a:pt x="0" y="144"/>
                  </a:cubicBezTo>
                </a:path>
              </a:pathLst>
            </a:custGeom>
            <a:noFill/>
            <a:ln w="57150" cap="flat" cmpd="sng">
              <a:solidFill>
                <a:srgbClr val="CC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32782" name="Line 102">
              <a:extLst>
                <a:ext uri="{FF2B5EF4-FFF2-40B4-BE49-F238E27FC236}">
                  <a16:creationId xmlns:a16="http://schemas.microsoft.com/office/drawing/2014/main" xmlns="" id="{F025C7B3-A975-4BA4-BE1D-DDE0E6A43459}"/>
                </a:ext>
              </a:extLst>
            </p:cNvPr>
            <p:cNvSpPr/>
            <p:nvPr/>
          </p:nvSpPr>
          <p:spPr>
            <a:xfrm flipH="1" flipV="1">
              <a:off x="912" y="192"/>
              <a:ext cx="192" cy="48"/>
            </a:xfrm>
            <a:prstGeom prst="line">
              <a:avLst/>
            </a:prstGeom>
            <a:ln w="57150" cap="flat" cmpd="sng">
              <a:solidFill>
                <a:srgbClr val="CC66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32783" name="Line 103">
              <a:extLst>
                <a:ext uri="{FF2B5EF4-FFF2-40B4-BE49-F238E27FC236}">
                  <a16:creationId xmlns:a16="http://schemas.microsoft.com/office/drawing/2014/main" xmlns="" id="{96D38343-155B-4768-8672-D66EAD66DA51}"/>
                </a:ext>
              </a:extLst>
            </p:cNvPr>
            <p:cNvSpPr/>
            <p:nvPr/>
          </p:nvSpPr>
          <p:spPr>
            <a:xfrm flipH="1" flipV="1">
              <a:off x="240" y="1248"/>
              <a:ext cx="192" cy="144"/>
            </a:xfrm>
            <a:prstGeom prst="line">
              <a:avLst/>
            </a:prstGeom>
            <a:ln w="57150" cap="flat" cmpd="sng">
              <a:solidFill>
                <a:srgbClr val="CC66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46096" name="Text Box 104">
              <a:extLst>
                <a:ext uri="{FF2B5EF4-FFF2-40B4-BE49-F238E27FC236}">
                  <a16:creationId xmlns:a16="http://schemas.microsoft.com/office/drawing/2014/main" xmlns="" id="{9DB2648C-FB36-4F0E-B508-1EEA789164A0}"/>
                </a:ext>
              </a:extLst>
            </p:cNvPr>
            <p:cNvSpPr txBox="1"/>
            <p:nvPr/>
          </p:nvSpPr>
          <p:spPr>
            <a:xfrm>
              <a:off x="288" y="432"/>
              <a:ext cx="240" cy="3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sz="2800" noProof="1">
                  <a:solidFill>
                    <a:srgbClr val="CC00CC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3</a:t>
              </a:r>
              <a:endParaRPr lang="en-US" altLang="x-none" sz="2800" noProof="1">
                <a:solidFill>
                  <a:srgbClr val="CC00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  <p:sp>
          <p:nvSpPr>
            <p:cNvPr id="46097" name="Text Box 105">
              <a:extLst>
                <a:ext uri="{FF2B5EF4-FFF2-40B4-BE49-F238E27FC236}">
                  <a16:creationId xmlns:a16="http://schemas.microsoft.com/office/drawing/2014/main" xmlns="" id="{8FF79DBF-89C3-47C3-B740-3172DE28B4E2}"/>
                </a:ext>
              </a:extLst>
            </p:cNvPr>
            <p:cNvSpPr txBox="1"/>
            <p:nvPr/>
          </p:nvSpPr>
          <p:spPr>
            <a:xfrm>
              <a:off x="912" y="384"/>
              <a:ext cx="240" cy="3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sz="2800" noProof="1">
                  <a:solidFill>
                    <a:srgbClr val="CC00CC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4</a:t>
              </a:r>
              <a:endParaRPr lang="en-US" altLang="x-none" sz="2800" noProof="1">
                <a:solidFill>
                  <a:srgbClr val="CC00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  <p:sp>
          <p:nvSpPr>
            <p:cNvPr id="46098" name="Text Box 106">
              <a:extLst>
                <a:ext uri="{FF2B5EF4-FFF2-40B4-BE49-F238E27FC236}">
                  <a16:creationId xmlns:a16="http://schemas.microsoft.com/office/drawing/2014/main" xmlns="" id="{A0A49AAE-AF04-4351-8200-D11D33DEE50F}"/>
                </a:ext>
              </a:extLst>
            </p:cNvPr>
            <p:cNvSpPr txBox="1"/>
            <p:nvPr/>
          </p:nvSpPr>
          <p:spPr>
            <a:xfrm>
              <a:off x="0" y="288"/>
              <a:ext cx="240" cy="3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sz="2800" noProof="1">
                  <a:solidFill>
                    <a:srgbClr val="CC00CC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5</a:t>
              </a:r>
              <a:endParaRPr lang="en-US" altLang="x-none" sz="2800" noProof="1">
                <a:solidFill>
                  <a:srgbClr val="CC00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  <p:sp>
          <p:nvSpPr>
            <p:cNvPr id="46099" name="Text Box 107">
              <a:extLst>
                <a:ext uri="{FF2B5EF4-FFF2-40B4-BE49-F238E27FC236}">
                  <a16:creationId xmlns:a16="http://schemas.microsoft.com/office/drawing/2014/main" xmlns="" id="{8F42737A-5E56-4009-9EBB-8CE2C8978B93}"/>
                </a:ext>
              </a:extLst>
            </p:cNvPr>
            <p:cNvSpPr txBox="1"/>
            <p:nvPr/>
          </p:nvSpPr>
          <p:spPr>
            <a:xfrm>
              <a:off x="624" y="816"/>
              <a:ext cx="432" cy="3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sz="2800" noProof="1">
                  <a:solidFill>
                    <a:srgbClr val="CC00CC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12</a:t>
              </a:r>
              <a:endParaRPr lang="en-US" altLang="x-none" sz="2800" noProof="1">
                <a:solidFill>
                  <a:srgbClr val="CC00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  <p:sp>
          <p:nvSpPr>
            <p:cNvPr id="46100" name="Text Box 108">
              <a:extLst>
                <a:ext uri="{FF2B5EF4-FFF2-40B4-BE49-F238E27FC236}">
                  <a16:creationId xmlns:a16="http://schemas.microsoft.com/office/drawing/2014/main" xmlns="" id="{A39C4DE0-45C7-4F1F-997A-6A85AE25318D}"/>
                </a:ext>
              </a:extLst>
            </p:cNvPr>
            <p:cNvSpPr txBox="1"/>
            <p:nvPr/>
          </p:nvSpPr>
          <p:spPr>
            <a:xfrm>
              <a:off x="1488" y="288"/>
              <a:ext cx="240" cy="3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sz="2800" noProof="1">
                  <a:solidFill>
                    <a:srgbClr val="CC00CC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8</a:t>
              </a:r>
              <a:endParaRPr lang="en-US" altLang="x-none" sz="2800" noProof="1">
                <a:solidFill>
                  <a:srgbClr val="CC00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  <p:sp>
          <p:nvSpPr>
            <p:cNvPr id="46101" name="Text Box 109">
              <a:extLst>
                <a:ext uri="{FF2B5EF4-FFF2-40B4-BE49-F238E27FC236}">
                  <a16:creationId xmlns:a16="http://schemas.microsoft.com/office/drawing/2014/main" xmlns="" id="{4FA79858-A2C4-4268-90F8-F35EAD5EDD21}"/>
                </a:ext>
              </a:extLst>
            </p:cNvPr>
            <p:cNvSpPr txBox="1"/>
            <p:nvPr/>
          </p:nvSpPr>
          <p:spPr>
            <a:xfrm>
              <a:off x="624" y="1248"/>
              <a:ext cx="336" cy="3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sz="2000" noProof="1">
                  <a:solidFill>
                    <a:srgbClr val="CC00CC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方正姚体" charset="-122"/>
                  <a:ea typeface="方正姚体" charset="-122"/>
                  <a:cs typeface="+mn-ea"/>
                </a:rPr>
                <a:t>-2</a:t>
              </a:r>
              <a:endParaRPr lang="en-US" altLang="x-none" sz="2000" noProof="1">
                <a:solidFill>
                  <a:srgbClr val="CC00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</a:endParaRPr>
            </a:p>
          </p:txBody>
        </p:sp>
      </p:grpSp>
      <p:sp>
        <p:nvSpPr>
          <p:cNvPr id="46102" name="Text Box 110">
            <a:extLst>
              <a:ext uri="{FF2B5EF4-FFF2-40B4-BE49-F238E27FC236}">
                <a16:creationId xmlns:a16="http://schemas.microsoft.com/office/drawing/2014/main" xmlns="" id="{EF9F4078-E0E7-40E0-8FA5-757B1C29F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352800"/>
            <a:ext cx="533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</a:t>
            </a:r>
            <a:r>
              <a:rPr lang="zh-CN" altLang="en-US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讨论经过</a:t>
            </a:r>
            <a:r>
              <a:rPr lang="en-US" altLang="zh-CN" sz="1600">
                <a:solidFill>
                  <a:srgbClr val="FFFF6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号点，</a:t>
            </a:r>
            <a:r>
              <a:rPr lang="en-US" altLang="zh-CN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到</a:t>
            </a:r>
            <a:r>
              <a:rPr lang="en-US" altLang="zh-CN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 </a:t>
            </a:r>
            <a:r>
              <a:rPr lang="zh-CN" altLang="en-US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和 </a:t>
            </a:r>
            <a:r>
              <a:rPr lang="en-US" altLang="zh-CN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到</a:t>
            </a:r>
            <a:r>
              <a:rPr lang="en-US" altLang="zh-CN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 </a:t>
            </a:r>
            <a:r>
              <a:rPr lang="zh-CN" altLang="en-US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的距离是否缩短</a:t>
            </a:r>
            <a:br>
              <a:rPr lang="zh-CN" altLang="en-US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endParaRPr lang="zh-CN" altLang="en-US" sz="160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6103" name="Rectangle 112">
            <a:extLst>
              <a:ext uri="{FF2B5EF4-FFF2-40B4-BE49-F238E27FC236}">
                <a16:creationId xmlns:a16="http://schemas.microsoft.com/office/drawing/2014/main" xmlns="" id="{44F8A5F8-E0E4-4005-8A43-56BAB1D55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657600"/>
            <a:ext cx="14017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Map[2</a:t>
            </a:r>
            <a:r>
              <a:rPr lang="zh-CN" altLang="en-US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][</a:t>
            </a:r>
            <a:r>
              <a:rPr lang="en-US" altLang="zh-CN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3]=12</a:t>
            </a:r>
          </a:p>
        </p:txBody>
      </p:sp>
      <p:sp>
        <p:nvSpPr>
          <p:cNvPr id="46104" name="Rectangle 113">
            <a:extLst>
              <a:ext uri="{FF2B5EF4-FFF2-40B4-BE49-F238E27FC236}">
                <a16:creationId xmlns:a16="http://schemas.microsoft.com/office/drawing/2014/main" xmlns="" id="{96DA6CA6-5107-4E75-A049-31D7AD188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7613" y="3657600"/>
            <a:ext cx="2439987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Map[2</a:t>
            </a:r>
            <a:r>
              <a:rPr lang="zh-CN" altLang="en-US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][</a:t>
            </a:r>
            <a:r>
              <a:rPr lang="en-US" altLang="zh-CN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1]+Map[1</a:t>
            </a:r>
            <a:r>
              <a:rPr lang="zh-CN" altLang="en-US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][</a:t>
            </a:r>
            <a:r>
              <a:rPr lang="en-US" altLang="zh-CN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3]=9</a:t>
            </a:r>
          </a:p>
        </p:txBody>
      </p:sp>
      <p:sp>
        <p:nvSpPr>
          <p:cNvPr id="46105" name="Rectangle 114">
            <a:extLst>
              <a:ext uri="{FF2B5EF4-FFF2-40B4-BE49-F238E27FC236}">
                <a16:creationId xmlns:a16="http://schemas.microsoft.com/office/drawing/2014/main" xmlns="" id="{64164BFE-7F9E-4EFF-BCE2-941F0F51F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4088" y="3962400"/>
            <a:ext cx="28416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FF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&lt;</a:t>
            </a:r>
          </a:p>
        </p:txBody>
      </p:sp>
      <p:sp>
        <p:nvSpPr>
          <p:cNvPr id="46106" name="Rectangle 115">
            <a:extLst>
              <a:ext uri="{FF2B5EF4-FFF2-40B4-BE49-F238E27FC236}">
                <a16:creationId xmlns:a16="http://schemas.microsoft.com/office/drawing/2014/main" xmlns="" id="{7F79A5CA-DFF5-42A0-93C6-3FE1F3D60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962400"/>
            <a:ext cx="14017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Map[3</a:t>
            </a:r>
            <a:r>
              <a:rPr lang="zh-CN" altLang="en-US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][</a:t>
            </a:r>
            <a:r>
              <a:rPr lang="en-US" altLang="zh-CN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2]=-2</a:t>
            </a:r>
          </a:p>
        </p:txBody>
      </p:sp>
      <p:sp>
        <p:nvSpPr>
          <p:cNvPr id="46107" name="Rectangle 116">
            <a:extLst>
              <a:ext uri="{FF2B5EF4-FFF2-40B4-BE49-F238E27FC236}">
                <a16:creationId xmlns:a16="http://schemas.microsoft.com/office/drawing/2014/main" xmlns="" id="{CA1DFA58-E0A4-4E32-8394-6CFF1DB36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7613" y="3962400"/>
            <a:ext cx="241776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Map[3</a:t>
            </a:r>
            <a:r>
              <a:rPr lang="zh-CN" altLang="en-US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][</a:t>
            </a:r>
            <a:r>
              <a:rPr lang="en-US" altLang="zh-CN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1]+Map[1</a:t>
            </a:r>
            <a:r>
              <a:rPr lang="zh-CN" altLang="en-US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][</a:t>
            </a:r>
            <a:r>
              <a:rPr lang="en-US" altLang="zh-CN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2]=11</a:t>
            </a:r>
          </a:p>
        </p:txBody>
      </p:sp>
      <p:sp>
        <p:nvSpPr>
          <p:cNvPr id="46108" name="Rectangle 117">
            <a:extLst>
              <a:ext uri="{FF2B5EF4-FFF2-40B4-BE49-F238E27FC236}">
                <a16:creationId xmlns:a16="http://schemas.microsoft.com/office/drawing/2014/main" xmlns="" id="{2DBC5E6F-2367-4278-B788-C03288B8305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805363" y="3697288"/>
            <a:ext cx="2841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FF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&lt;</a:t>
            </a:r>
          </a:p>
        </p:txBody>
      </p:sp>
      <p:sp>
        <p:nvSpPr>
          <p:cNvPr id="46109" name="Rectangle 118">
            <a:extLst>
              <a:ext uri="{FF2B5EF4-FFF2-40B4-BE49-F238E27FC236}">
                <a16:creationId xmlns:a16="http://schemas.microsoft.com/office/drawing/2014/main" xmlns="" id="{53FD5E8F-AB02-405C-A1B4-54C9FE111010}"/>
              </a:ext>
            </a:extLst>
          </p:cNvPr>
          <p:cNvSpPr/>
          <p:nvPr/>
        </p:nvSpPr>
        <p:spPr>
          <a:xfrm>
            <a:off x="7540625" y="3657600"/>
            <a:ext cx="1300163" cy="3349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r>
              <a:rPr lang="en-US" altLang="x-none" sz="1600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  <a:cs typeface="+mn-ea"/>
              </a:rPr>
              <a:t>Map[2</a:t>
            </a:r>
            <a:r>
              <a:rPr lang="zh-CN" altLang="en-US" sz="1600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  <a:cs typeface="+mn-ea"/>
              </a:rPr>
              <a:t>][</a:t>
            </a:r>
            <a:r>
              <a:rPr lang="en-US" altLang="x-none" sz="1600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  <a:cs typeface="+mn-ea"/>
              </a:rPr>
              <a:t>3]=9</a:t>
            </a:r>
            <a:endParaRPr lang="en-US" altLang="x-none" sz="1600" noProof="1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方正姚体" charset="-122"/>
              <a:ea typeface="方正姚体" charset="-122"/>
            </a:endParaRPr>
          </a:p>
        </p:txBody>
      </p:sp>
      <p:sp>
        <p:nvSpPr>
          <p:cNvPr id="46110" name="Rectangle 119">
            <a:extLst>
              <a:ext uri="{FF2B5EF4-FFF2-40B4-BE49-F238E27FC236}">
                <a16:creationId xmlns:a16="http://schemas.microsoft.com/office/drawing/2014/main" xmlns="" id="{B3EDB4E6-3379-4707-B101-331E43971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3962400"/>
            <a:ext cx="14017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Map[3</a:t>
            </a:r>
            <a:r>
              <a:rPr lang="zh-CN" altLang="en-US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][</a:t>
            </a:r>
            <a:r>
              <a:rPr lang="en-US" altLang="zh-CN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2]=-2</a:t>
            </a:r>
          </a:p>
        </p:txBody>
      </p:sp>
      <p:sp>
        <p:nvSpPr>
          <p:cNvPr id="46111" name="Text Box 120">
            <a:extLst>
              <a:ext uri="{FF2B5EF4-FFF2-40B4-BE49-F238E27FC236}">
                <a16:creationId xmlns:a16="http://schemas.microsoft.com/office/drawing/2014/main" xmlns="" id="{0D34C903-3B51-4DFA-B99F-8CBD67984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419600"/>
            <a:ext cx="533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2.</a:t>
            </a:r>
            <a:r>
              <a:rPr lang="zh-CN" altLang="en-US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讨论经过</a:t>
            </a:r>
            <a:r>
              <a:rPr lang="en-US" altLang="zh-CN" sz="1600">
                <a:solidFill>
                  <a:srgbClr val="FFFF6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号点，</a:t>
            </a:r>
            <a:r>
              <a:rPr lang="en-US" altLang="zh-CN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到</a:t>
            </a:r>
            <a:r>
              <a:rPr lang="en-US" altLang="zh-CN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 </a:t>
            </a:r>
            <a:r>
              <a:rPr lang="zh-CN" altLang="en-US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和 </a:t>
            </a:r>
            <a:r>
              <a:rPr lang="en-US" altLang="zh-CN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到</a:t>
            </a:r>
            <a:r>
              <a:rPr lang="en-US" altLang="zh-CN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 </a:t>
            </a:r>
            <a:r>
              <a:rPr lang="zh-CN" altLang="en-US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的距离是否缩短</a:t>
            </a:r>
            <a:br>
              <a:rPr lang="zh-CN" altLang="en-US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endParaRPr lang="zh-CN" altLang="en-US" sz="160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6112" name="Rectangle 121">
            <a:extLst>
              <a:ext uri="{FF2B5EF4-FFF2-40B4-BE49-F238E27FC236}">
                <a16:creationId xmlns:a16="http://schemas.microsoft.com/office/drawing/2014/main" xmlns="" id="{B18D685C-7102-427E-A3B8-ED475EC12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724400"/>
            <a:ext cx="13001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Map[1</a:t>
            </a:r>
            <a:r>
              <a:rPr lang="zh-CN" altLang="en-US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][</a:t>
            </a:r>
            <a:r>
              <a:rPr lang="en-US" altLang="zh-CN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3]=4</a:t>
            </a:r>
          </a:p>
        </p:txBody>
      </p:sp>
      <p:sp>
        <p:nvSpPr>
          <p:cNvPr id="46113" name="Rectangle 122">
            <a:extLst>
              <a:ext uri="{FF2B5EF4-FFF2-40B4-BE49-F238E27FC236}">
                <a16:creationId xmlns:a16="http://schemas.microsoft.com/office/drawing/2014/main" xmlns="" id="{0C54AE0B-E09C-463F-BCED-640D57C8D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724400"/>
            <a:ext cx="266858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Map[1</a:t>
            </a:r>
            <a:r>
              <a:rPr lang="zh-CN" altLang="en-US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][</a:t>
            </a:r>
            <a:r>
              <a:rPr lang="en-US" altLang="zh-CN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2]+Map[2</a:t>
            </a:r>
            <a:r>
              <a:rPr lang="zh-CN" altLang="en-US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][</a:t>
            </a:r>
            <a:r>
              <a:rPr lang="en-US" altLang="zh-CN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3]=12</a:t>
            </a:r>
          </a:p>
        </p:txBody>
      </p:sp>
      <p:sp>
        <p:nvSpPr>
          <p:cNvPr id="46114" name="Rectangle 123">
            <a:extLst>
              <a:ext uri="{FF2B5EF4-FFF2-40B4-BE49-F238E27FC236}">
                <a16:creationId xmlns:a16="http://schemas.microsoft.com/office/drawing/2014/main" xmlns="" id="{15AF7E2F-78BD-4EF2-B6B5-2534BD98C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13" y="4724400"/>
            <a:ext cx="28416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FF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&lt;</a:t>
            </a:r>
          </a:p>
        </p:txBody>
      </p:sp>
      <p:sp>
        <p:nvSpPr>
          <p:cNvPr id="46115" name="Rectangle 124">
            <a:extLst>
              <a:ext uri="{FF2B5EF4-FFF2-40B4-BE49-F238E27FC236}">
                <a16:creationId xmlns:a16="http://schemas.microsoft.com/office/drawing/2014/main" xmlns="" id="{E2B93AF3-0061-43D6-81A2-7D9354AAB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181600"/>
            <a:ext cx="13001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Map[3</a:t>
            </a:r>
            <a:r>
              <a:rPr lang="zh-CN" altLang="en-US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][</a:t>
            </a:r>
            <a:r>
              <a:rPr lang="en-US" altLang="zh-CN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1]=8</a:t>
            </a:r>
          </a:p>
        </p:txBody>
      </p:sp>
      <p:sp>
        <p:nvSpPr>
          <p:cNvPr id="46116" name="Rectangle 125">
            <a:extLst>
              <a:ext uri="{FF2B5EF4-FFF2-40B4-BE49-F238E27FC236}">
                <a16:creationId xmlns:a16="http://schemas.microsoft.com/office/drawing/2014/main" xmlns="" id="{2ABE3E30-82B7-4F5A-B40B-14A3331D1ADE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693863" y="5183188"/>
            <a:ext cx="2841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FF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&lt;</a:t>
            </a:r>
          </a:p>
        </p:txBody>
      </p:sp>
      <p:sp>
        <p:nvSpPr>
          <p:cNvPr id="46117" name="Rectangle 126">
            <a:extLst>
              <a:ext uri="{FF2B5EF4-FFF2-40B4-BE49-F238E27FC236}">
                <a16:creationId xmlns:a16="http://schemas.microsoft.com/office/drawing/2014/main" xmlns="" id="{21744637-E556-4C5B-BCDA-AE3B9C5FD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181600"/>
            <a:ext cx="243998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Map[3</a:t>
            </a:r>
            <a:r>
              <a:rPr lang="zh-CN" altLang="en-US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][</a:t>
            </a:r>
            <a:r>
              <a:rPr lang="en-US" altLang="zh-CN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2]+Map[2</a:t>
            </a:r>
            <a:r>
              <a:rPr lang="zh-CN" altLang="en-US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][</a:t>
            </a:r>
            <a:r>
              <a:rPr lang="en-US" altLang="zh-CN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1]=3</a:t>
            </a:r>
          </a:p>
        </p:txBody>
      </p:sp>
      <p:sp>
        <p:nvSpPr>
          <p:cNvPr id="46118" name="Rectangle 127">
            <a:extLst>
              <a:ext uri="{FF2B5EF4-FFF2-40B4-BE49-F238E27FC236}">
                <a16:creationId xmlns:a16="http://schemas.microsoft.com/office/drawing/2014/main" xmlns="" id="{B37508FA-5E1D-4AB3-BBBD-1D34730F2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4724400"/>
            <a:ext cx="13001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Map[1</a:t>
            </a:r>
            <a:r>
              <a:rPr lang="zh-CN" altLang="en-US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][</a:t>
            </a:r>
            <a:r>
              <a:rPr lang="en-US" altLang="zh-CN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3]=4</a:t>
            </a:r>
          </a:p>
        </p:txBody>
      </p:sp>
      <p:sp>
        <p:nvSpPr>
          <p:cNvPr id="46119" name="Rectangle 128">
            <a:extLst>
              <a:ext uri="{FF2B5EF4-FFF2-40B4-BE49-F238E27FC236}">
                <a16:creationId xmlns:a16="http://schemas.microsoft.com/office/drawing/2014/main" xmlns="" id="{58E04C61-C8D3-4187-98B3-EF53D3AC2F08}"/>
              </a:ext>
            </a:extLst>
          </p:cNvPr>
          <p:cNvSpPr/>
          <p:nvPr/>
        </p:nvSpPr>
        <p:spPr>
          <a:xfrm>
            <a:off x="4568825" y="5181600"/>
            <a:ext cx="1300163" cy="3349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r>
              <a:rPr lang="en-US" altLang="x-none" sz="1600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  <a:cs typeface="+mn-ea"/>
              </a:rPr>
              <a:t>Map[3</a:t>
            </a:r>
            <a:r>
              <a:rPr lang="zh-CN" altLang="en-US" sz="1600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  <a:cs typeface="+mn-ea"/>
              </a:rPr>
              <a:t>][</a:t>
            </a:r>
            <a:r>
              <a:rPr lang="en-US" altLang="x-none" sz="1600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  <a:cs typeface="+mn-ea"/>
              </a:rPr>
              <a:t>1]=3</a:t>
            </a:r>
            <a:endParaRPr lang="en-US" altLang="x-none" sz="1600" noProof="1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方正姚体" charset="-122"/>
              <a:ea typeface="方正姚体" charset="-122"/>
            </a:endParaRPr>
          </a:p>
        </p:txBody>
      </p:sp>
      <p:sp>
        <p:nvSpPr>
          <p:cNvPr id="46120" name="Text Box 129">
            <a:extLst>
              <a:ext uri="{FF2B5EF4-FFF2-40B4-BE49-F238E27FC236}">
                <a16:creationId xmlns:a16="http://schemas.microsoft.com/office/drawing/2014/main" xmlns="" id="{83325C96-3DE4-4F26-A831-2F45DE7C9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562600"/>
            <a:ext cx="533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3.</a:t>
            </a:r>
            <a:r>
              <a:rPr lang="zh-CN" altLang="en-US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讨论经过</a:t>
            </a:r>
            <a:r>
              <a:rPr lang="en-US" altLang="zh-CN" sz="1600">
                <a:solidFill>
                  <a:srgbClr val="FFFF6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号点，</a:t>
            </a:r>
            <a:r>
              <a:rPr lang="en-US" altLang="zh-CN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到</a:t>
            </a:r>
            <a:r>
              <a:rPr lang="en-US" altLang="zh-CN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 </a:t>
            </a:r>
            <a:r>
              <a:rPr lang="zh-CN" altLang="en-US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和 </a:t>
            </a:r>
            <a:r>
              <a:rPr lang="en-US" altLang="zh-CN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到</a:t>
            </a:r>
            <a:r>
              <a:rPr lang="en-US" altLang="zh-CN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 </a:t>
            </a:r>
            <a:r>
              <a:rPr lang="zh-CN" altLang="en-US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的距离是否缩短</a:t>
            </a:r>
            <a:br>
              <a:rPr lang="zh-CN" altLang="en-US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endParaRPr lang="zh-CN" altLang="en-US" sz="160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aphicFrame>
        <p:nvGraphicFramePr>
          <p:cNvPr id="46121" name="表格 46120">
            <a:extLst>
              <a:ext uri="{FF2B5EF4-FFF2-40B4-BE49-F238E27FC236}">
                <a16:creationId xmlns:a16="http://schemas.microsoft.com/office/drawing/2014/main" xmlns="" id="{7D097529-23D9-4ADA-A465-D5BC9627CFFB}"/>
              </a:ext>
            </a:extLst>
          </p:cNvPr>
          <p:cNvGraphicFramePr/>
          <p:nvPr/>
        </p:nvGraphicFramePr>
        <p:xfrm>
          <a:off x="5257800" y="1371600"/>
          <a:ext cx="1752600" cy="1371600"/>
        </p:xfrm>
        <a:graphic>
          <a:graphicData uri="http://schemas.openxmlformats.org/drawingml/2006/table">
            <a:tbl>
              <a:tblPr/>
              <a:tblGrid>
                <a:gridCol w="584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400" dirty="0">
                          <a:solidFill>
                            <a:schemeClr val="bg1"/>
                          </a:solidFill>
                          <a:latin typeface="方正姚体" charset="-122"/>
                          <a:ea typeface="方正姚体" charset="-122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400" dirty="0">
                          <a:solidFill>
                            <a:schemeClr val="bg1"/>
                          </a:solidFill>
                          <a:latin typeface="方正姚体" charset="-122"/>
                          <a:ea typeface="方正姚体" charset="-122"/>
                        </a:rPr>
                        <a:t>3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400" dirty="0">
                          <a:solidFill>
                            <a:schemeClr val="bg1"/>
                          </a:solidFill>
                          <a:latin typeface="方正姚体" charset="-122"/>
                          <a:ea typeface="方正姚体" charset="-122"/>
                        </a:rPr>
                        <a:t>4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400" dirty="0">
                          <a:solidFill>
                            <a:schemeClr val="bg1"/>
                          </a:solidFill>
                          <a:latin typeface="方正姚体" charset="-122"/>
                          <a:ea typeface="方正姚体" charset="-122"/>
                        </a:rPr>
                        <a:t>5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400" dirty="0">
                          <a:solidFill>
                            <a:schemeClr val="bg1"/>
                          </a:solidFill>
                          <a:latin typeface="方正姚体" charset="-122"/>
                          <a:ea typeface="方正姚体" charset="-122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400" dirty="0">
                          <a:solidFill>
                            <a:schemeClr val="bg1"/>
                          </a:solidFill>
                          <a:latin typeface="方正姚体" charset="-122"/>
                          <a:ea typeface="方正姚体" charset="-122"/>
                        </a:rPr>
                        <a:t>12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400" dirty="0">
                          <a:solidFill>
                            <a:schemeClr val="bg1"/>
                          </a:solidFill>
                          <a:latin typeface="方正姚体" charset="-122"/>
                          <a:ea typeface="方正姚体" charset="-122"/>
                        </a:rPr>
                        <a:t>8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400" dirty="0">
                          <a:solidFill>
                            <a:schemeClr val="bg1"/>
                          </a:solidFill>
                          <a:latin typeface="方正姚体" charset="-122"/>
                          <a:ea typeface="方正姚体" charset="-122"/>
                        </a:rPr>
                        <a:t>-2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400" dirty="0">
                          <a:solidFill>
                            <a:schemeClr val="bg1"/>
                          </a:solidFill>
                          <a:latin typeface="方正姚体" charset="-122"/>
                          <a:ea typeface="方正姚体" charset="-122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6139" name="Text Box 172">
            <a:extLst>
              <a:ext uri="{FF2B5EF4-FFF2-40B4-BE49-F238E27FC236}">
                <a16:creationId xmlns:a16="http://schemas.microsoft.com/office/drawing/2014/main" xmlns="" id="{66E5C25D-0C6E-4361-A899-39B389E71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99060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FF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1      2      3</a:t>
            </a:r>
          </a:p>
        </p:txBody>
      </p:sp>
      <p:sp>
        <p:nvSpPr>
          <p:cNvPr id="46140" name="Text Box 173">
            <a:extLst>
              <a:ext uri="{FF2B5EF4-FFF2-40B4-BE49-F238E27FC236}">
                <a16:creationId xmlns:a16="http://schemas.microsoft.com/office/drawing/2014/main" xmlns="" id="{570C7DFA-4337-49E6-97F2-4FED652D8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371600"/>
            <a:ext cx="3810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5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FF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br>
              <a:rPr lang="en-US" altLang="zh-CN" sz="2000" b="1">
                <a:solidFill>
                  <a:srgbClr val="FF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en-US" altLang="zh-CN" sz="2000" b="1">
                <a:solidFill>
                  <a:srgbClr val="FF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br>
              <a:rPr lang="en-US" altLang="zh-CN" sz="2000" b="1">
                <a:solidFill>
                  <a:srgbClr val="FF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en-US" altLang="zh-CN" sz="2000" b="1">
                <a:solidFill>
                  <a:srgbClr val="FF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</a:p>
        </p:txBody>
      </p:sp>
      <p:sp>
        <p:nvSpPr>
          <p:cNvPr id="46141" name="Text Box 174">
            <a:extLst>
              <a:ext uri="{FF2B5EF4-FFF2-40B4-BE49-F238E27FC236}">
                <a16:creationId xmlns:a16="http://schemas.microsoft.com/office/drawing/2014/main" xmlns="" id="{284091E3-E83F-4766-A5FA-B782DB0CD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743200"/>
            <a:ext cx="838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</a:t>
            </a:r>
          </a:p>
        </p:txBody>
      </p:sp>
      <p:sp>
        <p:nvSpPr>
          <p:cNvPr id="46142" name="Rectangle 176">
            <a:extLst>
              <a:ext uri="{FF2B5EF4-FFF2-40B4-BE49-F238E27FC236}">
                <a16:creationId xmlns:a16="http://schemas.microsoft.com/office/drawing/2014/main" xmlns="" id="{1A144D38-0539-4498-AE66-7BC94F6A5AB3}"/>
              </a:ext>
            </a:extLst>
          </p:cNvPr>
          <p:cNvSpPr/>
          <p:nvPr/>
        </p:nvSpPr>
        <p:spPr>
          <a:xfrm>
            <a:off x="6553200" y="1860550"/>
            <a:ext cx="371475" cy="396875"/>
          </a:xfrm>
          <a:prstGeom prst="rect">
            <a:avLst/>
          </a:prstGeom>
          <a:solidFill>
            <a:srgbClr val="003366">
              <a:alpha val="100000"/>
            </a:srgbClr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r>
              <a:rPr lang="en-US" altLang="x-none" sz="2000" b="1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  <a:cs typeface="+mn-ea"/>
              </a:rPr>
              <a:t>9</a:t>
            </a:r>
            <a:endParaRPr lang="en-US" altLang="x-none" sz="2000" b="1" noProof="1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方正姚体" charset="-122"/>
              <a:ea typeface="方正姚体" charset="-122"/>
            </a:endParaRPr>
          </a:p>
        </p:txBody>
      </p:sp>
      <p:sp>
        <p:nvSpPr>
          <p:cNvPr id="46143" name="Rectangle 177">
            <a:extLst>
              <a:ext uri="{FF2B5EF4-FFF2-40B4-BE49-F238E27FC236}">
                <a16:creationId xmlns:a16="http://schemas.microsoft.com/office/drawing/2014/main" xmlns="" id="{E252A2E3-6EB2-49ED-A7E7-446197BABA12}"/>
              </a:ext>
            </a:extLst>
          </p:cNvPr>
          <p:cNvSpPr/>
          <p:nvPr/>
        </p:nvSpPr>
        <p:spPr>
          <a:xfrm>
            <a:off x="5334000" y="2305050"/>
            <a:ext cx="457200" cy="396875"/>
          </a:xfrm>
          <a:prstGeom prst="rect">
            <a:avLst/>
          </a:prstGeom>
          <a:solidFill>
            <a:srgbClr val="003366">
              <a:alpha val="100000"/>
            </a:srgbClr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algn="ctr"/>
            <a:r>
              <a:rPr lang="en-US" altLang="x-none" sz="2000" b="1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  <a:cs typeface="+mn-ea"/>
              </a:rPr>
              <a:t>3</a:t>
            </a:r>
            <a:endParaRPr lang="en-US" altLang="x-none" sz="2000" b="1" noProof="1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方正姚体" charset="-122"/>
              <a:ea typeface="方正姚体" charset="-122"/>
            </a:endParaRPr>
          </a:p>
        </p:txBody>
      </p:sp>
      <p:sp>
        <p:nvSpPr>
          <p:cNvPr id="46144" name="Rectangle 178">
            <a:extLst>
              <a:ext uri="{FF2B5EF4-FFF2-40B4-BE49-F238E27FC236}">
                <a16:creationId xmlns:a16="http://schemas.microsoft.com/office/drawing/2014/main" xmlns="" id="{27E8554A-6EEE-416A-9BE3-544394C43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943600"/>
            <a:ext cx="13001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Map[1</a:t>
            </a:r>
            <a:r>
              <a:rPr lang="zh-CN" altLang="en-US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][</a:t>
            </a:r>
            <a:r>
              <a:rPr lang="en-US" altLang="zh-CN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2]=3</a:t>
            </a:r>
          </a:p>
        </p:txBody>
      </p:sp>
      <p:sp>
        <p:nvSpPr>
          <p:cNvPr id="46145" name="Rectangle 179">
            <a:extLst>
              <a:ext uri="{FF2B5EF4-FFF2-40B4-BE49-F238E27FC236}">
                <a16:creationId xmlns:a16="http://schemas.microsoft.com/office/drawing/2014/main" xmlns="" id="{73A30236-8152-4B85-AE7E-DEB5C7EDF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013" y="5943600"/>
            <a:ext cx="2439987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Map[1</a:t>
            </a:r>
            <a:r>
              <a:rPr lang="zh-CN" altLang="en-US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][</a:t>
            </a:r>
            <a:r>
              <a:rPr lang="en-US" altLang="zh-CN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3]+Map[3</a:t>
            </a:r>
            <a:r>
              <a:rPr lang="zh-CN" altLang="en-US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][</a:t>
            </a:r>
            <a:r>
              <a:rPr lang="en-US" altLang="zh-CN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2]=2</a:t>
            </a:r>
          </a:p>
        </p:txBody>
      </p:sp>
      <p:sp>
        <p:nvSpPr>
          <p:cNvPr id="46146" name="Rectangle 180">
            <a:extLst>
              <a:ext uri="{FF2B5EF4-FFF2-40B4-BE49-F238E27FC236}">
                <a16:creationId xmlns:a16="http://schemas.microsoft.com/office/drawing/2014/main" xmlns="" id="{8DCEEDC2-A2BB-42F4-85C6-2ED7C1461BD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645025" y="6000750"/>
            <a:ext cx="2841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FF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&lt;</a:t>
            </a:r>
          </a:p>
        </p:txBody>
      </p:sp>
      <p:sp>
        <p:nvSpPr>
          <p:cNvPr id="46147" name="Rectangle 181">
            <a:extLst>
              <a:ext uri="{FF2B5EF4-FFF2-40B4-BE49-F238E27FC236}">
                <a16:creationId xmlns:a16="http://schemas.microsoft.com/office/drawing/2014/main" xmlns="" id="{AE455948-B280-4CC1-B278-C9592FF50E7F}"/>
              </a:ext>
            </a:extLst>
          </p:cNvPr>
          <p:cNvSpPr/>
          <p:nvPr/>
        </p:nvSpPr>
        <p:spPr>
          <a:xfrm>
            <a:off x="7462838" y="5943600"/>
            <a:ext cx="1300162" cy="3349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r>
              <a:rPr lang="en-US" altLang="x-none" sz="1600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  <a:cs typeface="+mn-ea"/>
              </a:rPr>
              <a:t>Map[1</a:t>
            </a:r>
            <a:r>
              <a:rPr lang="zh-CN" altLang="en-US" sz="1600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  <a:cs typeface="+mn-ea"/>
              </a:rPr>
              <a:t>][</a:t>
            </a:r>
            <a:r>
              <a:rPr lang="en-US" altLang="x-none" sz="1600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  <a:cs typeface="+mn-ea"/>
              </a:rPr>
              <a:t>2]=2</a:t>
            </a:r>
            <a:endParaRPr lang="en-US" altLang="x-none" sz="1600" noProof="1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方正姚体" charset="-122"/>
              <a:ea typeface="方正姚体" charset="-122"/>
            </a:endParaRPr>
          </a:p>
        </p:txBody>
      </p:sp>
      <p:sp>
        <p:nvSpPr>
          <p:cNvPr id="46148" name="Rectangle 182">
            <a:extLst>
              <a:ext uri="{FF2B5EF4-FFF2-40B4-BE49-F238E27FC236}">
                <a16:creationId xmlns:a16="http://schemas.microsoft.com/office/drawing/2014/main" xmlns="" id="{ADBD1919-6591-4E91-93D0-B6B86459A64D}"/>
              </a:ext>
            </a:extLst>
          </p:cNvPr>
          <p:cNvSpPr/>
          <p:nvPr/>
        </p:nvSpPr>
        <p:spPr>
          <a:xfrm>
            <a:off x="5915025" y="1419225"/>
            <a:ext cx="457200" cy="365125"/>
          </a:xfrm>
          <a:prstGeom prst="rect">
            <a:avLst/>
          </a:prstGeom>
          <a:solidFill>
            <a:srgbClr val="003366">
              <a:alpha val="100000"/>
            </a:srgbClr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algn="ctr"/>
            <a:r>
              <a:rPr lang="en-US" altLang="x-none" b="1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姚体" charset="-122"/>
                <a:ea typeface="方正姚体" charset="-122"/>
                <a:cs typeface="+mn-ea"/>
              </a:rPr>
              <a:t>2</a:t>
            </a:r>
            <a:endParaRPr lang="en-US" altLang="x-none" b="1" noProof="1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方正姚体" charset="-122"/>
              <a:ea typeface="方正姚体" charset="-122"/>
            </a:endParaRPr>
          </a:p>
        </p:txBody>
      </p:sp>
      <p:sp>
        <p:nvSpPr>
          <p:cNvPr id="46149" name="Rectangle 183">
            <a:extLst>
              <a:ext uri="{FF2B5EF4-FFF2-40B4-BE49-F238E27FC236}">
                <a16:creationId xmlns:a16="http://schemas.microsoft.com/office/drawing/2014/main" xmlns="" id="{9653B5CE-AEE6-4EEA-A5AD-75000B153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6324600"/>
            <a:ext cx="13001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Map[2</a:t>
            </a:r>
            <a:r>
              <a:rPr lang="zh-CN" altLang="en-US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][</a:t>
            </a:r>
            <a:r>
              <a:rPr lang="en-US" altLang="zh-CN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1]=5</a:t>
            </a:r>
          </a:p>
        </p:txBody>
      </p:sp>
      <p:sp>
        <p:nvSpPr>
          <p:cNvPr id="46150" name="Rectangle 184">
            <a:extLst>
              <a:ext uri="{FF2B5EF4-FFF2-40B4-BE49-F238E27FC236}">
                <a16:creationId xmlns:a16="http://schemas.microsoft.com/office/drawing/2014/main" xmlns="" id="{5D5B392C-9C48-4B51-A665-CEE736A56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013" y="6324600"/>
            <a:ext cx="2668587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Map[2</a:t>
            </a:r>
            <a:r>
              <a:rPr lang="zh-CN" altLang="en-US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][</a:t>
            </a:r>
            <a:r>
              <a:rPr lang="en-US" altLang="zh-CN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3]+Map[3</a:t>
            </a:r>
            <a:r>
              <a:rPr lang="zh-CN" altLang="en-US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][</a:t>
            </a:r>
            <a:r>
              <a:rPr lang="en-US" altLang="zh-CN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1]=12</a:t>
            </a:r>
          </a:p>
        </p:txBody>
      </p:sp>
      <p:sp>
        <p:nvSpPr>
          <p:cNvPr id="46151" name="Rectangle 185">
            <a:extLst>
              <a:ext uri="{FF2B5EF4-FFF2-40B4-BE49-F238E27FC236}">
                <a16:creationId xmlns:a16="http://schemas.microsoft.com/office/drawing/2014/main" xmlns="" id="{CA9DCEF8-F07A-426C-8A1C-AC4FB8682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3" y="6324600"/>
            <a:ext cx="28416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FF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&lt;</a:t>
            </a:r>
          </a:p>
        </p:txBody>
      </p:sp>
      <p:sp>
        <p:nvSpPr>
          <p:cNvPr id="46152" name="Rectangle 186">
            <a:extLst>
              <a:ext uri="{FF2B5EF4-FFF2-40B4-BE49-F238E27FC236}">
                <a16:creationId xmlns:a16="http://schemas.microsoft.com/office/drawing/2014/main" xmlns="" id="{2EDA835E-8384-474C-8C59-F939A842F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2838" y="6324600"/>
            <a:ext cx="130016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Map[2</a:t>
            </a:r>
            <a:r>
              <a:rPr lang="zh-CN" altLang="en-US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][</a:t>
            </a:r>
            <a:r>
              <a:rPr lang="en-US" altLang="zh-CN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1]=5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6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6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46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61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6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0" fill="hold"/>
                                        <p:tgtEl>
                                          <p:spTgt spid="46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animClr clrSpc="rgb" dir="cw">
                                      <p:cBhvr>
                                        <p:cTn id="53" dur="100" fill="hold"/>
                                        <p:tgtEl>
                                          <p:spTgt spid="46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54" dur="100" fill="hold"/>
                                        <p:tgtEl>
                                          <p:spTgt spid="46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100" fill="hold"/>
                                        <p:tgtEl>
                                          <p:spTgt spid="46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38740">
                                      <p:cBhvr>
                                        <p:cTn id="5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6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6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38740">
                                      <p:cBhvr>
                                        <p:cTn id="5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6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6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0" dur="500"/>
                                        <p:tgtEl>
                                          <p:spTgt spid="46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6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46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6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46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5" dur="500"/>
                                        <p:tgtEl>
                                          <p:spTgt spid="46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4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6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5" dur="500"/>
                                        <p:tgtEl>
                                          <p:spTgt spid="4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46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4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46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4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4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5" dur="500"/>
                                        <p:tgtEl>
                                          <p:spTgt spid="4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4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4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4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4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0" dur="500"/>
                                        <p:tgtEl>
                                          <p:spTgt spid="46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02" grpId="0"/>
      <p:bldP spid="46103" grpId="0"/>
      <p:bldP spid="46104" grpId="0"/>
      <p:bldP spid="46105" grpId="0"/>
      <p:bldP spid="46106" grpId="0"/>
      <p:bldP spid="46107" grpId="0"/>
      <p:bldP spid="46108" grpId="0"/>
      <p:bldP spid="46111" grpId="0"/>
      <p:bldP spid="46112" grpId="0"/>
      <p:bldP spid="46113" grpId="0"/>
      <p:bldP spid="46115" grpId="0"/>
      <p:bldP spid="46116" grpId="0"/>
      <p:bldP spid="46117" grpId="0"/>
      <p:bldP spid="46119" grpId="0"/>
      <p:bldP spid="46120" grpId="0"/>
      <p:bldP spid="46139" grpId="0"/>
      <p:bldP spid="46140" grpId="0"/>
      <p:bldP spid="46141" grpId="0"/>
      <p:bldP spid="46142" grpId="0" uiExpand="1" build="allAtOnce" animBg="1"/>
      <p:bldP spid="46143" grpId="0" bldLvl="0" animBg="1"/>
      <p:bldP spid="46144" grpId="0"/>
      <p:bldP spid="46145" grpId="0"/>
      <p:bldP spid="46146" grpId="0"/>
      <p:bldP spid="46147" grpId="0"/>
      <p:bldP spid="46148" grpId="0" bldLvl="0" animBg="1"/>
      <p:bldP spid="46149" grpId="0"/>
      <p:bldP spid="4615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组合 47105">
            <a:extLst>
              <a:ext uri="{FF2B5EF4-FFF2-40B4-BE49-F238E27FC236}">
                <a16:creationId xmlns:a16="http://schemas.microsoft.com/office/drawing/2014/main" xmlns="" id="{62807551-A40D-4E11-BBAA-624B88CED048}"/>
              </a:ext>
            </a:extLst>
          </p:cNvPr>
          <p:cNvGrpSpPr/>
          <p:nvPr/>
        </p:nvGrpSpPr>
        <p:grpSpPr>
          <a:xfrm>
            <a:off x="152400" y="304800"/>
            <a:ext cx="3384550" cy="4103688"/>
            <a:chOff x="0" y="0"/>
            <a:chExt cx="2132" cy="25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7107" name="Oval 5">
              <a:extLst>
                <a:ext uri="{FF2B5EF4-FFF2-40B4-BE49-F238E27FC236}">
                  <a16:creationId xmlns:a16="http://schemas.microsoft.com/office/drawing/2014/main" xmlns="" id="{25AB991F-1EC1-495F-8483-E113456EE13D}"/>
                </a:ext>
              </a:extLst>
            </p:cNvPr>
            <p:cNvSpPr/>
            <p:nvPr/>
          </p:nvSpPr>
          <p:spPr>
            <a:xfrm>
              <a:off x="203" y="97"/>
              <a:ext cx="304" cy="29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x-none" sz="2400" noProof="1">
                  <a:effectLst>
                    <a:outerShdw blurRad="38100" dist="38100" dir="2700000">
                      <a:srgbClr val="FFFFFF"/>
                    </a:outerShdw>
                  </a:effectLst>
                  <a:cs typeface="+mn-ea"/>
                </a:rPr>
                <a:t>2</a:t>
              </a:r>
              <a:endParaRPr lang="en-US" altLang="x-none" sz="2400" noProof="1">
                <a:effectLst>
                  <a:outerShdw blurRad="38100" dist="38100" dir="2700000">
                    <a:srgbClr val="FFFFFF"/>
                  </a:outerShdw>
                </a:effectLst>
              </a:endParaRPr>
            </a:p>
          </p:txBody>
        </p:sp>
        <p:sp>
          <p:nvSpPr>
            <p:cNvPr id="47108" name="Oval 6">
              <a:extLst>
                <a:ext uri="{FF2B5EF4-FFF2-40B4-BE49-F238E27FC236}">
                  <a16:creationId xmlns:a16="http://schemas.microsoft.com/office/drawing/2014/main" xmlns="" id="{FEB8C34D-D7B8-4617-B703-5ACB371ED62D}"/>
                </a:ext>
              </a:extLst>
            </p:cNvPr>
            <p:cNvSpPr/>
            <p:nvPr/>
          </p:nvSpPr>
          <p:spPr>
            <a:xfrm>
              <a:off x="1488" y="96"/>
              <a:ext cx="304" cy="29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x-none" sz="2400" noProof="1">
                  <a:effectLst>
                    <a:outerShdw blurRad="38100" dist="38100" dir="2700000">
                      <a:srgbClr val="FFFFFF"/>
                    </a:outerShdw>
                  </a:effectLst>
                  <a:cs typeface="+mn-ea"/>
                </a:rPr>
                <a:t>1</a:t>
              </a:r>
              <a:endParaRPr lang="en-US" altLang="x-none" sz="2400" noProof="1">
                <a:effectLst>
                  <a:outerShdw blurRad="38100" dist="38100" dir="2700000">
                    <a:srgbClr val="FFFFFF"/>
                  </a:outerShdw>
                </a:effectLst>
              </a:endParaRPr>
            </a:p>
          </p:txBody>
        </p:sp>
        <p:sp>
          <p:nvSpPr>
            <p:cNvPr id="47109" name="Oval 7">
              <a:extLst>
                <a:ext uri="{FF2B5EF4-FFF2-40B4-BE49-F238E27FC236}">
                  <a16:creationId xmlns:a16="http://schemas.microsoft.com/office/drawing/2014/main" xmlns="" id="{0653D3F5-72D9-430D-AAC8-0ADCB4B84E1E}"/>
                </a:ext>
              </a:extLst>
            </p:cNvPr>
            <p:cNvSpPr/>
            <p:nvPr/>
          </p:nvSpPr>
          <p:spPr>
            <a:xfrm>
              <a:off x="813" y="780"/>
              <a:ext cx="304" cy="29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x-none" sz="2400" noProof="1">
                  <a:effectLst>
                    <a:outerShdw blurRad="38100" dist="38100" dir="2700000">
                      <a:srgbClr val="FFFFFF"/>
                    </a:outerShdw>
                  </a:effectLst>
                  <a:cs typeface="+mn-ea"/>
                </a:rPr>
                <a:t>5</a:t>
              </a:r>
              <a:endParaRPr lang="en-US" altLang="x-none" sz="2400" noProof="1">
                <a:effectLst>
                  <a:outerShdw blurRad="38100" dist="38100" dir="2700000">
                    <a:srgbClr val="FFFFFF"/>
                  </a:outerShdw>
                </a:effectLst>
              </a:endParaRPr>
            </a:p>
          </p:txBody>
        </p:sp>
        <p:sp>
          <p:nvSpPr>
            <p:cNvPr id="47110" name="Oval 8">
              <a:extLst>
                <a:ext uri="{FF2B5EF4-FFF2-40B4-BE49-F238E27FC236}">
                  <a16:creationId xmlns:a16="http://schemas.microsoft.com/office/drawing/2014/main" xmlns="" id="{4E45FC38-20B8-4154-A588-4983C017771E}"/>
                </a:ext>
              </a:extLst>
            </p:cNvPr>
            <p:cNvSpPr/>
            <p:nvPr/>
          </p:nvSpPr>
          <p:spPr>
            <a:xfrm>
              <a:off x="203" y="1512"/>
              <a:ext cx="304" cy="29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x-none" sz="2400" noProof="1">
                  <a:effectLst>
                    <a:outerShdw blurRad="38100" dist="38100" dir="2700000">
                      <a:srgbClr val="FFFFFF"/>
                    </a:outerShdw>
                  </a:effectLst>
                  <a:cs typeface="+mn-ea"/>
                </a:rPr>
                <a:t>4</a:t>
              </a:r>
              <a:endParaRPr lang="en-US" altLang="x-none" sz="2400" noProof="1">
                <a:effectLst>
                  <a:outerShdw blurRad="38100" dist="38100" dir="2700000">
                    <a:srgbClr val="FFFFFF"/>
                  </a:outerShdw>
                </a:effectLst>
              </a:endParaRPr>
            </a:p>
          </p:txBody>
        </p:sp>
        <p:sp>
          <p:nvSpPr>
            <p:cNvPr id="47111" name="Oval 9">
              <a:extLst>
                <a:ext uri="{FF2B5EF4-FFF2-40B4-BE49-F238E27FC236}">
                  <a16:creationId xmlns:a16="http://schemas.microsoft.com/office/drawing/2014/main" xmlns="" id="{EACE82A3-7526-4F33-845F-2270580899A9}"/>
                </a:ext>
              </a:extLst>
            </p:cNvPr>
            <p:cNvSpPr/>
            <p:nvPr/>
          </p:nvSpPr>
          <p:spPr>
            <a:xfrm>
              <a:off x="1472" y="1512"/>
              <a:ext cx="304" cy="29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x-none" sz="2400" noProof="1">
                  <a:effectLst>
                    <a:outerShdw blurRad="38100" dist="38100" dir="2700000">
                      <a:srgbClr val="FFFFFF"/>
                    </a:outerShdw>
                  </a:effectLst>
                  <a:cs typeface="+mn-ea"/>
                </a:rPr>
                <a:t>3</a:t>
              </a:r>
              <a:endParaRPr lang="en-US" altLang="x-none" sz="2400" noProof="1">
                <a:effectLst>
                  <a:outerShdw blurRad="38100" dist="38100" dir="2700000">
                    <a:srgbClr val="FFFFFF"/>
                  </a:outerShdw>
                </a:effectLst>
              </a:endParaRPr>
            </a:p>
          </p:txBody>
        </p:sp>
        <p:sp>
          <p:nvSpPr>
            <p:cNvPr id="47112" name="Oval 10">
              <a:extLst>
                <a:ext uri="{FF2B5EF4-FFF2-40B4-BE49-F238E27FC236}">
                  <a16:creationId xmlns:a16="http://schemas.microsoft.com/office/drawing/2014/main" xmlns="" id="{F14980A6-6CF2-4E2C-8B29-6B2865817188}"/>
                </a:ext>
              </a:extLst>
            </p:cNvPr>
            <p:cNvSpPr/>
            <p:nvPr/>
          </p:nvSpPr>
          <p:spPr>
            <a:xfrm>
              <a:off x="813" y="2293"/>
              <a:ext cx="304" cy="29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x-none" sz="2400" noProof="1">
                  <a:effectLst>
                    <a:outerShdw blurRad="38100" dist="38100" dir="2700000">
                      <a:srgbClr val="FFFFFF"/>
                    </a:outerShdw>
                  </a:effectLst>
                  <a:cs typeface="+mn-ea"/>
                </a:rPr>
                <a:t>6</a:t>
              </a:r>
              <a:endParaRPr lang="en-US" altLang="x-none" sz="2400" noProof="1">
                <a:effectLst>
                  <a:outerShdw blurRad="38100" dist="38100" dir="2700000">
                    <a:srgbClr val="FFFFFF"/>
                  </a:outerShdw>
                </a:effectLst>
              </a:endParaRPr>
            </a:p>
          </p:txBody>
        </p:sp>
        <p:sp>
          <p:nvSpPr>
            <p:cNvPr id="33801" name="Line 11">
              <a:extLst>
                <a:ext uri="{FF2B5EF4-FFF2-40B4-BE49-F238E27FC236}">
                  <a16:creationId xmlns:a16="http://schemas.microsoft.com/office/drawing/2014/main" xmlns="" id="{5295A216-8054-4CF3-B2BF-86333A92BFA8}"/>
                </a:ext>
              </a:extLst>
            </p:cNvPr>
            <p:cNvSpPr/>
            <p:nvPr/>
          </p:nvSpPr>
          <p:spPr>
            <a:xfrm>
              <a:off x="1624" y="390"/>
              <a:ext cx="0" cy="1122"/>
            </a:xfrm>
            <a:prstGeom prst="line">
              <a:avLst/>
            </a:prstGeom>
            <a:ln w="34925" cap="flat" cmpd="sng">
              <a:solidFill>
                <a:schemeClr val="bg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33802" name="Line 12">
              <a:extLst>
                <a:ext uri="{FF2B5EF4-FFF2-40B4-BE49-F238E27FC236}">
                  <a16:creationId xmlns:a16="http://schemas.microsoft.com/office/drawing/2014/main" xmlns="" id="{4DC55723-6553-48B9-9B80-3CF70B3AAEDF}"/>
                </a:ext>
              </a:extLst>
            </p:cNvPr>
            <p:cNvSpPr/>
            <p:nvPr/>
          </p:nvSpPr>
          <p:spPr>
            <a:xfrm>
              <a:off x="508" y="243"/>
              <a:ext cx="964" cy="0"/>
            </a:xfrm>
            <a:prstGeom prst="line">
              <a:avLst/>
            </a:prstGeom>
            <a:ln w="34925" cap="flat" cmpd="sng">
              <a:solidFill>
                <a:schemeClr val="bg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33803" name="Line 13">
              <a:extLst>
                <a:ext uri="{FF2B5EF4-FFF2-40B4-BE49-F238E27FC236}">
                  <a16:creationId xmlns:a16="http://schemas.microsoft.com/office/drawing/2014/main" xmlns="" id="{729225A6-1AD8-48FA-8A93-F2EB52C07824}"/>
                </a:ext>
              </a:extLst>
            </p:cNvPr>
            <p:cNvSpPr/>
            <p:nvPr/>
          </p:nvSpPr>
          <p:spPr>
            <a:xfrm flipV="1">
              <a:off x="356" y="390"/>
              <a:ext cx="0" cy="1122"/>
            </a:xfrm>
            <a:prstGeom prst="line">
              <a:avLst/>
            </a:prstGeom>
            <a:ln w="34925" cap="flat" cmpd="sng">
              <a:solidFill>
                <a:schemeClr val="bg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33804" name="Line 14">
              <a:extLst>
                <a:ext uri="{FF2B5EF4-FFF2-40B4-BE49-F238E27FC236}">
                  <a16:creationId xmlns:a16="http://schemas.microsoft.com/office/drawing/2014/main" xmlns="" id="{FD19FD20-1628-4584-8977-35CE789C8EA1}"/>
                </a:ext>
              </a:extLst>
            </p:cNvPr>
            <p:cNvSpPr/>
            <p:nvPr/>
          </p:nvSpPr>
          <p:spPr>
            <a:xfrm flipH="1">
              <a:off x="1117" y="341"/>
              <a:ext cx="406" cy="488"/>
            </a:xfrm>
            <a:prstGeom prst="line">
              <a:avLst/>
            </a:prstGeom>
            <a:ln w="34925" cap="flat" cmpd="sng">
              <a:solidFill>
                <a:schemeClr val="bg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33805" name="Line 15">
              <a:extLst>
                <a:ext uri="{FF2B5EF4-FFF2-40B4-BE49-F238E27FC236}">
                  <a16:creationId xmlns:a16="http://schemas.microsoft.com/office/drawing/2014/main" xmlns="" id="{F5B74DF2-A93E-49DC-A298-68FE8C09932C}"/>
                </a:ext>
              </a:extLst>
            </p:cNvPr>
            <p:cNvSpPr/>
            <p:nvPr/>
          </p:nvSpPr>
          <p:spPr>
            <a:xfrm>
              <a:off x="457" y="341"/>
              <a:ext cx="406" cy="488"/>
            </a:xfrm>
            <a:prstGeom prst="line">
              <a:avLst/>
            </a:prstGeom>
            <a:ln w="34925" cap="flat" cmpd="sng">
              <a:solidFill>
                <a:schemeClr val="bg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33806" name="Line 16">
              <a:extLst>
                <a:ext uri="{FF2B5EF4-FFF2-40B4-BE49-F238E27FC236}">
                  <a16:creationId xmlns:a16="http://schemas.microsoft.com/office/drawing/2014/main" xmlns="" id="{49805948-CE06-4606-BD79-367F3F678E51}"/>
                </a:ext>
              </a:extLst>
            </p:cNvPr>
            <p:cNvSpPr/>
            <p:nvPr/>
          </p:nvSpPr>
          <p:spPr>
            <a:xfrm flipH="1">
              <a:off x="457" y="1073"/>
              <a:ext cx="456" cy="487"/>
            </a:xfrm>
            <a:prstGeom prst="line">
              <a:avLst/>
            </a:prstGeom>
            <a:ln w="34925" cap="flat" cmpd="sng">
              <a:solidFill>
                <a:schemeClr val="bg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33807" name="Line 17">
              <a:extLst>
                <a:ext uri="{FF2B5EF4-FFF2-40B4-BE49-F238E27FC236}">
                  <a16:creationId xmlns:a16="http://schemas.microsoft.com/office/drawing/2014/main" xmlns="" id="{6B8DEB38-9F82-4C51-9DCD-5B9E0D038923}"/>
                </a:ext>
              </a:extLst>
            </p:cNvPr>
            <p:cNvSpPr/>
            <p:nvPr/>
          </p:nvSpPr>
          <p:spPr>
            <a:xfrm flipH="1" flipV="1">
              <a:off x="1067" y="1024"/>
              <a:ext cx="456" cy="488"/>
            </a:xfrm>
            <a:prstGeom prst="line">
              <a:avLst/>
            </a:prstGeom>
            <a:ln w="34925" cap="flat" cmpd="sng">
              <a:solidFill>
                <a:schemeClr val="bg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33808" name="Line 18">
              <a:extLst>
                <a:ext uri="{FF2B5EF4-FFF2-40B4-BE49-F238E27FC236}">
                  <a16:creationId xmlns:a16="http://schemas.microsoft.com/office/drawing/2014/main" xmlns="" id="{3750DB80-8309-4043-BC32-148132124629}"/>
                </a:ext>
              </a:extLst>
            </p:cNvPr>
            <p:cNvSpPr/>
            <p:nvPr/>
          </p:nvSpPr>
          <p:spPr>
            <a:xfrm flipH="1">
              <a:off x="508" y="1658"/>
              <a:ext cx="964" cy="0"/>
            </a:xfrm>
            <a:prstGeom prst="line">
              <a:avLst/>
            </a:prstGeom>
            <a:ln w="34925" cap="flat" cmpd="sng">
              <a:solidFill>
                <a:schemeClr val="bg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33809" name="Line 19">
              <a:extLst>
                <a:ext uri="{FF2B5EF4-FFF2-40B4-BE49-F238E27FC236}">
                  <a16:creationId xmlns:a16="http://schemas.microsoft.com/office/drawing/2014/main" xmlns="" id="{A7E057E3-140E-42D3-AA57-6760BA28E103}"/>
                </a:ext>
              </a:extLst>
            </p:cNvPr>
            <p:cNvSpPr/>
            <p:nvPr/>
          </p:nvSpPr>
          <p:spPr>
            <a:xfrm>
              <a:off x="406" y="1804"/>
              <a:ext cx="457" cy="537"/>
            </a:xfrm>
            <a:prstGeom prst="line">
              <a:avLst/>
            </a:prstGeom>
            <a:ln w="34925" cap="flat" cmpd="sng">
              <a:solidFill>
                <a:schemeClr val="bg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33810" name="Line 20">
              <a:extLst>
                <a:ext uri="{FF2B5EF4-FFF2-40B4-BE49-F238E27FC236}">
                  <a16:creationId xmlns:a16="http://schemas.microsoft.com/office/drawing/2014/main" xmlns="" id="{0DE02947-6012-4738-BAE6-7C19A74E0D61}"/>
                </a:ext>
              </a:extLst>
            </p:cNvPr>
            <p:cNvSpPr/>
            <p:nvPr/>
          </p:nvSpPr>
          <p:spPr>
            <a:xfrm flipH="1">
              <a:off x="1117" y="1804"/>
              <a:ext cx="508" cy="537"/>
            </a:xfrm>
            <a:prstGeom prst="line">
              <a:avLst/>
            </a:prstGeom>
            <a:ln w="34925" cap="flat" cmpd="sng">
              <a:solidFill>
                <a:schemeClr val="bg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33811" name="Freeform 21">
              <a:extLst>
                <a:ext uri="{FF2B5EF4-FFF2-40B4-BE49-F238E27FC236}">
                  <a16:creationId xmlns:a16="http://schemas.microsoft.com/office/drawing/2014/main" xmlns="" id="{F3DF90FA-F279-4DEF-A622-0EA6CE45D561}"/>
                </a:ext>
              </a:extLst>
            </p:cNvPr>
            <p:cNvSpPr/>
            <p:nvPr/>
          </p:nvSpPr>
          <p:spPr>
            <a:xfrm>
              <a:off x="0" y="390"/>
              <a:ext cx="813" cy="2049"/>
            </a:xfrm>
            <a:custGeom>
              <a:avLst/>
              <a:gdLst/>
              <a:ahLst/>
              <a:cxnLst>
                <a:cxn ang="0">
                  <a:pos x="813" y="2049"/>
                </a:cxn>
                <a:cxn ang="0">
                  <a:pos x="88" y="1177"/>
                </a:cxn>
                <a:cxn ang="0">
                  <a:pos x="282" y="0"/>
                </a:cxn>
              </a:cxnLst>
              <a:rect l="0" t="0" r="0" b="0"/>
              <a:pathLst>
                <a:path w="764" h="1815">
                  <a:moveTo>
                    <a:pt x="764" y="1815"/>
                  </a:moveTo>
                  <a:cubicBezTo>
                    <a:pt x="465" y="1580"/>
                    <a:pt x="166" y="1345"/>
                    <a:pt x="83" y="1043"/>
                  </a:cubicBezTo>
                  <a:cubicBezTo>
                    <a:pt x="0" y="741"/>
                    <a:pt x="235" y="181"/>
                    <a:pt x="265" y="0"/>
                  </a:cubicBezTo>
                </a:path>
              </a:pathLst>
            </a:custGeom>
            <a:noFill/>
            <a:ln w="34925" cap="flat" cmpd="sng">
              <a:solidFill>
                <a:schemeClr val="bg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33812" name="Freeform 22">
              <a:extLst>
                <a:ext uri="{FF2B5EF4-FFF2-40B4-BE49-F238E27FC236}">
                  <a16:creationId xmlns:a16="http://schemas.microsoft.com/office/drawing/2014/main" xmlns="" id="{B3EF4909-7171-41A7-8870-A7179C8BD516}"/>
                </a:ext>
              </a:extLst>
            </p:cNvPr>
            <p:cNvSpPr/>
            <p:nvPr/>
          </p:nvSpPr>
          <p:spPr>
            <a:xfrm>
              <a:off x="1117" y="390"/>
              <a:ext cx="1015" cy="2097"/>
            </a:xfrm>
            <a:custGeom>
              <a:avLst/>
              <a:gdLst/>
              <a:ahLst/>
              <a:cxnLst>
                <a:cxn ang="0">
                  <a:pos x="0" y="2097"/>
                </a:cxn>
                <a:cxn ang="0">
                  <a:pos x="913" y="1218"/>
                </a:cxn>
                <a:cxn ang="0">
                  <a:pos x="609" y="0"/>
                </a:cxn>
              </a:cxnLst>
              <a:rect l="0" t="0" r="0" b="0"/>
              <a:pathLst>
                <a:path w="907" h="1950">
                  <a:moveTo>
                    <a:pt x="0" y="1950"/>
                  </a:moveTo>
                  <a:cubicBezTo>
                    <a:pt x="362" y="1704"/>
                    <a:pt x="725" y="1458"/>
                    <a:pt x="816" y="1133"/>
                  </a:cubicBezTo>
                  <a:cubicBezTo>
                    <a:pt x="907" y="808"/>
                    <a:pt x="725" y="404"/>
                    <a:pt x="544" y="0"/>
                  </a:cubicBezTo>
                </a:path>
              </a:pathLst>
            </a:custGeom>
            <a:noFill/>
            <a:ln w="34925" cap="flat" cmpd="sng">
              <a:solidFill>
                <a:schemeClr val="bg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47125" name="Text Box 23">
              <a:extLst>
                <a:ext uri="{FF2B5EF4-FFF2-40B4-BE49-F238E27FC236}">
                  <a16:creationId xmlns:a16="http://schemas.microsoft.com/office/drawing/2014/main" xmlns="" id="{C6C5AABD-C7E7-4DAD-8CE8-08C4295E17F8}"/>
                </a:ext>
              </a:extLst>
            </p:cNvPr>
            <p:cNvSpPr txBox="1"/>
            <p:nvPr/>
          </p:nvSpPr>
          <p:spPr>
            <a:xfrm>
              <a:off x="1574" y="829"/>
              <a:ext cx="406" cy="25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sz="2000" noProof="1">
                  <a:solidFill>
                    <a:srgbClr val="FFCC66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cs typeface="+mn-ea"/>
                </a:rPr>
                <a:t>15</a:t>
              </a:r>
              <a:endParaRPr lang="en-US" altLang="x-none" sz="2000" noProof="1">
                <a:solidFill>
                  <a:srgbClr val="FFCC66"/>
                </a:solidFill>
                <a:effectLst>
                  <a:outerShdw blurRad="38100" dist="38100" dir="2700000">
                    <a:srgbClr val="000000"/>
                  </a:outerShdw>
                </a:effectLst>
              </a:endParaRPr>
            </a:p>
          </p:txBody>
        </p:sp>
        <p:sp>
          <p:nvSpPr>
            <p:cNvPr id="47126" name="Text Box 24">
              <a:extLst>
                <a:ext uri="{FF2B5EF4-FFF2-40B4-BE49-F238E27FC236}">
                  <a16:creationId xmlns:a16="http://schemas.microsoft.com/office/drawing/2014/main" xmlns="" id="{E18018E3-222E-417C-B126-952C6A3CF795}"/>
                </a:ext>
              </a:extLst>
            </p:cNvPr>
            <p:cNvSpPr txBox="1"/>
            <p:nvPr/>
          </p:nvSpPr>
          <p:spPr>
            <a:xfrm>
              <a:off x="1574" y="2048"/>
              <a:ext cx="406" cy="25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sz="2000" noProof="1">
                  <a:solidFill>
                    <a:srgbClr val="FFCC66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cs typeface="+mn-ea"/>
                </a:rPr>
                <a:t>4</a:t>
              </a:r>
              <a:endParaRPr lang="en-US" altLang="x-none" sz="2000" noProof="1">
                <a:solidFill>
                  <a:srgbClr val="FFCC66"/>
                </a:solidFill>
                <a:effectLst>
                  <a:outerShdw blurRad="38100" dist="38100" dir="2700000">
                    <a:srgbClr val="000000"/>
                  </a:outerShdw>
                </a:effectLst>
              </a:endParaRPr>
            </a:p>
          </p:txBody>
        </p:sp>
        <p:sp>
          <p:nvSpPr>
            <p:cNvPr id="47127" name="Text Box 25">
              <a:extLst>
                <a:ext uri="{FF2B5EF4-FFF2-40B4-BE49-F238E27FC236}">
                  <a16:creationId xmlns:a16="http://schemas.microsoft.com/office/drawing/2014/main" xmlns="" id="{2F1945E1-13A7-4788-A2EE-E0DCBA3496EC}"/>
                </a:ext>
              </a:extLst>
            </p:cNvPr>
            <p:cNvSpPr txBox="1"/>
            <p:nvPr/>
          </p:nvSpPr>
          <p:spPr>
            <a:xfrm>
              <a:off x="813" y="0"/>
              <a:ext cx="406" cy="24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sz="2000" noProof="1">
                  <a:solidFill>
                    <a:srgbClr val="FFCC66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cs typeface="+mn-ea"/>
                </a:rPr>
                <a:t>3</a:t>
              </a:r>
              <a:endParaRPr lang="en-US" altLang="x-none" sz="2000" noProof="1">
                <a:solidFill>
                  <a:srgbClr val="FFCC66"/>
                </a:solidFill>
                <a:effectLst>
                  <a:outerShdw blurRad="38100" dist="38100" dir="2700000">
                    <a:srgbClr val="000000"/>
                  </a:outerShdw>
                </a:effectLst>
              </a:endParaRPr>
            </a:p>
          </p:txBody>
        </p:sp>
        <p:sp>
          <p:nvSpPr>
            <p:cNvPr id="47128" name="Text Box 26">
              <a:extLst>
                <a:ext uri="{FF2B5EF4-FFF2-40B4-BE49-F238E27FC236}">
                  <a16:creationId xmlns:a16="http://schemas.microsoft.com/office/drawing/2014/main" xmlns="" id="{8EE7D88B-3BAE-4F77-83AA-EDAB557F05BB}"/>
                </a:ext>
              </a:extLst>
            </p:cNvPr>
            <p:cNvSpPr txBox="1"/>
            <p:nvPr/>
          </p:nvSpPr>
          <p:spPr>
            <a:xfrm>
              <a:off x="304" y="829"/>
              <a:ext cx="407" cy="25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sz="2000" noProof="1">
                  <a:solidFill>
                    <a:srgbClr val="FFCC66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cs typeface="+mn-ea"/>
                </a:rPr>
                <a:t>7</a:t>
              </a:r>
              <a:endParaRPr lang="en-US" altLang="x-none" sz="2000" noProof="1">
                <a:solidFill>
                  <a:srgbClr val="FFCC66"/>
                </a:solidFill>
                <a:effectLst>
                  <a:outerShdw blurRad="38100" dist="38100" dir="2700000">
                    <a:srgbClr val="000000"/>
                  </a:outerShdw>
                </a:effectLst>
              </a:endParaRPr>
            </a:p>
          </p:txBody>
        </p:sp>
        <p:sp>
          <p:nvSpPr>
            <p:cNvPr id="47129" name="Text Box 27">
              <a:extLst>
                <a:ext uri="{FF2B5EF4-FFF2-40B4-BE49-F238E27FC236}">
                  <a16:creationId xmlns:a16="http://schemas.microsoft.com/office/drawing/2014/main" xmlns="" id="{28C75936-A44F-427F-A743-F8064B72867B}"/>
                </a:ext>
              </a:extLst>
            </p:cNvPr>
            <p:cNvSpPr txBox="1"/>
            <p:nvPr/>
          </p:nvSpPr>
          <p:spPr>
            <a:xfrm>
              <a:off x="26" y="1756"/>
              <a:ext cx="406" cy="25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sz="2000" noProof="1">
                  <a:solidFill>
                    <a:srgbClr val="FFCC66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cs typeface="+mn-ea"/>
                </a:rPr>
                <a:t>3</a:t>
              </a:r>
              <a:endParaRPr lang="en-US" altLang="x-none" sz="2000" noProof="1">
                <a:solidFill>
                  <a:srgbClr val="FFCC66"/>
                </a:solidFill>
                <a:effectLst>
                  <a:outerShdw blurRad="38100" dist="38100" dir="2700000">
                    <a:srgbClr val="000000"/>
                  </a:outerShdw>
                </a:effectLst>
              </a:endParaRPr>
            </a:p>
          </p:txBody>
        </p:sp>
        <p:sp>
          <p:nvSpPr>
            <p:cNvPr id="47130" name="Text Box 28">
              <a:extLst>
                <a:ext uri="{FF2B5EF4-FFF2-40B4-BE49-F238E27FC236}">
                  <a16:creationId xmlns:a16="http://schemas.microsoft.com/office/drawing/2014/main" xmlns="" id="{62D1CEC6-206F-4FA9-A22C-136CDD22E7CE}"/>
                </a:ext>
              </a:extLst>
            </p:cNvPr>
            <p:cNvSpPr txBox="1"/>
            <p:nvPr/>
          </p:nvSpPr>
          <p:spPr>
            <a:xfrm>
              <a:off x="1167" y="1853"/>
              <a:ext cx="407" cy="25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sz="2000" noProof="1">
                  <a:solidFill>
                    <a:srgbClr val="FFCC66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cs typeface="+mn-ea"/>
                </a:rPr>
                <a:t>12</a:t>
              </a:r>
              <a:endParaRPr lang="en-US" altLang="x-none" sz="2000" noProof="1">
                <a:solidFill>
                  <a:srgbClr val="FFCC66"/>
                </a:solidFill>
                <a:effectLst>
                  <a:outerShdw blurRad="38100" dist="38100" dir="2700000">
                    <a:srgbClr val="000000"/>
                  </a:outerShdw>
                </a:effectLst>
              </a:endParaRPr>
            </a:p>
          </p:txBody>
        </p:sp>
        <p:sp>
          <p:nvSpPr>
            <p:cNvPr id="47131" name="Text Box 29">
              <a:extLst>
                <a:ext uri="{FF2B5EF4-FFF2-40B4-BE49-F238E27FC236}">
                  <a16:creationId xmlns:a16="http://schemas.microsoft.com/office/drawing/2014/main" xmlns="" id="{9A32C28C-E6FE-49D6-ACF7-31FA3921C01D}"/>
                </a:ext>
              </a:extLst>
            </p:cNvPr>
            <p:cNvSpPr txBox="1"/>
            <p:nvPr/>
          </p:nvSpPr>
          <p:spPr>
            <a:xfrm>
              <a:off x="508" y="1853"/>
              <a:ext cx="406" cy="25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sz="2000" noProof="1">
                  <a:solidFill>
                    <a:srgbClr val="FFCC66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cs typeface="+mn-ea"/>
                </a:rPr>
                <a:t>2</a:t>
              </a:r>
              <a:endParaRPr lang="en-US" altLang="x-none" sz="2000" noProof="1">
                <a:solidFill>
                  <a:srgbClr val="FFCC66"/>
                </a:solidFill>
                <a:effectLst>
                  <a:outerShdw blurRad="38100" dist="38100" dir="2700000">
                    <a:srgbClr val="000000"/>
                  </a:outerShdw>
                </a:effectLst>
              </a:endParaRPr>
            </a:p>
          </p:txBody>
        </p:sp>
        <p:sp>
          <p:nvSpPr>
            <p:cNvPr id="47132" name="Text Box 30">
              <a:extLst>
                <a:ext uri="{FF2B5EF4-FFF2-40B4-BE49-F238E27FC236}">
                  <a16:creationId xmlns:a16="http://schemas.microsoft.com/office/drawing/2014/main" xmlns="" id="{BCDE1003-8F25-42F9-BE00-9CD9D56E428C}"/>
                </a:ext>
              </a:extLst>
            </p:cNvPr>
            <p:cNvSpPr txBox="1"/>
            <p:nvPr/>
          </p:nvSpPr>
          <p:spPr>
            <a:xfrm>
              <a:off x="863" y="1462"/>
              <a:ext cx="406" cy="25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sz="2000" noProof="1">
                  <a:solidFill>
                    <a:srgbClr val="FFCC66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cs typeface="+mn-ea"/>
                </a:rPr>
                <a:t>8</a:t>
              </a:r>
              <a:endParaRPr lang="en-US" altLang="x-none" sz="2000" noProof="1">
                <a:solidFill>
                  <a:srgbClr val="FFCC66"/>
                </a:solidFill>
                <a:effectLst>
                  <a:outerShdw blurRad="38100" dist="38100" dir="2700000">
                    <a:srgbClr val="000000"/>
                  </a:outerShdw>
                </a:effectLst>
              </a:endParaRPr>
            </a:p>
          </p:txBody>
        </p:sp>
        <p:sp>
          <p:nvSpPr>
            <p:cNvPr id="47133" name="Text Box 31">
              <a:extLst>
                <a:ext uri="{FF2B5EF4-FFF2-40B4-BE49-F238E27FC236}">
                  <a16:creationId xmlns:a16="http://schemas.microsoft.com/office/drawing/2014/main" xmlns="" id="{DCE1FA57-F693-4E46-A6C8-1BCA24AD60A3}"/>
                </a:ext>
              </a:extLst>
            </p:cNvPr>
            <p:cNvSpPr txBox="1"/>
            <p:nvPr/>
          </p:nvSpPr>
          <p:spPr>
            <a:xfrm>
              <a:off x="558" y="1073"/>
              <a:ext cx="407" cy="25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sz="2000" noProof="1">
                  <a:solidFill>
                    <a:srgbClr val="FFCC66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cs typeface="+mn-ea"/>
                </a:rPr>
                <a:t>9</a:t>
              </a:r>
              <a:endParaRPr lang="en-US" altLang="x-none" sz="2000" noProof="1">
                <a:solidFill>
                  <a:srgbClr val="FFCC66"/>
                </a:solidFill>
                <a:effectLst>
                  <a:outerShdw blurRad="38100" dist="38100" dir="2700000">
                    <a:srgbClr val="000000"/>
                  </a:outerShdw>
                </a:effectLst>
              </a:endParaRPr>
            </a:p>
          </p:txBody>
        </p:sp>
        <p:sp>
          <p:nvSpPr>
            <p:cNvPr id="47134" name="Text Box 32">
              <a:extLst>
                <a:ext uri="{FF2B5EF4-FFF2-40B4-BE49-F238E27FC236}">
                  <a16:creationId xmlns:a16="http://schemas.microsoft.com/office/drawing/2014/main" xmlns="" id="{E56AF6C1-5F75-4796-A5B6-34C9ACDC61F3}"/>
                </a:ext>
              </a:extLst>
            </p:cNvPr>
            <p:cNvSpPr txBox="1"/>
            <p:nvPr/>
          </p:nvSpPr>
          <p:spPr>
            <a:xfrm>
              <a:off x="1167" y="1073"/>
              <a:ext cx="407" cy="25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sz="2000" noProof="1">
                  <a:solidFill>
                    <a:srgbClr val="FFCC66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cs typeface="+mn-ea"/>
                </a:rPr>
                <a:t>20</a:t>
              </a:r>
              <a:endParaRPr lang="en-US" altLang="x-none" sz="2000" noProof="1">
                <a:solidFill>
                  <a:srgbClr val="FFCC66"/>
                </a:solidFill>
                <a:effectLst>
                  <a:outerShdw blurRad="38100" dist="38100" dir="2700000">
                    <a:srgbClr val="000000"/>
                  </a:outerShdw>
                </a:effectLst>
              </a:endParaRPr>
            </a:p>
          </p:txBody>
        </p:sp>
        <p:sp>
          <p:nvSpPr>
            <p:cNvPr id="47135" name="Text Box 33">
              <a:extLst>
                <a:ext uri="{FF2B5EF4-FFF2-40B4-BE49-F238E27FC236}">
                  <a16:creationId xmlns:a16="http://schemas.microsoft.com/office/drawing/2014/main" xmlns="" id="{36102548-7C4B-48D8-A6E9-730AA37C1BC4}"/>
                </a:ext>
              </a:extLst>
            </p:cNvPr>
            <p:cNvSpPr txBox="1"/>
            <p:nvPr/>
          </p:nvSpPr>
          <p:spPr>
            <a:xfrm>
              <a:off x="558" y="341"/>
              <a:ext cx="407" cy="25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sz="2000" noProof="1">
                  <a:solidFill>
                    <a:srgbClr val="FFCC66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cs typeface="+mn-ea"/>
                </a:rPr>
                <a:t>6</a:t>
              </a:r>
              <a:endParaRPr lang="en-US" altLang="x-none" sz="2000" noProof="1">
                <a:solidFill>
                  <a:srgbClr val="FFCC66"/>
                </a:solidFill>
                <a:effectLst>
                  <a:outerShdw blurRad="38100" dist="38100" dir="2700000">
                    <a:srgbClr val="000000"/>
                  </a:outerShdw>
                </a:effectLst>
              </a:endParaRPr>
            </a:p>
          </p:txBody>
        </p:sp>
        <p:sp>
          <p:nvSpPr>
            <p:cNvPr id="47136" name="Text Box 34">
              <a:extLst>
                <a:ext uri="{FF2B5EF4-FFF2-40B4-BE49-F238E27FC236}">
                  <a16:creationId xmlns:a16="http://schemas.microsoft.com/office/drawing/2014/main" xmlns="" id="{FBA95F41-3CCD-4BD8-90C7-923ABF31F886}"/>
                </a:ext>
              </a:extLst>
            </p:cNvPr>
            <p:cNvSpPr txBox="1"/>
            <p:nvPr/>
          </p:nvSpPr>
          <p:spPr>
            <a:xfrm>
              <a:off x="1219" y="341"/>
              <a:ext cx="406" cy="25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sz="2000" noProof="1">
                  <a:solidFill>
                    <a:srgbClr val="FFCC66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cs typeface="+mn-ea"/>
                </a:rPr>
                <a:t>2</a:t>
              </a:r>
              <a:endParaRPr lang="en-US" altLang="x-none" sz="2000" noProof="1">
                <a:solidFill>
                  <a:srgbClr val="FFCC66"/>
                </a:solidFill>
                <a:effectLst>
                  <a:outerShdw blurRad="38100" dist="38100" dir="2700000">
                    <a:srgbClr val="000000"/>
                  </a:outerShdw>
                </a:effectLst>
              </a:endParaRPr>
            </a:p>
          </p:txBody>
        </p:sp>
      </p:grpSp>
      <p:sp>
        <p:nvSpPr>
          <p:cNvPr id="33795" name="Text Box 35">
            <a:extLst>
              <a:ext uri="{FF2B5EF4-FFF2-40B4-BE49-F238E27FC236}">
                <a16:creationId xmlns:a16="http://schemas.microsoft.com/office/drawing/2014/main" xmlns="" id="{0C779BE2-2D7E-4B56-8287-0DBCB0370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0"/>
            <a:ext cx="533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地图上有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座城市（编号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），它们通过很多单行道连接，请找出</a:t>
            </a:r>
            <a:r>
              <a:rPr lang="zh-CN" altLang="en-US" b="1">
                <a:solidFill>
                  <a:srgbClr val="FFFF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每一对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城市间的最短距离。</a:t>
            </a:r>
          </a:p>
        </p:txBody>
      </p:sp>
      <p:sp>
        <p:nvSpPr>
          <p:cNvPr id="47138" name="Text Box 42">
            <a:extLst>
              <a:ext uri="{FF2B5EF4-FFF2-40B4-BE49-F238E27FC236}">
                <a16:creationId xmlns:a16="http://schemas.microsoft.com/office/drawing/2014/main" xmlns="" id="{1B2C5D03-AB42-427A-BC27-151623CD2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685800"/>
            <a:ext cx="297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FF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floyd</a:t>
            </a:r>
            <a:r>
              <a:rPr lang="zh-CN" altLang="en-US" sz="3200">
                <a:solidFill>
                  <a:srgbClr val="FFFF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47139" name="Text Box 44">
            <a:extLst>
              <a:ext uri="{FF2B5EF4-FFF2-40B4-BE49-F238E27FC236}">
                <a16:creationId xmlns:a16="http://schemas.microsoft.com/office/drawing/2014/main" xmlns="" id="{913392CD-8283-4B8B-8F4D-DDD571727AD8}"/>
              </a:ext>
            </a:extLst>
          </p:cNvPr>
          <p:cNvSpPr txBox="1"/>
          <p:nvPr/>
        </p:nvSpPr>
        <p:spPr>
          <a:xfrm>
            <a:off x="152400" y="4724400"/>
            <a:ext cx="9601200" cy="19208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for</a:t>
            </a:r>
            <a:r>
              <a:rPr lang="zh-CN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(</a:t>
            </a:r>
            <a:r>
              <a:rPr lang="en-US" altLang="zh-CN" sz="2400" b="1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k</a:t>
            </a:r>
            <a:r>
              <a:rPr lang="en-US" altLang="zh-CN" sz="24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=1</a:t>
            </a:r>
            <a:r>
              <a:rPr lang="zh-CN" altLang="en-US" sz="24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;</a:t>
            </a:r>
            <a:r>
              <a:rPr lang="zh-CN" altLang="en-US" sz="2400" b="1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k</a:t>
            </a:r>
            <a:r>
              <a:rPr lang="zh-CN" altLang="en-US" sz="24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&lt;=</a:t>
            </a:r>
            <a:r>
              <a:rPr lang="en-US" altLang="zh-CN" sz="24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n</a:t>
            </a:r>
            <a:r>
              <a:rPr lang="zh-CN" altLang="en-US" sz="24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;</a:t>
            </a:r>
            <a:r>
              <a:rPr lang="zh-CN" altLang="en-US" sz="2400" b="1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k</a:t>
            </a:r>
            <a:r>
              <a:rPr lang="zh-CN" altLang="en-US" sz="24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++</a:t>
            </a:r>
            <a:r>
              <a:rPr lang="zh-CN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)</a:t>
            </a:r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/>
            </a:r>
            <a:b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</a:br>
            <a:r>
              <a:rPr lang="en-US" altLang="zh-CN" sz="24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  </a:t>
            </a:r>
            <a:r>
              <a:rPr lang="zh-CN" altLang="en-US" sz="24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   </a:t>
            </a:r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for</a:t>
            </a:r>
            <a:r>
              <a:rPr lang="zh-CN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(</a:t>
            </a:r>
            <a:r>
              <a:rPr lang="en-US" altLang="zh-CN" sz="2400" b="1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i</a:t>
            </a:r>
            <a:r>
              <a:rPr lang="en-US" altLang="zh-CN" sz="24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=1</a:t>
            </a:r>
            <a:r>
              <a:rPr lang="zh-CN" altLang="en-US" sz="24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;</a:t>
            </a:r>
            <a:r>
              <a:rPr lang="zh-CN" altLang="en-US" sz="2400" b="1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i</a:t>
            </a:r>
            <a:r>
              <a:rPr lang="zh-CN" altLang="en-US" sz="24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&lt;=</a:t>
            </a:r>
            <a:r>
              <a:rPr lang="en-US" altLang="zh-CN" sz="24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n</a:t>
            </a:r>
            <a:r>
              <a:rPr lang="zh-CN" altLang="en-US" sz="24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;</a:t>
            </a:r>
            <a:r>
              <a:rPr lang="zh-CN" altLang="en-US" sz="2400" b="1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i</a:t>
            </a:r>
            <a:r>
              <a:rPr lang="zh-CN" altLang="en-US" sz="24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++</a:t>
            </a:r>
            <a:r>
              <a:rPr lang="zh-CN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)</a:t>
            </a:r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 </a:t>
            </a:r>
            <a:r>
              <a:rPr lang="en-US" altLang="zh-CN" sz="24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/>
            </a:r>
            <a:br>
              <a:rPr lang="en-US" altLang="zh-CN" sz="24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</a:br>
            <a:r>
              <a:rPr lang="en-US" altLang="zh-CN" sz="24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     </a:t>
            </a:r>
            <a:r>
              <a:rPr lang="zh-CN" altLang="en-US" sz="24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     </a:t>
            </a:r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for</a:t>
            </a:r>
            <a:r>
              <a:rPr lang="zh-CN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(</a:t>
            </a:r>
            <a:r>
              <a:rPr lang="en-US" altLang="zh-CN" sz="2400" b="1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j</a:t>
            </a:r>
            <a:r>
              <a:rPr lang="en-US" altLang="zh-CN" sz="24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=1</a:t>
            </a:r>
            <a:r>
              <a:rPr lang="zh-CN" altLang="en-US" sz="24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;</a:t>
            </a:r>
            <a:r>
              <a:rPr lang="zh-CN" altLang="en-US" sz="2400" b="1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j</a:t>
            </a:r>
            <a:r>
              <a:rPr lang="zh-CN" altLang="en-US" sz="24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&lt;=</a:t>
            </a:r>
            <a:r>
              <a:rPr lang="en-US" altLang="zh-CN" sz="24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n</a:t>
            </a:r>
            <a:r>
              <a:rPr lang="zh-CN" altLang="en-US" sz="24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;</a:t>
            </a:r>
            <a:r>
              <a:rPr lang="zh-CN" altLang="en-US" sz="2400" b="1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j</a:t>
            </a:r>
            <a:r>
              <a:rPr lang="zh-CN" altLang="en-US" sz="24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++</a:t>
            </a:r>
            <a:r>
              <a:rPr lang="zh-CN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)</a:t>
            </a:r>
            <a:r>
              <a:rPr lang="en-US" altLang="zh-CN" sz="24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      </a:t>
            </a:r>
            <a:r>
              <a:rPr lang="zh-CN" altLang="en-US" sz="24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           </a:t>
            </a:r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if</a:t>
            </a:r>
            <a:r>
              <a:rPr lang="zh-CN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(</a:t>
            </a:r>
            <a:r>
              <a:rPr lang="en-US" altLang="zh-CN" sz="24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Map[i</a:t>
            </a:r>
            <a:r>
              <a:rPr lang="zh-CN" altLang="en-US" sz="24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][</a:t>
            </a:r>
            <a:r>
              <a:rPr lang="en-US" altLang="zh-CN" sz="24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j]&gt;Map[i</a:t>
            </a:r>
            <a:r>
              <a:rPr lang="zh-CN" altLang="en-US" sz="24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][</a:t>
            </a:r>
            <a:r>
              <a:rPr lang="en-US" altLang="zh-CN" sz="24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k]+Map[k</a:t>
            </a:r>
            <a:r>
              <a:rPr lang="zh-CN" altLang="en-US" sz="24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][</a:t>
            </a:r>
            <a:r>
              <a:rPr lang="en-US" altLang="zh-CN" sz="24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j]</a:t>
            </a:r>
            <a:r>
              <a:rPr lang="zh-CN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)</a:t>
            </a:r>
            <a:r>
              <a:rPr lang="en-US" altLang="zh-CN" sz="24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Map[i</a:t>
            </a:r>
            <a:r>
              <a:rPr lang="zh-CN" altLang="en-US" sz="24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][</a:t>
            </a:r>
            <a:r>
              <a:rPr lang="en-US" altLang="zh-CN" sz="24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j]=Map[i</a:t>
            </a:r>
            <a:r>
              <a:rPr lang="zh-CN" altLang="en-US" sz="24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][</a:t>
            </a:r>
            <a:r>
              <a:rPr lang="en-US" altLang="zh-CN" sz="24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k]+Map[k</a:t>
            </a:r>
            <a:r>
              <a:rPr lang="zh-CN" altLang="en-US" sz="24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][</a:t>
            </a:r>
            <a:r>
              <a:rPr lang="en-US" altLang="zh-CN" sz="24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j]; </a:t>
            </a:r>
            <a:br>
              <a:rPr lang="en-US" altLang="zh-CN" sz="24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</a:br>
            <a:endParaRPr lang="en-US" altLang="zh-CN" sz="2400" b="1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rbel" panose="020B0503020204020204" pitchFamily="34" charset="0"/>
              <a:ea typeface="Arial Unicode MS" charset="-122"/>
            </a:endParaRPr>
          </a:p>
        </p:txBody>
      </p:sp>
      <p:sp>
        <p:nvSpPr>
          <p:cNvPr id="47140" name="Text Box 45">
            <a:extLst>
              <a:ext uri="{FF2B5EF4-FFF2-40B4-BE49-F238E27FC236}">
                <a16:creationId xmlns:a16="http://schemas.microsoft.com/office/drawing/2014/main" xmlns="" id="{4A1EAAE7-1D9E-448C-BFEA-48ED0B7C5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295400"/>
            <a:ext cx="5257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</a:rPr>
              <a:t>int</a:t>
            </a:r>
            <a:r>
              <a:rPr lang="en-US" altLang="zh-CN" sz="2800">
                <a:solidFill>
                  <a:schemeClr val="bg1"/>
                </a:solidFill>
              </a:rPr>
              <a:t> Map[</a:t>
            </a:r>
            <a:r>
              <a:rPr lang="zh-CN" altLang="en-US" sz="2800">
                <a:solidFill>
                  <a:schemeClr val="bg1"/>
                </a:solidFill>
              </a:rPr>
              <a:t>7][7</a:t>
            </a:r>
            <a:r>
              <a:rPr lang="en-US" altLang="zh-CN" sz="2800">
                <a:solidFill>
                  <a:schemeClr val="bg1"/>
                </a:solidFill>
              </a:rPr>
              <a:t>];</a:t>
            </a:r>
          </a:p>
        </p:txBody>
      </p:sp>
      <p:graphicFrame>
        <p:nvGraphicFramePr>
          <p:cNvPr id="47141" name="表格 47140">
            <a:extLst>
              <a:ext uri="{FF2B5EF4-FFF2-40B4-BE49-F238E27FC236}">
                <a16:creationId xmlns:a16="http://schemas.microsoft.com/office/drawing/2014/main" xmlns="" id="{83634997-E2D5-4EFD-B38F-81A589E5A15C}"/>
              </a:ext>
            </a:extLst>
          </p:cNvPr>
          <p:cNvGraphicFramePr/>
          <p:nvPr/>
        </p:nvGraphicFramePr>
        <p:xfrm>
          <a:off x="4648200" y="2133600"/>
          <a:ext cx="3429000" cy="251460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19100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0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000" dirty="0">
                          <a:solidFill>
                            <a:schemeClr val="bg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000" dirty="0">
                          <a:solidFill>
                            <a:schemeClr val="bg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000" dirty="0">
                          <a:solidFill>
                            <a:schemeClr val="bg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000" dirty="0">
                          <a:solidFill>
                            <a:schemeClr val="bg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9100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0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000" dirty="0">
                          <a:solidFill>
                            <a:schemeClr val="bg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000" dirty="0">
                          <a:solidFill>
                            <a:schemeClr val="bg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000" dirty="0">
                          <a:solidFill>
                            <a:schemeClr val="bg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9100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000" dirty="0">
                          <a:solidFill>
                            <a:schemeClr val="bg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000" dirty="0">
                          <a:solidFill>
                            <a:schemeClr val="bg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0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000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000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9100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000" dirty="0">
                          <a:solidFill>
                            <a:schemeClr val="bg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000" dirty="0">
                          <a:solidFill>
                            <a:schemeClr val="bg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0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000" dirty="0">
                          <a:solidFill>
                            <a:schemeClr val="bg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9100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000" dirty="0">
                          <a:solidFill>
                            <a:schemeClr val="bg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000" dirty="0">
                          <a:solidFill>
                            <a:schemeClr val="bg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000" dirty="0">
                          <a:solidFill>
                            <a:schemeClr val="bg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0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0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000" dirty="0">
                          <a:solidFill>
                            <a:schemeClr val="bg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9100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0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000" dirty="0">
                          <a:solidFill>
                            <a:schemeClr val="bg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000" dirty="0">
                          <a:solidFill>
                            <a:schemeClr val="bg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000" dirty="0">
                          <a:solidFill>
                            <a:schemeClr val="bg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20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7192" name="Text Box 97">
            <a:extLst>
              <a:ext uri="{FF2B5EF4-FFF2-40B4-BE49-F238E27FC236}">
                <a16:creationId xmlns:a16="http://schemas.microsoft.com/office/drawing/2014/main" xmlns="" id="{67221343-454D-4C46-9F4E-BEBA22BB4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828800"/>
            <a:ext cx="3581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1        2        3       4      5       6</a:t>
            </a:r>
          </a:p>
        </p:txBody>
      </p:sp>
      <p:sp>
        <p:nvSpPr>
          <p:cNvPr id="47193" name="Text Box 98">
            <a:extLst>
              <a:ext uri="{FF2B5EF4-FFF2-40B4-BE49-F238E27FC236}">
                <a16:creationId xmlns:a16="http://schemas.microsoft.com/office/drawing/2014/main" xmlns="" id="{F90AB0E7-F26E-4E2A-91A1-5018A3C9D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209800"/>
            <a:ext cx="5334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1</a:t>
            </a:r>
            <a:br>
              <a:rPr lang="en-US" altLang="zh-CN" b="1">
                <a:solidFill>
                  <a:srgbClr val="FFFF00"/>
                </a:solidFill>
              </a:rPr>
            </a:br>
            <a:r>
              <a:rPr lang="en-US" altLang="zh-CN" b="1">
                <a:solidFill>
                  <a:srgbClr val="FFFF00"/>
                </a:solidFill>
              </a:rPr>
              <a:t/>
            </a:r>
            <a:br>
              <a:rPr lang="en-US" altLang="zh-CN" b="1">
                <a:solidFill>
                  <a:srgbClr val="FFFF00"/>
                </a:solidFill>
              </a:rPr>
            </a:br>
            <a:r>
              <a:rPr lang="en-US" altLang="zh-CN" b="1">
                <a:solidFill>
                  <a:srgbClr val="FFFF00"/>
                </a:solidFill>
              </a:rPr>
              <a:t>2</a:t>
            </a:r>
            <a:br>
              <a:rPr lang="en-US" altLang="zh-CN" b="1">
                <a:solidFill>
                  <a:srgbClr val="FFFF00"/>
                </a:solidFill>
              </a:rPr>
            </a:br>
            <a:r>
              <a:rPr lang="en-US" altLang="zh-CN" b="1">
                <a:solidFill>
                  <a:srgbClr val="FFFF00"/>
                </a:solidFill>
              </a:rPr>
              <a:t/>
            </a:r>
            <a:br>
              <a:rPr lang="en-US" altLang="zh-CN" b="1">
                <a:solidFill>
                  <a:srgbClr val="FFFF00"/>
                </a:solidFill>
              </a:rPr>
            </a:br>
            <a:r>
              <a:rPr lang="en-US" altLang="zh-CN" b="1">
                <a:solidFill>
                  <a:srgbClr val="FFFF00"/>
                </a:solidFill>
              </a:rPr>
              <a:t>3</a:t>
            </a:r>
            <a:br>
              <a:rPr lang="en-US" altLang="zh-CN" b="1">
                <a:solidFill>
                  <a:srgbClr val="FFFF00"/>
                </a:solidFill>
              </a:rPr>
            </a:br>
            <a:r>
              <a:rPr lang="en-US" altLang="zh-CN" b="1">
                <a:solidFill>
                  <a:srgbClr val="FFFF00"/>
                </a:solidFill>
              </a:rPr>
              <a:t/>
            </a:r>
            <a:br>
              <a:rPr lang="en-US" altLang="zh-CN" b="1">
                <a:solidFill>
                  <a:srgbClr val="FFFF00"/>
                </a:solidFill>
              </a:rPr>
            </a:br>
            <a:r>
              <a:rPr lang="en-US" altLang="zh-CN" b="1">
                <a:solidFill>
                  <a:srgbClr val="FFFF00"/>
                </a:solidFill>
              </a:rPr>
              <a:t>4</a:t>
            </a:r>
            <a:br>
              <a:rPr lang="en-US" altLang="zh-CN" b="1">
                <a:solidFill>
                  <a:srgbClr val="FFFF00"/>
                </a:solidFill>
              </a:rPr>
            </a:br>
            <a:r>
              <a:rPr lang="en-US" altLang="zh-CN" b="1">
                <a:solidFill>
                  <a:srgbClr val="FFFF00"/>
                </a:solidFill>
              </a:rPr>
              <a:t/>
            </a:r>
            <a:br>
              <a:rPr lang="en-US" altLang="zh-CN" b="1">
                <a:solidFill>
                  <a:srgbClr val="FFFF00"/>
                </a:solidFill>
              </a:rPr>
            </a:br>
            <a:r>
              <a:rPr lang="en-US" altLang="zh-CN" b="1">
                <a:solidFill>
                  <a:srgbClr val="FFFF00"/>
                </a:solidFill>
              </a:rPr>
              <a:t>5</a:t>
            </a:r>
            <a:br>
              <a:rPr lang="en-US" altLang="zh-CN" b="1">
                <a:solidFill>
                  <a:srgbClr val="FFFF00"/>
                </a:solidFill>
              </a:rPr>
            </a:br>
            <a:r>
              <a:rPr lang="en-US" altLang="zh-CN" b="1">
                <a:solidFill>
                  <a:srgbClr val="FFFF00"/>
                </a:solidFill>
              </a:rPr>
              <a:t/>
            </a:r>
            <a:br>
              <a:rPr lang="en-US" altLang="zh-CN" b="1">
                <a:solidFill>
                  <a:srgbClr val="FFFF00"/>
                </a:solidFill>
              </a:rPr>
            </a:br>
            <a:r>
              <a:rPr lang="en-US" altLang="zh-CN" b="1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47194" name="Text Box 99">
            <a:extLst>
              <a:ext uri="{FF2B5EF4-FFF2-40B4-BE49-F238E27FC236}">
                <a16:creationId xmlns:a16="http://schemas.microsoft.com/office/drawing/2014/main" xmlns="" id="{03988629-2508-4452-B837-DF9F56612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3048000"/>
            <a:ext cx="1219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FF66"/>
                </a:solidFill>
              </a:rPr>
              <a:t>Map</a:t>
            </a:r>
          </a:p>
        </p:txBody>
      </p:sp>
      <p:sp>
        <p:nvSpPr>
          <p:cNvPr id="47195" name="Text Box 107">
            <a:extLst>
              <a:ext uri="{FF2B5EF4-FFF2-40B4-BE49-F238E27FC236}">
                <a16:creationId xmlns:a16="http://schemas.microsoft.com/office/drawing/2014/main" xmlns="" id="{46FC0435-FA37-407E-9108-86A7D6C21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724400"/>
            <a:ext cx="5487988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Floyd</a:t>
            </a:r>
            <a:r>
              <a:rPr lang="zh-CN" altLang="en-US" sz="20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算法思想</a:t>
            </a:r>
            <a:r>
              <a:rPr lang="zh-CN" altLang="en-US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：枚举图中每一个顶点</a:t>
            </a: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，判断图中其它所有节点间的距离在经过</a:t>
            </a: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后是否缩短，如果是，则用新的更短的距离取代原距离</a:t>
            </a:r>
            <a:r>
              <a:rPr lang="zh-CN" altLang="en-US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7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7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1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38" grpId="0"/>
      <p:bldP spid="47139" grpId="0" bldLvl="0"/>
      <p:bldP spid="47140" grpId="0"/>
      <p:bldP spid="47192" grpId="0"/>
      <p:bldP spid="47193" grpId="0"/>
      <p:bldP spid="47194" grpId="0"/>
      <p:bldP spid="4719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文本框 48129">
            <a:extLst>
              <a:ext uri="{FF2B5EF4-FFF2-40B4-BE49-F238E27FC236}">
                <a16:creationId xmlns:a16="http://schemas.microsoft.com/office/drawing/2014/main" xmlns="" id="{E092C9B9-058A-4F8A-B555-B0FBBC04C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060450"/>
            <a:ext cx="58721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floyd的数学表达式：</a:t>
            </a:r>
          </a:p>
        </p:txBody>
      </p:sp>
      <p:sp>
        <p:nvSpPr>
          <p:cNvPr id="48131" name="文本框 48130">
            <a:extLst>
              <a:ext uri="{FF2B5EF4-FFF2-40B4-BE49-F238E27FC236}">
                <a16:creationId xmlns:a16="http://schemas.microsoft.com/office/drawing/2014/main" xmlns="" id="{E849A901-AE71-41F7-A557-3F204C3F2633}"/>
              </a:ext>
            </a:extLst>
          </p:cNvPr>
          <p:cNvSpPr txBox="1"/>
          <p:nvPr/>
        </p:nvSpPr>
        <p:spPr>
          <a:xfrm>
            <a:off x="152400" y="1981200"/>
            <a:ext cx="8763000" cy="170815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3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ungsuh" panose="02030600000101010101" pitchFamily="18" charset="-127"/>
                <a:ea typeface="Gungsuh" panose="02030600000101010101" pitchFamily="18" charset="-127"/>
              </a:rPr>
              <a:t>Map[i][j]=min{ Map[i][k]+Map[k][j] }</a:t>
            </a:r>
          </a:p>
          <a:p>
            <a:endParaRPr lang="zh-CN" altLang="en-US" sz="3300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r>
              <a:rPr lang="zh-CN" altLang="en-US" sz="4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1&lt;=i,j,k&lt;=n</a:t>
            </a:r>
          </a:p>
        </p:txBody>
      </p: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35">
            <a:extLst>
              <a:ext uri="{FF2B5EF4-FFF2-40B4-BE49-F238E27FC236}">
                <a16:creationId xmlns:a16="http://schemas.microsoft.com/office/drawing/2014/main" xmlns="" id="{37E52EED-F276-43B8-AB50-34884915A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6200"/>
            <a:ext cx="510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floyd的思考：</a:t>
            </a:r>
          </a:p>
        </p:txBody>
      </p:sp>
      <p:sp>
        <p:nvSpPr>
          <p:cNvPr id="49155" name="Text Box 44">
            <a:extLst>
              <a:ext uri="{FF2B5EF4-FFF2-40B4-BE49-F238E27FC236}">
                <a16:creationId xmlns:a16="http://schemas.microsoft.com/office/drawing/2014/main" xmlns="" id="{C16F3470-F5C4-4472-B8F6-AA13D98B457F}"/>
              </a:ext>
            </a:extLst>
          </p:cNvPr>
          <p:cNvSpPr txBox="1"/>
          <p:nvPr/>
        </p:nvSpPr>
        <p:spPr>
          <a:xfrm>
            <a:off x="76200" y="609600"/>
            <a:ext cx="8534400" cy="16160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for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(</a:t>
            </a:r>
            <a:r>
              <a:rPr lang="en-US" altLang="zh-CN" b="1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k</a:t>
            </a:r>
            <a:r>
              <a:rPr lang="en-US" altLang="zh-CN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=1</a:t>
            </a:r>
            <a:r>
              <a:rPr lang="zh-CN" altLang="en-US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;</a:t>
            </a:r>
            <a:r>
              <a:rPr lang="zh-CN" altLang="en-US" b="1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k</a:t>
            </a:r>
            <a:r>
              <a:rPr lang="zh-CN" altLang="en-US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&lt;=</a:t>
            </a:r>
            <a:r>
              <a:rPr lang="en-US" altLang="zh-CN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n</a:t>
            </a:r>
            <a:r>
              <a:rPr lang="zh-CN" altLang="en-US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;</a:t>
            </a:r>
            <a:r>
              <a:rPr lang="zh-CN" altLang="en-US" b="1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k</a:t>
            </a:r>
            <a:r>
              <a:rPr lang="zh-CN" altLang="en-US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++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)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/>
            </a:r>
            <a:b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</a:br>
            <a:r>
              <a:rPr lang="en-US" altLang="zh-CN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  </a:t>
            </a:r>
            <a:r>
              <a:rPr lang="zh-CN" altLang="en-US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   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for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(</a:t>
            </a:r>
            <a:r>
              <a:rPr lang="en-US" altLang="zh-CN" b="1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i</a:t>
            </a:r>
            <a:r>
              <a:rPr lang="en-US" altLang="zh-CN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=1</a:t>
            </a:r>
            <a:r>
              <a:rPr lang="zh-CN" altLang="en-US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;</a:t>
            </a:r>
            <a:r>
              <a:rPr lang="zh-CN" altLang="en-US" b="1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i</a:t>
            </a:r>
            <a:r>
              <a:rPr lang="zh-CN" altLang="en-US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&lt;=</a:t>
            </a:r>
            <a:r>
              <a:rPr lang="en-US" altLang="zh-CN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n</a:t>
            </a:r>
            <a:r>
              <a:rPr lang="zh-CN" altLang="en-US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;</a:t>
            </a:r>
            <a:r>
              <a:rPr lang="zh-CN" altLang="en-US" b="1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i</a:t>
            </a:r>
            <a:r>
              <a:rPr lang="zh-CN" altLang="en-US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++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)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 </a:t>
            </a:r>
            <a:r>
              <a:rPr lang="en-US" altLang="zh-CN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/>
            </a:r>
            <a:br>
              <a:rPr lang="en-US" altLang="zh-CN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</a:br>
            <a:r>
              <a:rPr lang="en-US" altLang="zh-CN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     </a:t>
            </a:r>
            <a:r>
              <a:rPr lang="zh-CN" altLang="en-US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     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for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(</a:t>
            </a:r>
            <a:r>
              <a:rPr lang="en-US" altLang="zh-CN" b="1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j</a:t>
            </a:r>
            <a:r>
              <a:rPr lang="en-US" altLang="zh-CN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=1</a:t>
            </a:r>
            <a:r>
              <a:rPr lang="zh-CN" altLang="en-US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;</a:t>
            </a:r>
            <a:r>
              <a:rPr lang="zh-CN" altLang="en-US" b="1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j</a:t>
            </a:r>
            <a:r>
              <a:rPr lang="zh-CN" altLang="en-US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&lt;=</a:t>
            </a:r>
            <a:r>
              <a:rPr lang="en-US" altLang="zh-CN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n</a:t>
            </a:r>
            <a:r>
              <a:rPr lang="zh-CN" altLang="en-US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;</a:t>
            </a:r>
            <a:r>
              <a:rPr lang="zh-CN" altLang="en-US" b="1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j</a:t>
            </a:r>
            <a:r>
              <a:rPr lang="zh-CN" altLang="en-US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++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)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/>
            </a:r>
            <a:b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</a:br>
            <a:r>
              <a:rPr lang="en-US" altLang="zh-CN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        </a:t>
            </a:r>
            <a:r>
              <a:rPr lang="zh-CN" altLang="en-US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       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if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(</a:t>
            </a:r>
            <a:r>
              <a:rPr lang="en-US" altLang="zh-CN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Map[i</a:t>
            </a:r>
            <a:r>
              <a:rPr lang="zh-CN" altLang="en-US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][</a:t>
            </a:r>
            <a:r>
              <a:rPr lang="en-US" altLang="zh-CN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j]&gt;Map[i</a:t>
            </a:r>
            <a:r>
              <a:rPr lang="zh-CN" altLang="en-US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][</a:t>
            </a:r>
            <a:r>
              <a:rPr lang="en-US" altLang="zh-CN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k]+Map[k</a:t>
            </a:r>
            <a:r>
              <a:rPr lang="zh-CN" altLang="en-US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][</a:t>
            </a:r>
            <a:r>
              <a:rPr lang="en-US" altLang="zh-CN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j]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)</a:t>
            </a:r>
            <a:r>
              <a:rPr lang="en-US" altLang="zh-CN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Map[i</a:t>
            </a:r>
            <a:r>
              <a:rPr lang="zh-CN" altLang="en-US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][</a:t>
            </a:r>
            <a:r>
              <a:rPr lang="en-US" altLang="zh-CN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j]=Map[i</a:t>
            </a:r>
            <a:r>
              <a:rPr lang="zh-CN" altLang="en-US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][</a:t>
            </a:r>
            <a:r>
              <a:rPr lang="en-US" altLang="zh-CN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k]+Map[k</a:t>
            </a:r>
            <a:r>
              <a:rPr lang="zh-CN" altLang="en-US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][</a:t>
            </a:r>
            <a:r>
              <a:rPr lang="en-US" altLang="zh-CN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j]; </a:t>
            </a:r>
            <a:r>
              <a:rPr lang="en-US" altLang="zh-CN" sz="28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/>
            </a:r>
            <a:br>
              <a:rPr lang="en-US" altLang="zh-CN" sz="28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</a:br>
            <a:endParaRPr lang="en-US" altLang="zh-CN" sz="2800" b="1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rbel" panose="020B0503020204020204" pitchFamily="34" charset="0"/>
              <a:ea typeface="Arial Unicode MS" charset="-122"/>
            </a:endParaRPr>
          </a:p>
        </p:txBody>
      </p:sp>
      <p:sp>
        <p:nvSpPr>
          <p:cNvPr id="49156" name="Text Box 35">
            <a:extLst>
              <a:ext uri="{FF2B5EF4-FFF2-40B4-BE49-F238E27FC236}">
                <a16:creationId xmlns:a16="http://schemas.microsoft.com/office/drawing/2014/main" xmlns="" id="{74E01793-E121-465F-92CA-21C87AF4B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05000"/>
            <a:ext cx="6302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是否可以调换</a:t>
            </a:r>
            <a:r>
              <a:rPr lang="zh-CN" altLang="en-US" sz="2000">
                <a:solidFill>
                  <a:srgbClr val="FF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的位置？写成下列形式：</a:t>
            </a:r>
          </a:p>
        </p:txBody>
      </p:sp>
      <p:sp>
        <p:nvSpPr>
          <p:cNvPr id="49157" name="Text Box 44">
            <a:extLst>
              <a:ext uri="{FF2B5EF4-FFF2-40B4-BE49-F238E27FC236}">
                <a16:creationId xmlns:a16="http://schemas.microsoft.com/office/drawing/2014/main" xmlns="" id="{30B51603-EF39-4AD5-8BD6-84C04C1F232B}"/>
              </a:ext>
            </a:extLst>
          </p:cNvPr>
          <p:cNvSpPr txBox="1"/>
          <p:nvPr/>
        </p:nvSpPr>
        <p:spPr>
          <a:xfrm>
            <a:off x="76200" y="2438400"/>
            <a:ext cx="8534400" cy="16160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代码2:</a:t>
            </a:r>
            <a:b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</a:b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for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(</a:t>
            </a:r>
            <a:r>
              <a:rPr lang="en-US" altLang="zh-CN" b="1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i</a:t>
            </a:r>
            <a:r>
              <a:rPr lang="en-US" altLang="zh-CN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=1</a:t>
            </a:r>
            <a:r>
              <a:rPr lang="zh-CN" altLang="en-US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;</a:t>
            </a:r>
            <a:r>
              <a:rPr lang="zh-CN" altLang="en-US" b="1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i</a:t>
            </a:r>
            <a:r>
              <a:rPr lang="zh-CN" altLang="en-US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&lt;=</a:t>
            </a:r>
            <a:r>
              <a:rPr lang="en-US" altLang="zh-CN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n</a:t>
            </a:r>
            <a:r>
              <a:rPr lang="zh-CN" altLang="en-US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;</a:t>
            </a:r>
            <a:r>
              <a:rPr lang="zh-CN" altLang="en-US" b="1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i</a:t>
            </a:r>
            <a:r>
              <a:rPr lang="zh-CN" altLang="en-US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++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)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 </a:t>
            </a:r>
            <a:r>
              <a:rPr lang="en-US" altLang="zh-CN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/>
            </a:r>
            <a:br>
              <a:rPr lang="en-US" altLang="zh-CN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</a:br>
            <a:r>
              <a:rPr lang="en-US" altLang="zh-CN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     </a:t>
            </a:r>
            <a:r>
              <a:rPr lang="zh-CN" altLang="en-US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  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for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(</a:t>
            </a:r>
            <a:r>
              <a:rPr lang="en-US" altLang="zh-CN" b="1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j</a:t>
            </a:r>
            <a:r>
              <a:rPr lang="en-US" altLang="zh-CN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=1</a:t>
            </a:r>
            <a:r>
              <a:rPr lang="zh-CN" altLang="en-US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;</a:t>
            </a:r>
            <a:r>
              <a:rPr lang="zh-CN" altLang="en-US" b="1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j</a:t>
            </a:r>
            <a:r>
              <a:rPr lang="zh-CN" altLang="en-US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&lt;=</a:t>
            </a:r>
            <a:r>
              <a:rPr lang="en-US" altLang="zh-CN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n</a:t>
            </a:r>
            <a:r>
              <a:rPr lang="zh-CN" altLang="en-US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;</a:t>
            </a:r>
            <a:r>
              <a:rPr lang="zh-CN" altLang="en-US" b="1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j</a:t>
            </a:r>
            <a:r>
              <a:rPr lang="zh-CN" altLang="en-US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++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)</a:t>
            </a:r>
            <a:b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</a:b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           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for(</a:t>
            </a:r>
            <a:r>
              <a:rPr lang="en-US" altLang="zh-CN" b="1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k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=1;</a:t>
            </a:r>
            <a:r>
              <a:rPr lang="en-US" altLang="zh-CN" b="1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k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&lt;=n;</a:t>
            </a:r>
            <a:r>
              <a:rPr lang="en-US" altLang="zh-CN" b="1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k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++)</a:t>
            </a:r>
            <a:b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</a:br>
            <a:r>
              <a:rPr lang="en-US" altLang="zh-CN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        </a:t>
            </a:r>
            <a:r>
              <a:rPr lang="zh-CN" altLang="en-US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       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if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(</a:t>
            </a:r>
            <a:r>
              <a:rPr lang="en-US" altLang="zh-CN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Map[i</a:t>
            </a:r>
            <a:r>
              <a:rPr lang="zh-CN" altLang="en-US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][</a:t>
            </a:r>
            <a:r>
              <a:rPr lang="en-US" altLang="zh-CN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j]&gt;Map[i</a:t>
            </a:r>
            <a:r>
              <a:rPr lang="zh-CN" altLang="en-US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][</a:t>
            </a:r>
            <a:r>
              <a:rPr lang="en-US" altLang="zh-CN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k]+Map[k</a:t>
            </a:r>
            <a:r>
              <a:rPr lang="zh-CN" altLang="en-US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][</a:t>
            </a:r>
            <a:r>
              <a:rPr lang="en-US" altLang="zh-CN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j]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)</a:t>
            </a:r>
            <a:r>
              <a:rPr lang="en-US" altLang="zh-CN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Map[i</a:t>
            </a:r>
            <a:r>
              <a:rPr lang="zh-CN" altLang="en-US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][</a:t>
            </a:r>
            <a:r>
              <a:rPr lang="en-US" altLang="zh-CN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j]=Map[i</a:t>
            </a:r>
            <a:r>
              <a:rPr lang="zh-CN" altLang="en-US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][</a:t>
            </a:r>
            <a:r>
              <a:rPr lang="en-US" altLang="zh-CN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k]+Map[k</a:t>
            </a:r>
            <a:r>
              <a:rPr lang="zh-CN" altLang="en-US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][</a:t>
            </a:r>
            <a:r>
              <a:rPr lang="en-US" altLang="zh-CN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j];</a:t>
            </a:r>
            <a:r>
              <a:rPr lang="en-US" altLang="zh-CN" sz="28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rbel" panose="020B0503020204020204" pitchFamily="34" charset="0"/>
                <a:ea typeface="Arial Unicode MS" charset="-122"/>
              </a:rPr>
              <a:t> </a:t>
            </a:r>
          </a:p>
        </p:txBody>
      </p:sp>
      <p:grpSp>
        <p:nvGrpSpPr>
          <p:cNvPr id="49158" name="组合 49157">
            <a:extLst>
              <a:ext uri="{FF2B5EF4-FFF2-40B4-BE49-F238E27FC236}">
                <a16:creationId xmlns:a16="http://schemas.microsoft.com/office/drawing/2014/main" xmlns="" id="{9E8C329E-68A3-4454-9A10-331ED52B8D49}"/>
              </a:ext>
            </a:extLst>
          </p:cNvPr>
          <p:cNvGrpSpPr/>
          <p:nvPr/>
        </p:nvGrpSpPr>
        <p:grpSpPr>
          <a:xfrm>
            <a:off x="457200" y="4267200"/>
            <a:ext cx="2368550" cy="1998663"/>
            <a:chOff x="0" y="0"/>
            <a:chExt cx="3729" cy="314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9159" name="椭圆 49158">
              <a:extLst>
                <a:ext uri="{FF2B5EF4-FFF2-40B4-BE49-F238E27FC236}">
                  <a16:creationId xmlns:a16="http://schemas.microsoft.com/office/drawing/2014/main" xmlns="" id="{9950D108-2521-4431-B5DD-C3AD3CABEECA}"/>
                </a:ext>
              </a:extLst>
            </p:cNvPr>
            <p:cNvSpPr/>
            <p:nvPr/>
          </p:nvSpPr>
          <p:spPr>
            <a:xfrm>
              <a:off x="139" y="247"/>
              <a:ext cx="720" cy="72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 w="2222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400" noProof="1">
                  <a:effectLst>
                    <a:outerShdw blurRad="38100" dist="38100" dir="2700000">
                      <a:srgbClr val="FFFFFF"/>
                    </a:outerShdw>
                  </a:effectLst>
                  <a:cs typeface="+mn-ea"/>
                </a:rPr>
                <a:t>2</a:t>
              </a:r>
              <a:endParaRPr lang="zh-CN" altLang="en-US" sz="2400" noProof="1">
                <a:effectLst>
                  <a:outerShdw blurRad="38100" dist="38100" dir="2700000">
                    <a:srgbClr val="FFFFFF"/>
                  </a:outerShdw>
                </a:effectLst>
              </a:endParaRPr>
            </a:p>
          </p:txBody>
        </p:sp>
        <p:sp>
          <p:nvSpPr>
            <p:cNvPr id="49160" name="椭圆 49159">
              <a:extLst>
                <a:ext uri="{FF2B5EF4-FFF2-40B4-BE49-F238E27FC236}">
                  <a16:creationId xmlns:a16="http://schemas.microsoft.com/office/drawing/2014/main" xmlns="" id="{1B9750BB-BD04-4ED4-B36A-8CF28DA7D8B0}"/>
                </a:ext>
              </a:extLst>
            </p:cNvPr>
            <p:cNvSpPr/>
            <p:nvPr/>
          </p:nvSpPr>
          <p:spPr>
            <a:xfrm>
              <a:off x="2659" y="247"/>
              <a:ext cx="720" cy="72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 w="2222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400" noProof="1">
                  <a:effectLst>
                    <a:outerShdw blurRad="38100" dist="38100" dir="2700000">
                      <a:srgbClr val="FFFFFF"/>
                    </a:outerShdw>
                  </a:effectLst>
                  <a:cs typeface="+mn-ea"/>
                </a:rPr>
                <a:t>1</a:t>
              </a:r>
              <a:endParaRPr lang="zh-CN" altLang="en-US" sz="2400" noProof="1">
                <a:effectLst>
                  <a:outerShdw blurRad="38100" dist="38100" dir="2700000">
                    <a:srgbClr val="FFFFFF"/>
                  </a:outerShdw>
                </a:effectLst>
              </a:endParaRPr>
            </a:p>
          </p:txBody>
        </p:sp>
        <p:sp>
          <p:nvSpPr>
            <p:cNvPr id="49161" name="椭圆 49160">
              <a:extLst>
                <a:ext uri="{FF2B5EF4-FFF2-40B4-BE49-F238E27FC236}">
                  <a16:creationId xmlns:a16="http://schemas.microsoft.com/office/drawing/2014/main" xmlns="" id="{480D60F4-AECC-4C0A-83C4-81D52F87ACC8}"/>
                </a:ext>
              </a:extLst>
            </p:cNvPr>
            <p:cNvSpPr/>
            <p:nvPr/>
          </p:nvSpPr>
          <p:spPr>
            <a:xfrm>
              <a:off x="259" y="2407"/>
              <a:ext cx="720" cy="72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 w="2222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800" noProof="1">
                  <a:effectLst>
                    <a:outerShdw blurRad="38100" dist="38100" dir="2700000">
                      <a:srgbClr val="FFFFFF"/>
                    </a:outerShdw>
                  </a:effectLst>
                  <a:cs typeface="+mn-ea"/>
                </a:rPr>
                <a:t>3</a:t>
              </a:r>
              <a:endParaRPr lang="zh-CN" altLang="en-US" sz="2800" noProof="1">
                <a:effectLst>
                  <a:outerShdw blurRad="38100" dist="38100" dir="2700000">
                    <a:srgbClr val="FFFFFF"/>
                  </a:outerShdw>
                </a:effectLst>
              </a:endParaRPr>
            </a:p>
          </p:txBody>
        </p:sp>
        <p:sp>
          <p:nvSpPr>
            <p:cNvPr id="49162" name="椭圆 49161">
              <a:extLst>
                <a:ext uri="{FF2B5EF4-FFF2-40B4-BE49-F238E27FC236}">
                  <a16:creationId xmlns:a16="http://schemas.microsoft.com/office/drawing/2014/main" xmlns="" id="{0B685DF8-4D78-43AB-8BAD-8BAB1F5EE585}"/>
                </a:ext>
              </a:extLst>
            </p:cNvPr>
            <p:cNvSpPr/>
            <p:nvPr/>
          </p:nvSpPr>
          <p:spPr>
            <a:xfrm>
              <a:off x="2714" y="2427"/>
              <a:ext cx="720" cy="72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 w="2222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800" noProof="1">
                  <a:effectLst>
                    <a:outerShdw blurRad="38100" dist="38100" dir="2700000">
                      <a:srgbClr val="FFFFFF"/>
                    </a:outerShdw>
                  </a:effectLst>
                  <a:cs typeface="+mn-ea"/>
                </a:rPr>
                <a:t>4</a:t>
              </a:r>
              <a:endParaRPr lang="zh-CN" altLang="en-US" sz="2800" noProof="1">
                <a:effectLst>
                  <a:outerShdw blurRad="38100" dist="38100" dir="2700000">
                    <a:srgbClr val="FFFFFF"/>
                  </a:outerShdw>
                </a:effectLst>
              </a:endParaRPr>
            </a:p>
          </p:txBody>
        </p:sp>
        <p:sp>
          <p:nvSpPr>
            <p:cNvPr id="35851" name="直接连接符 49162">
              <a:extLst>
                <a:ext uri="{FF2B5EF4-FFF2-40B4-BE49-F238E27FC236}">
                  <a16:creationId xmlns:a16="http://schemas.microsoft.com/office/drawing/2014/main" xmlns="" id="{DBDC42F8-B6B1-41D7-9D44-E6DEC06C7FB1}"/>
                </a:ext>
              </a:extLst>
            </p:cNvPr>
            <p:cNvSpPr/>
            <p:nvPr/>
          </p:nvSpPr>
          <p:spPr>
            <a:xfrm>
              <a:off x="859" y="607"/>
              <a:ext cx="1800" cy="1"/>
            </a:xfrm>
            <a:prstGeom prst="line">
              <a:avLst/>
            </a:prstGeom>
            <a:ln w="38100" cap="flat" cmpd="sng">
              <a:solidFill>
                <a:srgbClr val="FF00FF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pPr eaLnBrk="0" hangingPunct="0"/>
              <a:endParaRPr lang="zh-CN" altLang="en-US" noProof="1"/>
            </a:p>
          </p:txBody>
        </p:sp>
        <p:sp>
          <p:nvSpPr>
            <p:cNvPr id="35852" name="直接连接符 49163">
              <a:extLst>
                <a:ext uri="{FF2B5EF4-FFF2-40B4-BE49-F238E27FC236}">
                  <a16:creationId xmlns:a16="http://schemas.microsoft.com/office/drawing/2014/main" xmlns="" id="{E513D695-830E-48A9-A175-600CC52ABCF7}"/>
                </a:ext>
              </a:extLst>
            </p:cNvPr>
            <p:cNvSpPr/>
            <p:nvPr/>
          </p:nvSpPr>
          <p:spPr>
            <a:xfrm>
              <a:off x="499" y="1087"/>
              <a:ext cx="1" cy="1200"/>
            </a:xfrm>
            <a:prstGeom prst="line">
              <a:avLst/>
            </a:prstGeom>
            <a:ln w="38100" cap="flat" cmpd="sng">
              <a:solidFill>
                <a:srgbClr val="FF00FF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pPr eaLnBrk="0" hangingPunct="0"/>
              <a:endParaRPr lang="zh-CN" altLang="en-US" noProof="1"/>
            </a:p>
          </p:txBody>
        </p:sp>
        <p:sp>
          <p:nvSpPr>
            <p:cNvPr id="35853" name="直接连接符 49164">
              <a:extLst>
                <a:ext uri="{FF2B5EF4-FFF2-40B4-BE49-F238E27FC236}">
                  <a16:creationId xmlns:a16="http://schemas.microsoft.com/office/drawing/2014/main" xmlns="" id="{B8572A33-354A-42CA-8846-5AE24D551748}"/>
                </a:ext>
              </a:extLst>
            </p:cNvPr>
            <p:cNvSpPr/>
            <p:nvPr/>
          </p:nvSpPr>
          <p:spPr>
            <a:xfrm>
              <a:off x="1099" y="2767"/>
              <a:ext cx="1560" cy="1"/>
            </a:xfrm>
            <a:prstGeom prst="line">
              <a:avLst/>
            </a:prstGeom>
            <a:ln w="38100" cap="flat" cmpd="sng">
              <a:solidFill>
                <a:srgbClr val="FF00FF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pPr eaLnBrk="0" hangingPunct="0"/>
              <a:endParaRPr lang="zh-CN" altLang="en-US" noProof="1"/>
            </a:p>
          </p:txBody>
        </p:sp>
        <p:sp>
          <p:nvSpPr>
            <p:cNvPr id="35854" name="直接连接符 49165">
              <a:extLst>
                <a:ext uri="{FF2B5EF4-FFF2-40B4-BE49-F238E27FC236}">
                  <a16:creationId xmlns:a16="http://schemas.microsoft.com/office/drawing/2014/main" xmlns="" id="{327848CF-623F-4EBF-8C56-29AC29AA01F7}"/>
                </a:ext>
              </a:extLst>
            </p:cNvPr>
            <p:cNvSpPr/>
            <p:nvPr/>
          </p:nvSpPr>
          <p:spPr>
            <a:xfrm flipV="1">
              <a:off x="3139" y="1087"/>
              <a:ext cx="1" cy="1320"/>
            </a:xfrm>
            <a:prstGeom prst="line">
              <a:avLst/>
            </a:prstGeom>
            <a:ln w="38100" cap="flat" cmpd="sng">
              <a:solidFill>
                <a:srgbClr val="FF00FF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pPr eaLnBrk="0" hangingPunct="0"/>
              <a:endParaRPr lang="zh-CN" altLang="en-US" noProof="1"/>
            </a:p>
          </p:txBody>
        </p:sp>
        <p:sp>
          <p:nvSpPr>
            <p:cNvPr id="49167" name="文本框 49166">
              <a:extLst>
                <a:ext uri="{FF2B5EF4-FFF2-40B4-BE49-F238E27FC236}">
                  <a16:creationId xmlns:a16="http://schemas.microsoft.com/office/drawing/2014/main" xmlns="" id="{2F308E00-DA0F-44A6-8DD3-6D3D4020557E}"/>
                </a:ext>
              </a:extLst>
            </p:cNvPr>
            <p:cNvSpPr txBox="1"/>
            <p:nvPr/>
          </p:nvSpPr>
          <p:spPr>
            <a:xfrm>
              <a:off x="3139" y="1327"/>
              <a:ext cx="591" cy="7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r>
                <a:rPr lang="zh-CN" altLang="en-US" sz="2400" noProof="1">
                  <a:solidFill>
                    <a:schemeClr val="bg1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cs typeface="+mn-ea"/>
                </a:rPr>
                <a:t>2</a:t>
              </a:r>
              <a:endParaRPr lang="zh-CN" altLang="en-US" sz="24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</a:endParaRPr>
            </a:p>
          </p:txBody>
        </p:sp>
        <p:sp>
          <p:nvSpPr>
            <p:cNvPr id="49168" name="文本框 49167">
              <a:extLst>
                <a:ext uri="{FF2B5EF4-FFF2-40B4-BE49-F238E27FC236}">
                  <a16:creationId xmlns:a16="http://schemas.microsoft.com/office/drawing/2014/main" xmlns="" id="{5037B851-23FA-4720-96E2-1DAF45202947}"/>
                </a:ext>
              </a:extLst>
            </p:cNvPr>
            <p:cNvSpPr txBox="1"/>
            <p:nvPr/>
          </p:nvSpPr>
          <p:spPr>
            <a:xfrm>
              <a:off x="1541" y="2083"/>
              <a:ext cx="591" cy="7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r>
                <a:rPr lang="zh-CN" altLang="en-US" sz="2400" noProof="1">
                  <a:solidFill>
                    <a:schemeClr val="bg1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cs typeface="+mn-ea"/>
                </a:rPr>
                <a:t>3</a:t>
              </a:r>
              <a:endParaRPr lang="zh-CN" altLang="en-US" sz="24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</a:endParaRPr>
            </a:p>
          </p:txBody>
        </p:sp>
        <p:sp>
          <p:nvSpPr>
            <p:cNvPr id="49169" name="文本框 49168">
              <a:extLst>
                <a:ext uri="{FF2B5EF4-FFF2-40B4-BE49-F238E27FC236}">
                  <a16:creationId xmlns:a16="http://schemas.microsoft.com/office/drawing/2014/main" xmlns="" id="{92933BA5-51BB-4F8B-B5BD-3F7A345BE0DC}"/>
                </a:ext>
              </a:extLst>
            </p:cNvPr>
            <p:cNvSpPr txBox="1"/>
            <p:nvPr/>
          </p:nvSpPr>
          <p:spPr>
            <a:xfrm>
              <a:off x="0" y="1398"/>
              <a:ext cx="591" cy="7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r>
                <a:rPr lang="zh-CN" altLang="en-US" sz="2400" noProof="1">
                  <a:solidFill>
                    <a:schemeClr val="bg1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cs typeface="+mn-ea"/>
                </a:rPr>
                <a:t>1</a:t>
              </a:r>
              <a:endParaRPr lang="zh-CN" altLang="en-US" sz="24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</a:endParaRPr>
            </a:p>
          </p:txBody>
        </p:sp>
        <p:sp>
          <p:nvSpPr>
            <p:cNvPr id="49170" name="文本框 49169">
              <a:extLst>
                <a:ext uri="{FF2B5EF4-FFF2-40B4-BE49-F238E27FC236}">
                  <a16:creationId xmlns:a16="http://schemas.microsoft.com/office/drawing/2014/main" xmlns="" id="{950D6F28-A161-4E36-87B6-4BE443F28E72}"/>
                </a:ext>
              </a:extLst>
            </p:cNvPr>
            <p:cNvSpPr txBox="1"/>
            <p:nvPr/>
          </p:nvSpPr>
          <p:spPr>
            <a:xfrm>
              <a:off x="1298" y="0"/>
              <a:ext cx="591" cy="7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r>
                <a:rPr lang="zh-CN" altLang="en-US" sz="2400" noProof="1">
                  <a:solidFill>
                    <a:schemeClr val="bg1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cs typeface="+mn-ea"/>
                </a:rPr>
                <a:t>9</a:t>
              </a:r>
              <a:endParaRPr lang="zh-CN" altLang="en-US" sz="24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</a:endParaRPr>
            </a:p>
          </p:txBody>
        </p:sp>
      </p:grpSp>
      <p:sp>
        <p:nvSpPr>
          <p:cNvPr id="49171" name="文本框 49170">
            <a:extLst>
              <a:ext uri="{FF2B5EF4-FFF2-40B4-BE49-F238E27FC236}">
                <a16:creationId xmlns:a16="http://schemas.microsoft.com/office/drawing/2014/main" xmlns="" id="{BE634C96-33C9-4D18-B6DF-0B0943CD0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191000"/>
            <a:ext cx="51054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用“代码2”计算出的节点1到节点2的距离是9，而不是6，为什么呢？</a:t>
            </a:r>
          </a:p>
        </p:txBody>
      </p:sp>
      <p:sp>
        <p:nvSpPr>
          <p:cNvPr id="49172" name="文本框 49171">
            <a:extLst>
              <a:ext uri="{FF2B5EF4-FFF2-40B4-BE49-F238E27FC236}">
                <a16:creationId xmlns:a16="http://schemas.microsoft.com/office/drawing/2014/main" xmlns="" id="{C8D5C3E2-A307-407F-B675-11444A970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105400"/>
            <a:ext cx="5972175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问题出在我们太早的把i—k—j的距离确定下来了，假设一旦k=p时，找到了i—p—j为最短的距离后，i到j就相当处理完了，以后不会再改变了，一旦以后有使i到j的更短的距离时也不能再去更新了，所以结果一定是不对的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4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4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bldLvl="0"/>
      <p:bldP spid="49157" grpId="0" bldLvl="0"/>
      <p:bldP spid="49171" grpId="0" bldLvl="0"/>
      <p:bldP spid="49172" grpId="0" bldLvl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4">
            <a:extLst>
              <a:ext uri="{FF2B5EF4-FFF2-40B4-BE49-F238E27FC236}">
                <a16:creationId xmlns:a16="http://schemas.microsoft.com/office/drawing/2014/main" xmlns="" id="{54FE0F48-AF4D-4F3A-9588-DF81B5DA2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57200"/>
            <a:ext cx="67056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600">
                <a:latin typeface="方正姚体" panose="02010601030101010101" pitchFamily="2" charset="-122"/>
                <a:ea typeface="方正姚体" panose="02010601030101010101" pitchFamily="2" charset="-122"/>
              </a:rPr>
              <a:t>floyd</a:t>
            </a:r>
            <a:r>
              <a:rPr lang="zh-CN" altLang="en-US" sz="3600">
                <a:latin typeface="方正姚体" panose="02010601030101010101" pitchFamily="2" charset="-122"/>
                <a:ea typeface="方正姚体" panose="02010601030101010101" pitchFamily="2" charset="-122"/>
              </a:rPr>
              <a:t>算法的特点：</a:t>
            </a:r>
          </a:p>
        </p:txBody>
      </p:sp>
      <p:sp>
        <p:nvSpPr>
          <p:cNvPr id="50179" name="Text Box 5">
            <a:extLst>
              <a:ext uri="{FF2B5EF4-FFF2-40B4-BE49-F238E27FC236}">
                <a16:creationId xmlns:a16="http://schemas.microsoft.com/office/drawing/2014/main" xmlns="" id="{B1231059-C867-42C9-AA0B-DE58DA279E98}"/>
              </a:ext>
            </a:extLst>
          </p:cNvPr>
          <p:cNvSpPr txBox="1"/>
          <p:nvPr/>
        </p:nvSpPr>
        <p:spPr>
          <a:xfrm>
            <a:off x="533400" y="1371600"/>
            <a:ext cx="6705600" cy="7016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latin typeface="方正姚体" panose="02010601030101010101" pitchFamily="2" charset="-122"/>
                <a:ea typeface="方正姚体" panose="02010601030101010101" pitchFamily="2" charset="-122"/>
              </a:rPr>
              <a:t>1.</a:t>
            </a:r>
            <a:r>
              <a:rPr lang="zh-CN" altLang="en-US" sz="2800">
                <a:latin typeface="方正姚体" panose="02010601030101010101" pitchFamily="2" charset="-122"/>
                <a:ea typeface="方正姚体" panose="02010601030101010101" pitchFamily="2" charset="-122"/>
              </a:rPr>
              <a:t>时间复杂度 </a:t>
            </a:r>
            <a:r>
              <a:rPr lang="en-US" altLang="zh-CN" sz="4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o</a:t>
            </a:r>
            <a:r>
              <a:rPr lang="en-US" altLang="zh-CN" sz="28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(n</a:t>
            </a:r>
            <a:r>
              <a:rPr lang="en-US" altLang="zh-CN" sz="2800" baseline="30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en-US" altLang="zh-CN" sz="28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)</a:t>
            </a:r>
          </a:p>
        </p:txBody>
      </p:sp>
      <p:sp>
        <p:nvSpPr>
          <p:cNvPr id="50180" name="Text Box 6">
            <a:extLst>
              <a:ext uri="{FF2B5EF4-FFF2-40B4-BE49-F238E27FC236}">
                <a16:creationId xmlns:a16="http://schemas.microsoft.com/office/drawing/2014/main" xmlns="" id="{A3C25D4A-00C3-447A-A70A-4CA0346D12C4}"/>
              </a:ext>
            </a:extLst>
          </p:cNvPr>
          <p:cNvSpPr txBox="1"/>
          <p:nvPr/>
        </p:nvSpPr>
        <p:spPr>
          <a:xfrm>
            <a:off x="533400" y="2286000"/>
            <a:ext cx="6705600" cy="51752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latin typeface="方正姚体" panose="02010601030101010101" pitchFamily="2" charset="-122"/>
                <a:ea typeface="方正姚体" panose="02010601030101010101" pitchFamily="2" charset="-122"/>
              </a:rPr>
              <a:t>2.</a:t>
            </a:r>
            <a:r>
              <a:rPr lang="zh-CN" altLang="en-US" sz="2800">
                <a:latin typeface="方正姚体" panose="02010601030101010101" pitchFamily="2" charset="-122"/>
                <a:ea typeface="方正姚体" panose="02010601030101010101" pitchFamily="2" charset="-122"/>
              </a:rPr>
              <a:t>边可以有负权（但不能有负权回路）</a:t>
            </a:r>
            <a:endParaRPr lang="zh-CN" altLang="en-US" sz="2800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50181" name="图片 50180">
            <a:extLst>
              <a:ext uri="{FF2B5EF4-FFF2-40B4-BE49-F238E27FC236}">
                <a16:creationId xmlns:a16="http://schemas.microsoft.com/office/drawing/2014/main" xmlns="" id="{227F80E3-3EE1-4F4F-9488-6B1D5A678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276600"/>
            <a:ext cx="17526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文本框 50181">
            <a:extLst>
              <a:ext uri="{FF2B5EF4-FFF2-40B4-BE49-F238E27FC236}">
                <a16:creationId xmlns:a16="http://schemas.microsoft.com/office/drawing/2014/main" xmlns="" id="{9D43B5DE-8C01-4D00-AF34-AA0F1DA26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505200"/>
            <a:ext cx="5105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latin typeface="方正姚体" panose="02010601030101010101" pitchFamily="2" charset="-122"/>
                <a:ea typeface="方正姚体" panose="02010601030101010101" pitchFamily="2" charset="-122"/>
              </a:rPr>
              <a:t>1978</a:t>
            </a:r>
            <a:r>
              <a:rPr lang="zh-CN" altLang="en-US" sz="2000">
                <a:latin typeface="方正姚体" panose="02010601030101010101" pitchFamily="2" charset="-122"/>
                <a:ea typeface="方正姚体" panose="02010601030101010101" pitchFamily="2" charset="-122"/>
              </a:rPr>
              <a:t>年图灵奖获得者、斯坦福大学计算机科学系教授</a:t>
            </a:r>
            <a:r>
              <a:rPr lang="en-US" altLang="zh-CN" sz="2000">
                <a:latin typeface="方正姚体" panose="02010601030101010101" pitchFamily="2" charset="-122"/>
                <a:ea typeface="方正姚体" panose="02010601030101010101" pitchFamily="2" charset="-122"/>
              </a:rPr>
              <a:t>Robert W</a:t>
            </a:r>
            <a:r>
              <a:rPr lang="zh-CN" altLang="en-US" sz="2000">
                <a:latin typeface="方正姚体" panose="02010601030101010101" pitchFamily="2" charset="-122"/>
                <a:ea typeface="方正姚体" panose="02010601030101010101" pitchFamily="2" charset="-122"/>
              </a:rPr>
              <a:t>．</a:t>
            </a:r>
            <a:r>
              <a:rPr lang="en-US" altLang="zh-CN" sz="2000">
                <a:latin typeface="方正姚体" panose="02010601030101010101" pitchFamily="2" charset="-122"/>
                <a:ea typeface="方正姚体" panose="02010601030101010101" pitchFamily="2" charset="-122"/>
              </a:rPr>
              <a:t>Floyd </a:t>
            </a:r>
          </a:p>
        </p:txBody>
      </p:sp>
      <p:sp>
        <p:nvSpPr>
          <p:cNvPr id="50183" name="文本框 50182">
            <a:extLst>
              <a:ext uri="{FF2B5EF4-FFF2-40B4-BE49-F238E27FC236}">
                <a16:creationId xmlns:a16="http://schemas.microsoft.com/office/drawing/2014/main" xmlns="" id="{CC2A4570-8AC1-4B86-A791-4D086DC21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419600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>
                <a:latin typeface="方正姚体" panose="02010601030101010101" pitchFamily="2" charset="-122"/>
                <a:ea typeface="方正姚体" panose="02010601030101010101" pitchFamily="2" charset="-122"/>
              </a:rPr>
              <a:t>还发明了 堆排序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/>
      <p:bldP spid="50180" grpId="0"/>
      <p:bldP spid="50182" grpId="0" bldLvl="0"/>
      <p:bldP spid="50183" grpId="0" bldLvl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文本框 51201">
            <a:extLst>
              <a:ext uri="{FF2B5EF4-FFF2-40B4-BE49-F238E27FC236}">
                <a16:creationId xmlns:a16="http://schemas.microsoft.com/office/drawing/2014/main" xmlns="" id="{A09FAE7B-29D0-4F11-8104-D5550EA62FCF}"/>
              </a:ext>
            </a:extLst>
          </p:cNvPr>
          <p:cNvSpPr txBox="1"/>
          <p:nvPr/>
        </p:nvSpPr>
        <p:spPr>
          <a:xfrm>
            <a:off x="1239838" y="995363"/>
            <a:ext cx="6151562" cy="7016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热炒热卖：1120</a:t>
            </a:r>
          </a:p>
        </p:txBody>
      </p: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xmlns="" id="{02CDA1CA-78FD-425A-89C9-4FD727298B7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600200"/>
            <a:ext cx="9144000" cy="2849563"/>
          </a:xfrm>
        </p:spPr>
        <p:txBody>
          <a:bodyPr/>
          <a:lstStyle/>
          <a:p>
            <a:pPr eaLnBrk="1" hangingPunct="1"/>
            <a:r>
              <a:rPr lang="en-US" altLang="zh-CN" sz="3600">
                <a:solidFill>
                  <a:srgbClr val="FF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Bellman-ford</a:t>
            </a:r>
            <a:r>
              <a:rPr lang="zh-CN" altLang="en-US" sz="3600">
                <a:solidFill>
                  <a:srgbClr val="FF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算法</a:t>
            </a:r>
            <a:r>
              <a:rPr lang="en-US" altLang="zh-CN" sz="2400">
                <a:solidFill>
                  <a:srgbClr val="FF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/>
            </a:r>
            <a:br>
              <a:rPr lang="en-US" altLang="zh-CN" sz="2400">
                <a:solidFill>
                  <a:srgbClr val="FF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zh-CN" altLang="en-US" sz="32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带负权的单源最短路径</a:t>
            </a:r>
            <a:r>
              <a:rPr lang="zh-CN" altLang="en-US">
                <a:solidFill>
                  <a:srgbClr val="FF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/>
            </a:r>
            <a:br>
              <a:rPr lang="zh-CN" altLang="en-US">
                <a:solidFill>
                  <a:srgbClr val="FF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endParaRPr lang="zh-CN" altLang="en-US">
              <a:solidFill>
                <a:srgbClr val="FFFF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8915" name="文本框 52226">
            <a:extLst>
              <a:ext uri="{FF2B5EF4-FFF2-40B4-BE49-F238E27FC236}">
                <a16:creationId xmlns:a16="http://schemas.microsoft.com/office/drawing/2014/main" xmlns="" id="{1C6054F8-017B-4357-9B8A-5D7EDB9D8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0163" y="2174875"/>
            <a:ext cx="33670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solidFill>
                  <a:schemeClr val="bg1"/>
                </a:solidFill>
                <a:ea typeface="方正姚体" panose="02010601030101010101" pitchFamily="2" charset="-122"/>
              </a:rPr>
              <a:t>算法3：</a:t>
            </a:r>
          </a:p>
        </p:txBody>
      </p:sp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Oval 4">
            <a:extLst>
              <a:ext uri="{FF2B5EF4-FFF2-40B4-BE49-F238E27FC236}">
                <a16:creationId xmlns:a16="http://schemas.microsoft.com/office/drawing/2014/main" xmlns="" id="{E6A3553A-0F66-4E93-9905-65B013623751}"/>
              </a:ext>
            </a:extLst>
          </p:cNvPr>
          <p:cNvSpPr/>
          <p:nvPr/>
        </p:nvSpPr>
        <p:spPr>
          <a:xfrm>
            <a:off x="528638" y="1536700"/>
            <a:ext cx="461962" cy="509588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x-none" noProof="1">
                <a:cs typeface="+mn-ea"/>
              </a:rPr>
              <a:t>1</a:t>
            </a:r>
            <a:endParaRPr lang="en-US" altLang="x-none" noProof="1"/>
          </a:p>
        </p:txBody>
      </p:sp>
      <p:sp>
        <p:nvSpPr>
          <p:cNvPr id="53251" name="Oval 5">
            <a:extLst>
              <a:ext uri="{FF2B5EF4-FFF2-40B4-BE49-F238E27FC236}">
                <a16:creationId xmlns:a16="http://schemas.microsoft.com/office/drawing/2014/main" xmlns="" id="{C6542610-2011-4B98-B91A-02B03769D01E}"/>
              </a:ext>
            </a:extLst>
          </p:cNvPr>
          <p:cNvSpPr/>
          <p:nvPr/>
        </p:nvSpPr>
        <p:spPr>
          <a:xfrm>
            <a:off x="2057400" y="1600200"/>
            <a:ext cx="461963" cy="509588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x-none" noProof="1">
                <a:cs typeface="+mn-ea"/>
              </a:rPr>
              <a:t>2</a:t>
            </a:r>
            <a:endParaRPr lang="en-US" altLang="x-none" noProof="1"/>
          </a:p>
        </p:txBody>
      </p:sp>
      <p:sp>
        <p:nvSpPr>
          <p:cNvPr id="53252" name="Oval 6">
            <a:extLst>
              <a:ext uri="{FF2B5EF4-FFF2-40B4-BE49-F238E27FC236}">
                <a16:creationId xmlns:a16="http://schemas.microsoft.com/office/drawing/2014/main" xmlns="" id="{805D99CE-2D7B-4B93-8D70-D5CFC29C5793}"/>
              </a:ext>
            </a:extLst>
          </p:cNvPr>
          <p:cNvSpPr/>
          <p:nvPr/>
        </p:nvSpPr>
        <p:spPr>
          <a:xfrm>
            <a:off x="533400" y="2971800"/>
            <a:ext cx="461963" cy="509588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x-none" noProof="1">
                <a:cs typeface="+mn-ea"/>
              </a:rPr>
              <a:t>3</a:t>
            </a:r>
            <a:endParaRPr lang="en-US" altLang="x-none" noProof="1"/>
          </a:p>
        </p:txBody>
      </p:sp>
      <p:sp>
        <p:nvSpPr>
          <p:cNvPr id="53253" name="Oval 7">
            <a:extLst>
              <a:ext uri="{FF2B5EF4-FFF2-40B4-BE49-F238E27FC236}">
                <a16:creationId xmlns:a16="http://schemas.microsoft.com/office/drawing/2014/main" xmlns="" id="{4A296D5B-4920-4196-87AC-19BC0410AFD3}"/>
              </a:ext>
            </a:extLst>
          </p:cNvPr>
          <p:cNvSpPr/>
          <p:nvPr/>
        </p:nvSpPr>
        <p:spPr>
          <a:xfrm>
            <a:off x="2057400" y="2971800"/>
            <a:ext cx="461963" cy="509588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x-none" noProof="1">
                <a:cs typeface="+mn-ea"/>
              </a:rPr>
              <a:t>4</a:t>
            </a:r>
            <a:endParaRPr lang="en-US" altLang="x-none" noProof="1"/>
          </a:p>
        </p:txBody>
      </p:sp>
      <p:sp>
        <p:nvSpPr>
          <p:cNvPr id="53254" name="Line 8">
            <a:extLst>
              <a:ext uri="{FF2B5EF4-FFF2-40B4-BE49-F238E27FC236}">
                <a16:creationId xmlns:a16="http://schemas.microsoft.com/office/drawing/2014/main" xmlns="" id="{E554C02C-31D7-451D-8389-13D779C53A35}"/>
              </a:ext>
            </a:extLst>
          </p:cNvPr>
          <p:cNvSpPr/>
          <p:nvPr/>
        </p:nvSpPr>
        <p:spPr>
          <a:xfrm>
            <a:off x="762000" y="2057400"/>
            <a:ext cx="0" cy="914400"/>
          </a:xfrm>
          <a:prstGeom prst="line">
            <a:avLst/>
          </a:prstGeom>
          <a:ln w="57150" cap="flat" cmpd="sng">
            <a:solidFill>
              <a:srgbClr val="66FF66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noProof="1"/>
          </a:p>
        </p:txBody>
      </p:sp>
      <p:sp>
        <p:nvSpPr>
          <p:cNvPr id="53255" name="Line 9">
            <a:extLst>
              <a:ext uri="{FF2B5EF4-FFF2-40B4-BE49-F238E27FC236}">
                <a16:creationId xmlns:a16="http://schemas.microsoft.com/office/drawing/2014/main" xmlns="" id="{DEF3D456-05BB-4F72-B4BE-FB2B24134FD4}"/>
              </a:ext>
            </a:extLst>
          </p:cNvPr>
          <p:cNvSpPr/>
          <p:nvPr/>
        </p:nvSpPr>
        <p:spPr>
          <a:xfrm>
            <a:off x="990600" y="3200400"/>
            <a:ext cx="1066800" cy="0"/>
          </a:xfrm>
          <a:prstGeom prst="line">
            <a:avLst/>
          </a:prstGeom>
          <a:ln w="57150" cap="flat" cmpd="sng">
            <a:solidFill>
              <a:srgbClr val="FF99FF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noProof="1"/>
          </a:p>
        </p:txBody>
      </p:sp>
      <p:sp>
        <p:nvSpPr>
          <p:cNvPr id="53256" name="Line 10">
            <a:extLst>
              <a:ext uri="{FF2B5EF4-FFF2-40B4-BE49-F238E27FC236}">
                <a16:creationId xmlns:a16="http://schemas.microsoft.com/office/drawing/2014/main" xmlns="" id="{BB4CD2F7-F7AA-47A3-8BEA-E655DD12D7C8}"/>
              </a:ext>
            </a:extLst>
          </p:cNvPr>
          <p:cNvSpPr/>
          <p:nvPr/>
        </p:nvSpPr>
        <p:spPr>
          <a:xfrm flipV="1">
            <a:off x="2286000" y="2057400"/>
            <a:ext cx="0" cy="914400"/>
          </a:xfrm>
          <a:prstGeom prst="line">
            <a:avLst/>
          </a:prstGeom>
          <a:ln w="57150" cap="flat" cmpd="sng">
            <a:solidFill>
              <a:srgbClr val="FF9933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noProof="1"/>
          </a:p>
        </p:txBody>
      </p:sp>
      <p:sp>
        <p:nvSpPr>
          <p:cNvPr id="53257" name="Line 11">
            <a:extLst>
              <a:ext uri="{FF2B5EF4-FFF2-40B4-BE49-F238E27FC236}">
                <a16:creationId xmlns:a16="http://schemas.microsoft.com/office/drawing/2014/main" xmlns="" id="{09D28310-CCDD-49DC-A34F-653841244B89}"/>
              </a:ext>
            </a:extLst>
          </p:cNvPr>
          <p:cNvSpPr/>
          <p:nvPr/>
        </p:nvSpPr>
        <p:spPr>
          <a:xfrm flipH="1">
            <a:off x="914400" y="2057400"/>
            <a:ext cx="1295400" cy="990600"/>
          </a:xfrm>
          <a:prstGeom prst="line">
            <a:avLst/>
          </a:prstGeom>
          <a:ln w="57150" cap="flat" cmpd="sng">
            <a:solidFill>
              <a:srgbClr val="FF7C8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noProof="1"/>
          </a:p>
        </p:txBody>
      </p:sp>
      <p:sp>
        <p:nvSpPr>
          <p:cNvPr id="53258" name="Line 12">
            <a:extLst>
              <a:ext uri="{FF2B5EF4-FFF2-40B4-BE49-F238E27FC236}">
                <a16:creationId xmlns:a16="http://schemas.microsoft.com/office/drawing/2014/main" xmlns="" id="{00D7A8E0-C20F-403D-8D69-1DF1141EDAFB}"/>
              </a:ext>
            </a:extLst>
          </p:cNvPr>
          <p:cNvSpPr/>
          <p:nvPr/>
        </p:nvSpPr>
        <p:spPr>
          <a:xfrm>
            <a:off x="990600" y="1752600"/>
            <a:ext cx="1066800" cy="0"/>
          </a:xfrm>
          <a:prstGeom prst="line">
            <a:avLst/>
          </a:prstGeom>
          <a:ln w="57150" cap="flat" cmpd="sng">
            <a:solidFill>
              <a:srgbClr val="66FFFF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noProof="1"/>
          </a:p>
        </p:txBody>
      </p:sp>
      <p:sp>
        <p:nvSpPr>
          <p:cNvPr id="53259" name="Text Box 13">
            <a:extLst>
              <a:ext uri="{FF2B5EF4-FFF2-40B4-BE49-F238E27FC236}">
                <a16:creationId xmlns:a16="http://schemas.microsoft.com/office/drawing/2014/main" xmlns="" id="{4100F5FA-6025-4B12-AE9F-02F10294559B}"/>
              </a:ext>
            </a:extLst>
          </p:cNvPr>
          <p:cNvSpPr txBox="1"/>
          <p:nvPr/>
        </p:nvSpPr>
        <p:spPr>
          <a:xfrm>
            <a:off x="1219200" y="1295400"/>
            <a:ext cx="838200" cy="519113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800" b="1" noProof="1">
                <a:solidFill>
                  <a:schemeClr val="bg1"/>
                </a:solidFill>
                <a:cs typeface="+mn-ea"/>
              </a:rPr>
              <a:t>5</a:t>
            </a:r>
            <a:endParaRPr lang="en-US" altLang="x-none" sz="2800" b="1" noProof="1">
              <a:solidFill>
                <a:schemeClr val="bg1"/>
              </a:solidFill>
            </a:endParaRPr>
          </a:p>
        </p:txBody>
      </p:sp>
      <p:sp>
        <p:nvSpPr>
          <p:cNvPr id="53260" name="Text Box 14">
            <a:extLst>
              <a:ext uri="{FF2B5EF4-FFF2-40B4-BE49-F238E27FC236}">
                <a16:creationId xmlns:a16="http://schemas.microsoft.com/office/drawing/2014/main" xmlns="" id="{E3ABA9DB-4A55-4046-A3D1-2C386B8DAF0B}"/>
              </a:ext>
            </a:extLst>
          </p:cNvPr>
          <p:cNvSpPr txBox="1"/>
          <p:nvPr/>
        </p:nvSpPr>
        <p:spPr>
          <a:xfrm>
            <a:off x="228600" y="2133600"/>
            <a:ext cx="838200" cy="519113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800" b="1" noProof="1">
                <a:solidFill>
                  <a:schemeClr val="bg1"/>
                </a:solidFill>
                <a:cs typeface="+mn-ea"/>
              </a:rPr>
              <a:t>30</a:t>
            </a:r>
            <a:endParaRPr lang="en-US" altLang="x-none" sz="2800" b="1" noProof="1">
              <a:solidFill>
                <a:schemeClr val="bg1"/>
              </a:solidFill>
            </a:endParaRPr>
          </a:p>
        </p:txBody>
      </p:sp>
      <p:sp>
        <p:nvSpPr>
          <p:cNvPr id="53261" name="Text Box 15">
            <a:extLst>
              <a:ext uri="{FF2B5EF4-FFF2-40B4-BE49-F238E27FC236}">
                <a16:creationId xmlns:a16="http://schemas.microsoft.com/office/drawing/2014/main" xmlns="" id="{C3B1498A-B54F-4D0B-80A9-DFCA70E1B5AA}"/>
              </a:ext>
            </a:extLst>
          </p:cNvPr>
          <p:cNvSpPr txBox="1"/>
          <p:nvPr/>
        </p:nvSpPr>
        <p:spPr>
          <a:xfrm>
            <a:off x="1219200" y="3276600"/>
            <a:ext cx="838200" cy="519113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800" b="1" noProof="1">
                <a:solidFill>
                  <a:schemeClr val="bg1"/>
                </a:solidFill>
                <a:cs typeface="+mn-ea"/>
              </a:rPr>
              <a:t>3</a:t>
            </a:r>
            <a:endParaRPr lang="en-US" altLang="x-none" sz="2800" b="1" noProof="1">
              <a:solidFill>
                <a:schemeClr val="bg1"/>
              </a:solidFill>
            </a:endParaRPr>
          </a:p>
        </p:txBody>
      </p:sp>
      <p:sp>
        <p:nvSpPr>
          <p:cNvPr id="53262" name="Text Box 16">
            <a:extLst>
              <a:ext uri="{FF2B5EF4-FFF2-40B4-BE49-F238E27FC236}">
                <a16:creationId xmlns:a16="http://schemas.microsoft.com/office/drawing/2014/main" xmlns="" id="{7B905B94-2BCC-4A22-8850-DC050D795556}"/>
              </a:ext>
            </a:extLst>
          </p:cNvPr>
          <p:cNvSpPr txBox="1"/>
          <p:nvPr/>
        </p:nvSpPr>
        <p:spPr>
          <a:xfrm>
            <a:off x="2257425" y="2362200"/>
            <a:ext cx="838200" cy="519113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800" b="1" noProof="1">
                <a:solidFill>
                  <a:schemeClr val="bg1"/>
                </a:solidFill>
                <a:cs typeface="+mn-ea"/>
              </a:rPr>
              <a:t>-10</a:t>
            </a:r>
            <a:endParaRPr lang="en-US" altLang="x-none" sz="2800" b="1" noProof="1">
              <a:solidFill>
                <a:schemeClr val="bg1"/>
              </a:solidFill>
            </a:endParaRPr>
          </a:p>
        </p:txBody>
      </p:sp>
      <p:sp>
        <p:nvSpPr>
          <p:cNvPr id="53263" name="Text Box 17">
            <a:extLst>
              <a:ext uri="{FF2B5EF4-FFF2-40B4-BE49-F238E27FC236}">
                <a16:creationId xmlns:a16="http://schemas.microsoft.com/office/drawing/2014/main" xmlns="" id="{2FAEE13A-D958-44D9-8B23-282BFF4D526D}"/>
              </a:ext>
            </a:extLst>
          </p:cNvPr>
          <p:cNvSpPr txBox="1"/>
          <p:nvPr/>
        </p:nvSpPr>
        <p:spPr>
          <a:xfrm>
            <a:off x="990600" y="2209800"/>
            <a:ext cx="838200" cy="519113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800" b="1" noProof="1">
                <a:solidFill>
                  <a:schemeClr val="bg1"/>
                </a:solidFill>
                <a:cs typeface="+mn-ea"/>
              </a:rPr>
              <a:t>10</a:t>
            </a:r>
            <a:endParaRPr lang="en-US" altLang="x-none" sz="2800" b="1" noProof="1">
              <a:solidFill>
                <a:schemeClr val="bg1"/>
              </a:solidFill>
            </a:endParaRPr>
          </a:p>
        </p:txBody>
      </p:sp>
      <p:sp>
        <p:nvSpPr>
          <p:cNvPr id="53264" name="Text Box 32">
            <a:extLst>
              <a:ext uri="{FF2B5EF4-FFF2-40B4-BE49-F238E27FC236}">
                <a16:creationId xmlns:a16="http://schemas.microsoft.com/office/drawing/2014/main" xmlns="" id="{25770F12-044A-43EF-982D-D9D0C50BE909}"/>
              </a:ext>
            </a:extLst>
          </p:cNvPr>
          <p:cNvSpPr txBox="1"/>
          <p:nvPr/>
        </p:nvSpPr>
        <p:spPr>
          <a:xfrm>
            <a:off x="533400" y="1143000"/>
            <a:ext cx="457200" cy="457200"/>
          </a:xfrm>
          <a:prstGeom prst="rect">
            <a:avLst/>
          </a:prstGeom>
          <a:noFill/>
          <a:ln w="9525">
            <a:noFill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400" noProof="1">
                <a:solidFill>
                  <a:srgbClr val="FF99FF"/>
                </a:solidFill>
                <a:effectLst>
                  <a:outerShdw blurRad="38100" dist="38100" dir="2700000">
                    <a:srgbClr val="000000"/>
                  </a:outerShdw>
                </a:effectLst>
                <a:cs typeface="+mn-ea"/>
              </a:rPr>
              <a:t>0</a:t>
            </a:r>
            <a:endParaRPr lang="en-US" altLang="x-none" sz="2400" noProof="1">
              <a:solidFill>
                <a:srgbClr val="FF99FF"/>
              </a:solidFill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53265" name="Text Box 33">
            <a:extLst>
              <a:ext uri="{FF2B5EF4-FFF2-40B4-BE49-F238E27FC236}">
                <a16:creationId xmlns:a16="http://schemas.microsoft.com/office/drawing/2014/main" xmlns="" id="{78EC1108-D11F-4EB1-96BE-0BA896182E61}"/>
              </a:ext>
            </a:extLst>
          </p:cNvPr>
          <p:cNvSpPr txBox="1"/>
          <p:nvPr/>
        </p:nvSpPr>
        <p:spPr>
          <a:xfrm>
            <a:off x="2057400" y="1143000"/>
            <a:ext cx="457200" cy="519113"/>
          </a:xfrm>
          <a:prstGeom prst="rect">
            <a:avLst/>
          </a:prstGeom>
          <a:noFill/>
          <a:ln w="9525">
            <a:noFill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800" noProof="1">
                <a:solidFill>
                  <a:srgbClr val="FF99FF"/>
                </a:solidFill>
                <a:effectLst>
                  <a:outerShdw blurRad="38100" dist="38100" dir="2700000">
                    <a:srgbClr val="000000"/>
                  </a:outerShdw>
                </a:effectLst>
                <a:cs typeface="+mn-ea"/>
              </a:rPr>
              <a:t>∞</a:t>
            </a:r>
            <a:endParaRPr lang="en-US" altLang="x-none" sz="2800" noProof="1">
              <a:solidFill>
                <a:srgbClr val="FF99FF"/>
              </a:solidFill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53266" name="Text Box 34">
            <a:extLst>
              <a:ext uri="{FF2B5EF4-FFF2-40B4-BE49-F238E27FC236}">
                <a16:creationId xmlns:a16="http://schemas.microsoft.com/office/drawing/2014/main" xmlns="" id="{3D65469F-E687-4033-B57A-D00A234DBAC6}"/>
              </a:ext>
            </a:extLst>
          </p:cNvPr>
          <p:cNvSpPr txBox="1"/>
          <p:nvPr/>
        </p:nvSpPr>
        <p:spPr>
          <a:xfrm>
            <a:off x="2133600" y="3276600"/>
            <a:ext cx="457200" cy="519113"/>
          </a:xfrm>
          <a:prstGeom prst="rect">
            <a:avLst/>
          </a:prstGeom>
          <a:noFill/>
          <a:ln w="9525">
            <a:noFill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800" noProof="1">
                <a:solidFill>
                  <a:srgbClr val="FF99FF"/>
                </a:solidFill>
                <a:effectLst>
                  <a:outerShdw blurRad="38100" dist="38100" dir="2700000">
                    <a:srgbClr val="000000"/>
                  </a:outerShdw>
                </a:effectLst>
                <a:cs typeface="+mn-ea"/>
              </a:rPr>
              <a:t>∞</a:t>
            </a:r>
            <a:endParaRPr lang="en-US" altLang="x-none" sz="2800" noProof="1">
              <a:solidFill>
                <a:srgbClr val="FF99FF"/>
              </a:solidFill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53267" name="Text Box 35">
            <a:extLst>
              <a:ext uri="{FF2B5EF4-FFF2-40B4-BE49-F238E27FC236}">
                <a16:creationId xmlns:a16="http://schemas.microsoft.com/office/drawing/2014/main" xmlns="" id="{8F7B5D74-77FE-4001-B06E-9DF186DAC132}"/>
              </a:ext>
            </a:extLst>
          </p:cNvPr>
          <p:cNvSpPr txBox="1"/>
          <p:nvPr/>
        </p:nvSpPr>
        <p:spPr>
          <a:xfrm>
            <a:off x="381000" y="3276600"/>
            <a:ext cx="533400" cy="519113"/>
          </a:xfrm>
          <a:prstGeom prst="rect">
            <a:avLst/>
          </a:prstGeom>
          <a:noFill/>
          <a:ln w="9525">
            <a:noFill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800" noProof="1">
                <a:solidFill>
                  <a:srgbClr val="FF99FF"/>
                </a:solidFill>
                <a:effectLst>
                  <a:outerShdw blurRad="38100" dist="38100" dir="2700000">
                    <a:srgbClr val="000000"/>
                  </a:outerShdw>
                </a:effectLst>
                <a:cs typeface="+mn-ea"/>
              </a:rPr>
              <a:t>∞</a:t>
            </a:r>
            <a:endParaRPr lang="en-US" altLang="x-none" sz="2800" noProof="1">
              <a:solidFill>
                <a:srgbClr val="FF99FF"/>
              </a:solidFill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53268" name="Text Box 54">
            <a:extLst>
              <a:ext uri="{FF2B5EF4-FFF2-40B4-BE49-F238E27FC236}">
                <a16:creationId xmlns:a16="http://schemas.microsoft.com/office/drawing/2014/main" xmlns="" id="{8E18E472-FBCB-4032-ADB0-260132362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514600"/>
            <a:ext cx="54864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100">
                <a:solidFill>
                  <a:schemeClr val="bg1"/>
                </a:solidFill>
              </a:rPr>
              <a:t>dis[3]=∞ </a:t>
            </a:r>
            <a:r>
              <a:rPr lang="en-US" altLang="zh-CN" sz="2100">
                <a:solidFill>
                  <a:srgbClr val="FFFF66"/>
                </a:solidFill>
              </a:rPr>
              <a:t>&gt;</a:t>
            </a:r>
            <a:r>
              <a:rPr lang="en-US" altLang="zh-CN" sz="2100">
                <a:solidFill>
                  <a:schemeClr val="bg1"/>
                </a:solidFill>
              </a:rPr>
              <a:t>   dis[1]+</a:t>
            </a:r>
            <a:r>
              <a:rPr lang="en-US" altLang="zh-CN" sz="2100">
                <a:solidFill>
                  <a:srgbClr val="99FF66"/>
                </a:solidFill>
              </a:rPr>
              <a:t>line[1</a:t>
            </a:r>
            <a:r>
              <a:rPr lang="zh-CN" altLang="en-US" sz="2100">
                <a:solidFill>
                  <a:srgbClr val="99FF66"/>
                </a:solidFill>
              </a:rPr>
              <a:t>][</a:t>
            </a:r>
            <a:r>
              <a:rPr lang="en-US" altLang="zh-CN" sz="2100">
                <a:solidFill>
                  <a:srgbClr val="99FF66"/>
                </a:solidFill>
              </a:rPr>
              <a:t>3]</a:t>
            </a:r>
            <a:r>
              <a:rPr lang="en-US" altLang="zh-CN" sz="2100">
                <a:solidFill>
                  <a:schemeClr val="bg1"/>
                </a:solidFill>
              </a:rPr>
              <a:t>=30    </a:t>
            </a:r>
            <a:r>
              <a:rPr lang="en-US" altLang="zh-CN" sz="2100">
                <a:solidFill>
                  <a:srgbClr val="FFFF66"/>
                </a:solidFill>
              </a:rPr>
              <a:t>dis[3]=30</a:t>
            </a:r>
          </a:p>
        </p:txBody>
      </p:sp>
      <p:sp>
        <p:nvSpPr>
          <p:cNvPr id="53269" name="Text Box 55">
            <a:extLst>
              <a:ext uri="{FF2B5EF4-FFF2-40B4-BE49-F238E27FC236}">
                <a16:creationId xmlns:a16="http://schemas.microsoft.com/office/drawing/2014/main" xmlns="" id="{EB53C625-CD99-4567-92DF-6871257C6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276600"/>
            <a:ext cx="53340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100">
                <a:solidFill>
                  <a:schemeClr val="bg1"/>
                </a:solidFill>
              </a:rPr>
              <a:t>dis[2]=∞ </a:t>
            </a:r>
            <a:r>
              <a:rPr lang="en-US" altLang="zh-CN" sz="2100">
                <a:solidFill>
                  <a:srgbClr val="FFFF66"/>
                </a:solidFill>
              </a:rPr>
              <a:t>&gt;</a:t>
            </a:r>
            <a:r>
              <a:rPr lang="en-US" altLang="zh-CN" sz="2100">
                <a:solidFill>
                  <a:schemeClr val="bg1"/>
                </a:solidFill>
              </a:rPr>
              <a:t>   dis[1]+</a:t>
            </a:r>
            <a:r>
              <a:rPr lang="en-US" altLang="zh-CN" sz="2100">
                <a:solidFill>
                  <a:srgbClr val="66FFFF"/>
                </a:solidFill>
              </a:rPr>
              <a:t>line[1</a:t>
            </a:r>
            <a:r>
              <a:rPr lang="zh-CN" altLang="en-US" sz="2100">
                <a:solidFill>
                  <a:srgbClr val="66FFFF"/>
                </a:solidFill>
              </a:rPr>
              <a:t>][</a:t>
            </a:r>
            <a:r>
              <a:rPr lang="en-US" altLang="zh-CN" sz="2100">
                <a:solidFill>
                  <a:srgbClr val="66FFFF"/>
                </a:solidFill>
              </a:rPr>
              <a:t>2]</a:t>
            </a:r>
            <a:r>
              <a:rPr lang="en-US" altLang="zh-CN" sz="2100">
                <a:solidFill>
                  <a:schemeClr val="bg1"/>
                </a:solidFill>
              </a:rPr>
              <a:t>=5      </a:t>
            </a:r>
            <a:r>
              <a:rPr lang="en-US" altLang="zh-CN" sz="2100">
                <a:solidFill>
                  <a:srgbClr val="FFFF66"/>
                </a:solidFill>
              </a:rPr>
              <a:t>dis[2]=5</a:t>
            </a:r>
          </a:p>
        </p:txBody>
      </p:sp>
      <p:sp>
        <p:nvSpPr>
          <p:cNvPr id="53270" name="Text Box 56">
            <a:extLst>
              <a:ext uri="{FF2B5EF4-FFF2-40B4-BE49-F238E27FC236}">
                <a16:creationId xmlns:a16="http://schemas.microsoft.com/office/drawing/2014/main" xmlns="" id="{616D7949-4742-4DFE-92D5-E8B9D5FD1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057400"/>
            <a:ext cx="54102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100">
                <a:solidFill>
                  <a:schemeClr val="bg1"/>
                </a:solidFill>
              </a:rPr>
              <a:t>dis[3]= ∞ </a:t>
            </a:r>
            <a:r>
              <a:rPr lang="en-US" altLang="zh-CN" sz="2100">
                <a:solidFill>
                  <a:srgbClr val="FFFF66"/>
                </a:solidFill>
              </a:rPr>
              <a:t>=</a:t>
            </a:r>
            <a:r>
              <a:rPr lang="en-US" altLang="zh-CN" sz="2100">
                <a:solidFill>
                  <a:schemeClr val="bg1"/>
                </a:solidFill>
              </a:rPr>
              <a:t>  dis[2]+</a:t>
            </a:r>
            <a:r>
              <a:rPr lang="en-US" altLang="zh-CN" sz="2100">
                <a:solidFill>
                  <a:srgbClr val="FF9999"/>
                </a:solidFill>
              </a:rPr>
              <a:t>line[2</a:t>
            </a:r>
            <a:r>
              <a:rPr lang="zh-CN" altLang="en-US" sz="2100">
                <a:solidFill>
                  <a:srgbClr val="FF9999"/>
                </a:solidFill>
              </a:rPr>
              <a:t>][</a:t>
            </a:r>
            <a:r>
              <a:rPr lang="en-US" altLang="zh-CN" sz="2100">
                <a:solidFill>
                  <a:srgbClr val="FF9999"/>
                </a:solidFill>
              </a:rPr>
              <a:t>3]</a:t>
            </a:r>
            <a:r>
              <a:rPr lang="en-US" altLang="zh-CN" sz="2100">
                <a:solidFill>
                  <a:schemeClr val="bg1"/>
                </a:solidFill>
              </a:rPr>
              <a:t>= ∞   dis[3]= ∞</a:t>
            </a:r>
          </a:p>
        </p:txBody>
      </p:sp>
      <p:sp>
        <p:nvSpPr>
          <p:cNvPr id="53271" name="Text Box 57">
            <a:extLst>
              <a:ext uri="{FF2B5EF4-FFF2-40B4-BE49-F238E27FC236}">
                <a16:creationId xmlns:a16="http://schemas.microsoft.com/office/drawing/2014/main" xmlns="" id="{71BE0C9E-895E-4E79-A965-FC09CF339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895600"/>
            <a:ext cx="55626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100">
                <a:solidFill>
                  <a:schemeClr val="bg1"/>
                </a:solidFill>
              </a:rPr>
              <a:t>dis[4]=∞ </a:t>
            </a:r>
            <a:r>
              <a:rPr lang="en-US" altLang="zh-CN" sz="2100">
                <a:solidFill>
                  <a:srgbClr val="FFFF66"/>
                </a:solidFill>
              </a:rPr>
              <a:t>&gt;</a:t>
            </a:r>
            <a:r>
              <a:rPr lang="en-US" altLang="zh-CN" sz="2100">
                <a:solidFill>
                  <a:schemeClr val="bg1"/>
                </a:solidFill>
              </a:rPr>
              <a:t>  dis[3]+</a:t>
            </a:r>
            <a:r>
              <a:rPr lang="en-US" altLang="zh-CN" sz="2100">
                <a:solidFill>
                  <a:srgbClr val="FF99FF"/>
                </a:solidFill>
              </a:rPr>
              <a:t>line[3</a:t>
            </a:r>
            <a:r>
              <a:rPr lang="zh-CN" altLang="en-US" sz="2100">
                <a:solidFill>
                  <a:srgbClr val="FF99FF"/>
                </a:solidFill>
              </a:rPr>
              <a:t>][</a:t>
            </a:r>
            <a:r>
              <a:rPr lang="en-US" altLang="zh-CN" sz="2100">
                <a:solidFill>
                  <a:srgbClr val="FF99FF"/>
                </a:solidFill>
              </a:rPr>
              <a:t>4]</a:t>
            </a:r>
            <a:r>
              <a:rPr lang="en-US" altLang="zh-CN" sz="2100">
                <a:solidFill>
                  <a:schemeClr val="bg1"/>
                </a:solidFill>
              </a:rPr>
              <a:t>=33     </a:t>
            </a:r>
            <a:r>
              <a:rPr lang="en-US" altLang="zh-CN" sz="2100">
                <a:solidFill>
                  <a:srgbClr val="FFFF66"/>
                </a:solidFill>
              </a:rPr>
              <a:t>dis[4]=33</a:t>
            </a:r>
          </a:p>
        </p:txBody>
      </p:sp>
      <p:sp>
        <p:nvSpPr>
          <p:cNvPr id="53272" name="Text Box 58">
            <a:extLst>
              <a:ext uri="{FF2B5EF4-FFF2-40B4-BE49-F238E27FC236}">
                <a16:creationId xmlns:a16="http://schemas.microsoft.com/office/drawing/2014/main" xmlns="" id="{1BC8A7C4-92F2-4BEA-AD67-7097ABA7C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676400"/>
            <a:ext cx="54102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100">
                <a:solidFill>
                  <a:schemeClr val="bg1"/>
                </a:solidFill>
              </a:rPr>
              <a:t>dis[2]= ∞ </a:t>
            </a:r>
            <a:r>
              <a:rPr lang="en-US" altLang="zh-CN" sz="2100">
                <a:solidFill>
                  <a:srgbClr val="FFFF66"/>
                </a:solidFill>
              </a:rPr>
              <a:t>=</a:t>
            </a:r>
            <a:r>
              <a:rPr lang="en-US" altLang="zh-CN" sz="2100">
                <a:solidFill>
                  <a:schemeClr val="bg1"/>
                </a:solidFill>
              </a:rPr>
              <a:t>  dis[4]+</a:t>
            </a:r>
            <a:r>
              <a:rPr lang="en-US" altLang="zh-CN" sz="2100">
                <a:solidFill>
                  <a:srgbClr val="FF9933"/>
                </a:solidFill>
              </a:rPr>
              <a:t>line[4</a:t>
            </a:r>
            <a:r>
              <a:rPr lang="zh-CN" altLang="en-US" sz="2100">
                <a:solidFill>
                  <a:srgbClr val="FF9933"/>
                </a:solidFill>
              </a:rPr>
              <a:t>][</a:t>
            </a:r>
            <a:r>
              <a:rPr lang="en-US" altLang="zh-CN" sz="2100">
                <a:solidFill>
                  <a:srgbClr val="FF9933"/>
                </a:solidFill>
              </a:rPr>
              <a:t>2]</a:t>
            </a:r>
            <a:r>
              <a:rPr lang="en-US" altLang="zh-CN" sz="2100">
                <a:solidFill>
                  <a:schemeClr val="bg1"/>
                </a:solidFill>
              </a:rPr>
              <a:t>= ∞   dis[2]= ∞</a:t>
            </a:r>
          </a:p>
        </p:txBody>
      </p:sp>
      <p:sp>
        <p:nvSpPr>
          <p:cNvPr id="53273" name="Oval 76">
            <a:extLst>
              <a:ext uri="{FF2B5EF4-FFF2-40B4-BE49-F238E27FC236}">
                <a16:creationId xmlns:a16="http://schemas.microsoft.com/office/drawing/2014/main" xmlns="" id="{354051F3-724B-4DD8-AAA0-AFD501952308}"/>
              </a:ext>
            </a:extLst>
          </p:cNvPr>
          <p:cNvSpPr/>
          <p:nvPr/>
        </p:nvSpPr>
        <p:spPr>
          <a:xfrm>
            <a:off x="300038" y="4446588"/>
            <a:ext cx="461962" cy="509587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x-none" noProof="1">
                <a:cs typeface="+mn-ea"/>
              </a:rPr>
              <a:t>1</a:t>
            </a:r>
            <a:endParaRPr lang="en-US" altLang="x-none" noProof="1"/>
          </a:p>
        </p:txBody>
      </p:sp>
      <p:sp>
        <p:nvSpPr>
          <p:cNvPr id="53274" name="Oval 77">
            <a:extLst>
              <a:ext uri="{FF2B5EF4-FFF2-40B4-BE49-F238E27FC236}">
                <a16:creationId xmlns:a16="http://schemas.microsoft.com/office/drawing/2014/main" xmlns="" id="{A0E3B757-DFFB-4252-97CF-498F78172BC2}"/>
              </a:ext>
            </a:extLst>
          </p:cNvPr>
          <p:cNvSpPr/>
          <p:nvPr/>
        </p:nvSpPr>
        <p:spPr>
          <a:xfrm>
            <a:off x="1828800" y="4510088"/>
            <a:ext cx="461963" cy="509587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x-none" noProof="1">
                <a:cs typeface="+mn-ea"/>
              </a:rPr>
              <a:t>2</a:t>
            </a:r>
            <a:endParaRPr lang="en-US" altLang="x-none" noProof="1"/>
          </a:p>
        </p:txBody>
      </p:sp>
      <p:sp>
        <p:nvSpPr>
          <p:cNvPr id="53275" name="Oval 78">
            <a:extLst>
              <a:ext uri="{FF2B5EF4-FFF2-40B4-BE49-F238E27FC236}">
                <a16:creationId xmlns:a16="http://schemas.microsoft.com/office/drawing/2014/main" xmlns="" id="{83F059D7-3C1A-4A7E-A72C-52F1A3D359CC}"/>
              </a:ext>
            </a:extLst>
          </p:cNvPr>
          <p:cNvSpPr/>
          <p:nvPr/>
        </p:nvSpPr>
        <p:spPr>
          <a:xfrm>
            <a:off x="304800" y="5881688"/>
            <a:ext cx="461963" cy="509587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x-none" noProof="1">
                <a:cs typeface="+mn-ea"/>
              </a:rPr>
              <a:t>3</a:t>
            </a:r>
            <a:endParaRPr lang="en-US" altLang="x-none" noProof="1"/>
          </a:p>
        </p:txBody>
      </p:sp>
      <p:sp>
        <p:nvSpPr>
          <p:cNvPr id="53276" name="Oval 79">
            <a:extLst>
              <a:ext uri="{FF2B5EF4-FFF2-40B4-BE49-F238E27FC236}">
                <a16:creationId xmlns:a16="http://schemas.microsoft.com/office/drawing/2014/main" xmlns="" id="{00F15E4C-8B85-4EDB-A1D1-F9033A22A36E}"/>
              </a:ext>
            </a:extLst>
          </p:cNvPr>
          <p:cNvSpPr/>
          <p:nvPr/>
        </p:nvSpPr>
        <p:spPr>
          <a:xfrm>
            <a:off x="1828800" y="5881688"/>
            <a:ext cx="461963" cy="509587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x-none" noProof="1">
                <a:cs typeface="+mn-ea"/>
              </a:rPr>
              <a:t>4</a:t>
            </a:r>
            <a:endParaRPr lang="en-US" altLang="x-none" noProof="1"/>
          </a:p>
        </p:txBody>
      </p:sp>
      <p:sp>
        <p:nvSpPr>
          <p:cNvPr id="53277" name="Line 80">
            <a:extLst>
              <a:ext uri="{FF2B5EF4-FFF2-40B4-BE49-F238E27FC236}">
                <a16:creationId xmlns:a16="http://schemas.microsoft.com/office/drawing/2014/main" xmlns="" id="{5EAC6BF0-05DC-4E8D-839D-6B730B972A0A}"/>
              </a:ext>
            </a:extLst>
          </p:cNvPr>
          <p:cNvSpPr/>
          <p:nvPr/>
        </p:nvSpPr>
        <p:spPr>
          <a:xfrm>
            <a:off x="533400" y="4967288"/>
            <a:ext cx="0" cy="914400"/>
          </a:xfrm>
          <a:prstGeom prst="line">
            <a:avLst/>
          </a:prstGeom>
          <a:ln w="57150" cap="flat" cmpd="sng">
            <a:solidFill>
              <a:srgbClr val="66FF66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noProof="1"/>
          </a:p>
        </p:txBody>
      </p:sp>
      <p:sp>
        <p:nvSpPr>
          <p:cNvPr id="53278" name="Line 81">
            <a:extLst>
              <a:ext uri="{FF2B5EF4-FFF2-40B4-BE49-F238E27FC236}">
                <a16:creationId xmlns:a16="http://schemas.microsoft.com/office/drawing/2014/main" xmlns="" id="{A1963751-D8A5-4159-BFD9-D2CE58F24560}"/>
              </a:ext>
            </a:extLst>
          </p:cNvPr>
          <p:cNvSpPr/>
          <p:nvPr/>
        </p:nvSpPr>
        <p:spPr>
          <a:xfrm>
            <a:off x="762000" y="6110288"/>
            <a:ext cx="1066800" cy="0"/>
          </a:xfrm>
          <a:prstGeom prst="line">
            <a:avLst/>
          </a:prstGeom>
          <a:ln w="57150" cap="flat" cmpd="sng">
            <a:solidFill>
              <a:srgbClr val="FF99FF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noProof="1"/>
          </a:p>
        </p:txBody>
      </p:sp>
      <p:sp>
        <p:nvSpPr>
          <p:cNvPr id="53279" name="Line 82">
            <a:extLst>
              <a:ext uri="{FF2B5EF4-FFF2-40B4-BE49-F238E27FC236}">
                <a16:creationId xmlns:a16="http://schemas.microsoft.com/office/drawing/2014/main" xmlns="" id="{AE0BCD9B-9C0B-4316-98C4-6229B7E0E243}"/>
              </a:ext>
            </a:extLst>
          </p:cNvPr>
          <p:cNvSpPr/>
          <p:nvPr/>
        </p:nvSpPr>
        <p:spPr>
          <a:xfrm flipV="1">
            <a:off x="2057400" y="4967288"/>
            <a:ext cx="0" cy="914400"/>
          </a:xfrm>
          <a:prstGeom prst="line">
            <a:avLst/>
          </a:prstGeom>
          <a:ln w="57150" cap="flat" cmpd="sng">
            <a:solidFill>
              <a:srgbClr val="FF9933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noProof="1"/>
          </a:p>
        </p:txBody>
      </p:sp>
      <p:sp>
        <p:nvSpPr>
          <p:cNvPr id="53280" name="Line 83">
            <a:extLst>
              <a:ext uri="{FF2B5EF4-FFF2-40B4-BE49-F238E27FC236}">
                <a16:creationId xmlns:a16="http://schemas.microsoft.com/office/drawing/2014/main" xmlns="" id="{7998C16D-5D85-451E-A9DB-AD8BD467EF9E}"/>
              </a:ext>
            </a:extLst>
          </p:cNvPr>
          <p:cNvSpPr/>
          <p:nvPr/>
        </p:nvSpPr>
        <p:spPr>
          <a:xfrm flipH="1">
            <a:off x="685800" y="4967288"/>
            <a:ext cx="1295400" cy="990600"/>
          </a:xfrm>
          <a:prstGeom prst="line">
            <a:avLst/>
          </a:prstGeom>
          <a:ln w="57150" cap="flat" cmpd="sng">
            <a:solidFill>
              <a:srgbClr val="FF7C8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noProof="1"/>
          </a:p>
        </p:txBody>
      </p:sp>
      <p:sp>
        <p:nvSpPr>
          <p:cNvPr id="53281" name="Line 84">
            <a:extLst>
              <a:ext uri="{FF2B5EF4-FFF2-40B4-BE49-F238E27FC236}">
                <a16:creationId xmlns:a16="http://schemas.microsoft.com/office/drawing/2014/main" xmlns="" id="{4F8E80C6-9875-4256-A24A-8C812E32ED96}"/>
              </a:ext>
            </a:extLst>
          </p:cNvPr>
          <p:cNvSpPr/>
          <p:nvPr/>
        </p:nvSpPr>
        <p:spPr>
          <a:xfrm>
            <a:off x="762000" y="4662488"/>
            <a:ext cx="1066800" cy="0"/>
          </a:xfrm>
          <a:prstGeom prst="line">
            <a:avLst/>
          </a:prstGeom>
          <a:ln w="57150" cap="flat" cmpd="sng">
            <a:solidFill>
              <a:srgbClr val="66FFFF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noProof="1"/>
          </a:p>
        </p:txBody>
      </p:sp>
      <p:sp>
        <p:nvSpPr>
          <p:cNvPr id="53282" name="Text Box 85">
            <a:extLst>
              <a:ext uri="{FF2B5EF4-FFF2-40B4-BE49-F238E27FC236}">
                <a16:creationId xmlns:a16="http://schemas.microsoft.com/office/drawing/2014/main" xmlns="" id="{12F6B2BE-BE06-4681-A71F-AF3920F5CAC2}"/>
              </a:ext>
            </a:extLst>
          </p:cNvPr>
          <p:cNvSpPr txBox="1"/>
          <p:nvPr/>
        </p:nvSpPr>
        <p:spPr>
          <a:xfrm>
            <a:off x="990600" y="4205288"/>
            <a:ext cx="838200" cy="519112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800" b="1" noProof="1">
                <a:solidFill>
                  <a:schemeClr val="bg1"/>
                </a:solidFill>
                <a:cs typeface="+mn-ea"/>
              </a:rPr>
              <a:t>5</a:t>
            </a:r>
            <a:endParaRPr lang="en-US" altLang="x-none" sz="2800" b="1" noProof="1">
              <a:solidFill>
                <a:schemeClr val="bg1"/>
              </a:solidFill>
            </a:endParaRPr>
          </a:p>
        </p:txBody>
      </p:sp>
      <p:sp>
        <p:nvSpPr>
          <p:cNvPr id="53283" name="Text Box 86">
            <a:extLst>
              <a:ext uri="{FF2B5EF4-FFF2-40B4-BE49-F238E27FC236}">
                <a16:creationId xmlns:a16="http://schemas.microsoft.com/office/drawing/2014/main" xmlns="" id="{364458CB-0E97-410A-B6F4-4C08F543B485}"/>
              </a:ext>
            </a:extLst>
          </p:cNvPr>
          <p:cNvSpPr txBox="1"/>
          <p:nvPr/>
        </p:nvSpPr>
        <p:spPr>
          <a:xfrm>
            <a:off x="0" y="5043488"/>
            <a:ext cx="838200" cy="519112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800" b="1" noProof="1">
                <a:solidFill>
                  <a:schemeClr val="bg1"/>
                </a:solidFill>
                <a:cs typeface="+mn-ea"/>
              </a:rPr>
              <a:t>30</a:t>
            </a:r>
            <a:endParaRPr lang="en-US" altLang="x-none" sz="2800" b="1" noProof="1">
              <a:solidFill>
                <a:schemeClr val="bg1"/>
              </a:solidFill>
            </a:endParaRPr>
          </a:p>
        </p:txBody>
      </p:sp>
      <p:sp>
        <p:nvSpPr>
          <p:cNvPr id="53284" name="Text Box 87">
            <a:extLst>
              <a:ext uri="{FF2B5EF4-FFF2-40B4-BE49-F238E27FC236}">
                <a16:creationId xmlns:a16="http://schemas.microsoft.com/office/drawing/2014/main" xmlns="" id="{1DD93A92-D1E1-4FA2-8D9F-680F748AA318}"/>
              </a:ext>
            </a:extLst>
          </p:cNvPr>
          <p:cNvSpPr txBox="1"/>
          <p:nvPr/>
        </p:nvSpPr>
        <p:spPr>
          <a:xfrm>
            <a:off x="990600" y="6186488"/>
            <a:ext cx="838200" cy="519112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800" b="1" noProof="1">
                <a:solidFill>
                  <a:schemeClr val="bg1"/>
                </a:solidFill>
                <a:cs typeface="+mn-ea"/>
              </a:rPr>
              <a:t>3</a:t>
            </a:r>
            <a:endParaRPr lang="en-US" altLang="x-none" sz="2800" b="1" noProof="1">
              <a:solidFill>
                <a:schemeClr val="bg1"/>
              </a:solidFill>
            </a:endParaRPr>
          </a:p>
        </p:txBody>
      </p:sp>
      <p:sp>
        <p:nvSpPr>
          <p:cNvPr id="53285" name="Text Box 88">
            <a:extLst>
              <a:ext uri="{FF2B5EF4-FFF2-40B4-BE49-F238E27FC236}">
                <a16:creationId xmlns:a16="http://schemas.microsoft.com/office/drawing/2014/main" xmlns="" id="{D2DF596D-D901-4E5F-BE9F-B83AD085674A}"/>
              </a:ext>
            </a:extLst>
          </p:cNvPr>
          <p:cNvSpPr txBox="1"/>
          <p:nvPr/>
        </p:nvSpPr>
        <p:spPr>
          <a:xfrm>
            <a:off x="2028825" y="5272088"/>
            <a:ext cx="838200" cy="519112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800" b="1" noProof="1">
                <a:solidFill>
                  <a:schemeClr val="bg1"/>
                </a:solidFill>
                <a:cs typeface="+mn-ea"/>
              </a:rPr>
              <a:t>-10</a:t>
            </a:r>
            <a:endParaRPr lang="en-US" altLang="x-none" sz="2800" b="1" noProof="1">
              <a:solidFill>
                <a:schemeClr val="bg1"/>
              </a:solidFill>
            </a:endParaRPr>
          </a:p>
        </p:txBody>
      </p:sp>
      <p:sp>
        <p:nvSpPr>
          <p:cNvPr id="53286" name="Text Box 89">
            <a:extLst>
              <a:ext uri="{FF2B5EF4-FFF2-40B4-BE49-F238E27FC236}">
                <a16:creationId xmlns:a16="http://schemas.microsoft.com/office/drawing/2014/main" xmlns="" id="{165D1479-EEDC-4D09-BFCD-38D108E9AB84}"/>
              </a:ext>
            </a:extLst>
          </p:cNvPr>
          <p:cNvSpPr txBox="1"/>
          <p:nvPr/>
        </p:nvSpPr>
        <p:spPr>
          <a:xfrm>
            <a:off x="762000" y="5119688"/>
            <a:ext cx="838200" cy="519112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800" b="1" noProof="1">
                <a:solidFill>
                  <a:schemeClr val="bg1"/>
                </a:solidFill>
                <a:cs typeface="+mn-ea"/>
              </a:rPr>
              <a:t>10</a:t>
            </a:r>
            <a:endParaRPr lang="en-US" altLang="x-none" sz="2800" b="1" noProof="1">
              <a:solidFill>
                <a:schemeClr val="bg1"/>
              </a:solidFill>
            </a:endParaRPr>
          </a:p>
        </p:txBody>
      </p:sp>
      <p:sp>
        <p:nvSpPr>
          <p:cNvPr id="53287" name="Text Box 90">
            <a:extLst>
              <a:ext uri="{FF2B5EF4-FFF2-40B4-BE49-F238E27FC236}">
                <a16:creationId xmlns:a16="http://schemas.microsoft.com/office/drawing/2014/main" xmlns="" id="{B3860F1D-8FE7-4631-8BA1-DFF1BDFD53F0}"/>
              </a:ext>
            </a:extLst>
          </p:cNvPr>
          <p:cNvSpPr txBox="1"/>
          <p:nvPr/>
        </p:nvSpPr>
        <p:spPr>
          <a:xfrm>
            <a:off x="304800" y="4052888"/>
            <a:ext cx="457200" cy="457200"/>
          </a:xfrm>
          <a:prstGeom prst="rect">
            <a:avLst/>
          </a:prstGeom>
          <a:noFill/>
          <a:ln w="9525">
            <a:noFill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400" noProof="1">
                <a:solidFill>
                  <a:srgbClr val="FF99FF"/>
                </a:solidFill>
                <a:effectLst>
                  <a:outerShdw blurRad="38100" dist="38100" dir="2700000">
                    <a:srgbClr val="000000"/>
                  </a:outerShdw>
                </a:effectLst>
                <a:cs typeface="+mn-ea"/>
              </a:rPr>
              <a:t>0</a:t>
            </a:r>
            <a:endParaRPr lang="en-US" altLang="x-none" sz="2400" noProof="1">
              <a:solidFill>
                <a:srgbClr val="FF99FF"/>
              </a:solidFill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53288" name="Text Box 91">
            <a:extLst>
              <a:ext uri="{FF2B5EF4-FFF2-40B4-BE49-F238E27FC236}">
                <a16:creationId xmlns:a16="http://schemas.microsoft.com/office/drawing/2014/main" xmlns="" id="{D4023FD0-FA00-488D-B23D-558C2616DBAE}"/>
              </a:ext>
            </a:extLst>
          </p:cNvPr>
          <p:cNvSpPr txBox="1"/>
          <p:nvPr/>
        </p:nvSpPr>
        <p:spPr>
          <a:xfrm>
            <a:off x="1828800" y="4052888"/>
            <a:ext cx="457200" cy="519112"/>
          </a:xfrm>
          <a:prstGeom prst="rect">
            <a:avLst/>
          </a:prstGeom>
          <a:noFill/>
          <a:ln w="9525">
            <a:noFill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800" noProof="1">
                <a:solidFill>
                  <a:srgbClr val="FF99FF"/>
                </a:solidFill>
                <a:effectLst>
                  <a:outerShdw blurRad="38100" dist="38100" dir="2700000">
                    <a:srgbClr val="000000"/>
                  </a:outerShdw>
                </a:effectLst>
                <a:cs typeface="+mn-ea"/>
              </a:rPr>
              <a:t>5</a:t>
            </a:r>
            <a:endParaRPr lang="en-US" altLang="x-none" sz="2800" noProof="1">
              <a:solidFill>
                <a:srgbClr val="FF99FF"/>
              </a:solidFill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53289" name="Text Box 92">
            <a:extLst>
              <a:ext uri="{FF2B5EF4-FFF2-40B4-BE49-F238E27FC236}">
                <a16:creationId xmlns:a16="http://schemas.microsoft.com/office/drawing/2014/main" xmlns="" id="{32069C92-7355-49F3-9C2E-351D7C1E9FB0}"/>
              </a:ext>
            </a:extLst>
          </p:cNvPr>
          <p:cNvSpPr txBox="1"/>
          <p:nvPr/>
        </p:nvSpPr>
        <p:spPr>
          <a:xfrm>
            <a:off x="1828800" y="6338888"/>
            <a:ext cx="609600" cy="519112"/>
          </a:xfrm>
          <a:prstGeom prst="rect">
            <a:avLst/>
          </a:prstGeom>
          <a:noFill/>
          <a:ln w="9525">
            <a:noFill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800" noProof="1">
                <a:solidFill>
                  <a:srgbClr val="FF99FF"/>
                </a:solidFill>
                <a:effectLst>
                  <a:outerShdw blurRad="38100" dist="38100" dir="2700000">
                    <a:srgbClr val="000000"/>
                  </a:outerShdw>
                </a:effectLst>
                <a:cs typeface="+mn-ea"/>
              </a:rPr>
              <a:t>33</a:t>
            </a:r>
            <a:endParaRPr lang="en-US" altLang="x-none" sz="2800" noProof="1">
              <a:solidFill>
                <a:srgbClr val="FF99FF"/>
              </a:solidFill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53290" name="Text Box 93">
            <a:extLst>
              <a:ext uri="{FF2B5EF4-FFF2-40B4-BE49-F238E27FC236}">
                <a16:creationId xmlns:a16="http://schemas.microsoft.com/office/drawing/2014/main" xmlns="" id="{F4869428-43BD-4267-A8B7-9934D63EF4E2}"/>
              </a:ext>
            </a:extLst>
          </p:cNvPr>
          <p:cNvSpPr txBox="1"/>
          <p:nvPr/>
        </p:nvSpPr>
        <p:spPr>
          <a:xfrm>
            <a:off x="228600" y="6262688"/>
            <a:ext cx="685800" cy="519112"/>
          </a:xfrm>
          <a:prstGeom prst="rect">
            <a:avLst/>
          </a:prstGeom>
          <a:noFill/>
          <a:ln w="9525">
            <a:noFill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800" noProof="1">
                <a:solidFill>
                  <a:srgbClr val="FF99FF"/>
                </a:solidFill>
                <a:effectLst>
                  <a:outerShdw blurRad="38100" dist="38100" dir="2700000">
                    <a:srgbClr val="000000"/>
                  </a:outerShdw>
                </a:effectLst>
                <a:cs typeface="+mn-ea"/>
              </a:rPr>
              <a:t>30</a:t>
            </a:r>
            <a:endParaRPr lang="en-US" altLang="x-none" sz="2800" noProof="1">
              <a:solidFill>
                <a:srgbClr val="FF99FF"/>
              </a:solidFill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3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3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3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3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3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3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3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3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5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5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5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5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53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53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53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53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53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53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53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53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53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53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5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53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5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2" dur="500"/>
                                        <p:tgtEl>
                                          <p:spTgt spid="5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5" dur="500"/>
                                        <p:tgtEl>
                                          <p:spTgt spid="5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8" dur="500"/>
                                        <p:tgtEl>
                                          <p:spTgt spid="53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1" dur="500"/>
                                        <p:tgtEl>
                                          <p:spTgt spid="5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5" dur="500"/>
                                        <p:tgtEl>
                                          <p:spTgt spid="53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8" dur="500"/>
                                        <p:tgtEl>
                                          <p:spTgt spid="53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1" dur="500"/>
                                        <p:tgtEl>
                                          <p:spTgt spid="53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4" dur="500"/>
                                        <p:tgtEl>
                                          <p:spTgt spid="53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7" dur="500"/>
                                        <p:tgtEl>
                                          <p:spTgt spid="53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bldLvl="0" animBg="1"/>
      <p:bldP spid="53251" grpId="0" bldLvl="0" animBg="1"/>
      <p:bldP spid="53252" grpId="0" bldLvl="0" animBg="1"/>
      <p:bldP spid="53253" grpId="0" bldLvl="0" animBg="1"/>
      <p:bldP spid="53259" grpId="0" bldLvl="0" animBg="1"/>
      <p:bldP spid="53260" grpId="0" bldLvl="0" animBg="1"/>
      <p:bldP spid="53261" grpId="0" bldLvl="0" animBg="1"/>
      <p:bldP spid="53262" grpId="0" bldLvl="0" animBg="1"/>
      <p:bldP spid="53263" grpId="0" bldLvl="0" animBg="1"/>
      <p:bldP spid="53264" grpId="0" bldLvl="0" animBg="1"/>
      <p:bldP spid="53265" grpId="0" bldLvl="0" animBg="1"/>
      <p:bldP spid="53266" grpId="0" bldLvl="0" animBg="1"/>
      <p:bldP spid="53267" grpId="0" bldLvl="0" animBg="1"/>
      <p:bldP spid="53268" grpId="0"/>
      <p:bldP spid="53268" grpId="1"/>
      <p:bldP spid="53269" grpId="0"/>
      <p:bldP spid="53269" grpId="1"/>
      <p:bldP spid="53270" grpId="0"/>
      <p:bldP spid="53270" grpId="1"/>
      <p:bldP spid="53271" grpId="0"/>
      <p:bldP spid="53271" grpId="1"/>
      <p:bldP spid="53272" grpId="0"/>
      <p:bldP spid="53272" grpId="1"/>
      <p:bldP spid="53273" grpId="0" bldLvl="0" animBg="1"/>
      <p:bldP spid="53274" grpId="0" bldLvl="0" animBg="1"/>
      <p:bldP spid="53275" grpId="0" bldLvl="0" animBg="1"/>
      <p:bldP spid="53276" grpId="0" bldLvl="0" animBg="1"/>
      <p:bldP spid="53282" grpId="0" bldLvl="0" animBg="1"/>
      <p:bldP spid="53283" grpId="0" bldLvl="0" animBg="1"/>
      <p:bldP spid="53284" grpId="0" bldLvl="0" animBg="1"/>
      <p:bldP spid="53285" grpId="0" bldLvl="0" animBg="1"/>
      <p:bldP spid="53286" grpId="0" bldLvl="0" animBg="1"/>
      <p:bldP spid="53287" grpId="0" bldLvl="0" animBg="1"/>
      <p:bldP spid="53288" grpId="0" bldLvl="0" animBg="1"/>
      <p:bldP spid="53289" grpId="0" bldLvl="0" animBg="1"/>
      <p:bldP spid="53290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文本框 22529">
            <a:extLst>
              <a:ext uri="{FF2B5EF4-FFF2-40B4-BE49-F238E27FC236}">
                <a16:creationId xmlns:a16="http://schemas.microsoft.com/office/drawing/2014/main" xmlns="" id="{B142FEFB-829C-4B58-8007-D5F4932F3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514600"/>
            <a:ext cx="495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ea typeface="方正姚体" panose="02010601030101010101" pitchFamily="2" charset="-122"/>
              </a:rPr>
              <a:t>问题1：什么是图论？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Oval 2">
            <a:extLst>
              <a:ext uri="{FF2B5EF4-FFF2-40B4-BE49-F238E27FC236}">
                <a16:creationId xmlns:a16="http://schemas.microsoft.com/office/drawing/2014/main" xmlns="" id="{A0B0B12D-A1CE-4476-B44D-2FB316899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8" y="1384300"/>
            <a:ext cx="461962" cy="50958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1</a:t>
            </a:r>
          </a:p>
        </p:txBody>
      </p:sp>
      <p:sp>
        <p:nvSpPr>
          <p:cNvPr id="40963" name="Oval 3">
            <a:extLst>
              <a:ext uri="{FF2B5EF4-FFF2-40B4-BE49-F238E27FC236}">
                <a16:creationId xmlns:a16="http://schemas.microsoft.com/office/drawing/2014/main" xmlns="" id="{AC969008-43AF-4F07-8AD7-BA4F0A978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447800"/>
            <a:ext cx="461963" cy="50958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2</a:t>
            </a:r>
          </a:p>
        </p:txBody>
      </p:sp>
      <p:sp>
        <p:nvSpPr>
          <p:cNvPr id="40964" name="Oval 4">
            <a:extLst>
              <a:ext uri="{FF2B5EF4-FFF2-40B4-BE49-F238E27FC236}">
                <a16:creationId xmlns:a16="http://schemas.microsoft.com/office/drawing/2014/main" xmlns="" id="{54EEA919-732F-4BEB-B176-08658523F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819400"/>
            <a:ext cx="461963" cy="50958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3</a:t>
            </a:r>
          </a:p>
        </p:txBody>
      </p:sp>
      <p:sp>
        <p:nvSpPr>
          <p:cNvPr id="40965" name="Oval 5">
            <a:extLst>
              <a:ext uri="{FF2B5EF4-FFF2-40B4-BE49-F238E27FC236}">
                <a16:creationId xmlns:a16="http://schemas.microsoft.com/office/drawing/2014/main" xmlns="" id="{8A94283F-A25F-47B4-89C9-72882DC3B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819400"/>
            <a:ext cx="461963" cy="50958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4</a:t>
            </a:r>
          </a:p>
        </p:txBody>
      </p:sp>
      <p:sp>
        <p:nvSpPr>
          <p:cNvPr id="40966" name="Line 6">
            <a:extLst>
              <a:ext uri="{FF2B5EF4-FFF2-40B4-BE49-F238E27FC236}">
                <a16:creationId xmlns:a16="http://schemas.microsoft.com/office/drawing/2014/main" xmlns="" id="{E662A85A-234E-4B6D-9442-0019398718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905000"/>
            <a:ext cx="0" cy="914400"/>
          </a:xfrm>
          <a:prstGeom prst="line">
            <a:avLst/>
          </a:prstGeom>
          <a:noFill/>
          <a:ln w="57150">
            <a:solidFill>
              <a:srgbClr val="66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0967" name="Line 7">
            <a:extLst>
              <a:ext uri="{FF2B5EF4-FFF2-40B4-BE49-F238E27FC236}">
                <a16:creationId xmlns:a16="http://schemas.microsoft.com/office/drawing/2014/main" xmlns="" id="{B6E70BE1-C6A5-4F61-B4C7-54D7D75066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3048000"/>
            <a:ext cx="1066800" cy="0"/>
          </a:xfrm>
          <a:prstGeom prst="line">
            <a:avLst/>
          </a:prstGeom>
          <a:noFill/>
          <a:ln w="57150">
            <a:solidFill>
              <a:srgbClr val="FF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0968" name="Line 8">
            <a:extLst>
              <a:ext uri="{FF2B5EF4-FFF2-40B4-BE49-F238E27FC236}">
                <a16:creationId xmlns:a16="http://schemas.microsoft.com/office/drawing/2014/main" xmlns="" id="{2C509A39-9BA4-46A4-9189-C8CD6ABC51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0" cy="91440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0969" name="Line 9">
            <a:extLst>
              <a:ext uri="{FF2B5EF4-FFF2-40B4-BE49-F238E27FC236}">
                <a16:creationId xmlns:a16="http://schemas.microsoft.com/office/drawing/2014/main" xmlns="" id="{5290369C-F748-416E-85C1-7C19D03B21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" y="1905000"/>
            <a:ext cx="1295400" cy="990600"/>
          </a:xfrm>
          <a:prstGeom prst="line">
            <a:avLst/>
          </a:prstGeom>
          <a:noFill/>
          <a:ln w="57150">
            <a:solidFill>
              <a:srgbClr val="FF7C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0970" name="Line 10">
            <a:extLst>
              <a:ext uri="{FF2B5EF4-FFF2-40B4-BE49-F238E27FC236}">
                <a16:creationId xmlns:a16="http://schemas.microsoft.com/office/drawing/2014/main" xmlns="" id="{7A97B3CB-D0A7-454D-94D4-336DD6E43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600200"/>
            <a:ext cx="1066800" cy="0"/>
          </a:xfrm>
          <a:prstGeom prst="line">
            <a:avLst/>
          </a:prstGeom>
          <a:noFill/>
          <a:ln w="57150">
            <a:solidFill>
              <a:srgbClr val="66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0971" name="Text Box 11">
            <a:extLst>
              <a:ext uri="{FF2B5EF4-FFF2-40B4-BE49-F238E27FC236}">
                <a16:creationId xmlns:a16="http://schemas.microsoft.com/office/drawing/2014/main" xmlns="" id="{76C77DB1-AF3F-4817-894C-911C1A454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1430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0972" name="Text Box 12">
            <a:extLst>
              <a:ext uri="{FF2B5EF4-FFF2-40B4-BE49-F238E27FC236}">
                <a16:creationId xmlns:a16="http://schemas.microsoft.com/office/drawing/2014/main" xmlns="" id="{4B68740C-DE36-4040-86DF-0746D7B61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812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40973" name="Text Box 13">
            <a:extLst>
              <a:ext uri="{FF2B5EF4-FFF2-40B4-BE49-F238E27FC236}">
                <a16:creationId xmlns:a16="http://schemas.microsoft.com/office/drawing/2014/main" xmlns="" id="{3FC44A4D-96FE-48C4-ADFE-866DF845D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1242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974" name="Text Box 14">
            <a:extLst>
              <a:ext uri="{FF2B5EF4-FFF2-40B4-BE49-F238E27FC236}">
                <a16:creationId xmlns:a16="http://schemas.microsoft.com/office/drawing/2014/main" xmlns="" id="{13A1FED0-538F-4204-931F-790F03585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825" y="22098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40975" name="Text Box 15">
            <a:extLst>
              <a:ext uri="{FF2B5EF4-FFF2-40B4-BE49-F238E27FC236}">
                <a16:creationId xmlns:a16="http://schemas.microsoft.com/office/drawing/2014/main" xmlns="" id="{40149A49-98FA-4815-B285-99D46A598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0574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4288" name="Text Box 16">
            <a:extLst>
              <a:ext uri="{FF2B5EF4-FFF2-40B4-BE49-F238E27FC236}">
                <a16:creationId xmlns:a16="http://schemas.microsoft.com/office/drawing/2014/main" xmlns="" id="{24128BB1-E724-4F58-8953-B47326713FB5}"/>
              </a:ext>
            </a:extLst>
          </p:cNvPr>
          <p:cNvSpPr txBox="1"/>
          <p:nvPr/>
        </p:nvSpPr>
        <p:spPr>
          <a:xfrm>
            <a:off x="304800" y="990600"/>
            <a:ext cx="4572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400" noProof="1">
                <a:solidFill>
                  <a:srgbClr val="FF99FF"/>
                </a:solidFill>
                <a:effectLst>
                  <a:outerShdw blurRad="38100" dist="38100" dir="2700000">
                    <a:srgbClr val="000000"/>
                  </a:outerShdw>
                </a:effectLst>
                <a:cs typeface="+mn-ea"/>
              </a:rPr>
              <a:t>0</a:t>
            </a:r>
            <a:endParaRPr lang="en-US" altLang="x-none" sz="2400" noProof="1">
              <a:solidFill>
                <a:srgbClr val="FF99FF"/>
              </a:solidFill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54289" name="Text Box 17">
            <a:extLst>
              <a:ext uri="{FF2B5EF4-FFF2-40B4-BE49-F238E27FC236}">
                <a16:creationId xmlns:a16="http://schemas.microsoft.com/office/drawing/2014/main" xmlns="" id="{6B35CEF0-A61C-4C93-A154-07B8C4F2AC81}"/>
              </a:ext>
            </a:extLst>
          </p:cNvPr>
          <p:cNvSpPr txBox="1"/>
          <p:nvPr/>
        </p:nvSpPr>
        <p:spPr>
          <a:xfrm>
            <a:off x="1828800" y="990600"/>
            <a:ext cx="457200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800" noProof="1">
                <a:solidFill>
                  <a:srgbClr val="FF99FF"/>
                </a:solidFill>
                <a:effectLst>
                  <a:outerShdw blurRad="38100" dist="38100" dir="2700000">
                    <a:srgbClr val="000000"/>
                  </a:outerShdw>
                </a:effectLst>
                <a:cs typeface="+mn-ea"/>
              </a:rPr>
              <a:t>∞</a:t>
            </a:r>
            <a:endParaRPr lang="en-US" altLang="x-none" sz="2800" noProof="1">
              <a:solidFill>
                <a:srgbClr val="FF99FF"/>
              </a:solidFill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54290" name="Text Box 18">
            <a:extLst>
              <a:ext uri="{FF2B5EF4-FFF2-40B4-BE49-F238E27FC236}">
                <a16:creationId xmlns:a16="http://schemas.microsoft.com/office/drawing/2014/main" xmlns="" id="{D860D3FE-D9B0-4300-90D9-D3AC61F680AA}"/>
              </a:ext>
            </a:extLst>
          </p:cNvPr>
          <p:cNvSpPr txBox="1"/>
          <p:nvPr/>
        </p:nvSpPr>
        <p:spPr>
          <a:xfrm>
            <a:off x="1905000" y="3124200"/>
            <a:ext cx="457200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800" noProof="1">
                <a:solidFill>
                  <a:srgbClr val="FF99FF"/>
                </a:solidFill>
                <a:effectLst>
                  <a:outerShdw blurRad="38100" dist="38100" dir="2700000">
                    <a:srgbClr val="000000"/>
                  </a:outerShdw>
                </a:effectLst>
                <a:cs typeface="+mn-ea"/>
              </a:rPr>
              <a:t>∞</a:t>
            </a:r>
            <a:endParaRPr lang="en-US" altLang="x-none" sz="2800" noProof="1">
              <a:solidFill>
                <a:srgbClr val="FF99FF"/>
              </a:solidFill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54291" name="Text Box 19">
            <a:extLst>
              <a:ext uri="{FF2B5EF4-FFF2-40B4-BE49-F238E27FC236}">
                <a16:creationId xmlns:a16="http://schemas.microsoft.com/office/drawing/2014/main" xmlns="" id="{DCC6CDDB-D297-4B5E-BE71-60D47C1B2F7D}"/>
              </a:ext>
            </a:extLst>
          </p:cNvPr>
          <p:cNvSpPr txBox="1"/>
          <p:nvPr/>
        </p:nvSpPr>
        <p:spPr>
          <a:xfrm>
            <a:off x="152400" y="3124200"/>
            <a:ext cx="533400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800" noProof="1">
                <a:solidFill>
                  <a:srgbClr val="FF99FF"/>
                </a:solidFill>
                <a:effectLst>
                  <a:outerShdw blurRad="38100" dist="38100" dir="2700000">
                    <a:srgbClr val="000000"/>
                  </a:outerShdw>
                </a:effectLst>
                <a:cs typeface="+mn-ea"/>
              </a:rPr>
              <a:t>∞</a:t>
            </a:r>
            <a:endParaRPr lang="en-US" altLang="x-none" sz="2800" noProof="1">
              <a:solidFill>
                <a:srgbClr val="FF99FF"/>
              </a:solidFill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54292" name="Text Box 20">
            <a:extLst>
              <a:ext uri="{FF2B5EF4-FFF2-40B4-BE49-F238E27FC236}">
                <a16:creationId xmlns:a16="http://schemas.microsoft.com/office/drawing/2014/main" xmlns="" id="{426DB549-29F7-4966-B190-AD2022108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057400"/>
            <a:ext cx="54864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100">
                <a:solidFill>
                  <a:schemeClr val="bg1"/>
                </a:solidFill>
              </a:rPr>
              <a:t>dis[3]=15 &lt;  dis[1]+</a:t>
            </a:r>
            <a:r>
              <a:rPr lang="en-US" altLang="zh-CN" sz="2100">
                <a:solidFill>
                  <a:srgbClr val="99FF66"/>
                </a:solidFill>
              </a:rPr>
              <a:t>line[1</a:t>
            </a:r>
            <a:r>
              <a:rPr lang="zh-CN" altLang="en-US" sz="2100">
                <a:solidFill>
                  <a:srgbClr val="99FF66"/>
                </a:solidFill>
              </a:rPr>
              <a:t>][</a:t>
            </a:r>
            <a:r>
              <a:rPr lang="en-US" altLang="zh-CN" sz="2100">
                <a:solidFill>
                  <a:srgbClr val="99FF66"/>
                </a:solidFill>
              </a:rPr>
              <a:t>3]</a:t>
            </a:r>
            <a:r>
              <a:rPr lang="en-US" altLang="zh-CN" sz="2100">
                <a:solidFill>
                  <a:schemeClr val="bg1"/>
                </a:solidFill>
              </a:rPr>
              <a:t>=30    dis[3]=15</a:t>
            </a:r>
          </a:p>
        </p:txBody>
      </p:sp>
      <p:sp>
        <p:nvSpPr>
          <p:cNvPr id="54293" name="Text Box 21">
            <a:extLst>
              <a:ext uri="{FF2B5EF4-FFF2-40B4-BE49-F238E27FC236}">
                <a16:creationId xmlns:a16="http://schemas.microsoft.com/office/drawing/2014/main" xmlns="" id="{C31868B5-5467-4B04-B40A-203B881A2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819400"/>
            <a:ext cx="53340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100">
                <a:solidFill>
                  <a:schemeClr val="bg1"/>
                </a:solidFill>
              </a:rPr>
              <a:t>dis[2]=5  =   dis[1]+</a:t>
            </a:r>
            <a:r>
              <a:rPr lang="en-US" altLang="zh-CN" sz="2100">
                <a:solidFill>
                  <a:srgbClr val="66FFFF"/>
                </a:solidFill>
              </a:rPr>
              <a:t>line[1</a:t>
            </a:r>
            <a:r>
              <a:rPr lang="zh-CN" altLang="en-US" sz="2100">
                <a:solidFill>
                  <a:srgbClr val="66FFFF"/>
                </a:solidFill>
              </a:rPr>
              <a:t>][</a:t>
            </a:r>
            <a:r>
              <a:rPr lang="en-US" altLang="zh-CN" sz="2100">
                <a:solidFill>
                  <a:srgbClr val="66FFFF"/>
                </a:solidFill>
              </a:rPr>
              <a:t>2]</a:t>
            </a:r>
            <a:r>
              <a:rPr lang="en-US" altLang="zh-CN" sz="2100">
                <a:solidFill>
                  <a:schemeClr val="bg1"/>
                </a:solidFill>
              </a:rPr>
              <a:t>=5      dis[2]=5</a:t>
            </a:r>
          </a:p>
        </p:txBody>
      </p:sp>
      <p:sp>
        <p:nvSpPr>
          <p:cNvPr id="54294" name="Text Box 22">
            <a:extLst>
              <a:ext uri="{FF2B5EF4-FFF2-40B4-BE49-F238E27FC236}">
                <a16:creationId xmlns:a16="http://schemas.microsoft.com/office/drawing/2014/main" xmlns="" id="{4EDB45E2-8357-472B-9774-F78BFA77A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600200"/>
            <a:ext cx="5716588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100">
                <a:solidFill>
                  <a:schemeClr val="bg1"/>
                </a:solidFill>
              </a:rPr>
              <a:t>dis[3]= 30 &gt;  dis[2]+</a:t>
            </a:r>
            <a:r>
              <a:rPr lang="en-US" altLang="zh-CN" sz="2100">
                <a:solidFill>
                  <a:srgbClr val="FF9999"/>
                </a:solidFill>
              </a:rPr>
              <a:t>line[2</a:t>
            </a:r>
            <a:r>
              <a:rPr lang="zh-CN" altLang="en-US" sz="2100">
                <a:solidFill>
                  <a:srgbClr val="FF9999"/>
                </a:solidFill>
              </a:rPr>
              <a:t>][</a:t>
            </a:r>
            <a:r>
              <a:rPr lang="en-US" altLang="zh-CN" sz="2100">
                <a:solidFill>
                  <a:srgbClr val="FF9999"/>
                </a:solidFill>
              </a:rPr>
              <a:t>3]</a:t>
            </a:r>
            <a:r>
              <a:rPr lang="en-US" altLang="zh-CN" sz="2100">
                <a:solidFill>
                  <a:schemeClr val="bg1"/>
                </a:solidFill>
              </a:rPr>
              <a:t>= 15   </a:t>
            </a:r>
            <a:r>
              <a:rPr lang="en-US" altLang="zh-CN" sz="2100">
                <a:solidFill>
                  <a:srgbClr val="FFFF66"/>
                </a:solidFill>
              </a:rPr>
              <a:t>dis[3]= 15</a:t>
            </a:r>
          </a:p>
        </p:txBody>
      </p:sp>
      <p:sp>
        <p:nvSpPr>
          <p:cNvPr id="54295" name="Text Box 23">
            <a:extLst>
              <a:ext uri="{FF2B5EF4-FFF2-40B4-BE49-F238E27FC236}">
                <a16:creationId xmlns:a16="http://schemas.microsoft.com/office/drawing/2014/main" xmlns="" id="{2E58C362-4F8D-4A16-962B-36F1E3D4A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438400"/>
            <a:ext cx="55626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100">
                <a:solidFill>
                  <a:schemeClr val="bg1"/>
                </a:solidFill>
              </a:rPr>
              <a:t>dis[4]=33 &gt;  dis[3]+</a:t>
            </a:r>
            <a:r>
              <a:rPr lang="en-US" altLang="zh-CN" sz="2100">
                <a:solidFill>
                  <a:srgbClr val="FF99FF"/>
                </a:solidFill>
              </a:rPr>
              <a:t>line[3</a:t>
            </a:r>
            <a:r>
              <a:rPr lang="zh-CN" altLang="en-US" sz="2100">
                <a:solidFill>
                  <a:srgbClr val="FF99FF"/>
                </a:solidFill>
              </a:rPr>
              <a:t>][</a:t>
            </a:r>
            <a:r>
              <a:rPr lang="en-US" altLang="zh-CN" sz="2100">
                <a:solidFill>
                  <a:srgbClr val="FF99FF"/>
                </a:solidFill>
              </a:rPr>
              <a:t>4]</a:t>
            </a:r>
            <a:r>
              <a:rPr lang="en-US" altLang="zh-CN" sz="2100">
                <a:solidFill>
                  <a:schemeClr val="bg1"/>
                </a:solidFill>
              </a:rPr>
              <a:t>=18     </a:t>
            </a:r>
            <a:r>
              <a:rPr lang="en-US" altLang="zh-CN" sz="2100">
                <a:solidFill>
                  <a:srgbClr val="FFFF66"/>
                </a:solidFill>
              </a:rPr>
              <a:t>dis[4]=18</a:t>
            </a:r>
          </a:p>
        </p:txBody>
      </p:sp>
      <p:sp>
        <p:nvSpPr>
          <p:cNvPr id="54296" name="Text Box 24">
            <a:extLst>
              <a:ext uri="{FF2B5EF4-FFF2-40B4-BE49-F238E27FC236}">
                <a16:creationId xmlns:a16="http://schemas.microsoft.com/office/drawing/2014/main" xmlns="" id="{8B8C8547-9096-47F9-8DA9-AD7E68C44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219200"/>
            <a:ext cx="54102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100">
                <a:solidFill>
                  <a:schemeClr val="bg1"/>
                </a:solidFill>
              </a:rPr>
              <a:t>dis[2]= 5  &lt;  dis[4]+</a:t>
            </a:r>
            <a:r>
              <a:rPr lang="en-US" altLang="zh-CN" sz="2100">
                <a:solidFill>
                  <a:srgbClr val="FF9933"/>
                </a:solidFill>
              </a:rPr>
              <a:t>line[4</a:t>
            </a:r>
            <a:r>
              <a:rPr lang="zh-CN" altLang="en-US" sz="2100">
                <a:solidFill>
                  <a:srgbClr val="FF9933"/>
                </a:solidFill>
              </a:rPr>
              <a:t>][</a:t>
            </a:r>
            <a:r>
              <a:rPr lang="en-US" altLang="zh-CN" sz="2100">
                <a:solidFill>
                  <a:srgbClr val="FF9933"/>
                </a:solidFill>
              </a:rPr>
              <a:t>2]</a:t>
            </a:r>
            <a:r>
              <a:rPr lang="en-US" altLang="zh-CN" sz="2100">
                <a:solidFill>
                  <a:schemeClr val="bg1"/>
                </a:solidFill>
              </a:rPr>
              <a:t>= 23   dis[2]= 5</a:t>
            </a:r>
          </a:p>
        </p:txBody>
      </p:sp>
      <p:sp>
        <p:nvSpPr>
          <p:cNvPr id="40985" name="Oval 25">
            <a:extLst>
              <a:ext uri="{FF2B5EF4-FFF2-40B4-BE49-F238E27FC236}">
                <a16:creationId xmlns:a16="http://schemas.microsoft.com/office/drawing/2014/main" xmlns="" id="{E2B97756-0EE0-4DAD-97CA-33A29B5C2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8" y="4446588"/>
            <a:ext cx="461962" cy="509587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1</a:t>
            </a:r>
          </a:p>
        </p:txBody>
      </p:sp>
      <p:sp>
        <p:nvSpPr>
          <p:cNvPr id="40986" name="Oval 26">
            <a:extLst>
              <a:ext uri="{FF2B5EF4-FFF2-40B4-BE49-F238E27FC236}">
                <a16:creationId xmlns:a16="http://schemas.microsoft.com/office/drawing/2014/main" xmlns="" id="{EA8E60DE-5799-4B5A-B4E3-4F8AFC48E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510088"/>
            <a:ext cx="461963" cy="509587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2</a:t>
            </a:r>
          </a:p>
        </p:txBody>
      </p:sp>
      <p:sp>
        <p:nvSpPr>
          <p:cNvPr id="40987" name="Oval 27">
            <a:extLst>
              <a:ext uri="{FF2B5EF4-FFF2-40B4-BE49-F238E27FC236}">
                <a16:creationId xmlns:a16="http://schemas.microsoft.com/office/drawing/2014/main" xmlns="" id="{28802E9F-20B7-49BD-9F38-C3D59D123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881688"/>
            <a:ext cx="461963" cy="509587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3</a:t>
            </a:r>
          </a:p>
        </p:txBody>
      </p:sp>
      <p:sp>
        <p:nvSpPr>
          <p:cNvPr id="40988" name="Oval 28">
            <a:extLst>
              <a:ext uri="{FF2B5EF4-FFF2-40B4-BE49-F238E27FC236}">
                <a16:creationId xmlns:a16="http://schemas.microsoft.com/office/drawing/2014/main" xmlns="" id="{8B27D8B8-7806-4955-BB76-D9E786F73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881688"/>
            <a:ext cx="461963" cy="509587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4</a:t>
            </a:r>
          </a:p>
        </p:txBody>
      </p:sp>
      <p:sp>
        <p:nvSpPr>
          <p:cNvPr id="40989" name="Line 29">
            <a:extLst>
              <a:ext uri="{FF2B5EF4-FFF2-40B4-BE49-F238E27FC236}">
                <a16:creationId xmlns:a16="http://schemas.microsoft.com/office/drawing/2014/main" xmlns="" id="{540684BB-6C7B-4DFF-B141-1795EEC5C27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4967288"/>
            <a:ext cx="0" cy="914400"/>
          </a:xfrm>
          <a:prstGeom prst="line">
            <a:avLst/>
          </a:prstGeom>
          <a:noFill/>
          <a:ln w="57150">
            <a:solidFill>
              <a:srgbClr val="66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0990" name="Line 30">
            <a:extLst>
              <a:ext uri="{FF2B5EF4-FFF2-40B4-BE49-F238E27FC236}">
                <a16:creationId xmlns:a16="http://schemas.microsoft.com/office/drawing/2014/main" xmlns="" id="{F7ECF2CB-D72B-491B-9494-A694BB86DB0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6110288"/>
            <a:ext cx="1066800" cy="0"/>
          </a:xfrm>
          <a:prstGeom prst="line">
            <a:avLst/>
          </a:prstGeom>
          <a:noFill/>
          <a:ln w="57150">
            <a:solidFill>
              <a:srgbClr val="FF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0991" name="Line 31">
            <a:extLst>
              <a:ext uri="{FF2B5EF4-FFF2-40B4-BE49-F238E27FC236}">
                <a16:creationId xmlns:a16="http://schemas.microsoft.com/office/drawing/2014/main" xmlns="" id="{AD9E2630-6A8C-400A-B386-D69DEF97E6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4967288"/>
            <a:ext cx="0" cy="91440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0992" name="Line 32">
            <a:extLst>
              <a:ext uri="{FF2B5EF4-FFF2-40B4-BE49-F238E27FC236}">
                <a16:creationId xmlns:a16="http://schemas.microsoft.com/office/drawing/2014/main" xmlns="" id="{92E4E981-5C2E-4110-9CEF-103611F760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" y="4967288"/>
            <a:ext cx="1295400" cy="990600"/>
          </a:xfrm>
          <a:prstGeom prst="line">
            <a:avLst/>
          </a:prstGeom>
          <a:noFill/>
          <a:ln w="57150">
            <a:solidFill>
              <a:srgbClr val="FF7C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0993" name="Line 33">
            <a:extLst>
              <a:ext uri="{FF2B5EF4-FFF2-40B4-BE49-F238E27FC236}">
                <a16:creationId xmlns:a16="http://schemas.microsoft.com/office/drawing/2014/main" xmlns="" id="{29F3379B-F199-4B34-8225-0D01FCC0A45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4662488"/>
            <a:ext cx="1066800" cy="0"/>
          </a:xfrm>
          <a:prstGeom prst="line">
            <a:avLst/>
          </a:prstGeom>
          <a:noFill/>
          <a:ln w="57150">
            <a:solidFill>
              <a:srgbClr val="66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0994" name="Text Box 34">
            <a:extLst>
              <a:ext uri="{FF2B5EF4-FFF2-40B4-BE49-F238E27FC236}">
                <a16:creationId xmlns:a16="http://schemas.microsoft.com/office/drawing/2014/main" xmlns="" id="{949C6ACD-8761-4477-B8BF-2C507616D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2052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0995" name="Text Box 35">
            <a:extLst>
              <a:ext uri="{FF2B5EF4-FFF2-40B4-BE49-F238E27FC236}">
                <a16:creationId xmlns:a16="http://schemas.microsoft.com/office/drawing/2014/main" xmlns="" id="{5E79B61A-CD91-4B4C-A553-B4A462AE8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0434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40996" name="Text Box 36">
            <a:extLst>
              <a:ext uri="{FF2B5EF4-FFF2-40B4-BE49-F238E27FC236}">
                <a16:creationId xmlns:a16="http://schemas.microsoft.com/office/drawing/2014/main" xmlns="" id="{B532CA3C-424D-4A55-BFBE-067C83DB1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61864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997" name="Text Box 37">
            <a:extLst>
              <a:ext uri="{FF2B5EF4-FFF2-40B4-BE49-F238E27FC236}">
                <a16:creationId xmlns:a16="http://schemas.microsoft.com/office/drawing/2014/main" xmlns="" id="{5B386207-2A0D-42FD-A2A6-0A6DFD7D9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2720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40998" name="Text Box 38">
            <a:extLst>
              <a:ext uri="{FF2B5EF4-FFF2-40B4-BE49-F238E27FC236}">
                <a16:creationId xmlns:a16="http://schemas.microsoft.com/office/drawing/2014/main" xmlns="" id="{A9350042-E72A-48CE-AF62-09246E9FE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1196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4311" name="Text Box 39">
            <a:extLst>
              <a:ext uri="{FF2B5EF4-FFF2-40B4-BE49-F238E27FC236}">
                <a16:creationId xmlns:a16="http://schemas.microsoft.com/office/drawing/2014/main" xmlns="" id="{FA10C76B-5625-4AE4-B23B-B1C2FF3C4BDE}"/>
              </a:ext>
            </a:extLst>
          </p:cNvPr>
          <p:cNvSpPr txBox="1"/>
          <p:nvPr/>
        </p:nvSpPr>
        <p:spPr>
          <a:xfrm>
            <a:off x="304800" y="4052888"/>
            <a:ext cx="4572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400" noProof="1">
                <a:solidFill>
                  <a:srgbClr val="FF99FF"/>
                </a:solidFill>
                <a:effectLst>
                  <a:outerShdw blurRad="38100" dist="38100" dir="2700000">
                    <a:srgbClr val="000000"/>
                  </a:outerShdw>
                </a:effectLst>
                <a:cs typeface="+mn-ea"/>
              </a:rPr>
              <a:t>0</a:t>
            </a:r>
            <a:endParaRPr lang="en-US" altLang="x-none" sz="2400" noProof="1">
              <a:solidFill>
                <a:srgbClr val="FF99FF"/>
              </a:solidFill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54312" name="Text Box 40">
            <a:extLst>
              <a:ext uri="{FF2B5EF4-FFF2-40B4-BE49-F238E27FC236}">
                <a16:creationId xmlns:a16="http://schemas.microsoft.com/office/drawing/2014/main" xmlns="" id="{45911675-FE2B-4EBB-9A74-8A0563C46FD3}"/>
              </a:ext>
            </a:extLst>
          </p:cNvPr>
          <p:cNvSpPr txBox="1"/>
          <p:nvPr/>
        </p:nvSpPr>
        <p:spPr>
          <a:xfrm>
            <a:off x="1828800" y="4052888"/>
            <a:ext cx="457200" cy="51911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800" noProof="1">
                <a:solidFill>
                  <a:srgbClr val="FF99FF"/>
                </a:solidFill>
                <a:effectLst>
                  <a:outerShdw blurRad="38100" dist="38100" dir="2700000">
                    <a:srgbClr val="000000"/>
                  </a:outerShdw>
                </a:effectLst>
                <a:cs typeface="+mn-ea"/>
              </a:rPr>
              <a:t>5</a:t>
            </a:r>
            <a:endParaRPr lang="en-US" altLang="x-none" sz="2800" noProof="1">
              <a:solidFill>
                <a:srgbClr val="FF99FF"/>
              </a:solidFill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54313" name="Text Box 41">
            <a:extLst>
              <a:ext uri="{FF2B5EF4-FFF2-40B4-BE49-F238E27FC236}">
                <a16:creationId xmlns:a16="http://schemas.microsoft.com/office/drawing/2014/main" xmlns="" id="{17D10B9D-81C6-4BA6-AB6B-8586F395EC9C}"/>
              </a:ext>
            </a:extLst>
          </p:cNvPr>
          <p:cNvSpPr txBox="1"/>
          <p:nvPr/>
        </p:nvSpPr>
        <p:spPr>
          <a:xfrm>
            <a:off x="1828800" y="6338888"/>
            <a:ext cx="609600" cy="51911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800" noProof="1">
                <a:solidFill>
                  <a:srgbClr val="FF99FF"/>
                </a:solidFill>
                <a:effectLst>
                  <a:outerShdw blurRad="38100" dist="38100" dir="2700000">
                    <a:srgbClr val="000000"/>
                  </a:outerShdw>
                </a:effectLst>
                <a:cs typeface="+mn-ea"/>
              </a:rPr>
              <a:t>33</a:t>
            </a:r>
            <a:endParaRPr lang="en-US" altLang="x-none" sz="2800" noProof="1">
              <a:solidFill>
                <a:srgbClr val="FF99FF"/>
              </a:solidFill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54314" name="Text Box 42">
            <a:extLst>
              <a:ext uri="{FF2B5EF4-FFF2-40B4-BE49-F238E27FC236}">
                <a16:creationId xmlns:a16="http://schemas.microsoft.com/office/drawing/2014/main" xmlns="" id="{9B5E3918-29FF-4901-B13F-6968194BEF10}"/>
              </a:ext>
            </a:extLst>
          </p:cNvPr>
          <p:cNvSpPr txBox="1"/>
          <p:nvPr/>
        </p:nvSpPr>
        <p:spPr>
          <a:xfrm>
            <a:off x="228600" y="6262688"/>
            <a:ext cx="685800" cy="51911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800" noProof="1">
                <a:solidFill>
                  <a:srgbClr val="FF99FF"/>
                </a:solidFill>
                <a:effectLst>
                  <a:outerShdw blurRad="38100" dist="38100" dir="2700000">
                    <a:srgbClr val="000000"/>
                  </a:outerShdw>
                </a:effectLst>
                <a:cs typeface="+mn-ea"/>
              </a:rPr>
              <a:t>30</a:t>
            </a:r>
            <a:endParaRPr lang="en-US" altLang="x-none" sz="2800" noProof="1">
              <a:solidFill>
                <a:srgbClr val="FF99FF"/>
              </a:solidFill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54315" name="Oval 43">
            <a:extLst>
              <a:ext uri="{FF2B5EF4-FFF2-40B4-BE49-F238E27FC236}">
                <a16:creationId xmlns:a16="http://schemas.microsoft.com/office/drawing/2014/main" xmlns="" id="{D27EDA35-6F8B-49F3-B992-BB924021B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4446588"/>
            <a:ext cx="461962" cy="509587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1</a:t>
            </a:r>
          </a:p>
        </p:txBody>
      </p:sp>
      <p:sp>
        <p:nvSpPr>
          <p:cNvPr id="54316" name="Oval 44">
            <a:extLst>
              <a:ext uri="{FF2B5EF4-FFF2-40B4-BE49-F238E27FC236}">
                <a16:creationId xmlns:a16="http://schemas.microsoft.com/office/drawing/2014/main" xmlns="" id="{BE4BAE61-C6C8-4867-B291-E19C68970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510088"/>
            <a:ext cx="461963" cy="509587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2</a:t>
            </a:r>
          </a:p>
        </p:txBody>
      </p:sp>
      <p:sp>
        <p:nvSpPr>
          <p:cNvPr id="54317" name="Oval 45">
            <a:extLst>
              <a:ext uri="{FF2B5EF4-FFF2-40B4-BE49-F238E27FC236}">
                <a16:creationId xmlns:a16="http://schemas.microsoft.com/office/drawing/2014/main" xmlns="" id="{82C89944-75AA-4E54-982F-7FA0CC0F9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881688"/>
            <a:ext cx="461963" cy="509587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3</a:t>
            </a:r>
          </a:p>
        </p:txBody>
      </p:sp>
      <p:sp>
        <p:nvSpPr>
          <p:cNvPr id="54318" name="Oval 46">
            <a:extLst>
              <a:ext uri="{FF2B5EF4-FFF2-40B4-BE49-F238E27FC236}">
                <a16:creationId xmlns:a16="http://schemas.microsoft.com/office/drawing/2014/main" xmlns="" id="{4C3858EE-1E80-44D0-AD47-48AA396CB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881688"/>
            <a:ext cx="461963" cy="509587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4</a:t>
            </a:r>
          </a:p>
        </p:txBody>
      </p:sp>
      <p:sp>
        <p:nvSpPr>
          <p:cNvPr id="54319" name="Line 47">
            <a:extLst>
              <a:ext uri="{FF2B5EF4-FFF2-40B4-BE49-F238E27FC236}">
                <a16:creationId xmlns:a16="http://schemas.microsoft.com/office/drawing/2014/main" xmlns="" id="{F2419DB3-CD17-4BE1-A34A-0D47C2A761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4967288"/>
            <a:ext cx="0" cy="914400"/>
          </a:xfrm>
          <a:prstGeom prst="line">
            <a:avLst/>
          </a:prstGeom>
          <a:noFill/>
          <a:ln w="57150">
            <a:solidFill>
              <a:srgbClr val="66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4320" name="Line 48">
            <a:extLst>
              <a:ext uri="{FF2B5EF4-FFF2-40B4-BE49-F238E27FC236}">
                <a16:creationId xmlns:a16="http://schemas.microsoft.com/office/drawing/2014/main" xmlns="" id="{C49C981F-352A-4269-9F46-18A0F9A32E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6110288"/>
            <a:ext cx="1066800" cy="0"/>
          </a:xfrm>
          <a:prstGeom prst="line">
            <a:avLst/>
          </a:prstGeom>
          <a:noFill/>
          <a:ln w="57150">
            <a:solidFill>
              <a:srgbClr val="FF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4321" name="Line 49">
            <a:extLst>
              <a:ext uri="{FF2B5EF4-FFF2-40B4-BE49-F238E27FC236}">
                <a16:creationId xmlns:a16="http://schemas.microsoft.com/office/drawing/2014/main" xmlns="" id="{7CBA1145-B66A-48EB-9034-A5094E50E0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967288"/>
            <a:ext cx="0" cy="91440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4322" name="Line 50">
            <a:extLst>
              <a:ext uri="{FF2B5EF4-FFF2-40B4-BE49-F238E27FC236}">
                <a16:creationId xmlns:a16="http://schemas.microsoft.com/office/drawing/2014/main" xmlns="" id="{86F0B0CD-6200-49D2-B2FE-0B0C1744DB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4967288"/>
            <a:ext cx="1295400" cy="990600"/>
          </a:xfrm>
          <a:prstGeom prst="line">
            <a:avLst/>
          </a:prstGeom>
          <a:noFill/>
          <a:ln w="57150">
            <a:solidFill>
              <a:srgbClr val="FF7C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4323" name="Line 51">
            <a:extLst>
              <a:ext uri="{FF2B5EF4-FFF2-40B4-BE49-F238E27FC236}">
                <a16:creationId xmlns:a16="http://schemas.microsoft.com/office/drawing/2014/main" xmlns="" id="{074F2C36-3266-4124-9CB0-FC1D70BB30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662488"/>
            <a:ext cx="1066800" cy="0"/>
          </a:xfrm>
          <a:prstGeom prst="line">
            <a:avLst/>
          </a:prstGeom>
          <a:noFill/>
          <a:ln w="57150">
            <a:solidFill>
              <a:srgbClr val="66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4324" name="Text Box 52">
            <a:extLst>
              <a:ext uri="{FF2B5EF4-FFF2-40B4-BE49-F238E27FC236}">
                <a16:creationId xmlns:a16="http://schemas.microsoft.com/office/drawing/2014/main" xmlns="" id="{99339BC9-6908-42D4-9587-6391738D4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2052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4325" name="Text Box 53">
            <a:extLst>
              <a:ext uri="{FF2B5EF4-FFF2-40B4-BE49-F238E27FC236}">
                <a16:creationId xmlns:a16="http://schemas.microsoft.com/office/drawing/2014/main" xmlns="" id="{3B5037B1-0B81-4F90-BD6B-F173ABC1A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1864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4326" name="Text Box 54">
            <a:extLst>
              <a:ext uri="{FF2B5EF4-FFF2-40B4-BE49-F238E27FC236}">
                <a16:creationId xmlns:a16="http://schemas.microsoft.com/office/drawing/2014/main" xmlns="" id="{1A0717DB-A923-4D92-B5A9-99B15ED2B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2720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54327" name="Text Box 55">
            <a:extLst>
              <a:ext uri="{FF2B5EF4-FFF2-40B4-BE49-F238E27FC236}">
                <a16:creationId xmlns:a16="http://schemas.microsoft.com/office/drawing/2014/main" xmlns="" id="{52603BC2-C3B6-4227-821C-671685C5A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1196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4328" name="Text Box 56">
            <a:extLst>
              <a:ext uri="{FF2B5EF4-FFF2-40B4-BE49-F238E27FC236}">
                <a16:creationId xmlns:a16="http://schemas.microsoft.com/office/drawing/2014/main" xmlns="" id="{5201A8D6-4B01-42B4-A3E1-9C853FBBD593}"/>
              </a:ext>
            </a:extLst>
          </p:cNvPr>
          <p:cNvSpPr txBox="1"/>
          <p:nvPr/>
        </p:nvSpPr>
        <p:spPr>
          <a:xfrm>
            <a:off x="3962400" y="4052888"/>
            <a:ext cx="4572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400" noProof="1">
                <a:solidFill>
                  <a:srgbClr val="FF99FF"/>
                </a:solidFill>
                <a:effectLst>
                  <a:outerShdw blurRad="38100" dist="38100" dir="2700000">
                    <a:srgbClr val="000000"/>
                  </a:outerShdw>
                </a:effectLst>
                <a:cs typeface="+mn-ea"/>
              </a:rPr>
              <a:t>0</a:t>
            </a:r>
            <a:endParaRPr lang="en-US" altLang="x-none" sz="2400" noProof="1">
              <a:solidFill>
                <a:srgbClr val="FF99FF"/>
              </a:solidFill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54329" name="Text Box 57">
            <a:extLst>
              <a:ext uri="{FF2B5EF4-FFF2-40B4-BE49-F238E27FC236}">
                <a16:creationId xmlns:a16="http://schemas.microsoft.com/office/drawing/2014/main" xmlns="" id="{70359E4F-7D44-441F-B9C3-213CF2832EA2}"/>
              </a:ext>
            </a:extLst>
          </p:cNvPr>
          <p:cNvSpPr txBox="1"/>
          <p:nvPr/>
        </p:nvSpPr>
        <p:spPr>
          <a:xfrm>
            <a:off x="5486400" y="4052888"/>
            <a:ext cx="457200" cy="51911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800" noProof="1">
                <a:solidFill>
                  <a:srgbClr val="FF99FF"/>
                </a:solidFill>
                <a:effectLst>
                  <a:outerShdw blurRad="38100" dist="38100" dir="2700000">
                    <a:srgbClr val="000000"/>
                  </a:outerShdw>
                </a:effectLst>
                <a:cs typeface="+mn-ea"/>
              </a:rPr>
              <a:t>5</a:t>
            </a:r>
            <a:endParaRPr lang="en-US" altLang="x-none" sz="2800" noProof="1">
              <a:solidFill>
                <a:srgbClr val="FF99FF"/>
              </a:solidFill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54330" name="Text Box 58">
            <a:extLst>
              <a:ext uri="{FF2B5EF4-FFF2-40B4-BE49-F238E27FC236}">
                <a16:creationId xmlns:a16="http://schemas.microsoft.com/office/drawing/2014/main" xmlns="" id="{D2CFC2E4-E3CF-44E1-B4AB-6BFB190FABD2}"/>
              </a:ext>
            </a:extLst>
          </p:cNvPr>
          <p:cNvSpPr txBox="1"/>
          <p:nvPr/>
        </p:nvSpPr>
        <p:spPr>
          <a:xfrm>
            <a:off x="5486400" y="6338888"/>
            <a:ext cx="609600" cy="51911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800" noProof="1">
                <a:solidFill>
                  <a:srgbClr val="FF99FF"/>
                </a:solidFill>
                <a:effectLst>
                  <a:outerShdw blurRad="38100" dist="38100" dir="2700000">
                    <a:srgbClr val="000000"/>
                  </a:outerShdw>
                </a:effectLst>
                <a:cs typeface="+mn-ea"/>
              </a:rPr>
              <a:t>18</a:t>
            </a:r>
            <a:endParaRPr lang="en-US" altLang="x-none" sz="2800" noProof="1">
              <a:solidFill>
                <a:srgbClr val="FF99FF"/>
              </a:solidFill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54331" name="Text Box 59">
            <a:extLst>
              <a:ext uri="{FF2B5EF4-FFF2-40B4-BE49-F238E27FC236}">
                <a16:creationId xmlns:a16="http://schemas.microsoft.com/office/drawing/2014/main" xmlns="" id="{B460A336-A668-4D17-9229-5A5EF2E20E8B}"/>
              </a:ext>
            </a:extLst>
          </p:cNvPr>
          <p:cNvSpPr txBox="1"/>
          <p:nvPr/>
        </p:nvSpPr>
        <p:spPr>
          <a:xfrm>
            <a:off x="3886200" y="6262688"/>
            <a:ext cx="685800" cy="51911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800" noProof="1">
                <a:solidFill>
                  <a:srgbClr val="FF99FF"/>
                </a:solidFill>
                <a:effectLst>
                  <a:outerShdw blurRad="38100" dist="38100" dir="2700000">
                    <a:srgbClr val="000000"/>
                  </a:outerShdw>
                </a:effectLst>
                <a:cs typeface="+mn-ea"/>
              </a:rPr>
              <a:t>15</a:t>
            </a:r>
            <a:endParaRPr lang="en-US" altLang="x-none" sz="2800" noProof="1">
              <a:solidFill>
                <a:srgbClr val="FF99FF"/>
              </a:solidFill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54332" name="Text Box 60">
            <a:extLst>
              <a:ext uri="{FF2B5EF4-FFF2-40B4-BE49-F238E27FC236}">
                <a16:creationId xmlns:a16="http://schemas.microsoft.com/office/drawing/2014/main" xmlns="" id="{C223B223-3F42-4CA6-AB88-F82D56D0B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9672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</a:rPr>
              <a:t>30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5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54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54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54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54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54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54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5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5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9" dur="500"/>
                                        <p:tgtEl>
                                          <p:spTgt spid="5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5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5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8" dur="500"/>
                                        <p:tgtEl>
                                          <p:spTgt spid="5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1" dur="500"/>
                                        <p:tgtEl>
                                          <p:spTgt spid="5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9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2" dur="5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5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8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1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92" grpId="0"/>
      <p:bldP spid="54292" grpId="1"/>
      <p:bldP spid="54293" grpId="0"/>
      <p:bldP spid="54293" grpId="1"/>
      <p:bldP spid="54294" grpId="0"/>
      <p:bldP spid="54294" grpId="1"/>
      <p:bldP spid="54295" grpId="0"/>
      <p:bldP spid="54295" grpId="1"/>
      <p:bldP spid="54296" grpId="0"/>
      <p:bldP spid="54296" grpId="1"/>
      <p:bldP spid="54315" grpId="0" animBg="1"/>
      <p:bldP spid="54316" grpId="0" animBg="1"/>
      <p:bldP spid="54317" grpId="0" animBg="1"/>
      <p:bldP spid="54318" grpId="0" animBg="1"/>
      <p:bldP spid="54324" grpId="0"/>
      <p:bldP spid="54325" grpId="0"/>
      <p:bldP spid="54326" grpId="0"/>
      <p:bldP spid="54327" grpId="0"/>
      <p:bldP spid="54328" grpId="0"/>
      <p:bldP spid="54329" grpId="0"/>
      <p:bldP spid="54330" grpId="0"/>
      <p:bldP spid="54331" grpId="0"/>
      <p:bldP spid="5433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文本框 55297">
            <a:extLst>
              <a:ext uri="{FF2B5EF4-FFF2-40B4-BE49-F238E27FC236}">
                <a16:creationId xmlns:a16="http://schemas.microsoft.com/office/drawing/2014/main" xmlns="" id="{A9E809DA-34CE-4C1A-8CE5-1B03795C1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060450"/>
            <a:ext cx="58721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Bellman-ford的数学表达式：</a:t>
            </a:r>
          </a:p>
        </p:txBody>
      </p:sp>
      <p:sp>
        <p:nvSpPr>
          <p:cNvPr id="55299" name="文本框 55298">
            <a:extLst>
              <a:ext uri="{FF2B5EF4-FFF2-40B4-BE49-F238E27FC236}">
                <a16:creationId xmlns:a16="http://schemas.microsoft.com/office/drawing/2014/main" xmlns="" id="{04E66EC1-B102-450F-BA4A-5DE972F89256}"/>
              </a:ext>
            </a:extLst>
          </p:cNvPr>
          <p:cNvSpPr txBox="1"/>
          <p:nvPr/>
        </p:nvSpPr>
        <p:spPr>
          <a:xfrm>
            <a:off x="152400" y="1981200"/>
            <a:ext cx="8763000" cy="30480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r>
              <a:rPr lang="zh-CN" altLang="en-US" sz="4100" noProof="1">
                <a:solidFill>
                  <a:srgbClr val="FF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ungsuh" charset="-127"/>
                <a:ea typeface="Gungsuh" charset="-127"/>
                <a:cs typeface="+mn-ea"/>
              </a:rPr>
              <a:t>dis[i]=min{ dis[j]+Line[k] }</a:t>
            </a:r>
            <a:endParaRPr lang="zh-CN" altLang="en-US" sz="4100" noProof="1">
              <a:solidFill>
                <a:srgbClr val="FFFF66"/>
              </a:solidFill>
              <a:effectLst>
                <a:outerShdw blurRad="38100" dist="38100" dir="2700000">
                  <a:srgbClr val="000000"/>
                </a:outerShdw>
              </a:effectLst>
              <a:latin typeface="Gungsuh" charset="-127"/>
              <a:ea typeface="Gungsuh" charset="-127"/>
            </a:endParaRPr>
          </a:p>
          <a:p>
            <a:r>
              <a:rPr lang="zh-CN" altLang="en-US" sz="33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边Line[k]的起点为j，终点为i</a:t>
            </a:r>
            <a:endParaRPr lang="zh-CN" altLang="en-US" sz="3300" noProof="1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4000" noProof="1">
                <a:solidFill>
                  <a:schemeClr val="bg1"/>
                </a:solidFill>
                <a:latin typeface="Gungsuh" charset="-127"/>
                <a:ea typeface="Gungsuh" charset="-127"/>
                <a:cs typeface="+mn-ea"/>
              </a:rPr>
              <a:t>1&lt;=i,j&lt;=n</a:t>
            </a:r>
            <a:endParaRPr lang="zh-CN" altLang="en-US" sz="4000" noProof="1">
              <a:solidFill>
                <a:schemeClr val="bg1"/>
              </a:solidFill>
              <a:latin typeface="Gungsuh" charset="-127"/>
              <a:ea typeface="Gungsuh" charset="-127"/>
            </a:endParaRPr>
          </a:p>
          <a:p>
            <a:r>
              <a:rPr lang="zh-CN" altLang="en-US" sz="4000" noProof="1">
                <a:solidFill>
                  <a:schemeClr val="bg1"/>
                </a:solidFill>
                <a:latin typeface="Gungsuh" charset="-127"/>
                <a:ea typeface="Gungsuh" charset="-127"/>
                <a:cs typeface="+mn-ea"/>
              </a:rPr>
              <a:t>1&lt;=k&lt;=m  </a:t>
            </a:r>
            <a:r>
              <a:rPr lang="zh-CN" altLang="en-US" sz="4000" noProof="1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m为图中边的总数</a:t>
            </a:r>
            <a:endParaRPr lang="zh-CN" altLang="en-US" sz="4000" noProof="1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endParaRPr lang="zh-CN" altLang="en-US" sz="4000" noProof="1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>
            <a:extLst>
              <a:ext uri="{FF2B5EF4-FFF2-40B4-BE49-F238E27FC236}">
                <a16:creationId xmlns:a16="http://schemas.microsoft.com/office/drawing/2014/main" xmlns="" id="{D38F92FA-2E55-4354-9E1B-DB750376D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0"/>
            <a:ext cx="4495800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</a:rPr>
              <a:t>struct</a:t>
            </a:r>
            <a:r>
              <a:rPr lang="en-US" altLang="zh-CN" sz="2000">
                <a:solidFill>
                  <a:srgbClr val="FFFF66"/>
                </a:solidFill>
              </a:rPr>
              <a:t> bian</a:t>
            </a:r>
            <a:r>
              <a:rPr lang="zh-CN" altLang="en-US" sz="2000">
                <a:solidFill>
                  <a:srgbClr val="FFFF66"/>
                </a:solidFill>
              </a:rPr>
              <a:t>{</a:t>
            </a:r>
            <a:r>
              <a:rPr lang="en-US" altLang="zh-CN" sz="2000">
                <a:solidFill>
                  <a:srgbClr val="FFFF66"/>
                </a:solidFill>
              </a:rPr>
              <a:t/>
            </a:r>
            <a:br>
              <a:rPr lang="en-US" altLang="zh-CN" sz="2000">
                <a:solidFill>
                  <a:srgbClr val="FFFF66"/>
                </a:solidFill>
              </a:rPr>
            </a:br>
            <a:r>
              <a:rPr lang="en-US" altLang="zh-CN" sz="2000">
                <a:solidFill>
                  <a:srgbClr val="FFFF66"/>
                </a:solidFill>
              </a:rPr>
              <a:t>                    </a:t>
            </a:r>
            <a:r>
              <a:rPr lang="zh-CN" altLang="en-US" sz="2000">
                <a:solidFill>
                  <a:srgbClr val="FFFF66"/>
                </a:solidFill>
              </a:rPr>
              <a:t>int </a:t>
            </a:r>
            <a:r>
              <a:rPr lang="en-US" altLang="zh-CN" sz="2000">
                <a:solidFill>
                  <a:srgbClr val="FFFF66"/>
                </a:solidFill>
              </a:rPr>
              <a:t>x,y,w;</a:t>
            </a:r>
            <a:br>
              <a:rPr lang="en-US" altLang="zh-CN" sz="2000">
                <a:solidFill>
                  <a:srgbClr val="FFFF66"/>
                </a:solidFill>
              </a:rPr>
            </a:br>
            <a:r>
              <a:rPr lang="en-US" altLang="zh-CN" sz="2000">
                <a:solidFill>
                  <a:srgbClr val="FFFF66"/>
                </a:solidFill>
              </a:rPr>
              <a:t>                 </a:t>
            </a:r>
            <a:r>
              <a:rPr lang="zh-CN" altLang="en-US" sz="2000">
                <a:solidFill>
                  <a:srgbClr val="FFFF66"/>
                </a:solidFill>
              </a:rPr>
              <a:t>}</a:t>
            </a:r>
            <a:r>
              <a:rPr lang="en-US" altLang="zh-CN" sz="2000">
                <a:solidFill>
                  <a:srgbClr val="FFFF66"/>
                </a:solidFill>
              </a:rPr>
              <a:t/>
            </a:r>
            <a:br>
              <a:rPr lang="en-US" altLang="zh-CN" sz="2000">
                <a:solidFill>
                  <a:srgbClr val="FFFF66"/>
                </a:solidFill>
              </a:rPr>
            </a:br>
            <a:r>
              <a:rPr lang="en-US" altLang="zh-CN" sz="2000">
                <a:solidFill>
                  <a:srgbClr val="FFFF66"/>
                </a:solidFill>
              </a:rPr>
              <a:t>    </a:t>
            </a:r>
            <a:r>
              <a:rPr lang="zh-CN" altLang="en-US" sz="2000">
                <a:solidFill>
                  <a:srgbClr val="FFFF66"/>
                </a:solidFill>
              </a:rPr>
              <a:t>bian </a:t>
            </a:r>
            <a:r>
              <a:rPr lang="en-US" altLang="zh-CN" sz="2000">
                <a:solidFill>
                  <a:srgbClr val="FFFF66"/>
                </a:solidFill>
              </a:rPr>
              <a:t>line[</a:t>
            </a:r>
            <a:r>
              <a:rPr lang="zh-CN" altLang="en-US" sz="2000">
                <a:solidFill>
                  <a:srgbClr val="FFFF66"/>
                </a:solidFill>
              </a:rPr>
              <a:t>max</a:t>
            </a:r>
            <a:r>
              <a:rPr lang="en-US" altLang="zh-CN" sz="2000">
                <a:solidFill>
                  <a:srgbClr val="FFFF66"/>
                </a:solidFill>
              </a:rPr>
              <a:t>m];</a:t>
            </a:r>
            <a:br>
              <a:rPr lang="en-US" altLang="zh-CN" sz="2000">
                <a:solidFill>
                  <a:srgbClr val="FFFF66"/>
                </a:solidFill>
              </a:rPr>
            </a:br>
            <a:r>
              <a:rPr lang="en-US" altLang="zh-CN" sz="2000">
                <a:solidFill>
                  <a:srgbClr val="FFFF66"/>
                </a:solidFill>
              </a:rPr>
              <a:t>    </a:t>
            </a:r>
            <a:r>
              <a:rPr lang="zh-CN" altLang="en-US" sz="2000">
                <a:solidFill>
                  <a:srgbClr val="FFFF66"/>
                </a:solidFill>
              </a:rPr>
              <a:t>int </a:t>
            </a:r>
            <a:r>
              <a:rPr lang="en-US" altLang="zh-CN" sz="2000">
                <a:solidFill>
                  <a:srgbClr val="FFFF66"/>
                </a:solidFill>
              </a:rPr>
              <a:t>dis</a:t>
            </a:r>
            <a:r>
              <a:rPr lang="zh-CN" altLang="en-US" sz="2000">
                <a:solidFill>
                  <a:srgbClr val="FFFF66"/>
                </a:solidFill>
              </a:rPr>
              <a:t>[maxn]</a:t>
            </a:r>
            <a:r>
              <a:rPr lang="en-US" altLang="zh-CN" sz="2000">
                <a:solidFill>
                  <a:srgbClr val="FFFF66"/>
                </a:solidFill>
              </a:rPr>
              <a:t>,path</a:t>
            </a:r>
            <a:r>
              <a:rPr lang="zh-CN" altLang="en-US" sz="2000">
                <a:solidFill>
                  <a:srgbClr val="FFFF66"/>
                </a:solidFill>
              </a:rPr>
              <a:t>[maxn];</a:t>
            </a:r>
            <a:br>
              <a:rPr lang="zh-CN" altLang="en-US" sz="2000">
                <a:solidFill>
                  <a:srgbClr val="FFFF66"/>
                </a:solidFill>
              </a:rPr>
            </a:br>
            <a:r>
              <a:rPr lang="en-US" altLang="zh-CN" sz="2000">
                <a:solidFill>
                  <a:srgbClr val="FFFF66"/>
                </a:solidFill>
              </a:rPr>
              <a:t>    </a:t>
            </a:r>
            <a:r>
              <a:rPr lang="zh-CN" altLang="en-US" sz="2000">
                <a:solidFill>
                  <a:srgbClr val="FFFF66"/>
                </a:solidFill>
              </a:rPr>
              <a:t>boo </a:t>
            </a:r>
            <a:r>
              <a:rPr lang="en-US" altLang="zh-CN" sz="2000">
                <a:solidFill>
                  <a:srgbClr val="FFFF66"/>
                </a:solidFill>
              </a:rPr>
              <a:t>f</a:t>
            </a:r>
            <a:r>
              <a:rPr lang="zh-CN" altLang="en-US" sz="2000">
                <a:solidFill>
                  <a:srgbClr val="FFFF66"/>
                </a:solidFill>
              </a:rPr>
              <a:t>lag</a:t>
            </a:r>
            <a:r>
              <a:rPr lang="en-US" altLang="zh-CN" sz="2000">
                <a:solidFill>
                  <a:srgbClr val="FFFF66"/>
                </a:solidFill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                     </a:t>
            </a:r>
          </a:p>
        </p:txBody>
      </p:sp>
      <p:sp>
        <p:nvSpPr>
          <p:cNvPr id="56323" name="Rectangle 5">
            <a:extLst>
              <a:ext uri="{FF2B5EF4-FFF2-40B4-BE49-F238E27FC236}">
                <a16:creationId xmlns:a16="http://schemas.microsoft.com/office/drawing/2014/main" xmlns="" id="{06197F08-B0D7-4A36-8777-0ECD18151F82}"/>
              </a:ext>
            </a:extLst>
          </p:cNvPr>
          <p:cNvSpPr/>
          <p:nvPr/>
        </p:nvSpPr>
        <p:spPr>
          <a:xfrm>
            <a:off x="0" y="1752600"/>
            <a:ext cx="9144000" cy="5146675"/>
          </a:xfrm>
          <a:prstGeom prst="rect">
            <a:avLst/>
          </a:prstGeom>
          <a:solidFill>
            <a:schemeClr val="accent5">
              <a:lumMod val="25000"/>
            </a:schemeClr>
          </a:solidFill>
          <a:ln w="9525">
            <a:noFill/>
          </a:ln>
        </p:spPr>
        <p:txBody>
          <a:bodyPr lIns="90170" tIns="46990" rIns="90170" bIns="469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200">
                <a:solidFill>
                  <a:schemeClr val="bg1"/>
                </a:solidFill>
              </a:rPr>
              <a:t>void</a:t>
            </a:r>
            <a:r>
              <a:rPr lang="en-US" altLang="zh-CN" sz="2200">
                <a:solidFill>
                  <a:srgbClr val="FFFF66"/>
                </a:solidFill>
              </a:rPr>
              <a:t> bellman</a:t>
            </a:r>
            <a:r>
              <a:rPr lang="zh-CN" altLang="en-US" sz="2200">
                <a:solidFill>
                  <a:srgbClr val="FFFF66"/>
                </a:solidFill>
              </a:rPr>
              <a:t>()</a:t>
            </a:r>
            <a:endParaRPr lang="en-US" altLang="zh-CN" sz="2200">
              <a:solidFill>
                <a:srgbClr val="FFFF66"/>
              </a:solidFill>
            </a:endParaRPr>
          </a:p>
          <a:p>
            <a:pPr>
              <a:lnSpc>
                <a:spcPct val="85000"/>
              </a:lnSpc>
            </a:pPr>
            <a:r>
              <a:rPr lang="zh-CN" altLang="en-US" sz="2200">
                <a:solidFill>
                  <a:schemeClr val="bg1"/>
                </a:solidFill>
              </a:rPr>
              <a:t>{</a:t>
            </a:r>
            <a:endParaRPr lang="en-US" altLang="zh-CN" sz="2200">
              <a:solidFill>
                <a:schemeClr val="bg1"/>
              </a:solidFill>
            </a:endParaRPr>
          </a:p>
          <a:p>
            <a:pPr>
              <a:lnSpc>
                <a:spcPct val="85000"/>
              </a:lnSpc>
            </a:pPr>
            <a:r>
              <a:rPr lang="en-US" altLang="zh-CN" sz="2200">
                <a:solidFill>
                  <a:srgbClr val="FFFF66"/>
                </a:solidFill>
              </a:rPr>
              <a:t>  </a:t>
            </a:r>
            <a:r>
              <a:rPr lang="zh-CN" altLang="en-US" sz="2200">
                <a:solidFill>
                  <a:srgbClr val="FFFF66"/>
                </a:solidFill>
              </a:rPr>
              <a:t>  int </a:t>
            </a:r>
            <a:r>
              <a:rPr lang="en-US" altLang="zh-CN" sz="2200">
                <a:solidFill>
                  <a:srgbClr val="FFFF66"/>
                </a:solidFill>
              </a:rPr>
              <a:t>i,j;</a:t>
            </a:r>
            <a:r>
              <a:rPr lang="en-US" altLang="zh-CN" sz="2200">
                <a:solidFill>
                  <a:schemeClr val="bg1"/>
                </a:solidFill>
              </a:rPr>
              <a:t/>
            </a:r>
            <a:br>
              <a:rPr lang="en-US" altLang="zh-CN" sz="2200">
                <a:solidFill>
                  <a:schemeClr val="bg1"/>
                </a:solidFill>
              </a:rPr>
            </a:br>
            <a:r>
              <a:rPr lang="en-US" altLang="zh-CN" sz="2200">
                <a:solidFill>
                  <a:schemeClr val="bg1"/>
                </a:solidFill>
              </a:rPr>
              <a:t>  </a:t>
            </a:r>
            <a:r>
              <a:rPr lang="zh-CN" altLang="en-US" sz="2200">
                <a:solidFill>
                  <a:schemeClr val="bg1"/>
                </a:solidFill>
              </a:rPr>
              <a:t>  </a:t>
            </a:r>
            <a:r>
              <a:rPr lang="en-US" altLang="zh-CN" sz="2200">
                <a:solidFill>
                  <a:schemeClr val="bg1"/>
                </a:solidFill>
              </a:rPr>
              <a:t>for</a:t>
            </a:r>
            <a:r>
              <a:rPr lang="zh-CN" altLang="en-US" sz="2200">
                <a:solidFill>
                  <a:schemeClr val="bg1"/>
                </a:solidFill>
              </a:rPr>
              <a:t>(</a:t>
            </a:r>
            <a:r>
              <a:rPr lang="en-US" altLang="zh-CN" sz="2200">
                <a:solidFill>
                  <a:srgbClr val="FFFF66"/>
                </a:solidFill>
              </a:rPr>
              <a:t>i=1</a:t>
            </a:r>
            <a:r>
              <a:rPr lang="zh-CN" altLang="en-US" sz="2200">
                <a:solidFill>
                  <a:srgbClr val="FFFF66"/>
                </a:solidFill>
              </a:rPr>
              <a:t>;i&lt;=</a:t>
            </a:r>
            <a:r>
              <a:rPr lang="en-US" altLang="zh-CN" sz="2200">
                <a:solidFill>
                  <a:srgbClr val="FFFF66"/>
                </a:solidFill>
              </a:rPr>
              <a:t>n</a:t>
            </a:r>
            <a:r>
              <a:rPr lang="zh-CN" altLang="en-US" sz="2200">
                <a:solidFill>
                  <a:srgbClr val="FFFF66"/>
                </a:solidFill>
              </a:rPr>
              <a:t>;i++)</a:t>
            </a:r>
            <a:r>
              <a:rPr lang="en-US" altLang="zh-CN" sz="2200">
                <a:solidFill>
                  <a:srgbClr val="FFFF66"/>
                </a:solidFill>
              </a:rPr>
              <a:t>dis[i]</a:t>
            </a:r>
            <a:r>
              <a:rPr lang="zh-CN" altLang="en-US" sz="2200">
                <a:solidFill>
                  <a:srgbClr val="FFFF66"/>
                </a:solidFill>
              </a:rPr>
              <a:t>=inf</a:t>
            </a:r>
            <a:r>
              <a:rPr lang="en-US" altLang="zh-CN" sz="2200">
                <a:solidFill>
                  <a:srgbClr val="FFFF66"/>
                </a:solidFill>
              </a:rPr>
              <a:t>;</a:t>
            </a:r>
            <a:r>
              <a:rPr lang="en-US" altLang="zh-CN" sz="2200">
                <a:solidFill>
                  <a:schemeClr val="bg1"/>
                </a:solidFill>
              </a:rPr>
              <a:t/>
            </a:r>
            <a:br>
              <a:rPr lang="en-US" altLang="zh-CN" sz="2200">
                <a:solidFill>
                  <a:schemeClr val="bg1"/>
                </a:solidFill>
              </a:rPr>
            </a:br>
            <a:r>
              <a:rPr lang="en-US" altLang="zh-CN" sz="2200">
                <a:solidFill>
                  <a:schemeClr val="bg1"/>
                </a:solidFill>
              </a:rPr>
              <a:t>  </a:t>
            </a:r>
            <a:r>
              <a:rPr lang="zh-CN" altLang="en-US" sz="2200">
                <a:solidFill>
                  <a:schemeClr val="bg1"/>
                </a:solidFill>
              </a:rPr>
              <a:t>  </a:t>
            </a:r>
            <a:r>
              <a:rPr lang="en-US" altLang="zh-CN" sz="2200">
                <a:solidFill>
                  <a:schemeClr val="bg1"/>
                </a:solidFill>
              </a:rPr>
              <a:t>dis[s]=0;</a:t>
            </a:r>
            <a:br>
              <a:rPr lang="en-US" altLang="zh-CN" sz="2200">
                <a:solidFill>
                  <a:schemeClr val="bg1"/>
                </a:solidFill>
              </a:rPr>
            </a:br>
            <a:endParaRPr lang="en-US" altLang="zh-CN" sz="2200">
              <a:solidFill>
                <a:schemeClr val="bg1"/>
              </a:solidFill>
            </a:endParaRPr>
          </a:p>
          <a:p>
            <a:pPr>
              <a:lnSpc>
                <a:spcPct val="85000"/>
              </a:lnSpc>
            </a:pPr>
            <a:r>
              <a:rPr lang="en-US" altLang="zh-CN" sz="2200">
                <a:solidFill>
                  <a:srgbClr val="FFFF66"/>
                </a:solidFill>
              </a:rPr>
              <a:t>  </a:t>
            </a:r>
            <a:r>
              <a:rPr lang="en-US" altLang="zh-CN" sz="2200">
                <a:solidFill>
                  <a:schemeClr val="bg1"/>
                </a:solidFill>
              </a:rPr>
              <a:t>for</a:t>
            </a:r>
            <a:r>
              <a:rPr lang="zh-CN" altLang="en-US" sz="2200">
                <a:solidFill>
                  <a:schemeClr val="bg1"/>
                </a:solidFill>
              </a:rPr>
              <a:t>(</a:t>
            </a:r>
            <a:r>
              <a:rPr lang="en-US" altLang="zh-CN" sz="2200">
                <a:solidFill>
                  <a:srgbClr val="FFFF66"/>
                </a:solidFill>
              </a:rPr>
              <a:t>i=1</a:t>
            </a:r>
            <a:r>
              <a:rPr lang="zh-CN" altLang="en-US" sz="2200">
                <a:solidFill>
                  <a:srgbClr val="FFFF66"/>
                </a:solidFill>
              </a:rPr>
              <a:t>;</a:t>
            </a:r>
            <a:r>
              <a:rPr lang="en-US" altLang="zh-CN" sz="2200">
                <a:solidFill>
                  <a:srgbClr val="FFFF66"/>
                </a:solidFill>
              </a:rPr>
              <a:t> </a:t>
            </a:r>
            <a:r>
              <a:rPr lang="zh-CN" altLang="en-US" sz="2200">
                <a:solidFill>
                  <a:srgbClr val="FFFF66"/>
                </a:solidFill>
              </a:rPr>
              <a:t>i&lt;=</a:t>
            </a:r>
            <a:r>
              <a:rPr lang="en-US" altLang="zh-CN" sz="2200">
                <a:solidFill>
                  <a:srgbClr val="FFFF66"/>
                </a:solidFill>
              </a:rPr>
              <a:t>n</a:t>
            </a:r>
            <a:r>
              <a:rPr lang="zh-CN" altLang="en-US" sz="2200">
                <a:solidFill>
                  <a:srgbClr val="FFFF66"/>
                </a:solidFill>
              </a:rPr>
              <a:t>;i++)</a:t>
            </a:r>
            <a:r>
              <a:rPr lang="en-US" altLang="zh-CN" sz="2200">
                <a:solidFill>
                  <a:schemeClr val="bg1"/>
                </a:solidFill>
              </a:rPr>
              <a:t>     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趟松弛</a:t>
            </a:r>
          </a:p>
          <a:p>
            <a:pPr>
              <a:lnSpc>
                <a:spcPct val="85000"/>
              </a:lnSpc>
            </a:pPr>
            <a:r>
              <a:rPr lang="zh-CN" altLang="en-US" sz="2200">
                <a:solidFill>
                  <a:srgbClr val="FFFF66"/>
                </a:solidFill>
              </a:rPr>
              <a:t>    </a:t>
            </a:r>
            <a:r>
              <a:rPr lang="en-US" altLang="zh-CN" sz="2200">
                <a:solidFill>
                  <a:schemeClr val="bg1"/>
                </a:solidFill>
              </a:rPr>
              <a:t>for</a:t>
            </a:r>
            <a:r>
              <a:rPr lang="zh-CN" altLang="en-US" sz="2200">
                <a:solidFill>
                  <a:schemeClr val="bg1"/>
                </a:solidFill>
              </a:rPr>
              <a:t>(</a:t>
            </a:r>
            <a:r>
              <a:rPr lang="en-US" altLang="zh-CN" sz="2200">
                <a:solidFill>
                  <a:srgbClr val="FFFF66"/>
                </a:solidFill>
              </a:rPr>
              <a:t>j=1</a:t>
            </a:r>
            <a:r>
              <a:rPr lang="zh-CN" altLang="en-US" sz="2200">
                <a:solidFill>
                  <a:srgbClr val="FFFF66"/>
                </a:solidFill>
              </a:rPr>
              <a:t>;j&lt;=</a:t>
            </a:r>
            <a:r>
              <a:rPr lang="en-US" altLang="zh-CN" sz="2200">
                <a:solidFill>
                  <a:srgbClr val="FFFF66"/>
                </a:solidFill>
              </a:rPr>
              <a:t>m</a:t>
            </a:r>
            <a:r>
              <a:rPr lang="zh-CN" altLang="en-US" sz="2200">
                <a:solidFill>
                  <a:srgbClr val="FFFF66"/>
                </a:solidFill>
              </a:rPr>
              <a:t>;j++)</a:t>
            </a:r>
            <a:r>
              <a:rPr lang="en-US" altLang="zh-CN" sz="2200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每趟对所有边进行松弛操作</a:t>
            </a:r>
          </a:p>
          <a:p>
            <a:pPr>
              <a:lnSpc>
                <a:spcPct val="85000"/>
              </a:lnSpc>
            </a:pPr>
            <a:r>
              <a:rPr lang="zh-CN" altLang="en-US" sz="2200">
                <a:solidFill>
                  <a:srgbClr val="FFFF66"/>
                </a:solidFill>
              </a:rPr>
              <a:t>      </a:t>
            </a:r>
            <a:r>
              <a:rPr lang="en-US" altLang="zh-CN" sz="2200">
                <a:solidFill>
                  <a:schemeClr val="bg1"/>
                </a:solidFill>
              </a:rPr>
              <a:t>if</a:t>
            </a:r>
            <a:r>
              <a:rPr lang="zh-CN" altLang="en-US" sz="2200">
                <a:solidFill>
                  <a:schemeClr val="bg1"/>
                </a:solidFill>
              </a:rPr>
              <a:t>(</a:t>
            </a:r>
            <a:r>
              <a:rPr lang="en-US" altLang="zh-CN" sz="2200">
                <a:solidFill>
                  <a:srgbClr val="FFFF66"/>
                </a:solidFill>
              </a:rPr>
              <a:t>dis[line[j].x]+line[j].w&lt;dis[line[j].y]</a:t>
            </a:r>
            <a:r>
              <a:rPr lang="zh-CN" altLang="en-US" sz="2200">
                <a:solidFill>
                  <a:srgbClr val="FFFF66"/>
                </a:solidFill>
              </a:rPr>
              <a:t>)</a:t>
            </a:r>
            <a:r>
              <a:rPr lang="en-US" altLang="zh-CN" sz="2200">
                <a:solidFill>
                  <a:srgbClr val="FFFF66"/>
                </a:solidFill>
              </a:rPr>
              <a:t> </a:t>
            </a:r>
            <a:endParaRPr lang="en-US" altLang="zh-CN" sz="2200">
              <a:solidFill>
                <a:schemeClr val="bg1"/>
              </a:solidFill>
            </a:endParaRPr>
          </a:p>
          <a:p>
            <a:pPr>
              <a:lnSpc>
                <a:spcPct val="85000"/>
              </a:lnSpc>
            </a:pPr>
            <a:r>
              <a:rPr lang="en-US" altLang="zh-CN" sz="2200">
                <a:solidFill>
                  <a:srgbClr val="FFFF66"/>
                </a:solidFill>
              </a:rPr>
              <a:t>      </a:t>
            </a:r>
            <a:r>
              <a:rPr lang="zh-CN" altLang="en-US" sz="2200">
                <a:solidFill>
                  <a:srgbClr val="FFFF66"/>
                </a:solidFill>
              </a:rPr>
              <a:t>{</a:t>
            </a:r>
            <a:endParaRPr lang="en-US" altLang="zh-CN" sz="2200">
              <a:solidFill>
                <a:schemeClr val="bg1"/>
              </a:solidFill>
            </a:endParaRPr>
          </a:p>
          <a:p>
            <a:pPr>
              <a:lnSpc>
                <a:spcPct val="85000"/>
              </a:lnSpc>
            </a:pPr>
            <a:r>
              <a:rPr lang="en-US" altLang="zh-CN" sz="2200">
                <a:solidFill>
                  <a:srgbClr val="FFFF66"/>
                </a:solidFill>
              </a:rPr>
              <a:t>        dis[line[j].y]= dis[line[j].x]+line[j].w;</a:t>
            </a:r>
          </a:p>
          <a:p>
            <a:pPr>
              <a:lnSpc>
                <a:spcPct val="85000"/>
              </a:lnSpc>
            </a:pPr>
            <a:r>
              <a:rPr lang="en-US" altLang="zh-CN" sz="2200">
                <a:solidFill>
                  <a:srgbClr val="FFFF66"/>
                </a:solidFill>
              </a:rPr>
              <a:t>        path[line[j].y]=line[j].x</a:t>
            </a:r>
            <a:r>
              <a:rPr lang="zh-CN" altLang="en-US" sz="2200">
                <a:solidFill>
                  <a:srgbClr val="FFFF66"/>
                </a:solidFill>
              </a:rPr>
              <a:t>；</a:t>
            </a:r>
          </a:p>
          <a:p>
            <a:pPr>
              <a:lnSpc>
                <a:spcPct val="85000"/>
              </a:lnSpc>
            </a:pPr>
            <a:r>
              <a:rPr lang="zh-CN" altLang="en-US" sz="2200">
                <a:solidFill>
                  <a:srgbClr val="FFFF66"/>
                </a:solidFill>
              </a:rPr>
              <a:t>      }</a:t>
            </a:r>
            <a:endParaRPr lang="en-US" altLang="zh-CN" sz="2200">
              <a:solidFill>
                <a:srgbClr val="FFFF66"/>
              </a:solidFill>
            </a:endParaRPr>
          </a:p>
          <a:p>
            <a:pPr>
              <a:lnSpc>
                <a:spcPct val="85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判断是否存在负权回路</a:t>
            </a:r>
          </a:p>
          <a:p>
            <a:pPr>
              <a:lnSpc>
                <a:spcPct val="85000"/>
              </a:lnSpc>
            </a:pPr>
            <a:r>
              <a:rPr lang="zh-CN" altLang="en-US" sz="2200">
                <a:solidFill>
                  <a:srgbClr val="FFFF66"/>
                </a:solidFill>
              </a:rPr>
              <a:t>  </a:t>
            </a:r>
            <a:r>
              <a:rPr lang="en-US" altLang="zh-CN" sz="2200">
                <a:solidFill>
                  <a:schemeClr val="bg1"/>
                </a:solidFill>
              </a:rPr>
              <a:t>for</a:t>
            </a:r>
            <a:r>
              <a:rPr lang="zh-CN" altLang="en-US" sz="2200">
                <a:solidFill>
                  <a:schemeClr val="bg1"/>
                </a:solidFill>
              </a:rPr>
              <a:t>(</a:t>
            </a:r>
            <a:r>
              <a:rPr lang="en-US" altLang="zh-CN" sz="2200">
                <a:solidFill>
                  <a:srgbClr val="FFFF66"/>
                </a:solidFill>
              </a:rPr>
              <a:t>j=1</a:t>
            </a:r>
            <a:r>
              <a:rPr lang="zh-CN" altLang="en-US" sz="2200">
                <a:solidFill>
                  <a:srgbClr val="FFFF66"/>
                </a:solidFill>
              </a:rPr>
              <a:t>;j&lt;=</a:t>
            </a:r>
            <a:r>
              <a:rPr lang="en-US" altLang="zh-CN" sz="2200">
                <a:solidFill>
                  <a:srgbClr val="FFFF66"/>
                </a:solidFill>
              </a:rPr>
              <a:t>m</a:t>
            </a:r>
            <a:r>
              <a:rPr lang="zh-CN" altLang="en-US" sz="2200">
                <a:solidFill>
                  <a:srgbClr val="FFFF66"/>
                </a:solidFill>
              </a:rPr>
              <a:t>;j++)</a:t>
            </a:r>
            <a:endParaRPr lang="en-US" altLang="zh-CN" sz="2200">
              <a:solidFill>
                <a:schemeClr val="bg1"/>
              </a:solidFill>
            </a:endParaRPr>
          </a:p>
          <a:p>
            <a:pPr>
              <a:lnSpc>
                <a:spcPct val="85000"/>
              </a:lnSpc>
            </a:pPr>
            <a:r>
              <a:rPr lang="en-US" altLang="zh-CN" sz="2200">
                <a:solidFill>
                  <a:srgbClr val="FFFF66"/>
                </a:solidFill>
              </a:rPr>
              <a:t>    </a:t>
            </a:r>
            <a:r>
              <a:rPr lang="en-US" altLang="zh-CN" sz="2200">
                <a:solidFill>
                  <a:schemeClr val="bg1"/>
                </a:solidFill>
              </a:rPr>
              <a:t>if</a:t>
            </a:r>
            <a:r>
              <a:rPr lang="zh-CN" altLang="en-US" sz="2200">
                <a:solidFill>
                  <a:schemeClr val="bg1"/>
                </a:solidFill>
              </a:rPr>
              <a:t>(</a:t>
            </a:r>
            <a:r>
              <a:rPr lang="en-US" altLang="zh-CN" sz="2200">
                <a:solidFill>
                  <a:srgbClr val="FFFF66"/>
                </a:solidFill>
              </a:rPr>
              <a:t>dis[line[j].x]+line[j].w&lt;dis[line[j].y]</a:t>
            </a:r>
            <a:r>
              <a:rPr lang="zh-CN" altLang="en-US" sz="2200">
                <a:solidFill>
                  <a:srgbClr val="FFFF66"/>
                </a:solidFill>
              </a:rPr>
              <a:t>)</a:t>
            </a:r>
            <a:r>
              <a:rPr lang="en-US" altLang="zh-CN" sz="2200">
                <a:solidFill>
                  <a:srgbClr val="FFFF66"/>
                </a:solidFill>
              </a:rPr>
              <a:t> </a:t>
            </a:r>
            <a:r>
              <a:rPr lang="en-US" altLang="zh-CN" sz="2200">
                <a:solidFill>
                  <a:schemeClr val="bg1"/>
                </a:solidFill>
              </a:rPr>
              <a:t/>
            </a:r>
            <a:br>
              <a:rPr lang="en-US" altLang="zh-CN" sz="2200">
                <a:solidFill>
                  <a:schemeClr val="bg1"/>
                </a:solidFill>
              </a:rPr>
            </a:br>
            <a:r>
              <a:rPr lang="en-US" altLang="zh-CN" sz="2200">
                <a:solidFill>
                  <a:schemeClr val="bg1"/>
                </a:solidFill>
              </a:rPr>
              <a:t>    </a:t>
            </a:r>
            <a:r>
              <a:rPr lang="en-US" altLang="zh-CN" sz="2200">
                <a:solidFill>
                  <a:srgbClr val="FFFF66"/>
                </a:solidFill>
              </a:rPr>
              <a:t>f</a:t>
            </a:r>
            <a:r>
              <a:rPr lang="zh-CN" altLang="en-US" sz="2200">
                <a:solidFill>
                  <a:srgbClr val="FFFF66"/>
                </a:solidFill>
              </a:rPr>
              <a:t>lag</a:t>
            </a:r>
            <a:r>
              <a:rPr lang="en-US" altLang="zh-CN" sz="2200">
                <a:solidFill>
                  <a:srgbClr val="FFFF66"/>
                </a:solidFill>
              </a:rPr>
              <a:t>=</a:t>
            </a:r>
            <a:r>
              <a:rPr lang="en-US" altLang="zh-CN" sz="2200">
                <a:solidFill>
                  <a:schemeClr val="bg1"/>
                </a:solidFill>
              </a:rPr>
              <a:t>true;</a:t>
            </a:r>
          </a:p>
          <a:p>
            <a:pPr>
              <a:lnSpc>
                <a:spcPct val="85000"/>
              </a:lnSpc>
            </a:pPr>
            <a:r>
              <a:rPr lang="zh-CN" altLang="en-US" sz="2200">
                <a:solidFill>
                  <a:srgbClr val="FFFF66"/>
                </a:solidFill>
              </a:rPr>
              <a:t>}</a:t>
            </a:r>
            <a:endParaRPr lang="en-US" altLang="zh-CN" sz="2200">
              <a:solidFill>
                <a:srgbClr val="FFFF66"/>
              </a:solidFill>
            </a:endParaRPr>
          </a:p>
        </p:txBody>
      </p:sp>
      <p:sp>
        <p:nvSpPr>
          <p:cNvPr id="43012" name="Text Box 6">
            <a:extLst>
              <a:ext uri="{FF2B5EF4-FFF2-40B4-BE49-F238E27FC236}">
                <a16:creationId xmlns:a16="http://schemas.microsoft.com/office/drawing/2014/main" xmlns="" id="{C551CC32-3A07-4902-A76C-B33A1AF8C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52400"/>
            <a:ext cx="35052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line[i].x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表示边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的起点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line[i].y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表示边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的终点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line[i].w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表示边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的长度</a:t>
            </a:r>
          </a:p>
        </p:txBody>
      </p:sp>
      <p:sp>
        <p:nvSpPr>
          <p:cNvPr id="43013" name="Text Box 7">
            <a:extLst>
              <a:ext uri="{FF2B5EF4-FFF2-40B4-BE49-F238E27FC236}">
                <a16:creationId xmlns:a16="http://schemas.microsoft.com/office/drawing/2014/main" xmlns="" id="{E5F624D8-43DB-419A-A023-3546336DD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990600"/>
            <a:ext cx="3200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//dis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存每个点到起点的距离</a:t>
            </a:r>
          </a:p>
        </p:txBody>
      </p:sp>
      <p:sp>
        <p:nvSpPr>
          <p:cNvPr id="43014" name="Text Box 8">
            <a:extLst>
              <a:ext uri="{FF2B5EF4-FFF2-40B4-BE49-F238E27FC236}">
                <a16:creationId xmlns:a16="http://schemas.microsoft.com/office/drawing/2014/main" xmlns="" id="{A4480A69-E3E3-4C95-BE51-76AB61243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219200"/>
            <a:ext cx="3962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//path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记录路径上前一个点的编号</a:t>
            </a:r>
          </a:p>
        </p:txBody>
      </p:sp>
      <p:sp>
        <p:nvSpPr>
          <p:cNvPr id="43015" name="Text Box 9">
            <a:extLst>
              <a:ext uri="{FF2B5EF4-FFF2-40B4-BE49-F238E27FC236}">
                <a16:creationId xmlns:a16="http://schemas.microsoft.com/office/drawing/2014/main" xmlns="" id="{37A22915-AB0F-482B-8AF1-7C216EFD0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447800"/>
            <a:ext cx="3962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//f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lag标记是否有负权回路</a:t>
            </a:r>
          </a:p>
        </p:txBody>
      </p:sp>
      <p:sp>
        <p:nvSpPr>
          <p:cNvPr id="56328" name="Text Box 10">
            <a:extLst>
              <a:ext uri="{FF2B5EF4-FFF2-40B4-BE49-F238E27FC236}">
                <a16:creationId xmlns:a16="http://schemas.microsoft.com/office/drawing/2014/main" xmlns="" id="{140F8935-8F58-4103-A1EA-954768642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589213"/>
            <a:ext cx="4876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赋初值，将每个点到起点的距离设为无限大</a:t>
            </a:r>
          </a:p>
        </p:txBody>
      </p:sp>
      <p:sp>
        <p:nvSpPr>
          <p:cNvPr id="56329" name="Text Box 11">
            <a:extLst>
              <a:ext uri="{FF2B5EF4-FFF2-40B4-BE49-F238E27FC236}">
                <a16:creationId xmlns:a16="http://schemas.microsoft.com/office/drawing/2014/main" xmlns="" id="{6D879CF9-D22C-4397-89D4-A7721FC0A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970213"/>
            <a:ext cx="4876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起点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到本身的距离设置为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56330" name="Text Box 12">
            <a:extLst>
              <a:ext uri="{FF2B5EF4-FFF2-40B4-BE49-F238E27FC236}">
                <a16:creationId xmlns:a16="http://schemas.microsoft.com/office/drawing/2014/main" xmlns="" id="{27290A3C-AE73-4762-9B7D-92B4884C7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341813"/>
            <a:ext cx="47244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如果点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经过边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后到起点的距离缩短，更新距离</a:t>
            </a:r>
          </a:p>
        </p:txBody>
      </p:sp>
      <p:sp>
        <p:nvSpPr>
          <p:cNvPr id="56331" name="Text Box 13">
            <a:extLst>
              <a:ext uri="{FF2B5EF4-FFF2-40B4-BE49-F238E27FC236}">
                <a16:creationId xmlns:a16="http://schemas.microsoft.com/office/drawing/2014/main" xmlns="" id="{97C54470-1CEE-4B06-B505-6127E3CC3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637213"/>
            <a:ext cx="35052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如果没有负权回路，那么每个点到起点的最短距离是固定的。在对每条边松弛一次，如果发现有点到起点的距离缩短，说明该图存在负权回路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ldLvl="0" animBg="1"/>
      <p:bldP spid="56328" grpId="0" bldLvl="0"/>
      <p:bldP spid="56329" grpId="0" bldLvl="0"/>
      <p:bldP spid="56330" grpId="0" bldLvl="0"/>
      <p:bldP spid="56331" grpId="0" bldLvl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4">
            <a:extLst>
              <a:ext uri="{FF2B5EF4-FFF2-40B4-BE49-F238E27FC236}">
                <a16:creationId xmlns:a16="http://schemas.microsoft.com/office/drawing/2014/main" xmlns="" id="{CEE5B028-1018-4B43-BAEA-EBD8DD279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04800"/>
            <a:ext cx="8458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>
                <a:solidFill>
                  <a:srgbClr val="CC6600"/>
                </a:solidFill>
              </a:rPr>
              <a:t>Bellman-ford</a:t>
            </a:r>
            <a:r>
              <a:rPr lang="zh-CN" altLang="en-US" sz="3600">
                <a:solidFill>
                  <a:srgbClr val="CC6600"/>
                </a:solidFill>
                <a:ea typeface="微软雅黑" panose="020B0503020204020204" pitchFamily="34" charset="-122"/>
              </a:rPr>
              <a:t>算法特点</a:t>
            </a:r>
            <a:r>
              <a:rPr lang="zh-CN" altLang="en-US" sz="4400">
                <a:solidFill>
                  <a:srgbClr val="CC6600"/>
                </a:solidFill>
              </a:rPr>
              <a:t/>
            </a:r>
            <a:br>
              <a:rPr lang="zh-CN" altLang="en-US" sz="4400">
                <a:solidFill>
                  <a:srgbClr val="CC6600"/>
                </a:solidFill>
              </a:rPr>
            </a:br>
            <a:endParaRPr lang="zh-CN" altLang="en-US" sz="4400">
              <a:solidFill>
                <a:srgbClr val="CC6600"/>
              </a:solidFill>
            </a:endParaRPr>
          </a:p>
        </p:txBody>
      </p:sp>
      <p:sp>
        <p:nvSpPr>
          <p:cNvPr id="57347" name="Text Box 5">
            <a:extLst>
              <a:ext uri="{FF2B5EF4-FFF2-40B4-BE49-F238E27FC236}">
                <a16:creationId xmlns:a16="http://schemas.microsoft.com/office/drawing/2014/main" xmlns="" id="{1F9C7078-CF3E-4FCA-833A-6FCD499C4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133600"/>
            <a:ext cx="533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</a:t>
            </a:r>
          </a:p>
        </p:txBody>
      </p:sp>
      <p:sp>
        <p:nvSpPr>
          <p:cNvPr id="57348" name="Text Box 6">
            <a:extLst>
              <a:ext uri="{FF2B5EF4-FFF2-40B4-BE49-F238E27FC236}">
                <a16:creationId xmlns:a16="http://schemas.microsoft.com/office/drawing/2014/main" xmlns="" id="{080F5FF7-1664-4660-A31D-5E320CA09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895600"/>
            <a:ext cx="533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可用于负权（但不能有负权回路）</a:t>
            </a:r>
          </a:p>
        </p:txBody>
      </p:sp>
      <p:sp>
        <p:nvSpPr>
          <p:cNvPr id="57349" name="Text Box 7">
            <a:extLst>
              <a:ext uri="{FF2B5EF4-FFF2-40B4-BE49-F238E27FC236}">
                <a16:creationId xmlns:a16="http://schemas.microsoft.com/office/drawing/2014/main" xmlns="" id="{DDC26998-F876-4D75-A208-0AE7C101F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81000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同是求单源最短路，选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dijkstra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还是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bellmanford?</a:t>
            </a:r>
          </a:p>
        </p:txBody>
      </p:sp>
      <p:sp>
        <p:nvSpPr>
          <p:cNvPr id="57350" name="Text Box 8">
            <a:extLst>
              <a:ext uri="{FF2B5EF4-FFF2-40B4-BE49-F238E27FC236}">
                <a16:creationId xmlns:a16="http://schemas.microsoft.com/office/drawing/2014/main" xmlns="" id="{5C264542-8026-44AF-B9D8-91082AB0546C}"/>
              </a:ext>
            </a:extLst>
          </p:cNvPr>
          <p:cNvSpPr txBox="1"/>
          <p:nvPr/>
        </p:nvSpPr>
        <p:spPr>
          <a:xfrm>
            <a:off x="3276600" y="2057400"/>
            <a:ext cx="5334000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800" noProof="1">
                <a:solidFill>
                  <a:srgbClr val="CC00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O(nm)</a:t>
            </a:r>
            <a:r>
              <a:rPr lang="en-US" altLang="x-none" sz="2000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    n </a:t>
            </a:r>
            <a:r>
              <a:rPr lang="zh-CN" altLang="en-US" sz="2000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表示节点数，</a:t>
            </a:r>
            <a:r>
              <a:rPr lang="en-US" altLang="x-none" sz="2000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</a:t>
            </a:r>
            <a:r>
              <a:rPr lang="zh-CN" altLang="en-US" sz="2000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表示边数</a:t>
            </a:r>
            <a:endParaRPr lang="zh-CN" altLang="en-US" sz="2000" noProof="1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/>
      <p:bldP spid="57348" grpId="0"/>
      <p:bldP spid="57349" grpId="0"/>
      <p:bldP spid="5735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文本框 58369">
            <a:extLst>
              <a:ext uri="{FF2B5EF4-FFF2-40B4-BE49-F238E27FC236}">
                <a16:creationId xmlns:a16="http://schemas.microsoft.com/office/drawing/2014/main" xmlns="" id="{8ACF03CE-7E14-4A0F-A2E1-B9DF4E521D46}"/>
              </a:ext>
            </a:extLst>
          </p:cNvPr>
          <p:cNvSpPr txBox="1"/>
          <p:nvPr/>
        </p:nvSpPr>
        <p:spPr>
          <a:xfrm>
            <a:off x="1239838" y="995363"/>
            <a:ext cx="6151562" cy="7016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热炒热卖：1120</a:t>
            </a:r>
          </a:p>
        </p:txBody>
      </p:sp>
    </p:spTree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xmlns="" id="{33D4049C-1B4D-4CFA-8F5F-A3715622CA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19063"/>
            <a:ext cx="8229600" cy="1109663"/>
          </a:xfrm>
        </p:spPr>
        <p:txBody>
          <a:bodyPr/>
          <a:lstStyle/>
          <a:p>
            <a:pPr eaLnBrk="1" hangingPunct="1"/>
            <a:r>
              <a:rPr lang="zh-CN" altLang="en-US" sz="36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小节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xmlns="" id="{67832002-29A1-4FE3-BDED-0B175493BA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xmlns="" id="{FBE15588-004B-4B9B-9542-EEA9B42B4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990600"/>
            <a:ext cx="5099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时间复杂度为</a:t>
            </a:r>
            <a:r>
              <a:rPr lang="en-US" altLang="zh-CN" sz="32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3200" baseline="300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xmlns="" id="{8212B7DA-5E7D-445F-A7A6-E236E530D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0"/>
            <a:ext cx="5783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Bellman-ford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时间复杂度为</a:t>
            </a:r>
            <a:r>
              <a:rPr lang="en-US" altLang="zh-CN" sz="32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O(nm)</a:t>
            </a:r>
          </a:p>
        </p:txBody>
      </p:sp>
      <p:sp>
        <p:nvSpPr>
          <p:cNvPr id="59398" name="Rectangle 6">
            <a:extLst>
              <a:ext uri="{FF2B5EF4-FFF2-40B4-BE49-F238E27FC236}">
                <a16:creationId xmlns:a16="http://schemas.microsoft.com/office/drawing/2014/main" xmlns="" id="{394CB1D3-D5B4-4F76-BF76-77A60751A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209800"/>
            <a:ext cx="42529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Floyd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时间复杂度为</a:t>
            </a:r>
            <a:r>
              <a:rPr lang="en-US" altLang="zh-CN" sz="32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3200" baseline="300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32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59399" name="Rectangle 7">
            <a:extLst>
              <a:ext uri="{FF2B5EF4-FFF2-40B4-BE49-F238E27FC236}">
                <a16:creationId xmlns:a16="http://schemas.microsoft.com/office/drawing/2014/main" xmlns="" id="{69495549-F6F8-41F7-BEE2-D193124CB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895600"/>
            <a:ext cx="65389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Floyd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Bellman-ford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可用于有负权的图</a:t>
            </a:r>
            <a:endParaRPr lang="zh-CN" altLang="en-US" sz="320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/>
      <p:bldP spid="59397" grpId="0"/>
      <p:bldP spid="59398" grpId="0"/>
      <p:bldP spid="59399" grpId="0"/>
      <p:bldP spid="59399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文本框 60417">
            <a:extLst>
              <a:ext uri="{FF2B5EF4-FFF2-40B4-BE49-F238E27FC236}">
                <a16:creationId xmlns:a16="http://schemas.microsoft.com/office/drawing/2014/main" xmlns="" id="{E00D13C5-8C5A-4CAF-9FCB-522B2216C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133600"/>
            <a:ext cx="495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ea typeface="微软雅黑" panose="020B0503020204020204" pitchFamily="34" charset="-122"/>
              </a:rPr>
              <a:t>第五节：例题</a:t>
            </a:r>
          </a:p>
        </p:txBody>
      </p:sp>
    </p:spTree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文本框 61441">
            <a:extLst>
              <a:ext uri="{FF2B5EF4-FFF2-40B4-BE49-F238E27FC236}">
                <a16:creationId xmlns:a16="http://schemas.microsoft.com/office/drawing/2014/main" xmlns="" id="{3A8ECB16-FC5F-4250-BECF-E149E956C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8" y="417513"/>
            <a:ext cx="7808912" cy="307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抓捕劫匪</a:t>
            </a: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 警方正在全力搜捕一伙劫匪，他们抢劫了城市a的一家银行。警方得到可靠消息，这货劫匪将要逃往城市b，而且劫匪们很聪明，他们会走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最短路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线到达城市b。</a:t>
            </a: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警察们拿出地图，地图上有n座城市，这些城市之间有m条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单行道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相连，劫匪们有可能经过哪些城市呢？警方应该在哪些城市设卡抓捕他们呢？</a:t>
            </a: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(n&lt;=200,m&lt;=5000)</a:t>
            </a:r>
          </a:p>
        </p:txBody>
      </p:sp>
    </p:spTree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文本框 62465">
            <a:extLst>
              <a:ext uri="{FF2B5EF4-FFF2-40B4-BE49-F238E27FC236}">
                <a16:creationId xmlns:a16="http://schemas.microsoft.com/office/drawing/2014/main" xmlns="" id="{792F0005-0A52-46BE-99A4-9EF0D53DC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"/>
            <a:ext cx="7467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最短路上的点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  在一个有向图上，给出起点a和终点b，问哪些点是a到b的最短路上的点，将它们按编号由小到大输出。例如下图，起点1，终点6：</a:t>
            </a:r>
          </a:p>
        </p:txBody>
      </p:sp>
      <p:sp>
        <p:nvSpPr>
          <p:cNvPr id="49154" name="椭圆 62466">
            <a:extLst>
              <a:ext uri="{FF2B5EF4-FFF2-40B4-BE49-F238E27FC236}">
                <a16:creationId xmlns:a16="http://schemas.microsoft.com/office/drawing/2014/main" xmlns="" id="{D9470D5B-345E-4E8B-B682-F2A389852EB5}"/>
              </a:ext>
            </a:extLst>
          </p:cNvPr>
          <p:cNvSpPr/>
          <p:nvPr/>
        </p:nvSpPr>
        <p:spPr>
          <a:xfrm>
            <a:off x="4648200" y="2286000"/>
            <a:ext cx="457200" cy="457200"/>
          </a:xfrm>
          <a:prstGeom prst="ellipse">
            <a:avLst/>
          </a:prstGeom>
          <a:solidFill>
            <a:srgbClr val="3366FF"/>
          </a:solidFill>
          <a:ln w="5715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400" noProof="1">
                <a:solidFill>
                  <a:srgbClr val="FFFF99"/>
                </a:solidFill>
                <a:cs typeface="+mn-ea"/>
              </a:rPr>
              <a:t>1</a:t>
            </a:r>
            <a:endParaRPr lang="zh-CN" altLang="en-US" sz="2400" noProof="1">
              <a:solidFill>
                <a:srgbClr val="FFFF99"/>
              </a:solidFill>
            </a:endParaRPr>
          </a:p>
        </p:txBody>
      </p:sp>
      <p:sp>
        <p:nvSpPr>
          <p:cNvPr id="49155" name="椭圆 62467">
            <a:extLst>
              <a:ext uri="{FF2B5EF4-FFF2-40B4-BE49-F238E27FC236}">
                <a16:creationId xmlns:a16="http://schemas.microsoft.com/office/drawing/2014/main" xmlns="" id="{C6A625C6-8F74-443B-A9D5-E63360B39C59}"/>
              </a:ext>
            </a:extLst>
          </p:cNvPr>
          <p:cNvSpPr/>
          <p:nvPr/>
        </p:nvSpPr>
        <p:spPr>
          <a:xfrm>
            <a:off x="5562600" y="1524000"/>
            <a:ext cx="457200" cy="457200"/>
          </a:xfrm>
          <a:prstGeom prst="ellipse">
            <a:avLst/>
          </a:prstGeom>
          <a:solidFill>
            <a:srgbClr val="3366FF"/>
          </a:solidFill>
          <a:ln w="5715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400" noProof="1">
                <a:solidFill>
                  <a:srgbClr val="FFFF99"/>
                </a:solidFill>
                <a:cs typeface="+mn-ea"/>
              </a:rPr>
              <a:t>2</a:t>
            </a:r>
            <a:endParaRPr lang="zh-CN" altLang="en-US" sz="2400" noProof="1">
              <a:solidFill>
                <a:srgbClr val="FFFF99"/>
              </a:solidFill>
            </a:endParaRPr>
          </a:p>
        </p:txBody>
      </p:sp>
      <p:sp>
        <p:nvSpPr>
          <p:cNvPr id="49156" name="椭圆 62468">
            <a:extLst>
              <a:ext uri="{FF2B5EF4-FFF2-40B4-BE49-F238E27FC236}">
                <a16:creationId xmlns:a16="http://schemas.microsoft.com/office/drawing/2014/main" xmlns="" id="{1A3E7465-B4C3-4756-BEEC-337593DD5C52}"/>
              </a:ext>
            </a:extLst>
          </p:cNvPr>
          <p:cNvSpPr/>
          <p:nvPr/>
        </p:nvSpPr>
        <p:spPr>
          <a:xfrm>
            <a:off x="6781800" y="1676400"/>
            <a:ext cx="457200" cy="457200"/>
          </a:xfrm>
          <a:prstGeom prst="ellipse">
            <a:avLst/>
          </a:prstGeom>
          <a:solidFill>
            <a:srgbClr val="3366FF"/>
          </a:solidFill>
          <a:ln w="5715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400" noProof="1">
                <a:solidFill>
                  <a:srgbClr val="FFFF99"/>
                </a:solidFill>
                <a:cs typeface="+mn-ea"/>
              </a:rPr>
              <a:t>3</a:t>
            </a:r>
            <a:endParaRPr lang="zh-CN" altLang="en-US" sz="2400" noProof="1">
              <a:solidFill>
                <a:srgbClr val="FFFF99"/>
              </a:solidFill>
            </a:endParaRPr>
          </a:p>
        </p:txBody>
      </p:sp>
      <p:sp>
        <p:nvSpPr>
          <p:cNvPr id="49157" name="椭圆 62469">
            <a:extLst>
              <a:ext uri="{FF2B5EF4-FFF2-40B4-BE49-F238E27FC236}">
                <a16:creationId xmlns:a16="http://schemas.microsoft.com/office/drawing/2014/main" xmlns="" id="{6FD68DC4-6E1D-4048-95B7-C83B1FA0A857}"/>
              </a:ext>
            </a:extLst>
          </p:cNvPr>
          <p:cNvSpPr/>
          <p:nvPr/>
        </p:nvSpPr>
        <p:spPr>
          <a:xfrm>
            <a:off x="6172200" y="2895600"/>
            <a:ext cx="457200" cy="457200"/>
          </a:xfrm>
          <a:prstGeom prst="ellipse">
            <a:avLst/>
          </a:prstGeom>
          <a:solidFill>
            <a:srgbClr val="3366FF"/>
          </a:solidFill>
          <a:ln w="5715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400" noProof="1">
                <a:solidFill>
                  <a:srgbClr val="FFFF99"/>
                </a:solidFill>
                <a:cs typeface="+mn-ea"/>
              </a:rPr>
              <a:t>4</a:t>
            </a:r>
            <a:endParaRPr lang="zh-CN" altLang="en-US" sz="2400" noProof="1">
              <a:solidFill>
                <a:srgbClr val="FFFF99"/>
              </a:solidFill>
            </a:endParaRPr>
          </a:p>
        </p:txBody>
      </p:sp>
      <p:sp>
        <p:nvSpPr>
          <p:cNvPr id="49158" name="椭圆 62470">
            <a:extLst>
              <a:ext uri="{FF2B5EF4-FFF2-40B4-BE49-F238E27FC236}">
                <a16:creationId xmlns:a16="http://schemas.microsoft.com/office/drawing/2014/main" xmlns="" id="{946A6CCA-4B75-4472-ACBE-714AAAD79331}"/>
              </a:ext>
            </a:extLst>
          </p:cNvPr>
          <p:cNvSpPr/>
          <p:nvPr/>
        </p:nvSpPr>
        <p:spPr>
          <a:xfrm>
            <a:off x="7543800" y="2743200"/>
            <a:ext cx="457200" cy="457200"/>
          </a:xfrm>
          <a:prstGeom prst="ellipse">
            <a:avLst/>
          </a:prstGeom>
          <a:solidFill>
            <a:srgbClr val="3366FF"/>
          </a:solidFill>
          <a:ln w="5715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400" noProof="1">
                <a:solidFill>
                  <a:srgbClr val="FFFF99"/>
                </a:solidFill>
                <a:cs typeface="+mn-ea"/>
              </a:rPr>
              <a:t>5</a:t>
            </a:r>
            <a:endParaRPr lang="zh-CN" altLang="en-US" sz="2400" noProof="1">
              <a:solidFill>
                <a:srgbClr val="FFFF99"/>
              </a:solidFill>
            </a:endParaRPr>
          </a:p>
        </p:txBody>
      </p:sp>
      <p:sp>
        <p:nvSpPr>
          <p:cNvPr id="49159" name="椭圆 62471">
            <a:extLst>
              <a:ext uri="{FF2B5EF4-FFF2-40B4-BE49-F238E27FC236}">
                <a16:creationId xmlns:a16="http://schemas.microsoft.com/office/drawing/2014/main" xmlns="" id="{2587BED8-7DF6-48D8-9A65-EBD3A6C394B3}"/>
              </a:ext>
            </a:extLst>
          </p:cNvPr>
          <p:cNvSpPr/>
          <p:nvPr/>
        </p:nvSpPr>
        <p:spPr>
          <a:xfrm>
            <a:off x="8458200" y="2133600"/>
            <a:ext cx="457200" cy="457200"/>
          </a:xfrm>
          <a:prstGeom prst="ellipse">
            <a:avLst/>
          </a:prstGeom>
          <a:solidFill>
            <a:srgbClr val="3366FF"/>
          </a:solidFill>
          <a:ln w="5715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400" noProof="1">
                <a:solidFill>
                  <a:srgbClr val="FFFF99"/>
                </a:solidFill>
                <a:cs typeface="+mn-ea"/>
              </a:rPr>
              <a:t>6</a:t>
            </a:r>
            <a:endParaRPr lang="zh-CN" altLang="en-US" sz="2400" noProof="1">
              <a:solidFill>
                <a:srgbClr val="FFFF99"/>
              </a:solidFill>
            </a:endParaRPr>
          </a:p>
        </p:txBody>
      </p:sp>
      <p:sp>
        <p:nvSpPr>
          <p:cNvPr id="49160" name="箭头 578">
            <a:extLst>
              <a:ext uri="{FF2B5EF4-FFF2-40B4-BE49-F238E27FC236}">
                <a16:creationId xmlns:a16="http://schemas.microsoft.com/office/drawing/2014/main" xmlns="" id="{024C26D3-D76B-4E72-AD01-CA85E753A37A}"/>
              </a:ext>
            </a:extLst>
          </p:cNvPr>
          <p:cNvSpPr/>
          <p:nvPr/>
        </p:nvSpPr>
        <p:spPr>
          <a:xfrm flipV="1">
            <a:off x="5029200" y="1981200"/>
            <a:ext cx="1828800" cy="457200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zh-CN" altLang="en-US" noProof="1"/>
          </a:p>
        </p:txBody>
      </p:sp>
      <p:sp>
        <p:nvSpPr>
          <p:cNvPr id="49161" name="箭头 580">
            <a:extLst>
              <a:ext uri="{FF2B5EF4-FFF2-40B4-BE49-F238E27FC236}">
                <a16:creationId xmlns:a16="http://schemas.microsoft.com/office/drawing/2014/main" xmlns="" id="{1E8373FE-52AB-4F9C-8077-D3AABF27EDC2}"/>
              </a:ext>
            </a:extLst>
          </p:cNvPr>
          <p:cNvSpPr/>
          <p:nvPr/>
        </p:nvSpPr>
        <p:spPr>
          <a:xfrm flipV="1">
            <a:off x="4953000" y="1752600"/>
            <a:ext cx="609600" cy="533400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zh-CN" altLang="en-US" noProof="1"/>
          </a:p>
        </p:txBody>
      </p:sp>
      <p:sp>
        <p:nvSpPr>
          <p:cNvPr id="49162" name="箭头 581">
            <a:extLst>
              <a:ext uri="{FF2B5EF4-FFF2-40B4-BE49-F238E27FC236}">
                <a16:creationId xmlns:a16="http://schemas.microsoft.com/office/drawing/2014/main" xmlns="" id="{8C8AD7E3-8E18-48FA-8C57-D7F9A35F6309}"/>
              </a:ext>
            </a:extLst>
          </p:cNvPr>
          <p:cNvSpPr/>
          <p:nvPr/>
        </p:nvSpPr>
        <p:spPr>
          <a:xfrm>
            <a:off x="6019800" y="1676400"/>
            <a:ext cx="838200" cy="152400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zh-CN" altLang="en-US" noProof="1"/>
          </a:p>
        </p:txBody>
      </p:sp>
      <p:sp>
        <p:nvSpPr>
          <p:cNvPr id="49163" name="箭头 582">
            <a:extLst>
              <a:ext uri="{FF2B5EF4-FFF2-40B4-BE49-F238E27FC236}">
                <a16:creationId xmlns:a16="http://schemas.microsoft.com/office/drawing/2014/main" xmlns="" id="{A805C2FB-3DFA-4A1B-80C2-CF37620D8E57}"/>
              </a:ext>
            </a:extLst>
          </p:cNvPr>
          <p:cNvSpPr/>
          <p:nvPr/>
        </p:nvSpPr>
        <p:spPr>
          <a:xfrm>
            <a:off x="5105400" y="2590800"/>
            <a:ext cx="1066800" cy="381000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zh-CN" altLang="en-US" noProof="1"/>
          </a:p>
        </p:txBody>
      </p:sp>
      <p:sp>
        <p:nvSpPr>
          <p:cNvPr id="49164" name="箭头 583">
            <a:extLst>
              <a:ext uri="{FF2B5EF4-FFF2-40B4-BE49-F238E27FC236}">
                <a16:creationId xmlns:a16="http://schemas.microsoft.com/office/drawing/2014/main" xmlns="" id="{981D14C0-44B6-4F8F-9559-F32E5E6699A9}"/>
              </a:ext>
            </a:extLst>
          </p:cNvPr>
          <p:cNvSpPr/>
          <p:nvPr/>
        </p:nvSpPr>
        <p:spPr>
          <a:xfrm flipV="1">
            <a:off x="6629400" y="2971800"/>
            <a:ext cx="838200" cy="76200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zh-CN" altLang="en-US" noProof="1"/>
          </a:p>
        </p:txBody>
      </p:sp>
      <p:sp>
        <p:nvSpPr>
          <p:cNvPr id="49165" name="箭头 585">
            <a:extLst>
              <a:ext uri="{FF2B5EF4-FFF2-40B4-BE49-F238E27FC236}">
                <a16:creationId xmlns:a16="http://schemas.microsoft.com/office/drawing/2014/main" xmlns="" id="{2613528B-1723-4EF3-A803-24B0D916702B}"/>
              </a:ext>
            </a:extLst>
          </p:cNvPr>
          <p:cNvSpPr/>
          <p:nvPr/>
        </p:nvSpPr>
        <p:spPr>
          <a:xfrm>
            <a:off x="7239000" y="1905000"/>
            <a:ext cx="1219200" cy="304800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zh-CN" altLang="en-US" noProof="1"/>
          </a:p>
        </p:txBody>
      </p:sp>
      <p:sp>
        <p:nvSpPr>
          <p:cNvPr id="49166" name="箭头 586">
            <a:extLst>
              <a:ext uri="{FF2B5EF4-FFF2-40B4-BE49-F238E27FC236}">
                <a16:creationId xmlns:a16="http://schemas.microsoft.com/office/drawing/2014/main" xmlns="" id="{8E92183B-7B2B-4766-8119-A1347A1D71BA}"/>
              </a:ext>
            </a:extLst>
          </p:cNvPr>
          <p:cNvSpPr/>
          <p:nvPr/>
        </p:nvSpPr>
        <p:spPr>
          <a:xfrm flipV="1">
            <a:off x="8001000" y="2590800"/>
            <a:ext cx="609600" cy="304800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zh-CN" altLang="en-US" noProof="1"/>
          </a:p>
        </p:txBody>
      </p:sp>
      <p:sp>
        <p:nvSpPr>
          <p:cNvPr id="49167" name="箭头 587">
            <a:extLst>
              <a:ext uri="{FF2B5EF4-FFF2-40B4-BE49-F238E27FC236}">
                <a16:creationId xmlns:a16="http://schemas.microsoft.com/office/drawing/2014/main" xmlns="" id="{69D9FE55-CF27-4164-BAA7-537B7DC7382E}"/>
              </a:ext>
            </a:extLst>
          </p:cNvPr>
          <p:cNvSpPr/>
          <p:nvPr/>
        </p:nvSpPr>
        <p:spPr>
          <a:xfrm flipV="1">
            <a:off x="6477000" y="2133600"/>
            <a:ext cx="457200" cy="762000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zh-CN" altLang="en-US" noProof="1"/>
          </a:p>
        </p:txBody>
      </p:sp>
      <p:sp>
        <p:nvSpPr>
          <p:cNvPr id="49168" name="箭头 588">
            <a:extLst>
              <a:ext uri="{FF2B5EF4-FFF2-40B4-BE49-F238E27FC236}">
                <a16:creationId xmlns:a16="http://schemas.microsoft.com/office/drawing/2014/main" xmlns="" id="{486067D8-169B-41FC-B78B-BC4FD60704E4}"/>
              </a:ext>
            </a:extLst>
          </p:cNvPr>
          <p:cNvSpPr/>
          <p:nvPr/>
        </p:nvSpPr>
        <p:spPr>
          <a:xfrm>
            <a:off x="7086600" y="2133600"/>
            <a:ext cx="609600" cy="609600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zh-CN" altLang="en-US" noProof="1"/>
          </a:p>
        </p:txBody>
      </p:sp>
      <p:sp>
        <p:nvSpPr>
          <p:cNvPr id="49169" name="文本框 62481">
            <a:extLst>
              <a:ext uri="{FF2B5EF4-FFF2-40B4-BE49-F238E27FC236}">
                <a16:creationId xmlns:a16="http://schemas.microsoft.com/office/drawing/2014/main" xmlns="" id="{894A9DD6-8040-4D44-AF39-AE2CAC6604A1}"/>
              </a:ext>
            </a:extLst>
          </p:cNvPr>
          <p:cNvSpPr txBox="1"/>
          <p:nvPr/>
        </p:nvSpPr>
        <p:spPr>
          <a:xfrm>
            <a:off x="5029200" y="1676400"/>
            <a:ext cx="347663" cy="365125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zh-CN" altLang="en-US" noProof="1">
                <a:cs typeface="+mn-ea"/>
              </a:rPr>
              <a:t>5</a:t>
            </a:r>
            <a:endParaRPr lang="zh-CN" altLang="en-US" noProof="1"/>
          </a:p>
        </p:txBody>
      </p:sp>
      <p:sp>
        <p:nvSpPr>
          <p:cNvPr id="49170" name="文本框 62482">
            <a:extLst>
              <a:ext uri="{FF2B5EF4-FFF2-40B4-BE49-F238E27FC236}">
                <a16:creationId xmlns:a16="http://schemas.microsoft.com/office/drawing/2014/main" xmlns="" id="{3E55F0DB-8CD1-48DB-A3B6-CB9340A2093B}"/>
              </a:ext>
            </a:extLst>
          </p:cNvPr>
          <p:cNvSpPr txBox="1"/>
          <p:nvPr/>
        </p:nvSpPr>
        <p:spPr>
          <a:xfrm>
            <a:off x="6248400" y="1447800"/>
            <a:ext cx="347663" cy="365125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zh-CN" altLang="en-US" noProof="1">
                <a:cs typeface="+mn-ea"/>
              </a:rPr>
              <a:t>8</a:t>
            </a:r>
            <a:endParaRPr lang="zh-CN" altLang="en-US" noProof="1"/>
          </a:p>
        </p:txBody>
      </p:sp>
      <p:sp>
        <p:nvSpPr>
          <p:cNvPr id="49171" name="文本框 62483">
            <a:extLst>
              <a:ext uri="{FF2B5EF4-FFF2-40B4-BE49-F238E27FC236}">
                <a16:creationId xmlns:a16="http://schemas.microsoft.com/office/drawing/2014/main" xmlns="" id="{BBF624D6-F645-41D7-8FAF-A1BBBA41BC4D}"/>
              </a:ext>
            </a:extLst>
          </p:cNvPr>
          <p:cNvSpPr txBox="1"/>
          <p:nvPr/>
        </p:nvSpPr>
        <p:spPr>
          <a:xfrm>
            <a:off x="5530850" y="1981200"/>
            <a:ext cx="347663" cy="365125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zh-CN" altLang="en-US" noProof="1">
                <a:cs typeface="+mn-ea"/>
              </a:rPr>
              <a:t>9</a:t>
            </a:r>
            <a:endParaRPr lang="zh-CN" altLang="en-US" noProof="1"/>
          </a:p>
        </p:txBody>
      </p:sp>
      <p:sp>
        <p:nvSpPr>
          <p:cNvPr id="49172" name="文本框 62484">
            <a:extLst>
              <a:ext uri="{FF2B5EF4-FFF2-40B4-BE49-F238E27FC236}">
                <a16:creationId xmlns:a16="http://schemas.microsoft.com/office/drawing/2014/main" xmlns="" id="{F21DD4BD-D323-46B5-9853-1FF4D6B738F7}"/>
              </a:ext>
            </a:extLst>
          </p:cNvPr>
          <p:cNvSpPr txBox="1"/>
          <p:nvPr/>
        </p:nvSpPr>
        <p:spPr>
          <a:xfrm>
            <a:off x="5540375" y="2505075"/>
            <a:ext cx="347663" cy="365125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zh-CN" altLang="en-US" noProof="1">
                <a:cs typeface="+mn-ea"/>
              </a:rPr>
              <a:t>6</a:t>
            </a:r>
            <a:endParaRPr lang="zh-CN" altLang="en-US" noProof="1"/>
          </a:p>
        </p:txBody>
      </p:sp>
      <p:sp>
        <p:nvSpPr>
          <p:cNvPr id="49173" name="文本框 62485">
            <a:extLst>
              <a:ext uri="{FF2B5EF4-FFF2-40B4-BE49-F238E27FC236}">
                <a16:creationId xmlns:a16="http://schemas.microsoft.com/office/drawing/2014/main" xmlns="" id="{661AB987-92AC-4AFB-91AA-D9FE1ACEEAB5}"/>
              </a:ext>
            </a:extLst>
          </p:cNvPr>
          <p:cNvSpPr txBox="1"/>
          <p:nvPr/>
        </p:nvSpPr>
        <p:spPr>
          <a:xfrm>
            <a:off x="6413500" y="2339975"/>
            <a:ext cx="347663" cy="365125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zh-CN" altLang="en-US" noProof="1">
                <a:cs typeface="+mn-ea"/>
              </a:rPr>
              <a:t>3</a:t>
            </a:r>
            <a:endParaRPr lang="zh-CN" altLang="en-US" noProof="1"/>
          </a:p>
        </p:txBody>
      </p:sp>
      <p:sp>
        <p:nvSpPr>
          <p:cNvPr id="49174" name="文本框 62486">
            <a:extLst>
              <a:ext uri="{FF2B5EF4-FFF2-40B4-BE49-F238E27FC236}">
                <a16:creationId xmlns:a16="http://schemas.microsoft.com/office/drawing/2014/main" xmlns="" id="{2B121A3F-9420-46DD-9074-BB642F5BE5A9}"/>
              </a:ext>
            </a:extLst>
          </p:cNvPr>
          <p:cNvSpPr txBox="1"/>
          <p:nvPr/>
        </p:nvSpPr>
        <p:spPr>
          <a:xfrm>
            <a:off x="7664450" y="1738313"/>
            <a:ext cx="349250" cy="366712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zh-CN" altLang="en-US" noProof="1">
                <a:cs typeface="+mn-ea"/>
              </a:rPr>
              <a:t>2</a:t>
            </a:r>
            <a:endParaRPr lang="zh-CN" altLang="en-US" noProof="1"/>
          </a:p>
        </p:txBody>
      </p:sp>
      <p:sp>
        <p:nvSpPr>
          <p:cNvPr id="49175" name="文本框 62487">
            <a:extLst>
              <a:ext uri="{FF2B5EF4-FFF2-40B4-BE49-F238E27FC236}">
                <a16:creationId xmlns:a16="http://schemas.microsoft.com/office/drawing/2014/main" xmlns="" id="{D6D461FC-F620-4D15-9661-579BFFB944A3}"/>
              </a:ext>
            </a:extLst>
          </p:cNvPr>
          <p:cNvSpPr txBox="1"/>
          <p:nvPr/>
        </p:nvSpPr>
        <p:spPr>
          <a:xfrm>
            <a:off x="6934200" y="2667000"/>
            <a:ext cx="347663" cy="365125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zh-CN" altLang="en-US" noProof="1">
                <a:cs typeface="+mn-ea"/>
              </a:rPr>
              <a:t>7</a:t>
            </a:r>
            <a:endParaRPr lang="zh-CN" altLang="en-US" noProof="1"/>
          </a:p>
        </p:txBody>
      </p:sp>
      <p:sp>
        <p:nvSpPr>
          <p:cNvPr id="49176" name="文本框 62488">
            <a:extLst>
              <a:ext uri="{FF2B5EF4-FFF2-40B4-BE49-F238E27FC236}">
                <a16:creationId xmlns:a16="http://schemas.microsoft.com/office/drawing/2014/main" xmlns="" id="{92CF314A-42CF-401A-AB83-6786DE8E40C5}"/>
              </a:ext>
            </a:extLst>
          </p:cNvPr>
          <p:cNvSpPr txBox="1"/>
          <p:nvPr/>
        </p:nvSpPr>
        <p:spPr>
          <a:xfrm>
            <a:off x="8059738" y="2473325"/>
            <a:ext cx="347662" cy="365125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zh-CN" altLang="en-US" noProof="1">
                <a:cs typeface="+mn-ea"/>
              </a:rPr>
              <a:t>6</a:t>
            </a:r>
            <a:endParaRPr lang="zh-CN" altLang="en-US" noProof="1"/>
          </a:p>
        </p:txBody>
      </p:sp>
      <p:sp>
        <p:nvSpPr>
          <p:cNvPr id="49177" name="文本框 62489">
            <a:extLst>
              <a:ext uri="{FF2B5EF4-FFF2-40B4-BE49-F238E27FC236}">
                <a16:creationId xmlns:a16="http://schemas.microsoft.com/office/drawing/2014/main" xmlns="" id="{CE8569B7-0593-4961-A024-F673EBC3B52C}"/>
              </a:ext>
            </a:extLst>
          </p:cNvPr>
          <p:cNvSpPr txBox="1"/>
          <p:nvPr/>
        </p:nvSpPr>
        <p:spPr>
          <a:xfrm>
            <a:off x="7391400" y="2209800"/>
            <a:ext cx="347663" cy="365125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zh-CN" altLang="en-US" noProof="1">
                <a:cs typeface="+mn-ea"/>
              </a:rPr>
              <a:t>1</a:t>
            </a:r>
            <a:endParaRPr lang="zh-CN" altLang="en-US" noProof="1"/>
          </a:p>
        </p:txBody>
      </p:sp>
      <p:sp>
        <p:nvSpPr>
          <p:cNvPr id="49178" name="文本框 62490">
            <a:extLst>
              <a:ext uri="{FF2B5EF4-FFF2-40B4-BE49-F238E27FC236}">
                <a16:creationId xmlns:a16="http://schemas.microsoft.com/office/drawing/2014/main" xmlns="" id="{41A06367-40B6-4F79-91CC-CC45C966A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429000"/>
            <a:ext cx="38195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有两条最短路：</a:t>
            </a:r>
          </a:p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1=&gt;3=&gt;6</a:t>
            </a:r>
          </a:p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1=&gt;4=&gt;3=&gt;6</a:t>
            </a:r>
          </a:p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故最短路上的点有：1,3,4,6</a:t>
            </a:r>
          </a:p>
        </p:txBody>
      </p:sp>
      <p:sp>
        <p:nvSpPr>
          <p:cNvPr id="49179" name="文本框 62491">
            <a:extLst>
              <a:ext uri="{FF2B5EF4-FFF2-40B4-BE49-F238E27FC236}">
                <a16:creationId xmlns:a16="http://schemas.microsoft.com/office/drawing/2014/main" xmlns="" id="{F1029246-CE94-4C94-9145-5C8BC7BA9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219200"/>
            <a:ext cx="4495800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输入格式：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第一行n,m,表示n(n&lt;=200)个点，m条边 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接下来m(m&lt;=5000)行，每行三个数x,y,z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表示有边从x出发指向y长度为z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最后一行，两个整数a和b</a:t>
            </a:r>
          </a:p>
          <a:p>
            <a:r>
              <a:rPr lang="zh-CN" altLang="en-US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输出格式：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一行， 按编号由小到大输出最短路上的点。</a:t>
            </a:r>
          </a:p>
        </p:txBody>
      </p:sp>
      <p:sp>
        <p:nvSpPr>
          <p:cNvPr id="49180" name="文本框 62492">
            <a:extLst>
              <a:ext uri="{FF2B5EF4-FFF2-40B4-BE49-F238E27FC236}">
                <a16:creationId xmlns:a16="http://schemas.microsoft.com/office/drawing/2014/main" xmlns="" id="{73B80E3A-CC77-4B64-BDDB-368BDA7ED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" y="3286125"/>
            <a:ext cx="1820863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样例输入：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6 9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1 2 5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1 3 9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1 4 6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2 3 8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3 6 2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4 3 3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4 5 7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5 6 6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3 5 1</a:t>
            </a:r>
          </a:p>
        </p:txBody>
      </p:sp>
      <p:sp>
        <p:nvSpPr>
          <p:cNvPr id="49181" name="文本框 62493">
            <a:extLst>
              <a:ext uri="{FF2B5EF4-FFF2-40B4-BE49-F238E27FC236}">
                <a16:creationId xmlns:a16="http://schemas.microsoft.com/office/drawing/2014/main" xmlns="" id="{BAC2321C-5287-4571-8E60-BFCEB1EAF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276600"/>
            <a:ext cx="219075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样例输出：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1 3 4 6</a:t>
            </a:r>
          </a:p>
        </p:txBody>
      </p:sp>
      <p:sp>
        <p:nvSpPr>
          <p:cNvPr id="62495" name="文本框 62494">
            <a:extLst>
              <a:ext uri="{FF2B5EF4-FFF2-40B4-BE49-F238E27FC236}">
                <a16:creationId xmlns:a16="http://schemas.microsoft.com/office/drawing/2014/main" xmlns="" id="{60C084BB-BFA3-434C-BA2F-DFF09ED3521E}"/>
              </a:ext>
            </a:extLst>
          </p:cNvPr>
          <p:cNvSpPr txBox="1"/>
          <p:nvPr/>
        </p:nvSpPr>
        <p:spPr>
          <a:xfrm>
            <a:off x="1371600" y="4953000"/>
            <a:ext cx="6172200" cy="42703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r>
              <a:rPr lang="zh-CN" altLang="en-US" sz="2200" b="1" noProof="1">
                <a:solidFill>
                  <a:srgbClr val="FF00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怎样判断一个点</a:t>
            </a:r>
            <a:r>
              <a:rPr lang="zh-CN" altLang="en-US" sz="2200" b="1" noProof="1">
                <a:solidFill>
                  <a:srgbClr val="0066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x</a:t>
            </a:r>
            <a:r>
              <a:rPr lang="zh-CN" altLang="en-US" sz="2200" b="1" noProof="1">
                <a:solidFill>
                  <a:srgbClr val="FF00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是否位于</a:t>
            </a:r>
            <a:r>
              <a:rPr lang="zh-CN" altLang="en-US" sz="2200" b="1" noProof="1">
                <a:solidFill>
                  <a:srgbClr val="0066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a</a:t>
            </a:r>
            <a:r>
              <a:rPr lang="zh-CN" altLang="en-US" sz="2200" b="1" noProof="1">
                <a:solidFill>
                  <a:srgbClr val="FF00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到</a:t>
            </a:r>
            <a:r>
              <a:rPr lang="zh-CN" altLang="en-US" sz="2200" b="1" noProof="1">
                <a:solidFill>
                  <a:srgbClr val="0066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b</a:t>
            </a:r>
            <a:r>
              <a:rPr lang="zh-CN" altLang="en-US" sz="2200" b="1" noProof="1">
                <a:solidFill>
                  <a:srgbClr val="FF00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的最短路上？</a:t>
            </a:r>
            <a:endParaRPr lang="zh-CN" altLang="en-US" sz="2200" b="1" noProof="1">
              <a:solidFill>
                <a:srgbClr val="FF0066"/>
              </a:solidFill>
              <a:effectLst>
                <a:outerShdw blurRad="38100" dist="38100" dir="2700000">
                  <a:srgbClr val="000000"/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2496" name="文本框 62495">
            <a:extLst>
              <a:ext uri="{FF2B5EF4-FFF2-40B4-BE49-F238E27FC236}">
                <a16:creationId xmlns:a16="http://schemas.microsoft.com/office/drawing/2014/main" xmlns="" id="{E5F94970-A886-40D5-955E-080A504348F0}"/>
              </a:ext>
            </a:extLst>
          </p:cNvPr>
          <p:cNvSpPr txBox="1"/>
          <p:nvPr/>
        </p:nvSpPr>
        <p:spPr>
          <a:xfrm>
            <a:off x="1295400" y="5562600"/>
            <a:ext cx="7456488" cy="42703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r>
              <a:rPr lang="zh-CN" altLang="en-US" sz="2200" b="1" noProof="1">
                <a:effectLst>
                  <a:outerShdw blurRad="38100" dist="38100" dir="2700000">
                    <a:srgbClr val="FFFFFF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a</a:t>
            </a:r>
            <a:r>
              <a:rPr lang="zh-CN" altLang="en-US" sz="2200" b="1" noProof="1">
                <a:solidFill>
                  <a:srgbClr val="FF00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到</a:t>
            </a:r>
            <a:r>
              <a:rPr lang="zh-CN" altLang="en-US" sz="2200" b="1" noProof="1">
                <a:effectLst>
                  <a:outerShdw blurRad="38100" dist="38100" dir="2700000">
                    <a:srgbClr val="FFFFFF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x</a:t>
            </a:r>
            <a:r>
              <a:rPr lang="zh-CN" altLang="en-US" sz="2200" b="1" noProof="1">
                <a:solidFill>
                  <a:srgbClr val="FF00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的最短距离</a:t>
            </a:r>
            <a:r>
              <a:rPr lang="zh-CN" altLang="en-US" sz="2200" b="1" noProof="1">
                <a:solidFill>
                  <a:srgbClr val="0066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+</a:t>
            </a:r>
            <a:r>
              <a:rPr lang="zh-CN" altLang="en-US" sz="2200" b="1" noProof="1">
                <a:effectLst>
                  <a:outerShdw blurRad="38100" dist="38100" dir="2700000">
                    <a:srgbClr val="FFFFFF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x</a:t>
            </a:r>
            <a:r>
              <a:rPr lang="zh-CN" altLang="en-US" sz="2200" b="1" noProof="1">
                <a:solidFill>
                  <a:srgbClr val="FF00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到</a:t>
            </a:r>
            <a:r>
              <a:rPr lang="zh-CN" altLang="en-US" sz="2200" b="1" noProof="1">
                <a:effectLst>
                  <a:outerShdw blurRad="38100" dist="38100" dir="2700000">
                    <a:srgbClr val="FFFFFF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b</a:t>
            </a:r>
            <a:r>
              <a:rPr lang="zh-CN" altLang="en-US" sz="2200" b="1" noProof="1">
                <a:solidFill>
                  <a:srgbClr val="FF00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的最短距离</a:t>
            </a:r>
            <a:r>
              <a:rPr lang="zh-CN" altLang="en-US" sz="2200" b="1" noProof="1">
                <a:solidFill>
                  <a:srgbClr val="0066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==</a:t>
            </a:r>
            <a:r>
              <a:rPr lang="zh-CN" altLang="en-US" sz="2200" b="1" noProof="1">
                <a:effectLst>
                  <a:outerShdw blurRad="38100" dist="38100" dir="2700000">
                    <a:srgbClr val="FFFFFF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a</a:t>
            </a:r>
            <a:r>
              <a:rPr lang="zh-CN" altLang="en-US" sz="2200" b="1" noProof="1">
                <a:solidFill>
                  <a:srgbClr val="FF00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到</a:t>
            </a:r>
            <a:r>
              <a:rPr lang="zh-CN" altLang="en-US" sz="2200" b="1" noProof="1">
                <a:effectLst>
                  <a:outerShdw blurRad="38100" dist="38100" dir="2700000">
                    <a:srgbClr val="FFFFFF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b</a:t>
            </a:r>
            <a:r>
              <a:rPr lang="zh-CN" altLang="en-US" sz="2200" b="1" noProof="1">
                <a:solidFill>
                  <a:srgbClr val="FF00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的最短距离</a:t>
            </a:r>
            <a:endParaRPr lang="zh-CN" altLang="en-US" sz="2200" b="1" noProof="1">
              <a:solidFill>
                <a:srgbClr val="FF0066"/>
              </a:solidFill>
              <a:effectLst>
                <a:outerShdw blurRad="38100" dist="38100" dir="2700000">
                  <a:srgbClr val="000000"/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4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24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624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62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24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624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95" grpId="0" bldLvl="0"/>
      <p:bldP spid="62495" grpId="1" bldLvl="0"/>
      <p:bldP spid="62496" grpId="0" bldLvl="0"/>
      <p:bldP spid="62496" grpId="1" bldLvl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椭圆 63489">
            <a:extLst>
              <a:ext uri="{FF2B5EF4-FFF2-40B4-BE49-F238E27FC236}">
                <a16:creationId xmlns:a16="http://schemas.microsoft.com/office/drawing/2014/main" xmlns="" id="{3AB418C9-239B-4328-84D1-B9018328DBD6}"/>
              </a:ext>
            </a:extLst>
          </p:cNvPr>
          <p:cNvSpPr/>
          <p:nvPr/>
        </p:nvSpPr>
        <p:spPr>
          <a:xfrm>
            <a:off x="228600" y="1066800"/>
            <a:ext cx="457200" cy="457200"/>
          </a:xfrm>
          <a:prstGeom prst="ellipse">
            <a:avLst/>
          </a:prstGeom>
          <a:solidFill>
            <a:srgbClr val="3366FF"/>
          </a:solidFill>
          <a:ln w="5715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400" noProof="1">
                <a:solidFill>
                  <a:srgbClr val="FFFF99"/>
                </a:solidFill>
                <a:cs typeface="+mn-ea"/>
              </a:rPr>
              <a:t>1</a:t>
            </a:r>
            <a:endParaRPr lang="zh-CN" altLang="en-US" sz="2400" noProof="1">
              <a:solidFill>
                <a:srgbClr val="FFFF99"/>
              </a:solidFill>
            </a:endParaRPr>
          </a:p>
        </p:txBody>
      </p:sp>
      <p:sp>
        <p:nvSpPr>
          <p:cNvPr id="50178" name="椭圆 63490">
            <a:extLst>
              <a:ext uri="{FF2B5EF4-FFF2-40B4-BE49-F238E27FC236}">
                <a16:creationId xmlns:a16="http://schemas.microsoft.com/office/drawing/2014/main" xmlns="" id="{ACFC7793-ECDB-44D7-9C08-4A00A6BFBC02}"/>
              </a:ext>
            </a:extLst>
          </p:cNvPr>
          <p:cNvSpPr/>
          <p:nvPr/>
        </p:nvSpPr>
        <p:spPr>
          <a:xfrm>
            <a:off x="1143000" y="304800"/>
            <a:ext cx="457200" cy="457200"/>
          </a:xfrm>
          <a:prstGeom prst="ellipse">
            <a:avLst/>
          </a:prstGeom>
          <a:solidFill>
            <a:srgbClr val="3366FF"/>
          </a:solidFill>
          <a:ln w="5715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400" noProof="1">
                <a:solidFill>
                  <a:srgbClr val="FFFF99"/>
                </a:solidFill>
                <a:cs typeface="+mn-ea"/>
              </a:rPr>
              <a:t>2</a:t>
            </a:r>
            <a:endParaRPr lang="zh-CN" altLang="en-US" noProof="1"/>
          </a:p>
        </p:txBody>
      </p:sp>
      <p:sp>
        <p:nvSpPr>
          <p:cNvPr id="50179" name="椭圆 63491">
            <a:extLst>
              <a:ext uri="{FF2B5EF4-FFF2-40B4-BE49-F238E27FC236}">
                <a16:creationId xmlns:a16="http://schemas.microsoft.com/office/drawing/2014/main" xmlns="" id="{35D29B5C-47B1-4919-A2C3-FF140D9F6E51}"/>
              </a:ext>
            </a:extLst>
          </p:cNvPr>
          <p:cNvSpPr/>
          <p:nvPr/>
        </p:nvSpPr>
        <p:spPr>
          <a:xfrm>
            <a:off x="2362200" y="457200"/>
            <a:ext cx="457200" cy="457200"/>
          </a:xfrm>
          <a:prstGeom prst="ellipse">
            <a:avLst/>
          </a:prstGeom>
          <a:solidFill>
            <a:srgbClr val="3366FF"/>
          </a:solidFill>
          <a:ln w="5715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400" noProof="1">
                <a:solidFill>
                  <a:srgbClr val="FFFF99"/>
                </a:solidFill>
                <a:cs typeface="+mn-ea"/>
              </a:rPr>
              <a:t>3</a:t>
            </a:r>
            <a:endParaRPr lang="zh-CN" altLang="en-US" noProof="1"/>
          </a:p>
        </p:txBody>
      </p:sp>
      <p:sp>
        <p:nvSpPr>
          <p:cNvPr id="50180" name="椭圆 63492">
            <a:extLst>
              <a:ext uri="{FF2B5EF4-FFF2-40B4-BE49-F238E27FC236}">
                <a16:creationId xmlns:a16="http://schemas.microsoft.com/office/drawing/2014/main" xmlns="" id="{C9B6CE92-4B42-4FD2-B8F3-B66CFEB95E78}"/>
              </a:ext>
            </a:extLst>
          </p:cNvPr>
          <p:cNvSpPr/>
          <p:nvPr/>
        </p:nvSpPr>
        <p:spPr>
          <a:xfrm>
            <a:off x="1752600" y="1676400"/>
            <a:ext cx="457200" cy="457200"/>
          </a:xfrm>
          <a:prstGeom prst="ellipse">
            <a:avLst/>
          </a:prstGeom>
          <a:solidFill>
            <a:srgbClr val="3366FF"/>
          </a:solidFill>
          <a:ln w="5715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400" noProof="1">
                <a:solidFill>
                  <a:srgbClr val="FFFF99"/>
                </a:solidFill>
                <a:cs typeface="+mn-ea"/>
              </a:rPr>
              <a:t>4</a:t>
            </a:r>
            <a:endParaRPr lang="zh-CN" altLang="en-US" noProof="1"/>
          </a:p>
        </p:txBody>
      </p:sp>
      <p:sp>
        <p:nvSpPr>
          <p:cNvPr id="50181" name="椭圆 63493">
            <a:extLst>
              <a:ext uri="{FF2B5EF4-FFF2-40B4-BE49-F238E27FC236}">
                <a16:creationId xmlns:a16="http://schemas.microsoft.com/office/drawing/2014/main" xmlns="" id="{7F505D6D-12B4-4056-8C3D-5D7C1449116C}"/>
              </a:ext>
            </a:extLst>
          </p:cNvPr>
          <p:cNvSpPr/>
          <p:nvPr/>
        </p:nvSpPr>
        <p:spPr>
          <a:xfrm>
            <a:off x="3124200" y="1524000"/>
            <a:ext cx="457200" cy="457200"/>
          </a:xfrm>
          <a:prstGeom prst="ellipse">
            <a:avLst/>
          </a:prstGeom>
          <a:solidFill>
            <a:srgbClr val="3366FF"/>
          </a:solidFill>
          <a:ln w="5715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400" noProof="1">
                <a:solidFill>
                  <a:srgbClr val="FFFF99"/>
                </a:solidFill>
                <a:cs typeface="+mn-ea"/>
              </a:rPr>
              <a:t>5</a:t>
            </a:r>
            <a:endParaRPr lang="zh-CN" altLang="en-US" noProof="1"/>
          </a:p>
        </p:txBody>
      </p:sp>
      <p:sp>
        <p:nvSpPr>
          <p:cNvPr id="50182" name="椭圆 63494">
            <a:extLst>
              <a:ext uri="{FF2B5EF4-FFF2-40B4-BE49-F238E27FC236}">
                <a16:creationId xmlns:a16="http://schemas.microsoft.com/office/drawing/2014/main" xmlns="" id="{1DCB0BCA-FE3F-4E57-BD03-210A20838100}"/>
              </a:ext>
            </a:extLst>
          </p:cNvPr>
          <p:cNvSpPr/>
          <p:nvPr/>
        </p:nvSpPr>
        <p:spPr>
          <a:xfrm>
            <a:off x="4038600" y="914400"/>
            <a:ext cx="457200" cy="457200"/>
          </a:xfrm>
          <a:prstGeom prst="ellipse">
            <a:avLst/>
          </a:prstGeom>
          <a:solidFill>
            <a:srgbClr val="3366FF"/>
          </a:solidFill>
          <a:ln w="5715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400" noProof="1">
                <a:solidFill>
                  <a:srgbClr val="FFFF99"/>
                </a:solidFill>
                <a:cs typeface="+mn-ea"/>
              </a:rPr>
              <a:t>6</a:t>
            </a:r>
            <a:endParaRPr lang="zh-CN" altLang="en-US" noProof="1"/>
          </a:p>
        </p:txBody>
      </p:sp>
      <p:sp>
        <p:nvSpPr>
          <p:cNvPr id="50183" name="箭头 578">
            <a:extLst>
              <a:ext uri="{FF2B5EF4-FFF2-40B4-BE49-F238E27FC236}">
                <a16:creationId xmlns:a16="http://schemas.microsoft.com/office/drawing/2014/main" xmlns="" id="{8F7E7161-EE1C-414F-8232-E7CBA4B9AB10}"/>
              </a:ext>
            </a:extLst>
          </p:cNvPr>
          <p:cNvSpPr/>
          <p:nvPr/>
        </p:nvSpPr>
        <p:spPr>
          <a:xfrm flipV="1">
            <a:off x="609600" y="762000"/>
            <a:ext cx="1828800" cy="457200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zh-CN" altLang="en-US" noProof="1"/>
          </a:p>
        </p:txBody>
      </p:sp>
      <p:sp>
        <p:nvSpPr>
          <p:cNvPr id="50184" name="箭头 580">
            <a:extLst>
              <a:ext uri="{FF2B5EF4-FFF2-40B4-BE49-F238E27FC236}">
                <a16:creationId xmlns:a16="http://schemas.microsoft.com/office/drawing/2014/main" xmlns="" id="{37B9CABD-F215-4958-9328-657FA3BA4256}"/>
              </a:ext>
            </a:extLst>
          </p:cNvPr>
          <p:cNvSpPr/>
          <p:nvPr/>
        </p:nvSpPr>
        <p:spPr>
          <a:xfrm flipV="1">
            <a:off x="533400" y="533400"/>
            <a:ext cx="609600" cy="533400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zh-CN" altLang="en-US" noProof="1"/>
          </a:p>
        </p:txBody>
      </p:sp>
      <p:sp>
        <p:nvSpPr>
          <p:cNvPr id="50185" name="箭头 581">
            <a:extLst>
              <a:ext uri="{FF2B5EF4-FFF2-40B4-BE49-F238E27FC236}">
                <a16:creationId xmlns:a16="http://schemas.microsoft.com/office/drawing/2014/main" xmlns="" id="{2EF3CEFA-3E3B-43CA-BFBF-BE262448C1A7}"/>
              </a:ext>
            </a:extLst>
          </p:cNvPr>
          <p:cNvSpPr/>
          <p:nvPr/>
        </p:nvSpPr>
        <p:spPr>
          <a:xfrm>
            <a:off x="1600200" y="457200"/>
            <a:ext cx="838200" cy="152400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zh-CN" altLang="en-US" noProof="1"/>
          </a:p>
        </p:txBody>
      </p:sp>
      <p:sp>
        <p:nvSpPr>
          <p:cNvPr id="50186" name="箭头 582">
            <a:extLst>
              <a:ext uri="{FF2B5EF4-FFF2-40B4-BE49-F238E27FC236}">
                <a16:creationId xmlns:a16="http://schemas.microsoft.com/office/drawing/2014/main" xmlns="" id="{17B9EAD9-0713-43FE-935A-CD3BF7B4D20C}"/>
              </a:ext>
            </a:extLst>
          </p:cNvPr>
          <p:cNvSpPr/>
          <p:nvPr/>
        </p:nvSpPr>
        <p:spPr>
          <a:xfrm>
            <a:off x="685800" y="1371600"/>
            <a:ext cx="1066800" cy="381000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zh-CN" altLang="en-US" noProof="1"/>
          </a:p>
        </p:txBody>
      </p:sp>
      <p:sp>
        <p:nvSpPr>
          <p:cNvPr id="50187" name="箭头 583">
            <a:extLst>
              <a:ext uri="{FF2B5EF4-FFF2-40B4-BE49-F238E27FC236}">
                <a16:creationId xmlns:a16="http://schemas.microsoft.com/office/drawing/2014/main" xmlns="" id="{172431A1-8C69-42B0-89F0-BD8EB00FF89E}"/>
              </a:ext>
            </a:extLst>
          </p:cNvPr>
          <p:cNvSpPr/>
          <p:nvPr/>
        </p:nvSpPr>
        <p:spPr>
          <a:xfrm flipV="1">
            <a:off x="2209800" y="1752600"/>
            <a:ext cx="838200" cy="76200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zh-CN" altLang="en-US" noProof="1"/>
          </a:p>
        </p:txBody>
      </p:sp>
      <p:sp>
        <p:nvSpPr>
          <p:cNvPr id="50188" name="箭头 585">
            <a:extLst>
              <a:ext uri="{FF2B5EF4-FFF2-40B4-BE49-F238E27FC236}">
                <a16:creationId xmlns:a16="http://schemas.microsoft.com/office/drawing/2014/main" xmlns="" id="{0B2372F6-566A-47A7-A867-FA29CBB98599}"/>
              </a:ext>
            </a:extLst>
          </p:cNvPr>
          <p:cNvSpPr/>
          <p:nvPr/>
        </p:nvSpPr>
        <p:spPr>
          <a:xfrm>
            <a:off x="2819400" y="685800"/>
            <a:ext cx="1219200" cy="304800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zh-CN" altLang="en-US" noProof="1"/>
          </a:p>
        </p:txBody>
      </p:sp>
      <p:sp>
        <p:nvSpPr>
          <p:cNvPr id="50189" name="箭头 586">
            <a:extLst>
              <a:ext uri="{FF2B5EF4-FFF2-40B4-BE49-F238E27FC236}">
                <a16:creationId xmlns:a16="http://schemas.microsoft.com/office/drawing/2014/main" xmlns="" id="{7BAA5894-A8DC-4AFD-BC58-AA7C4C16DB16}"/>
              </a:ext>
            </a:extLst>
          </p:cNvPr>
          <p:cNvSpPr/>
          <p:nvPr/>
        </p:nvSpPr>
        <p:spPr>
          <a:xfrm flipV="1">
            <a:off x="3581400" y="1371600"/>
            <a:ext cx="609600" cy="304800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zh-CN" altLang="en-US" noProof="1"/>
          </a:p>
        </p:txBody>
      </p:sp>
      <p:sp>
        <p:nvSpPr>
          <p:cNvPr id="50190" name="箭头 587">
            <a:extLst>
              <a:ext uri="{FF2B5EF4-FFF2-40B4-BE49-F238E27FC236}">
                <a16:creationId xmlns:a16="http://schemas.microsoft.com/office/drawing/2014/main" xmlns="" id="{8E012887-0FB0-45F0-A1BD-99A5F7C4193C}"/>
              </a:ext>
            </a:extLst>
          </p:cNvPr>
          <p:cNvSpPr/>
          <p:nvPr/>
        </p:nvSpPr>
        <p:spPr>
          <a:xfrm flipV="1">
            <a:off x="2057400" y="914400"/>
            <a:ext cx="457200" cy="762000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zh-CN" altLang="en-US" noProof="1"/>
          </a:p>
        </p:txBody>
      </p:sp>
      <p:sp>
        <p:nvSpPr>
          <p:cNvPr id="50191" name="箭头 588">
            <a:extLst>
              <a:ext uri="{FF2B5EF4-FFF2-40B4-BE49-F238E27FC236}">
                <a16:creationId xmlns:a16="http://schemas.microsoft.com/office/drawing/2014/main" xmlns="" id="{35B82850-C037-40C1-A9C7-2DA2FD9ACDDE}"/>
              </a:ext>
            </a:extLst>
          </p:cNvPr>
          <p:cNvSpPr/>
          <p:nvPr/>
        </p:nvSpPr>
        <p:spPr>
          <a:xfrm>
            <a:off x="2667000" y="914400"/>
            <a:ext cx="609600" cy="609600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zh-CN" altLang="en-US" noProof="1"/>
          </a:p>
        </p:txBody>
      </p:sp>
      <p:sp>
        <p:nvSpPr>
          <p:cNvPr id="50192" name="文本框 63504">
            <a:extLst>
              <a:ext uri="{FF2B5EF4-FFF2-40B4-BE49-F238E27FC236}">
                <a16:creationId xmlns:a16="http://schemas.microsoft.com/office/drawing/2014/main" xmlns="" id="{238959B0-8B5F-47B4-A20F-7AD33D500AF9}"/>
              </a:ext>
            </a:extLst>
          </p:cNvPr>
          <p:cNvSpPr txBox="1"/>
          <p:nvPr/>
        </p:nvSpPr>
        <p:spPr>
          <a:xfrm>
            <a:off x="609600" y="457200"/>
            <a:ext cx="349250" cy="365125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zh-CN" altLang="en-US" noProof="1">
                <a:cs typeface="+mn-ea"/>
              </a:rPr>
              <a:t>5</a:t>
            </a:r>
            <a:endParaRPr lang="zh-CN" altLang="en-US" noProof="1"/>
          </a:p>
        </p:txBody>
      </p:sp>
      <p:sp>
        <p:nvSpPr>
          <p:cNvPr id="50193" name="文本框 63505">
            <a:extLst>
              <a:ext uri="{FF2B5EF4-FFF2-40B4-BE49-F238E27FC236}">
                <a16:creationId xmlns:a16="http://schemas.microsoft.com/office/drawing/2014/main" xmlns="" id="{7FB609CA-5891-4718-9042-8A7C75749031}"/>
              </a:ext>
            </a:extLst>
          </p:cNvPr>
          <p:cNvSpPr txBox="1"/>
          <p:nvPr/>
        </p:nvSpPr>
        <p:spPr>
          <a:xfrm>
            <a:off x="1828800" y="228600"/>
            <a:ext cx="349250" cy="365125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zh-CN" altLang="en-US" noProof="1">
                <a:cs typeface="+mn-ea"/>
              </a:rPr>
              <a:t>8</a:t>
            </a:r>
            <a:endParaRPr lang="zh-CN" altLang="en-US" noProof="1"/>
          </a:p>
        </p:txBody>
      </p:sp>
      <p:sp>
        <p:nvSpPr>
          <p:cNvPr id="50194" name="文本框 63506">
            <a:extLst>
              <a:ext uri="{FF2B5EF4-FFF2-40B4-BE49-F238E27FC236}">
                <a16:creationId xmlns:a16="http://schemas.microsoft.com/office/drawing/2014/main" xmlns="" id="{8470BF87-5055-41E8-85A4-012D3452CB28}"/>
              </a:ext>
            </a:extLst>
          </p:cNvPr>
          <p:cNvSpPr txBox="1"/>
          <p:nvPr/>
        </p:nvSpPr>
        <p:spPr>
          <a:xfrm>
            <a:off x="1111250" y="762000"/>
            <a:ext cx="347663" cy="365125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zh-CN" altLang="en-US" noProof="1">
                <a:cs typeface="+mn-ea"/>
              </a:rPr>
              <a:t>9</a:t>
            </a:r>
            <a:endParaRPr lang="zh-CN" altLang="en-US" noProof="1"/>
          </a:p>
        </p:txBody>
      </p:sp>
      <p:sp>
        <p:nvSpPr>
          <p:cNvPr id="50195" name="文本框 63507">
            <a:extLst>
              <a:ext uri="{FF2B5EF4-FFF2-40B4-BE49-F238E27FC236}">
                <a16:creationId xmlns:a16="http://schemas.microsoft.com/office/drawing/2014/main" xmlns="" id="{E2428C96-65B2-447F-A92A-BC63AA0FFFC0}"/>
              </a:ext>
            </a:extLst>
          </p:cNvPr>
          <p:cNvSpPr txBox="1"/>
          <p:nvPr/>
        </p:nvSpPr>
        <p:spPr>
          <a:xfrm>
            <a:off x="1120775" y="1285875"/>
            <a:ext cx="349250" cy="365125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zh-CN" altLang="en-US" noProof="1">
                <a:cs typeface="+mn-ea"/>
              </a:rPr>
              <a:t>6</a:t>
            </a:r>
            <a:endParaRPr lang="zh-CN" altLang="en-US" noProof="1"/>
          </a:p>
        </p:txBody>
      </p:sp>
      <p:sp>
        <p:nvSpPr>
          <p:cNvPr id="50196" name="文本框 63508">
            <a:extLst>
              <a:ext uri="{FF2B5EF4-FFF2-40B4-BE49-F238E27FC236}">
                <a16:creationId xmlns:a16="http://schemas.microsoft.com/office/drawing/2014/main" xmlns="" id="{E39EDF78-3C89-45AE-904D-CA2A6776E3EB}"/>
              </a:ext>
            </a:extLst>
          </p:cNvPr>
          <p:cNvSpPr txBox="1"/>
          <p:nvPr/>
        </p:nvSpPr>
        <p:spPr>
          <a:xfrm>
            <a:off x="1993900" y="1120775"/>
            <a:ext cx="349250" cy="365125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zh-CN" altLang="en-US" noProof="1">
                <a:cs typeface="+mn-ea"/>
              </a:rPr>
              <a:t>3</a:t>
            </a:r>
            <a:endParaRPr lang="zh-CN" altLang="en-US" noProof="1"/>
          </a:p>
        </p:txBody>
      </p:sp>
      <p:sp>
        <p:nvSpPr>
          <p:cNvPr id="50197" name="文本框 63509">
            <a:extLst>
              <a:ext uri="{FF2B5EF4-FFF2-40B4-BE49-F238E27FC236}">
                <a16:creationId xmlns:a16="http://schemas.microsoft.com/office/drawing/2014/main" xmlns="" id="{B0505807-4BAC-4A72-B2DB-BE873B0B75D3}"/>
              </a:ext>
            </a:extLst>
          </p:cNvPr>
          <p:cNvSpPr txBox="1"/>
          <p:nvPr/>
        </p:nvSpPr>
        <p:spPr>
          <a:xfrm>
            <a:off x="3246438" y="519113"/>
            <a:ext cx="347662" cy="366712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zh-CN" altLang="en-US" noProof="1">
                <a:cs typeface="+mn-ea"/>
              </a:rPr>
              <a:t>2</a:t>
            </a:r>
            <a:endParaRPr lang="zh-CN" altLang="en-US" noProof="1"/>
          </a:p>
        </p:txBody>
      </p:sp>
      <p:sp>
        <p:nvSpPr>
          <p:cNvPr id="50198" name="文本框 63510">
            <a:extLst>
              <a:ext uri="{FF2B5EF4-FFF2-40B4-BE49-F238E27FC236}">
                <a16:creationId xmlns:a16="http://schemas.microsoft.com/office/drawing/2014/main" xmlns="" id="{B9BE466B-5304-4613-A952-A75A2F5C93CA}"/>
              </a:ext>
            </a:extLst>
          </p:cNvPr>
          <p:cNvSpPr txBox="1"/>
          <p:nvPr/>
        </p:nvSpPr>
        <p:spPr>
          <a:xfrm>
            <a:off x="2514600" y="1447800"/>
            <a:ext cx="349250" cy="365125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zh-CN" altLang="en-US" noProof="1">
                <a:cs typeface="+mn-ea"/>
              </a:rPr>
              <a:t>7</a:t>
            </a:r>
            <a:endParaRPr lang="zh-CN" altLang="en-US" noProof="1"/>
          </a:p>
        </p:txBody>
      </p:sp>
      <p:sp>
        <p:nvSpPr>
          <p:cNvPr id="50199" name="文本框 63511">
            <a:extLst>
              <a:ext uri="{FF2B5EF4-FFF2-40B4-BE49-F238E27FC236}">
                <a16:creationId xmlns:a16="http://schemas.microsoft.com/office/drawing/2014/main" xmlns="" id="{37F947B0-61E8-4BA6-A9A6-76DE779C30D4}"/>
              </a:ext>
            </a:extLst>
          </p:cNvPr>
          <p:cNvSpPr txBox="1"/>
          <p:nvPr/>
        </p:nvSpPr>
        <p:spPr>
          <a:xfrm>
            <a:off x="3640138" y="1254125"/>
            <a:ext cx="347662" cy="365125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zh-CN" altLang="en-US" noProof="1">
                <a:cs typeface="+mn-ea"/>
              </a:rPr>
              <a:t>6</a:t>
            </a:r>
            <a:endParaRPr lang="zh-CN" altLang="en-US" noProof="1"/>
          </a:p>
        </p:txBody>
      </p:sp>
      <p:sp>
        <p:nvSpPr>
          <p:cNvPr id="50200" name="文本框 63512">
            <a:extLst>
              <a:ext uri="{FF2B5EF4-FFF2-40B4-BE49-F238E27FC236}">
                <a16:creationId xmlns:a16="http://schemas.microsoft.com/office/drawing/2014/main" xmlns="" id="{25520EB9-EEF1-40CC-A526-601379E9A95A}"/>
              </a:ext>
            </a:extLst>
          </p:cNvPr>
          <p:cNvSpPr txBox="1"/>
          <p:nvPr/>
        </p:nvSpPr>
        <p:spPr>
          <a:xfrm>
            <a:off x="2971800" y="990600"/>
            <a:ext cx="349250" cy="365125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zh-CN" altLang="en-US" noProof="1">
                <a:cs typeface="+mn-ea"/>
              </a:rPr>
              <a:t>1</a:t>
            </a:r>
            <a:endParaRPr lang="zh-CN" altLang="en-US" noProof="1"/>
          </a:p>
        </p:txBody>
      </p:sp>
      <p:sp>
        <p:nvSpPr>
          <p:cNvPr id="63514" name="文本框 63513">
            <a:extLst>
              <a:ext uri="{FF2B5EF4-FFF2-40B4-BE49-F238E27FC236}">
                <a16:creationId xmlns:a16="http://schemas.microsoft.com/office/drawing/2014/main" xmlns="" id="{C3E7434E-6A8D-4677-A44A-919608FCBB73}"/>
              </a:ext>
            </a:extLst>
          </p:cNvPr>
          <p:cNvSpPr txBox="1"/>
          <p:nvPr/>
        </p:nvSpPr>
        <p:spPr>
          <a:xfrm>
            <a:off x="3886200" y="76200"/>
            <a:ext cx="5486400" cy="33655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r>
              <a:rPr lang="zh-CN" altLang="en-US" sz="1600" b="1" noProof="1">
                <a:solidFill>
                  <a:srgbClr val="FF00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怎样判断一个点</a:t>
            </a:r>
            <a:r>
              <a:rPr lang="zh-CN" altLang="en-US" sz="1600" b="1" noProof="1">
                <a:solidFill>
                  <a:srgbClr val="0066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x</a:t>
            </a:r>
            <a:r>
              <a:rPr lang="zh-CN" altLang="en-US" sz="1600" b="1" noProof="1">
                <a:solidFill>
                  <a:srgbClr val="FF00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是否位于</a:t>
            </a:r>
            <a:r>
              <a:rPr lang="zh-CN" altLang="en-US" sz="1600" b="1" noProof="1">
                <a:solidFill>
                  <a:srgbClr val="0066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a</a:t>
            </a:r>
            <a:r>
              <a:rPr lang="zh-CN" altLang="en-US" sz="1600" b="1" noProof="1">
                <a:solidFill>
                  <a:srgbClr val="FF00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到</a:t>
            </a:r>
            <a:r>
              <a:rPr lang="zh-CN" altLang="en-US" sz="1600" b="1" noProof="1">
                <a:solidFill>
                  <a:srgbClr val="0066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b</a:t>
            </a:r>
            <a:r>
              <a:rPr lang="zh-CN" altLang="en-US" sz="1600" b="1" noProof="1">
                <a:solidFill>
                  <a:srgbClr val="FF00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的最短路上？</a:t>
            </a:r>
            <a:endParaRPr lang="zh-CN" altLang="en-US" sz="1600" b="1" noProof="1">
              <a:solidFill>
                <a:srgbClr val="FF0066"/>
              </a:solidFill>
              <a:effectLst>
                <a:outerShdw blurRad="38100" dist="38100" dir="2700000">
                  <a:srgbClr val="000000"/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3515" name="文本框 63514">
            <a:extLst>
              <a:ext uri="{FF2B5EF4-FFF2-40B4-BE49-F238E27FC236}">
                <a16:creationId xmlns:a16="http://schemas.microsoft.com/office/drawing/2014/main" xmlns="" id="{80E5B65F-21A2-4B8D-AC78-51A2BBE0B771}"/>
              </a:ext>
            </a:extLst>
          </p:cNvPr>
          <p:cNvSpPr txBox="1"/>
          <p:nvPr/>
        </p:nvSpPr>
        <p:spPr>
          <a:xfrm>
            <a:off x="3810000" y="457200"/>
            <a:ext cx="5257800" cy="33496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r>
              <a:rPr lang="zh-CN" altLang="en-US" sz="1600" b="1" noProof="1">
                <a:effectLst>
                  <a:outerShdw blurRad="38100" dist="38100" dir="2700000">
                    <a:srgbClr val="FFFFFF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a</a:t>
            </a:r>
            <a:r>
              <a:rPr lang="zh-CN" altLang="en-US" sz="1600" b="1" noProof="1">
                <a:solidFill>
                  <a:srgbClr val="FF00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到</a:t>
            </a:r>
            <a:r>
              <a:rPr lang="zh-CN" altLang="en-US" sz="1600" b="1" noProof="1">
                <a:effectLst>
                  <a:outerShdw blurRad="38100" dist="38100" dir="2700000">
                    <a:srgbClr val="FFFFFF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x</a:t>
            </a:r>
            <a:r>
              <a:rPr lang="zh-CN" altLang="en-US" sz="1600" b="1" noProof="1">
                <a:solidFill>
                  <a:srgbClr val="FF00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的最短距离</a:t>
            </a:r>
            <a:r>
              <a:rPr lang="zh-CN" altLang="en-US" sz="1600" b="1" noProof="1">
                <a:solidFill>
                  <a:srgbClr val="0066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+</a:t>
            </a:r>
            <a:r>
              <a:rPr lang="zh-CN" altLang="en-US" sz="1600" b="1" noProof="1">
                <a:effectLst>
                  <a:outerShdw blurRad="38100" dist="38100" dir="2700000">
                    <a:srgbClr val="FFFFFF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x</a:t>
            </a:r>
            <a:r>
              <a:rPr lang="zh-CN" altLang="en-US" sz="1600" b="1" noProof="1">
                <a:solidFill>
                  <a:srgbClr val="FF00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到</a:t>
            </a:r>
            <a:r>
              <a:rPr lang="zh-CN" altLang="en-US" sz="1600" b="1" noProof="1">
                <a:effectLst>
                  <a:outerShdw blurRad="38100" dist="38100" dir="2700000">
                    <a:srgbClr val="FFFFFF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b</a:t>
            </a:r>
            <a:r>
              <a:rPr lang="zh-CN" altLang="en-US" sz="1600" b="1" noProof="1">
                <a:solidFill>
                  <a:srgbClr val="FF00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的最短距离</a:t>
            </a:r>
            <a:r>
              <a:rPr lang="zh-CN" altLang="en-US" sz="1600" b="1" noProof="1">
                <a:solidFill>
                  <a:srgbClr val="0066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==</a:t>
            </a:r>
            <a:r>
              <a:rPr lang="zh-CN" altLang="en-US" sz="1600" b="1" noProof="1">
                <a:effectLst>
                  <a:outerShdw blurRad="38100" dist="38100" dir="2700000">
                    <a:srgbClr val="FFFFFF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a</a:t>
            </a:r>
            <a:r>
              <a:rPr lang="zh-CN" altLang="en-US" sz="1600" b="1" noProof="1">
                <a:solidFill>
                  <a:srgbClr val="FF00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到</a:t>
            </a:r>
            <a:r>
              <a:rPr lang="zh-CN" altLang="en-US" sz="1600" b="1" noProof="1">
                <a:effectLst>
                  <a:outerShdw blurRad="38100" dist="38100" dir="2700000">
                    <a:srgbClr val="FFFFFF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b</a:t>
            </a:r>
            <a:r>
              <a:rPr lang="zh-CN" altLang="en-US" sz="1600" b="1" noProof="1">
                <a:solidFill>
                  <a:srgbClr val="FF00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的最短距离</a:t>
            </a:r>
            <a:endParaRPr lang="zh-CN" altLang="en-US" sz="1600" b="1" noProof="1">
              <a:solidFill>
                <a:srgbClr val="FF0066"/>
              </a:solidFill>
              <a:effectLst>
                <a:outerShdw blurRad="38100" dist="38100" dir="2700000">
                  <a:srgbClr val="000000"/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3516" name="文本框 63515">
            <a:extLst>
              <a:ext uri="{FF2B5EF4-FFF2-40B4-BE49-F238E27FC236}">
                <a16:creationId xmlns:a16="http://schemas.microsoft.com/office/drawing/2014/main" xmlns="" id="{FBBF1B08-0988-4E5F-AB60-D41122094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066800"/>
            <a:ext cx="30511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怎样求：</a:t>
            </a:r>
          </a:p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a到x的最短距离</a:t>
            </a:r>
          </a:p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x到b的最短距离</a:t>
            </a:r>
          </a:p>
        </p:txBody>
      </p:sp>
      <p:sp>
        <p:nvSpPr>
          <p:cNvPr id="63517" name="文本框 63516">
            <a:extLst>
              <a:ext uri="{FF2B5EF4-FFF2-40B4-BE49-F238E27FC236}">
                <a16:creationId xmlns:a16="http://schemas.microsoft.com/office/drawing/2014/main" xmlns="" id="{BE0063B9-038D-4B2B-B164-1773CCB68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" y="226695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floyd算法</a:t>
            </a:r>
          </a:p>
        </p:txBody>
      </p:sp>
      <p:sp>
        <p:nvSpPr>
          <p:cNvPr id="63518" name="文本框 63517">
            <a:extLst>
              <a:ext uri="{FF2B5EF4-FFF2-40B4-BE49-F238E27FC236}">
                <a16:creationId xmlns:a16="http://schemas.microsoft.com/office/drawing/2014/main" xmlns="" id="{4A9E2D41-4CEE-4C38-A277-6811D7B0991B}"/>
              </a:ext>
            </a:extLst>
          </p:cNvPr>
          <p:cNvSpPr txBox="1"/>
          <p:nvPr/>
        </p:nvSpPr>
        <p:spPr>
          <a:xfrm>
            <a:off x="1981200" y="2286000"/>
            <a:ext cx="55721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r>
              <a:rPr lang="zh-CN" altLang="en-US" sz="2400" b="1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O(n</a:t>
            </a:r>
            <a:r>
              <a:rPr lang="zh-CN" altLang="en-US" sz="2400" b="1" baseline="30000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3</a:t>
            </a:r>
            <a:r>
              <a:rPr lang="zh-CN" altLang="en-US" sz="2400" b="1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)=200</a:t>
            </a:r>
            <a:r>
              <a:rPr lang="zh-CN" altLang="en-US" sz="2400" b="1" baseline="30000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3</a:t>
            </a:r>
            <a:r>
              <a:rPr lang="zh-CN" altLang="en-US" sz="2400" b="1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=8000000   </a:t>
            </a:r>
            <a:r>
              <a:rPr lang="zh-CN" altLang="en-US" sz="2400" b="1" noProof="1">
                <a:solidFill>
                  <a:srgbClr val="0066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可行！</a:t>
            </a:r>
            <a:endParaRPr lang="zh-CN" altLang="en-US" sz="2400" b="1" noProof="1">
              <a:solidFill>
                <a:srgbClr val="0066CC"/>
              </a:solidFill>
              <a:effectLst>
                <a:outerShdw blurRad="38100" dist="38100" dir="2700000">
                  <a:srgbClr val="000000"/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3519" name="文本框 63518">
            <a:extLst>
              <a:ext uri="{FF2B5EF4-FFF2-40B4-BE49-F238E27FC236}">
                <a16:creationId xmlns:a16="http://schemas.microsoft.com/office/drawing/2014/main" xmlns="" id="{E0ED7703-B8A8-4C20-A9D6-22E9FDC6E275}"/>
              </a:ext>
            </a:extLst>
          </p:cNvPr>
          <p:cNvSpPr txBox="1"/>
          <p:nvPr/>
        </p:nvSpPr>
        <p:spPr>
          <a:xfrm>
            <a:off x="6934200" y="2209800"/>
            <a:ext cx="1676400" cy="51752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r>
              <a:rPr lang="zh-CN" altLang="en-US" sz="2800" b="1" noProof="1">
                <a:solidFill>
                  <a:srgbClr val="FF33CC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微软雅黑" panose="020B0503020204020204" pitchFamily="2" charset="-122"/>
                <a:cs typeface="+mn-ea"/>
              </a:rPr>
              <a:t>更高效？</a:t>
            </a:r>
            <a:endParaRPr lang="zh-CN" altLang="en-US" sz="2800" b="1" noProof="1">
              <a:solidFill>
                <a:srgbClr val="FF33CC"/>
              </a:solidFill>
              <a:effectLst>
                <a:outerShdw blurRad="38100" dist="38100" dir="2700000">
                  <a:srgbClr val="000000"/>
                </a:outerShdw>
              </a:effectLst>
              <a:ea typeface="微软雅黑" panose="020B0503020204020204" pitchFamily="2" charset="-122"/>
            </a:endParaRPr>
          </a:p>
        </p:txBody>
      </p:sp>
      <p:sp>
        <p:nvSpPr>
          <p:cNvPr id="63520" name="文本框 63519">
            <a:extLst>
              <a:ext uri="{FF2B5EF4-FFF2-40B4-BE49-F238E27FC236}">
                <a16:creationId xmlns:a16="http://schemas.microsoft.com/office/drawing/2014/main" xmlns="" id="{DC5529E7-E2AF-462A-82A1-6BBB47969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819400"/>
            <a:ext cx="35814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>
                <a:solidFill>
                  <a:srgbClr val="FF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求出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所有点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的最短距离</a:t>
            </a:r>
          </a:p>
          <a:p>
            <a:pPr>
              <a:lnSpc>
                <a:spcPct val="130000"/>
              </a:lnSpc>
            </a:pPr>
            <a:r>
              <a:rPr lang="zh-CN" altLang="en-US" sz="2000">
                <a:solidFill>
                  <a:srgbClr val="FF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求出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所有点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的最短距离</a:t>
            </a:r>
          </a:p>
        </p:txBody>
      </p:sp>
      <p:sp>
        <p:nvSpPr>
          <p:cNvPr id="63521" name="文本框 63520">
            <a:extLst>
              <a:ext uri="{FF2B5EF4-FFF2-40B4-BE49-F238E27FC236}">
                <a16:creationId xmlns:a16="http://schemas.microsoft.com/office/drawing/2014/main" xmlns="" id="{A444354D-D1C9-4968-A251-6AF019AF8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895600"/>
            <a:ext cx="3581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srgbClr val="FF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或 </a:t>
            </a:r>
            <a:r>
              <a:rPr lang="zh-CN" altLang="en-US" sz="2000" b="1">
                <a:solidFill>
                  <a:srgbClr val="FF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bellman-ford</a:t>
            </a:r>
          </a:p>
        </p:txBody>
      </p:sp>
      <p:sp>
        <p:nvSpPr>
          <p:cNvPr id="63522" name="文本框 63521">
            <a:extLst>
              <a:ext uri="{FF2B5EF4-FFF2-40B4-BE49-F238E27FC236}">
                <a16:creationId xmlns:a16="http://schemas.microsoft.com/office/drawing/2014/main" xmlns="" id="{5D32EF50-63D0-4112-A53E-DE03ACC58588}"/>
              </a:ext>
            </a:extLst>
          </p:cNvPr>
          <p:cNvSpPr txBox="1"/>
          <p:nvPr/>
        </p:nvSpPr>
        <p:spPr>
          <a:xfrm>
            <a:off x="3733800" y="3276600"/>
            <a:ext cx="79057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r>
              <a:rPr lang="zh-CN" altLang="en-US" sz="2400" b="1" noProof="1">
                <a:solidFill>
                  <a:srgbClr val="FF00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? ? ?</a:t>
            </a:r>
            <a:endParaRPr lang="zh-CN" altLang="en-US" sz="2400" b="1" noProof="1">
              <a:solidFill>
                <a:srgbClr val="FF0066"/>
              </a:solidFill>
              <a:effectLst>
                <a:outerShdw blurRad="38100" dist="38100" dir="2700000">
                  <a:srgbClr val="000000"/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3523" name="椭圆 63522">
            <a:extLst>
              <a:ext uri="{FF2B5EF4-FFF2-40B4-BE49-F238E27FC236}">
                <a16:creationId xmlns:a16="http://schemas.microsoft.com/office/drawing/2014/main" xmlns="" id="{20140A66-7B24-4638-99A1-3DDCE3553C70}"/>
              </a:ext>
            </a:extLst>
          </p:cNvPr>
          <p:cNvSpPr/>
          <p:nvPr/>
        </p:nvSpPr>
        <p:spPr>
          <a:xfrm>
            <a:off x="4267200" y="4648200"/>
            <a:ext cx="457200" cy="457200"/>
          </a:xfrm>
          <a:prstGeom prst="ellipse">
            <a:avLst/>
          </a:prstGeom>
          <a:solidFill>
            <a:srgbClr val="3366FF"/>
          </a:solidFill>
          <a:ln w="5715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400" noProof="1">
                <a:solidFill>
                  <a:srgbClr val="FFFF99"/>
                </a:solidFill>
                <a:cs typeface="+mn-ea"/>
              </a:rPr>
              <a:t>1</a:t>
            </a:r>
            <a:endParaRPr lang="zh-CN" altLang="en-US" sz="2400" noProof="1">
              <a:solidFill>
                <a:srgbClr val="FFFF99"/>
              </a:solidFill>
            </a:endParaRPr>
          </a:p>
        </p:txBody>
      </p:sp>
      <p:sp>
        <p:nvSpPr>
          <p:cNvPr id="63524" name="椭圆 63523">
            <a:extLst>
              <a:ext uri="{FF2B5EF4-FFF2-40B4-BE49-F238E27FC236}">
                <a16:creationId xmlns:a16="http://schemas.microsoft.com/office/drawing/2014/main" xmlns="" id="{ACA899DB-5944-4231-8D83-E53BB170196D}"/>
              </a:ext>
            </a:extLst>
          </p:cNvPr>
          <p:cNvSpPr/>
          <p:nvPr/>
        </p:nvSpPr>
        <p:spPr>
          <a:xfrm>
            <a:off x="5181600" y="3886200"/>
            <a:ext cx="457200" cy="457200"/>
          </a:xfrm>
          <a:prstGeom prst="ellipse">
            <a:avLst/>
          </a:prstGeom>
          <a:solidFill>
            <a:srgbClr val="3366FF"/>
          </a:solidFill>
          <a:ln w="5715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400" noProof="1">
                <a:solidFill>
                  <a:srgbClr val="FFFF99"/>
                </a:solidFill>
                <a:cs typeface="+mn-ea"/>
              </a:rPr>
              <a:t>2</a:t>
            </a:r>
            <a:endParaRPr lang="zh-CN" altLang="en-US" noProof="1"/>
          </a:p>
        </p:txBody>
      </p:sp>
      <p:sp>
        <p:nvSpPr>
          <p:cNvPr id="63525" name="椭圆 63524">
            <a:extLst>
              <a:ext uri="{FF2B5EF4-FFF2-40B4-BE49-F238E27FC236}">
                <a16:creationId xmlns:a16="http://schemas.microsoft.com/office/drawing/2014/main" xmlns="" id="{69FFD93F-741A-45A2-8002-CEB2412F8D4F}"/>
              </a:ext>
            </a:extLst>
          </p:cNvPr>
          <p:cNvSpPr/>
          <p:nvPr/>
        </p:nvSpPr>
        <p:spPr>
          <a:xfrm>
            <a:off x="6400800" y="4038600"/>
            <a:ext cx="457200" cy="457200"/>
          </a:xfrm>
          <a:prstGeom prst="ellipse">
            <a:avLst/>
          </a:prstGeom>
          <a:solidFill>
            <a:srgbClr val="3366FF"/>
          </a:solidFill>
          <a:ln w="5715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400" noProof="1">
                <a:solidFill>
                  <a:srgbClr val="FFFF99"/>
                </a:solidFill>
                <a:cs typeface="+mn-ea"/>
              </a:rPr>
              <a:t>3</a:t>
            </a:r>
            <a:endParaRPr lang="zh-CN" altLang="en-US" noProof="1"/>
          </a:p>
        </p:txBody>
      </p:sp>
      <p:sp>
        <p:nvSpPr>
          <p:cNvPr id="63526" name="椭圆 63525">
            <a:extLst>
              <a:ext uri="{FF2B5EF4-FFF2-40B4-BE49-F238E27FC236}">
                <a16:creationId xmlns:a16="http://schemas.microsoft.com/office/drawing/2014/main" xmlns="" id="{DED3E2FC-29D7-469F-BD0C-4D669FD56432}"/>
              </a:ext>
            </a:extLst>
          </p:cNvPr>
          <p:cNvSpPr/>
          <p:nvPr/>
        </p:nvSpPr>
        <p:spPr>
          <a:xfrm>
            <a:off x="5791200" y="5257800"/>
            <a:ext cx="457200" cy="457200"/>
          </a:xfrm>
          <a:prstGeom prst="ellipse">
            <a:avLst/>
          </a:prstGeom>
          <a:solidFill>
            <a:srgbClr val="3366FF"/>
          </a:solidFill>
          <a:ln w="5715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400" noProof="1">
                <a:solidFill>
                  <a:srgbClr val="FFFF99"/>
                </a:solidFill>
                <a:cs typeface="+mn-ea"/>
              </a:rPr>
              <a:t>4</a:t>
            </a:r>
            <a:endParaRPr lang="zh-CN" altLang="en-US" noProof="1"/>
          </a:p>
        </p:txBody>
      </p:sp>
      <p:sp>
        <p:nvSpPr>
          <p:cNvPr id="63527" name="椭圆 63526">
            <a:extLst>
              <a:ext uri="{FF2B5EF4-FFF2-40B4-BE49-F238E27FC236}">
                <a16:creationId xmlns:a16="http://schemas.microsoft.com/office/drawing/2014/main" xmlns="" id="{024154BA-20FE-4A3B-BCCF-1A6DE2F4D941}"/>
              </a:ext>
            </a:extLst>
          </p:cNvPr>
          <p:cNvSpPr/>
          <p:nvPr/>
        </p:nvSpPr>
        <p:spPr>
          <a:xfrm>
            <a:off x="7162800" y="5105400"/>
            <a:ext cx="457200" cy="457200"/>
          </a:xfrm>
          <a:prstGeom prst="ellipse">
            <a:avLst/>
          </a:prstGeom>
          <a:solidFill>
            <a:srgbClr val="3366FF"/>
          </a:solidFill>
          <a:ln w="5715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400" noProof="1">
                <a:solidFill>
                  <a:srgbClr val="FFFF99"/>
                </a:solidFill>
                <a:cs typeface="+mn-ea"/>
              </a:rPr>
              <a:t>5</a:t>
            </a:r>
            <a:endParaRPr lang="zh-CN" altLang="en-US" noProof="1"/>
          </a:p>
        </p:txBody>
      </p:sp>
      <p:sp>
        <p:nvSpPr>
          <p:cNvPr id="63528" name="椭圆 63527">
            <a:extLst>
              <a:ext uri="{FF2B5EF4-FFF2-40B4-BE49-F238E27FC236}">
                <a16:creationId xmlns:a16="http://schemas.microsoft.com/office/drawing/2014/main" xmlns="" id="{85AB97B4-8767-458F-8D87-C73FF431CBA7}"/>
              </a:ext>
            </a:extLst>
          </p:cNvPr>
          <p:cNvSpPr/>
          <p:nvPr/>
        </p:nvSpPr>
        <p:spPr>
          <a:xfrm>
            <a:off x="8077200" y="4495800"/>
            <a:ext cx="457200" cy="457200"/>
          </a:xfrm>
          <a:prstGeom prst="ellipse">
            <a:avLst/>
          </a:prstGeom>
          <a:solidFill>
            <a:srgbClr val="3366FF"/>
          </a:solidFill>
          <a:ln w="5715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400" noProof="1">
                <a:solidFill>
                  <a:srgbClr val="FFFF99"/>
                </a:solidFill>
                <a:cs typeface="+mn-ea"/>
              </a:rPr>
              <a:t>6</a:t>
            </a:r>
            <a:endParaRPr lang="zh-CN" altLang="en-US" noProof="1"/>
          </a:p>
        </p:txBody>
      </p:sp>
      <p:sp>
        <p:nvSpPr>
          <p:cNvPr id="63529" name="箭头 578">
            <a:extLst>
              <a:ext uri="{FF2B5EF4-FFF2-40B4-BE49-F238E27FC236}">
                <a16:creationId xmlns:a16="http://schemas.microsoft.com/office/drawing/2014/main" xmlns="" id="{72F10C4F-C2A2-4D94-A9EB-F483F9AB2EE7}"/>
              </a:ext>
            </a:extLst>
          </p:cNvPr>
          <p:cNvSpPr/>
          <p:nvPr/>
        </p:nvSpPr>
        <p:spPr>
          <a:xfrm flipV="1">
            <a:off x="4648200" y="4343400"/>
            <a:ext cx="1828800" cy="457200"/>
          </a:xfrm>
          <a:prstGeom prst="line">
            <a:avLst/>
          </a:prstGeom>
          <a:ln w="38100" cap="flat" cmpd="sng">
            <a:solidFill>
              <a:srgbClr val="008000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zh-CN" altLang="en-US" noProof="1"/>
          </a:p>
        </p:txBody>
      </p:sp>
      <p:sp>
        <p:nvSpPr>
          <p:cNvPr id="63530" name="箭头 580">
            <a:extLst>
              <a:ext uri="{FF2B5EF4-FFF2-40B4-BE49-F238E27FC236}">
                <a16:creationId xmlns:a16="http://schemas.microsoft.com/office/drawing/2014/main" xmlns="" id="{8CF5DD12-E713-463E-BE26-73BDEF24BEC9}"/>
              </a:ext>
            </a:extLst>
          </p:cNvPr>
          <p:cNvSpPr/>
          <p:nvPr/>
        </p:nvSpPr>
        <p:spPr>
          <a:xfrm flipV="1">
            <a:off x="4572000" y="4114800"/>
            <a:ext cx="609600" cy="533400"/>
          </a:xfrm>
          <a:prstGeom prst="line">
            <a:avLst/>
          </a:prstGeom>
          <a:ln w="38100" cap="flat" cmpd="sng">
            <a:solidFill>
              <a:srgbClr val="008000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zh-CN" altLang="en-US" noProof="1"/>
          </a:p>
        </p:txBody>
      </p:sp>
      <p:sp>
        <p:nvSpPr>
          <p:cNvPr id="63531" name="箭头 581">
            <a:extLst>
              <a:ext uri="{FF2B5EF4-FFF2-40B4-BE49-F238E27FC236}">
                <a16:creationId xmlns:a16="http://schemas.microsoft.com/office/drawing/2014/main" xmlns="" id="{36A0DF18-F98B-4785-BB7C-272271BA7CD7}"/>
              </a:ext>
            </a:extLst>
          </p:cNvPr>
          <p:cNvSpPr/>
          <p:nvPr/>
        </p:nvSpPr>
        <p:spPr>
          <a:xfrm>
            <a:off x="5638800" y="4038600"/>
            <a:ext cx="838200" cy="152400"/>
          </a:xfrm>
          <a:prstGeom prst="line">
            <a:avLst/>
          </a:prstGeom>
          <a:ln w="38100" cap="flat" cmpd="sng">
            <a:solidFill>
              <a:srgbClr val="339966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zh-CN" altLang="en-US" noProof="1"/>
          </a:p>
        </p:txBody>
      </p:sp>
      <p:sp>
        <p:nvSpPr>
          <p:cNvPr id="63532" name="箭头 582">
            <a:extLst>
              <a:ext uri="{FF2B5EF4-FFF2-40B4-BE49-F238E27FC236}">
                <a16:creationId xmlns:a16="http://schemas.microsoft.com/office/drawing/2014/main" xmlns="" id="{3FB6B0F8-3206-4B62-BE67-58F027571CB2}"/>
              </a:ext>
            </a:extLst>
          </p:cNvPr>
          <p:cNvSpPr/>
          <p:nvPr/>
        </p:nvSpPr>
        <p:spPr>
          <a:xfrm>
            <a:off x="4724400" y="4953000"/>
            <a:ext cx="1066800" cy="381000"/>
          </a:xfrm>
          <a:prstGeom prst="line">
            <a:avLst/>
          </a:prstGeom>
          <a:ln w="38100" cap="flat" cmpd="sng">
            <a:solidFill>
              <a:srgbClr val="008000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zh-CN" altLang="en-US" noProof="1"/>
          </a:p>
        </p:txBody>
      </p:sp>
      <p:sp>
        <p:nvSpPr>
          <p:cNvPr id="63533" name="箭头 583">
            <a:extLst>
              <a:ext uri="{FF2B5EF4-FFF2-40B4-BE49-F238E27FC236}">
                <a16:creationId xmlns:a16="http://schemas.microsoft.com/office/drawing/2014/main" xmlns="" id="{2FA10801-85D7-480D-8C45-CB06B3CDF90A}"/>
              </a:ext>
            </a:extLst>
          </p:cNvPr>
          <p:cNvSpPr/>
          <p:nvPr/>
        </p:nvSpPr>
        <p:spPr>
          <a:xfrm flipV="1">
            <a:off x="6248400" y="5334000"/>
            <a:ext cx="838200" cy="76200"/>
          </a:xfrm>
          <a:prstGeom prst="line">
            <a:avLst/>
          </a:prstGeom>
          <a:ln w="38100" cap="flat" cmpd="sng">
            <a:solidFill>
              <a:srgbClr val="008000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zh-CN" altLang="en-US" noProof="1"/>
          </a:p>
        </p:txBody>
      </p:sp>
      <p:sp>
        <p:nvSpPr>
          <p:cNvPr id="63534" name="箭头 585">
            <a:extLst>
              <a:ext uri="{FF2B5EF4-FFF2-40B4-BE49-F238E27FC236}">
                <a16:creationId xmlns:a16="http://schemas.microsoft.com/office/drawing/2014/main" xmlns="" id="{A2F434DA-71BE-4B4D-ABB4-9F61521D043E}"/>
              </a:ext>
            </a:extLst>
          </p:cNvPr>
          <p:cNvSpPr/>
          <p:nvPr/>
        </p:nvSpPr>
        <p:spPr>
          <a:xfrm>
            <a:off x="6858000" y="4267200"/>
            <a:ext cx="1219200" cy="304800"/>
          </a:xfrm>
          <a:prstGeom prst="line">
            <a:avLst/>
          </a:prstGeom>
          <a:ln w="38100" cap="flat" cmpd="sng">
            <a:solidFill>
              <a:srgbClr val="008000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zh-CN" altLang="en-US" noProof="1"/>
          </a:p>
        </p:txBody>
      </p:sp>
      <p:sp>
        <p:nvSpPr>
          <p:cNvPr id="63535" name="箭头 586">
            <a:extLst>
              <a:ext uri="{FF2B5EF4-FFF2-40B4-BE49-F238E27FC236}">
                <a16:creationId xmlns:a16="http://schemas.microsoft.com/office/drawing/2014/main" xmlns="" id="{C2725F52-2889-4C7A-9F39-213F3647B349}"/>
              </a:ext>
            </a:extLst>
          </p:cNvPr>
          <p:cNvSpPr/>
          <p:nvPr/>
        </p:nvSpPr>
        <p:spPr>
          <a:xfrm flipV="1">
            <a:off x="7620000" y="4953000"/>
            <a:ext cx="609600" cy="304800"/>
          </a:xfrm>
          <a:prstGeom prst="line">
            <a:avLst/>
          </a:prstGeom>
          <a:ln w="38100" cap="flat" cmpd="sng">
            <a:solidFill>
              <a:srgbClr val="008000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zh-CN" altLang="en-US" noProof="1"/>
          </a:p>
        </p:txBody>
      </p:sp>
      <p:sp>
        <p:nvSpPr>
          <p:cNvPr id="63536" name="箭头 587">
            <a:extLst>
              <a:ext uri="{FF2B5EF4-FFF2-40B4-BE49-F238E27FC236}">
                <a16:creationId xmlns:a16="http://schemas.microsoft.com/office/drawing/2014/main" xmlns="" id="{5C02D30B-536E-4C2C-8B7D-A5454985AE53}"/>
              </a:ext>
            </a:extLst>
          </p:cNvPr>
          <p:cNvSpPr/>
          <p:nvPr/>
        </p:nvSpPr>
        <p:spPr>
          <a:xfrm flipV="1">
            <a:off x="6096000" y="4495800"/>
            <a:ext cx="457200" cy="762000"/>
          </a:xfrm>
          <a:prstGeom prst="line">
            <a:avLst/>
          </a:prstGeom>
          <a:ln w="38100" cap="flat" cmpd="sng">
            <a:solidFill>
              <a:srgbClr val="008000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zh-CN" altLang="en-US" noProof="1"/>
          </a:p>
        </p:txBody>
      </p:sp>
      <p:sp>
        <p:nvSpPr>
          <p:cNvPr id="63537" name="箭头 588">
            <a:extLst>
              <a:ext uri="{FF2B5EF4-FFF2-40B4-BE49-F238E27FC236}">
                <a16:creationId xmlns:a16="http://schemas.microsoft.com/office/drawing/2014/main" xmlns="" id="{91D2568A-58F4-4F31-BD58-41C6C306D493}"/>
              </a:ext>
            </a:extLst>
          </p:cNvPr>
          <p:cNvSpPr/>
          <p:nvPr/>
        </p:nvSpPr>
        <p:spPr>
          <a:xfrm>
            <a:off x="6705600" y="4495800"/>
            <a:ext cx="609600" cy="609600"/>
          </a:xfrm>
          <a:prstGeom prst="line">
            <a:avLst/>
          </a:prstGeom>
          <a:ln w="38100" cap="flat" cmpd="sng">
            <a:solidFill>
              <a:srgbClr val="008000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zh-CN" altLang="en-US" noProof="1"/>
          </a:p>
        </p:txBody>
      </p:sp>
      <p:sp>
        <p:nvSpPr>
          <p:cNvPr id="63538" name="文本框 63537">
            <a:extLst>
              <a:ext uri="{FF2B5EF4-FFF2-40B4-BE49-F238E27FC236}">
                <a16:creationId xmlns:a16="http://schemas.microsoft.com/office/drawing/2014/main" xmlns="" id="{A88B9647-41AF-450A-AC97-E1CC2515DBBC}"/>
              </a:ext>
            </a:extLst>
          </p:cNvPr>
          <p:cNvSpPr txBox="1"/>
          <p:nvPr/>
        </p:nvSpPr>
        <p:spPr>
          <a:xfrm>
            <a:off x="4648200" y="4038600"/>
            <a:ext cx="347663" cy="365125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zh-CN" altLang="en-US" noProof="1">
                <a:cs typeface="+mn-ea"/>
              </a:rPr>
              <a:t>5</a:t>
            </a:r>
            <a:endParaRPr lang="zh-CN" altLang="en-US" noProof="1"/>
          </a:p>
        </p:txBody>
      </p:sp>
      <p:sp>
        <p:nvSpPr>
          <p:cNvPr id="63539" name="文本框 63538">
            <a:extLst>
              <a:ext uri="{FF2B5EF4-FFF2-40B4-BE49-F238E27FC236}">
                <a16:creationId xmlns:a16="http://schemas.microsoft.com/office/drawing/2014/main" xmlns="" id="{706C697D-4F87-4846-A62E-71A1409CCAF6}"/>
              </a:ext>
            </a:extLst>
          </p:cNvPr>
          <p:cNvSpPr txBox="1"/>
          <p:nvPr/>
        </p:nvSpPr>
        <p:spPr>
          <a:xfrm>
            <a:off x="5867400" y="3810000"/>
            <a:ext cx="347663" cy="365125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zh-CN" altLang="en-US" noProof="1">
                <a:cs typeface="+mn-ea"/>
              </a:rPr>
              <a:t>8</a:t>
            </a:r>
            <a:endParaRPr lang="zh-CN" altLang="en-US" noProof="1"/>
          </a:p>
        </p:txBody>
      </p:sp>
      <p:sp>
        <p:nvSpPr>
          <p:cNvPr id="63540" name="文本框 63539">
            <a:extLst>
              <a:ext uri="{FF2B5EF4-FFF2-40B4-BE49-F238E27FC236}">
                <a16:creationId xmlns:a16="http://schemas.microsoft.com/office/drawing/2014/main" xmlns="" id="{34B78376-0149-4943-83C1-B822DD68BAAD}"/>
              </a:ext>
            </a:extLst>
          </p:cNvPr>
          <p:cNvSpPr txBox="1"/>
          <p:nvPr/>
        </p:nvSpPr>
        <p:spPr>
          <a:xfrm>
            <a:off x="5149850" y="4343400"/>
            <a:ext cx="347663" cy="365125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zh-CN" altLang="en-US" noProof="1">
                <a:cs typeface="+mn-ea"/>
              </a:rPr>
              <a:t>9</a:t>
            </a:r>
            <a:endParaRPr lang="zh-CN" altLang="en-US" noProof="1"/>
          </a:p>
        </p:txBody>
      </p:sp>
      <p:sp>
        <p:nvSpPr>
          <p:cNvPr id="63541" name="文本框 63540">
            <a:extLst>
              <a:ext uri="{FF2B5EF4-FFF2-40B4-BE49-F238E27FC236}">
                <a16:creationId xmlns:a16="http://schemas.microsoft.com/office/drawing/2014/main" xmlns="" id="{352BA32A-45E2-4008-8D59-E12C792B9E52}"/>
              </a:ext>
            </a:extLst>
          </p:cNvPr>
          <p:cNvSpPr txBox="1"/>
          <p:nvPr/>
        </p:nvSpPr>
        <p:spPr>
          <a:xfrm>
            <a:off x="5159375" y="4867275"/>
            <a:ext cx="347663" cy="365125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zh-CN" altLang="en-US" noProof="1">
                <a:cs typeface="+mn-ea"/>
              </a:rPr>
              <a:t>6</a:t>
            </a:r>
            <a:endParaRPr lang="zh-CN" altLang="en-US" noProof="1"/>
          </a:p>
        </p:txBody>
      </p:sp>
      <p:sp>
        <p:nvSpPr>
          <p:cNvPr id="63542" name="文本框 63541">
            <a:extLst>
              <a:ext uri="{FF2B5EF4-FFF2-40B4-BE49-F238E27FC236}">
                <a16:creationId xmlns:a16="http://schemas.microsoft.com/office/drawing/2014/main" xmlns="" id="{F81E8B32-B6D4-4889-BC17-0DF8CDF464DB}"/>
              </a:ext>
            </a:extLst>
          </p:cNvPr>
          <p:cNvSpPr txBox="1"/>
          <p:nvPr/>
        </p:nvSpPr>
        <p:spPr>
          <a:xfrm>
            <a:off x="6032500" y="4702175"/>
            <a:ext cx="347663" cy="365125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zh-CN" altLang="en-US" noProof="1">
                <a:cs typeface="+mn-ea"/>
              </a:rPr>
              <a:t>3</a:t>
            </a:r>
            <a:endParaRPr lang="zh-CN" altLang="en-US" noProof="1"/>
          </a:p>
        </p:txBody>
      </p:sp>
      <p:sp>
        <p:nvSpPr>
          <p:cNvPr id="63543" name="文本框 63542">
            <a:extLst>
              <a:ext uri="{FF2B5EF4-FFF2-40B4-BE49-F238E27FC236}">
                <a16:creationId xmlns:a16="http://schemas.microsoft.com/office/drawing/2014/main" xmlns="" id="{D210A6BB-24BC-43AC-8288-72A1D188DBFE}"/>
              </a:ext>
            </a:extLst>
          </p:cNvPr>
          <p:cNvSpPr txBox="1"/>
          <p:nvPr/>
        </p:nvSpPr>
        <p:spPr>
          <a:xfrm>
            <a:off x="7283450" y="4100513"/>
            <a:ext cx="349250" cy="366712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zh-CN" altLang="en-US" noProof="1">
                <a:cs typeface="+mn-ea"/>
              </a:rPr>
              <a:t>2</a:t>
            </a:r>
            <a:endParaRPr lang="zh-CN" altLang="en-US" noProof="1"/>
          </a:p>
        </p:txBody>
      </p:sp>
      <p:sp>
        <p:nvSpPr>
          <p:cNvPr id="63544" name="文本框 63543">
            <a:extLst>
              <a:ext uri="{FF2B5EF4-FFF2-40B4-BE49-F238E27FC236}">
                <a16:creationId xmlns:a16="http://schemas.microsoft.com/office/drawing/2014/main" xmlns="" id="{A8245FD9-5A11-4219-8701-0109E78ADCD7}"/>
              </a:ext>
            </a:extLst>
          </p:cNvPr>
          <p:cNvSpPr txBox="1"/>
          <p:nvPr/>
        </p:nvSpPr>
        <p:spPr>
          <a:xfrm>
            <a:off x="6553200" y="5029200"/>
            <a:ext cx="347663" cy="365125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zh-CN" altLang="en-US" noProof="1">
                <a:cs typeface="+mn-ea"/>
              </a:rPr>
              <a:t>7</a:t>
            </a:r>
            <a:endParaRPr lang="zh-CN" altLang="en-US" noProof="1"/>
          </a:p>
        </p:txBody>
      </p:sp>
      <p:sp>
        <p:nvSpPr>
          <p:cNvPr id="63545" name="文本框 63544">
            <a:extLst>
              <a:ext uri="{FF2B5EF4-FFF2-40B4-BE49-F238E27FC236}">
                <a16:creationId xmlns:a16="http://schemas.microsoft.com/office/drawing/2014/main" xmlns="" id="{E34D999B-B915-4E34-81B9-0A568731E25A}"/>
              </a:ext>
            </a:extLst>
          </p:cNvPr>
          <p:cNvSpPr txBox="1"/>
          <p:nvPr/>
        </p:nvSpPr>
        <p:spPr>
          <a:xfrm>
            <a:off x="7678738" y="4835525"/>
            <a:ext cx="347662" cy="365125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zh-CN" altLang="en-US" noProof="1">
                <a:cs typeface="+mn-ea"/>
              </a:rPr>
              <a:t>6</a:t>
            </a:r>
            <a:endParaRPr lang="zh-CN" altLang="en-US" noProof="1"/>
          </a:p>
        </p:txBody>
      </p:sp>
      <p:sp>
        <p:nvSpPr>
          <p:cNvPr id="63546" name="文本框 63545">
            <a:extLst>
              <a:ext uri="{FF2B5EF4-FFF2-40B4-BE49-F238E27FC236}">
                <a16:creationId xmlns:a16="http://schemas.microsoft.com/office/drawing/2014/main" xmlns="" id="{6B40C157-DBCA-455A-86C1-21828CF92D72}"/>
              </a:ext>
            </a:extLst>
          </p:cNvPr>
          <p:cNvSpPr txBox="1"/>
          <p:nvPr/>
        </p:nvSpPr>
        <p:spPr>
          <a:xfrm>
            <a:off x="7010400" y="4572000"/>
            <a:ext cx="347663" cy="365125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zh-CN" altLang="en-US" noProof="1">
                <a:cs typeface="+mn-ea"/>
              </a:rPr>
              <a:t>1</a:t>
            </a:r>
            <a:endParaRPr lang="zh-CN" altLang="en-US" noProof="1"/>
          </a:p>
        </p:txBody>
      </p:sp>
      <p:sp>
        <p:nvSpPr>
          <p:cNvPr id="63547" name="文本框 63546">
            <a:extLst>
              <a:ext uri="{FF2B5EF4-FFF2-40B4-BE49-F238E27FC236}">
                <a16:creationId xmlns:a16="http://schemas.microsoft.com/office/drawing/2014/main" xmlns="" id="{87873E03-B3F0-4714-886B-FB2FEF49B767}"/>
              </a:ext>
            </a:extLst>
          </p:cNvPr>
          <p:cNvSpPr txBox="1"/>
          <p:nvPr/>
        </p:nvSpPr>
        <p:spPr>
          <a:xfrm>
            <a:off x="7620000" y="3581400"/>
            <a:ext cx="1295400" cy="45720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zh-CN" altLang="en-US" sz="2400" b="1" noProof="1">
                <a:ea typeface="微软雅黑" panose="020B0503020204020204" pitchFamily="2" charset="-122"/>
                <a:cs typeface="+mn-ea"/>
              </a:rPr>
              <a:t>反图</a:t>
            </a:r>
            <a:endParaRPr lang="zh-CN" altLang="en-US" sz="2400" b="1" noProof="1">
              <a:ea typeface="微软雅黑" panose="020B0503020204020204" pitchFamily="2" charset="-122"/>
            </a:endParaRPr>
          </a:p>
        </p:txBody>
      </p:sp>
      <p:sp>
        <p:nvSpPr>
          <p:cNvPr id="63548" name="文本框 63547">
            <a:extLst>
              <a:ext uri="{FF2B5EF4-FFF2-40B4-BE49-F238E27FC236}">
                <a16:creationId xmlns:a16="http://schemas.microsoft.com/office/drawing/2014/main" xmlns="" id="{99EF36EE-4F39-4061-85EE-436F59CFF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962400"/>
            <a:ext cx="38862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将第</a:t>
            </a:r>
            <a:r>
              <a:rPr lang="zh-CN" altLang="en-US">
                <a:solidFill>
                  <a:srgbClr val="FF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步，转换成：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在反图上求点b到所有点的最短距离</a:t>
            </a:r>
          </a:p>
        </p:txBody>
      </p:sp>
      <p:sp>
        <p:nvSpPr>
          <p:cNvPr id="63549" name="文本框 63548">
            <a:extLst>
              <a:ext uri="{FF2B5EF4-FFF2-40B4-BE49-F238E27FC236}">
                <a16:creationId xmlns:a16="http://schemas.microsoft.com/office/drawing/2014/main" xmlns="" id="{67541ADF-A660-4F8A-B8A9-55FDCBBEF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724400"/>
            <a:ext cx="3581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或 </a:t>
            </a:r>
            <a:r>
              <a:rPr lang="zh-CN" altLang="en-US" sz="2000" b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bellman-ford</a:t>
            </a:r>
          </a:p>
        </p:txBody>
      </p:sp>
      <p:sp>
        <p:nvSpPr>
          <p:cNvPr id="63550" name="文本框 63549">
            <a:extLst>
              <a:ext uri="{FF2B5EF4-FFF2-40B4-BE49-F238E27FC236}">
                <a16:creationId xmlns:a16="http://schemas.microsoft.com/office/drawing/2014/main" xmlns="" id="{7E886C1C-D2DB-43C2-8EB0-C5ED22A22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410200"/>
            <a:ext cx="3387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用两次dijkstra</a:t>
            </a:r>
          </a:p>
        </p:txBody>
      </p:sp>
      <p:sp>
        <p:nvSpPr>
          <p:cNvPr id="63551" name="文本框 63550">
            <a:extLst>
              <a:ext uri="{FF2B5EF4-FFF2-40B4-BE49-F238E27FC236}">
                <a16:creationId xmlns:a16="http://schemas.microsoft.com/office/drawing/2014/main" xmlns="" id="{0B95BB4F-A6AF-49E7-885F-38C449AD5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388" y="5410200"/>
            <a:ext cx="3046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O(2*n</a:t>
            </a:r>
            <a:r>
              <a:rPr lang="zh-CN" altLang="en-US" sz="2400" baseline="30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)=80000</a:t>
            </a:r>
          </a:p>
        </p:txBody>
      </p:sp>
      <p:sp>
        <p:nvSpPr>
          <p:cNvPr id="63552" name="文本框 63551">
            <a:extLst>
              <a:ext uri="{FF2B5EF4-FFF2-40B4-BE49-F238E27FC236}">
                <a16:creationId xmlns:a16="http://schemas.microsoft.com/office/drawing/2014/main" xmlns="" id="{20E5A2FE-E802-4AB0-A485-2E4F7AD94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5953125"/>
            <a:ext cx="4991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用两次bellman-ford</a:t>
            </a:r>
          </a:p>
        </p:txBody>
      </p:sp>
      <p:sp>
        <p:nvSpPr>
          <p:cNvPr id="63553" name="文本框 63552">
            <a:extLst>
              <a:ext uri="{FF2B5EF4-FFF2-40B4-BE49-F238E27FC236}">
                <a16:creationId xmlns:a16="http://schemas.microsoft.com/office/drawing/2014/main" xmlns="" id="{9F401018-A192-46D6-8D02-E9CE7E56F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9436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O(2*n*m)=2000000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3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3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3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3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3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35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635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63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63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3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3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35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35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635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6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6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6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6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63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6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4" dur="500"/>
                                        <p:tgtEl>
                                          <p:spTgt spid="6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63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0" dur="500"/>
                                        <p:tgtEl>
                                          <p:spTgt spid="63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3" dur="500"/>
                                        <p:tgtEl>
                                          <p:spTgt spid="63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6" dur="500"/>
                                        <p:tgtEl>
                                          <p:spTgt spid="6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9" dur="500"/>
                                        <p:tgtEl>
                                          <p:spTgt spid="63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63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63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8" dur="500"/>
                                        <p:tgtEl>
                                          <p:spTgt spid="63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1" dur="500"/>
                                        <p:tgtEl>
                                          <p:spTgt spid="6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4" dur="500"/>
                                        <p:tgtEl>
                                          <p:spTgt spid="6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7" dur="500"/>
                                        <p:tgtEl>
                                          <p:spTgt spid="6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0" dur="500"/>
                                        <p:tgtEl>
                                          <p:spTgt spid="6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3" dur="500"/>
                                        <p:tgtEl>
                                          <p:spTgt spid="6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6" dur="500"/>
                                        <p:tgtEl>
                                          <p:spTgt spid="6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6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2" dur="500"/>
                                        <p:tgtEl>
                                          <p:spTgt spid="6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5" dur="500"/>
                                        <p:tgtEl>
                                          <p:spTgt spid="6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8" dur="500"/>
                                        <p:tgtEl>
                                          <p:spTgt spid="6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6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635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50" autoRev="1" fill="hold"/>
                                        <p:tgtEl>
                                          <p:spTgt spid="635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7" dur="500"/>
                                        <p:tgtEl>
                                          <p:spTgt spid="63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2" dur="500"/>
                                        <p:tgtEl>
                                          <p:spTgt spid="63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635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6" dur="250" autoRev="1" fill="hold"/>
                                        <p:tgtEl>
                                          <p:spTgt spid="635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1" dur="500"/>
                                        <p:tgtEl>
                                          <p:spTgt spid="63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6" dur="500"/>
                                        <p:tgtEl>
                                          <p:spTgt spid="63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1" dur="500"/>
                                        <p:tgtEl>
                                          <p:spTgt spid="63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6" dur="500"/>
                                        <p:tgtEl>
                                          <p:spTgt spid="6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16" grpId="0" bldLvl="0"/>
      <p:bldP spid="63517" grpId="0" bldLvl="0"/>
      <p:bldP spid="63518" grpId="0" bldLvl="0"/>
      <p:bldP spid="63519" grpId="0" bldLvl="0"/>
      <p:bldP spid="63519" grpId="1" bldLvl="0"/>
      <p:bldP spid="63520" grpId="0" bldLvl="0"/>
      <p:bldP spid="63521" grpId="0" bldLvl="0"/>
      <p:bldP spid="63522" grpId="0" bldLvl="0"/>
      <p:bldP spid="63522" grpId="1" bldLvl="0"/>
      <p:bldP spid="63523" grpId="0" bldLvl="0" animBg="1"/>
      <p:bldP spid="63524" grpId="0" bldLvl="0" animBg="1"/>
      <p:bldP spid="63525" grpId="0" bldLvl="0" animBg="1"/>
      <p:bldP spid="63526" grpId="0" bldLvl="0" animBg="1"/>
      <p:bldP spid="63527" grpId="0" bldLvl="0" animBg="1"/>
      <p:bldP spid="63528" grpId="0" bldLvl="0" animBg="1"/>
      <p:bldP spid="63538" grpId="0" bldLvl="0" animBg="1"/>
      <p:bldP spid="63539" grpId="0" bldLvl="0" animBg="1"/>
      <p:bldP spid="63540" grpId="0" bldLvl="0" animBg="1"/>
      <p:bldP spid="63541" grpId="0" bldLvl="0" animBg="1"/>
      <p:bldP spid="63542" grpId="0" bldLvl="0" animBg="1"/>
      <p:bldP spid="63543" grpId="0" bldLvl="0" animBg="1"/>
      <p:bldP spid="63544" grpId="0" bldLvl="0" animBg="1"/>
      <p:bldP spid="63545" grpId="0" bldLvl="0" animBg="1"/>
      <p:bldP spid="63546" grpId="0" bldLvl="0" animBg="1"/>
      <p:bldP spid="63547" grpId="0" bldLvl="0" animBg="1"/>
      <p:bldP spid="63547" grpId="1" bldLvl="0" animBg="1"/>
      <p:bldP spid="63548" grpId="0" bldLvl="0"/>
      <p:bldP spid="63549" grpId="0" bldLvl="0"/>
      <p:bldP spid="63549" grpId="1" bldLvl="0"/>
      <p:bldP spid="63550" grpId="0" bldLvl="0"/>
      <p:bldP spid="63551" grpId="0" bldLvl="0"/>
      <p:bldP spid="63552" grpId="0" bldLvl="0"/>
      <p:bldP spid="63553" grpId="0" bldLvl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3">
            <a:extLst>
              <a:ext uri="{FF2B5EF4-FFF2-40B4-BE49-F238E27FC236}">
                <a16:creationId xmlns:a16="http://schemas.microsoft.com/office/drawing/2014/main" xmlns="" id="{CBCAB64D-669D-409B-B890-E89F53064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52400"/>
            <a:ext cx="3048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663300"/>
                </a:solidFill>
                <a:ea typeface="方正姚体" panose="02010601030101010101" pitchFamily="2" charset="-122"/>
              </a:rPr>
              <a:t>七桥问题</a:t>
            </a:r>
          </a:p>
        </p:txBody>
      </p:sp>
      <p:sp>
        <p:nvSpPr>
          <p:cNvPr id="23555" name="Text Box 24">
            <a:extLst>
              <a:ext uri="{FF2B5EF4-FFF2-40B4-BE49-F238E27FC236}">
                <a16:creationId xmlns:a16="http://schemas.microsoft.com/office/drawing/2014/main" xmlns="" id="{41C45D70-DF4C-4E05-8A2D-73DEB6DFB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685800"/>
            <a:ext cx="35052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方正姚体" panose="02010601030101010101" pitchFamily="2" charset="-122"/>
                <a:ea typeface="方正姚体" panose="02010601030101010101" pitchFamily="2" charset="-122"/>
              </a:rPr>
              <a:t>1736</a:t>
            </a:r>
            <a:r>
              <a:rPr lang="zh-CN" altLang="en-US" sz="2000">
                <a:latin typeface="方正姚体" panose="02010601030101010101" pitchFamily="2" charset="-122"/>
                <a:ea typeface="方正姚体" panose="02010601030101010101" pitchFamily="2" charset="-122"/>
              </a:rPr>
              <a:t>年，欧拉</a:t>
            </a:r>
            <a:r>
              <a:rPr lang="en-US" altLang="zh-CN" sz="2000">
                <a:latin typeface="方正姚体" panose="02010601030101010101" pitchFamily="2" charset="-122"/>
                <a:ea typeface="方正姚体" panose="02010601030101010101" pitchFamily="2" charset="-122"/>
              </a:rPr>
              <a:t>:</a:t>
            </a:r>
            <a:br>
              <a:rPr lang="en-US" altLang="zh-CN" sz="2000"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en-US" altLang="zh-CN" sz="2000">
                <a:latin typeface="方正姚体" panose="02010601030101010101" pitchFamily="2" charset="-122"/>
                <a:ea typeface="方正姚体" panose="02010601030101010101" pitchFamily="2" charset="-122"/>
              </a:rPr>
              <a:t>   </a:t>
            </a:r>
            <a:r>
              <a:rPr lang="zh-CN" altLang="en-US" sz="2000">
                <a:latin typeface="方正姚体" panose="02010601030101010101" pitchFamily="2" charset="-122"/>
                <a:ea typeface="方正姚体" panose="02010601030101010101" pitchFamily="2" charset="-122"/>
              </a:rPr>
              <a:t>是否可从某个地方出发，经过每座桥一次</a:t>
            </a:r>
            <a:r>
              <a:rPr lang="en-US" altLang="zh-CN" sz="2000"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2000">
                <a:latin typeface="方正姚体" panose="02010601030101010101" pitchFamily="2" charset="-122"/>
                <a:ea typeface="方正姚体" panose="02010601030101010101" pitchFamily="2" charset="-122"/>
              </a:rPr>
              <a:t>回到原来出发的地方？</a:t>
            </a:r>
          </a:p>
        </p:txBody>
      </p:sp>
      <p:pic>
        <p:nvPicPr>
          <p:cNvPr id="10243" name="Picture 25" descr="Snap1">
            <a:extLst>
              <a:ext uri="{FF2B5EF4-FFF2-40B4-BE49-F238E27FC236}">
                <a16:creationId xmlns:a16="http://schemas.microsoft.com/office/drawing/2014/main" xmlns="" id="{3C0D6260-6C79-4B82-8535-74281ED2B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5229225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27" descr="12707974_20702602">
            <a:extLst>
              <a:ext uri="{FF2B5EF4-FFF2-40B4-BE49-F238E27FC236}">
                <a16:creationId xmlns:a16="http://schemas.microsoft.com/office/drawing/2014/main" xmlns="" id="{C76CCA74-0B00-4FA8-9E0D-3DF896758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14600"/>
            <a:ext cx="2362200" cy="325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 Box 28">
            <a:extLst>
              <a:ext uri="{FF2B5EF4-FFF2-40B4-BE49-F238E27FC236}">
                <a16:creationId xmlns:a16="http://schemas.microsoft.com/office/drawing/2014/main" xmlns="" id="{EBFE0661-6FD3-4EC7-991B-F7D4BD822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791200"/>
            <a:ext cx="320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方正姚体" panose="02010601030101010101" pitchFamily="2" charset="-122"/>
                <a:ea typeface="方正姚体" panose="02010601030101010101" pitchFamily="2" charset="-122"/>
              </a:rPr>
              <a:t>koenigsberg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" dur="1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1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3874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3874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1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1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1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3874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3874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文本框 64513">
            <a:extLst>
              <a:ext uri="{FF2B5EF4-FFF2-40B4-BE49-F238E27FC236}">
                <a16:creationId xmlns:a16="http://schemas.microsoft.com/office/drawing/2014/main" xmlns="" id="{3B6E5BAB-FA43-4956-B223-57138C6B4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09600"/>
            <a:ext cx="65913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最短路习题：</a:t>
            </a:r>
          </a:p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必做：1096  1097  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1107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选做：1099   1101 </a:t>
            </a:r>
            <a:r>
              <a:rPr lang="en-US" altLang="zh-CN" sz="4000">
                <a:latin typeface="微软雅黑" panose="020B0503020204020204" pitchFamily="34" charset="-122"/>
                <a:ea typeface="微软雅黑" panose="020B0503020204020204" pitchFamily="34" charset="-122"/>
              </a:rPr>
              <a:t>5319</a:t>
            </a:r>
            <a:endParaRPr lang="zh-CN" altLang="en-US" sz="4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4" descr="Snap1">
            <a:extLst>
              <a:ext uri="{FF2B5EF4-FFF2-40B4-BE49-F238E27FC236}">
                <a16:creationId xmlns:a16="http://schemas.microsoft.com/office/drawing/2014/main" xmlns="" id="{8B52D923-819D-4881-A46B-23F68124D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4038600" cy="3751263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579" name="Oval 6">
            <a:extLst>
              <a:ext uri="{FF2B5EF4-FFF2-40B4-BE49-F238E27FC236}">
                <a16:creationId xmlns:a16="http://schemas.microsoft.com/office/drawing/2014/main" xmlns="" id="{C57C6C8A-CB92-475E-9A2F-24BF70D5292C}"/>
              </a:ext>
            </a:extLst>
          </p:cNvPr>
          <p:cNvSpPr/>
          <p:nvPr/>
        </p:nvSpPr>
        <p:spPr>
          <a:xfrm>
            <a:off x="6477000" y="1668463"/>
            <a:ext cx="533400" cy="533400"/>
          </a:xfrm>
          <a:prstGeom prst="ellipse">
            <a:avLst/>
          </a:prstGeom>
          <a:solidFill>
            <a:srgbClr val="00FFFF"/>
          </a:solidFill>
          <a:ln w="31750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170" tIns="46990" rIns="90170" bIns="46990" anchor="ctr"/>
          <a:lstStyle/>
          <a:p>
            <a:pPr algn="ctr"/>
            <a:r>
              <a:rPr lang="en-US" altLang="x-none" sz="3200" b="1" noProof="1">
                <a:latin typeface="方正姚体" charset="-122"/>
                <a:ea typeface="方正姚体" charset="-122"/>
                <a:cs typeface="+mn-ea"/>
              </a:rPr>
              <a:t>A</a:t>
            </a:r>
            <a:endParaRPr lang="en-US" altLang="x-none" sz="3200" b="1" noProof="1">
              <a:latin typeface="方正姚体" charset="-122"/>
              <a:ea typeface="方正姚体" charset="-122"/>
            </a:endParaRPr>
          </a:p>
        </p:txBody>
      </p:sp>
      <p:sp>
        <p:nvSpPr>
          <p:cNvPr id="24580" name="Oval 7">
            <a:extLst>
              <a:ext uri="{FF2B5EF4-FFF2-40B4-BE49-F238E27FC236}">
                <a16:creationId xmlns:a16="http://schemas.microsoft.com/office/drawing/2014/main" xmlns="" id="{2F533C23-4BB5-4767-9AC7-49E533EEF057}"/>
              </a:ext>
            </a:extLst>
          </p:cNvPr>
          <p:cNvSpPr/>
          <p:nvPr/>
        </p:nvSpPr>
        <p:spPr>
          <a:xfrm>
            <a:off x="5467350" y="2811463"/>
            <a:ext cx="533400" cy="533400"/>
          </a:xfrm>
          <a:prstGeom prst="ellipse">
            <a:avLst/>
          </a:prstGeom>
          <a:solidFill>
            <a:srgbClr val="00FFFF"/>
          </a:solidFill>
          <a:ln w="31750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170" tIns="46990" rIns="90170" bIns="46990" anchor="ctr"/>
          <a:lstStyle/>
          <a:p>
            <a:pPr algn="ctr"/>
            <a:r>
              <a:rPr lang="en-US" altLang="x-none" sz="3200" b="1" noProof="1">
                <a:latin typeface="方正姚体" charset="-122"/>
                <a:ea typeface="方正姚体" charset="-122"/>
                <a:cs typeface="+mn-ea"/>
              </a:rPr>
              <a:t>C</a:t>
            </a:r>
            <a:endParaRPr lang="en-US" altLang="x-none" sz="3200" b="1" noProof="1">
              <a:latin typeface="方正姚体" charset="-122"/>
              <a:ea typeface="方正姚体" charset="-122"/>
            </a:endParaRPr>
          </a:p>
        </p:txBody>
      </p:sp>
      <p:sp>
        <p:nvSpPr>
          <p:cNvPr id="24581" name="Oval 8">
            <a:extLst>
              <a:ext uri="{FF2B5EF4-FFF2-40B4-BE49-F238E27FC236}">
                <a16:creationId xmlns:a16="http://schemas.microsoft.com/office/drawing/2014/main" xmlns="" id="{F3AE93AC-2C25-4B1F-8702-47C8881EBF1D}"/>
              </a:ext>
            </a:extLst>
          </p:cNvPr>
          <p:cNvSpPr/>
          <p:nvPr/>
        </p:nvSpPr>
        <p:spPr>
          <a:xfrm>
            <a:off x="6505575" y="4030663"/>
            <a:ext cx="533400" cy="533400"/>
          </a:xfrm>
          <a:prstGeom prst="ellipse">
            <a:avLst/>
          </a:prstGeom>
          <a:solidFill>
            <a:srgbClr val="00FFFF"/>
          </a:solidFill>
          <a:ln w="31750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170" tIns="46990" rIns="90170" bIns="46990" anchor="ctr"/>
          <a:lstStyle/>
          <a:p>
            <a:pPr algn="ctr"/>
            <a:r>
              <a:rPr lang="en-US" altLang="x-none" sz="3200" b="1" noProof="1">
                <a:latin typeface="方正姚体" charset="-122"/>
                <a:ea typeface="方正姚体" charset="-122"/>
                <a:cs typeface="+mn-ea"/>
              </a:rPr>
              <a:t>B</a:t>
            </a:r>
            <a:endParaRPr lang="en-US" altLang="x-none" sz="3200" b="1" noProof="1">
              <a:latin typeface="方正姚体" charset="-122"/>
              <a:ea typeface="方正姚体" charset="-122"/>
            </a:endParaRPr>
          </a:p>
        </p:txBody>
      </p:sp>
      <p:sp>
        <p:nvSpPr>
          <p:cNvPr id="24582" name="Oval 9">
            <a:extLst>
              <a:ext uri="{FF2B5EF4-FFF2-40B4-BE49-F238E27FC236}">
                <a16:creationId xmlns:a16="http://schemas.microsoft.com/office/drawing/2014/main" xmlns="" id="{CB65832F-8FB5-482C-B0D1-C69992370D9C}"/>
              </a:ext>
            </a:extLst>
          </p:cNvPr>
          <p:cNvSpPr/>
          <p:nvPr/>
        </p:nvSpPr>
        <p:spPr>
          <a:xfrm>
            <a:off x="7600950" y="2659063"/>
            <a:ext cx="533400" cy="533400"/>
          </a:xfrm>
          <a:prstGeom prst="ellipse">
            <a:avLst/>
          </a:prstGeom>
          <a:solidFill>
            <a:srgbClr val="00FFFF"/>
          </a:solidFill>
          <a:ln w="31750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170" tIns="46990" rIns="90170" bIns="46990" anchor="ctr"/>
          <a:lstStyle/>
          <a:p>
            <a:pPr algn="ctr"/>
            <a:r>
              <a:rPr lang="en-US" altLang="x-none" sz="3200" b="1" noProof="1">
                <a:latin typeface="方正姚体" charset="-122"/>
                <a:ea typeface="方正姚体" charset="-122"/>
                <a:cs typeface="+mn-ea"/>
              </a:rPr>
              <a:t>D</a:t>
            </a:r>
            <a:endParaRPr lang="en-US" altLang="x-none" sz="3200" b="1" noProof="1">
              <a:latin typeface="方正姚体" charset="-122"/>
              <a:ea typeface="方正姚体" charset="-122"/>
            </a:endParaRPr>
          </a:p>
        </p:txBody>
      </p:sp>
      <p:sp>
        <p:nvSpPr>
          <p:cNvPr id="24583" name="Line 10">
            <a:extLst>
              <a:ext uri="{FF2B5EF4-FFF2-40B4-BE49-F238E27FC236}">
                <a16:creationId xmlns:a16="http://schemas.microsoft.com/office/drawing/2014/main" xmlns="" id="{A19361D9-20B0-482A-9214-DE6768E23CEB}"/>
              </a:ext>
            </a:extLst>
          </p:cNvPr>
          <p:cNvSpPr/>
          <p:nvPr/>
        </p:nvSpPr>
        <p:spPr>
          <a:xfrm>
            <a:off x="6734175" y="2201863"/>
            <a:ext cx="0" cy="1828800"/>
          </a:xfrm>
          <a:prstGeom prst="line">
            <a:avLst/>
          </a:prstGeom>
          <a:ln w="31750" cap="flat" cmpd="sng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noProof="1"/>
          </a:p>
        </p:txBody>
      </p:sp>
      <p:sp>
        <p:nvSpPr>
          <p:cNvPr id="24584" name="Freeform 15">
            <a:extLst>
              <a:ext uri="{FF2B5EF4-FFF2-40B4-BE49-F238E27FC236}">
                <a16:creationId xmlns:a16="http://schemas.microsoft.com/office/drawing/2014/main" xmlns="" id="{25785F26-075B-4410-A386-BA25A455EFE4}"/>
              </a:ext>
            </a:extLst>
          </p:cNvPr>
          <p:cNvSpPr/>
          <p:nvPr/>
        </p:nvSpPr>
        <p:spPr>
          <a:xfrm>
            <a:off x="5821363" y="2049463"/>
            <a:ext cx="685800" cy="762000"/>
          </a:xfrm>
          <a:custGeom>
            <a:avLst/>
            <a:gdLst/>
            <a:ahLst/>
            <a:cxnLst>
              <a:cxn ang="0">
                <a:pos x="685800" y="0"/>
              </a:cxn>
              <a:cxn ang="0">
                <a:pos x="228600" y="304800"/>
              </a:cxn>
              <a:cxn ang="0">
                <a:pos x="0" y="762000"/>
              </a:cxn>
            </a:cxnLst>
            <a:rect l="0" t="0" r="0" b="0"/>
            <a:pathLst>
              <a:path w="432" h="480">
                <a:moveTo>
                  <a:pt x="432" y="0"/>
                </a:moveTo>
                <a:cubicBezTo>
                  <a:pt x="324" y="56"/>
                  <a:pt x="216" y="112"/>
                  <a:pt x="144" y="192"/>
                </a:cubicBezTo>
                <a:cubicBezTo>
                  <a:pt x="72" y="272"/>
                  <a:pt x="36" y="376"/>
                  <a:pt x="0" y="480"/>
                </a:cubicBezTo>
              </a:path>
            </a:pathLst>
          </a:custGeom>
          <a:noFill/>
          <a:ln w="31750" cap="flat" cmpd="sng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noProof="1"/>
          </a:p>
        </p:txBody>
      </p:sp>
      <p:sp>
        <p:nvSpPr>
          <p:cNvPr id="24585" name="Freeform 16">
            <a:extLst>
              <a:ext uri="{FF2B5EF4-FFF2-40B4-BE49-F238E27FC236}">
                <a16:creationId xmlns:a16="http://schemas.microsoft.com/office/drawing/2014/main" xmlns="" id="{E51FB2EA-6FE9-48B4-BD44-80A3BAB27FA2}"/>
              </a:ext>
            </a:extLst>
          </p:cNvPr>
          <p:cNvSpPr/>
          <p:nvPr/>
        </p:nvSpPr>
        <p:spPr>
          <a:xfrm rot="5227538">
            <a:off x="7000875" y="1935163"/>
            <a:ext cx="685800" cy="762000"/>
          </a:xfrm>
          <a:custGeom>
            <a:avLst/>
            <a:gdLst/>
            <a:ahLst/>
            <a:cxnLst>
              <a:cxn ang="0">
                <a:pos x="685800" y="0"/>
              </a:cxn>
              <a:cxn ang="0">
                <a:pos x="228600" y="304800"/>
              </a:cxn>
              <a:cxn ang="0">
                <a:pos x="0" y="762000"/>
              </a:cxn>
            </a:cxnLst>
            <a:rect l="0" t="0" r="0" b="0"/>
            <a:pathLst>
              <a:path w="432" h="480">
                <a:moveTo>
                  <a:pt x="432" y="0"/>
                </a:moveTo>
                <a:cubicBezTo>
                  <a:pt x="324" y="56"/>
                  <a:pt x="216" y="112"/>
                  <a:pt x="144" y="192"/>
                </a:cubicBezTo>
                <a:cubicBezTo>
                  <a:pt x="72" y="272"/>
                  <a:pt x="36" y="376"/>
                  <a:pt x="0" y="480"/>
                </a:cubicBezTo>
              </a:path>
            </a:pathLst>
          </a:custGeom>
          <a:noFill/>
          <a:ln w="31750" cap="flat" cmpd="sng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noProof="1"/>
          </a:p>
        </p:txBody>
      </p:sp>
      <p:sp>
        <p:nvSpPr>
          <p:cNvPr id="24586" name="Line 18">
            <a:extLst>
              <a:ext uri="{FF2B5EF4-FFF2-40B4-BE49-F238E27FC236}">
                <a16:creationId xmlns:a16="http://schemas.microsoft.com/office/drawing/2014/main" xmlns="" id="{8144B7A4-9BA2-4D6A-A61E-15A0A7FDB308}"/>
              </a:ext>
            </a:extLst>
          </p:cNvPr>
          <p:cNvSpPr/>
          <p:nvPr/>
        </p:nvSpPr>
        <p:spPr>
          <a:xfrm>
            <a:off x="5819775" y="3344863"/>
            <a:ext cx="762000" cy="762000"/>
          </a:xfrm>
          <a:prstGeom prst="line">
            <a:avLst/>
          </a:prstGeom>
          <a:ln w="31750" cap="flat" cmpd="sng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noProof="1"/>
          </a:p>
        </p:txBody>
      </p:sp>
      <p:sp>
        <p:nvSpPr>
          <p:cNvPr id="24587" name="Line 19">
            <a:extLst>
              <a:ext uri="{FF2B5EF4-FFF2-40B4-BE49-F238E27FC236}">
                <a16:creationId xmlns:a16="http://schemas.microsoft.com/office/drawing/2014/main" xmlns="" id="{48A8416F-4779-4BB0-8F7E-E9664E1B6E6C}"/>
              </a:ext>
            </a:extLst>
          </p:cNvPr>
          <p:cNvSpPr/>
          <p:nvPr/>
        </p:nvSpPr>
        <p:spPr>
          <a:xfrm flipH="1">
            <a:off x="6962775" y="3192463"/>
            <a:ext cx="838200" cy="914400"/>
          </a:xfrm>
          <a:prstGeom prst="line">
            <a:avLst/>
          </a:prstGeom>
          <a:ln w="31750" cap="flat" cmpd="sng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noProof="1"/>
          </a:p>
        </p:txBody>
      </p:sp>
      <p:sp>
        <p:nvSpPr>
          <p:cNvPr id="24588" name="Line 20">
            <a:extLst>
              <a:ext uri="{FF2B5EF4-FFF2-40B4-BE49-F238E27FC236}">
                <a16:creationId xmlns:a16="http://schemas.microsoft.com/office/drawing/2014/main" xmlns="" id="{63CA9851-78CB-4792-9E95-633F49F9A18A}"/>
              </a:ext>
            </a:extLst>
          </p:cNvPr>
          <p:cNvSpPr/>
          <p:nvPr/>
        </p:nvSpPr>
        <p:spPr>
          <a:xfrm flipH="1">
            <a:off x="5897563" y="2125663"/>
            <a:ext cx="685800" cy="762000"/>
          </a:xfrm>
          <a:prstGeom prst="line">
            <a:avLst/>
          </a:prstGeom>
          <a:ln w="31750" cap="flat" cmpd="sng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noProof="1"/>
          </a:p>
        </p:txBody>
      </p:sp>
      <p:sp>
        <p:nvSpPr>
          <p:cNvPr id="24589" name="Line 21">
            <a:extLst>
              <a:ext uri="{FF2B5EF4-FFF2-40B4-BE49-F238E27FC236}">
                <a16:creationId xmlns:a16="http://schemas.microsoft.com/office/drawing/2014/main" xmlns="" id="{DAF31F35-41D1-446C-86AC-93BCFEB256C7}"/>
              </a:ext>
            </a:extLst>
          </p:cNvPr>
          <p:cNvSpPr/>
          <p:nvPr/>
        </p:nvSpPr>
        <p:spPr>
          <a:xfrm>
            <a:off x="6858000" y="2133600"/>
            <a:ext cx="762000" cy="685800"/>
          </a:xfrm>
          <a:prstGeom prst="line">
            <a:avLst/>
          </a:prstGeom>
          <a:ln w="31750" cap="flat" cmpd="sng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noProof="1"/>
          </a:p>
        </p:txBody>
      </p:sp>
      <p:sp>
        <p:nvSpPr>
          <p:cNvPr id="24590" name="AutoShape 22">
            <a:extLst>
              <a:ext uri="{FF2B5EF4-FFF2-40B4-BE49-F238E27FC236}">
                <a16:creationId xmlns:a16="http://schemas.microsoft.com/office/drawing/2014/main" xmlns="" id="{A17B2EC8-DF1A-490C-83F8-A95D2B9B90C3}"/>
              </a:ext>
            </a:extLst>
          </p:cNvPr>
          <p:cNvSpPr/>
          <p:nvPr/>
        </p:nvSpPr>
        <p:spPr>
          <a:xfrm>
            <a:off x="4267200" y="243840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FF99"/>
          </a:solidFill>
          <a:ln w="22225" cap="flat" cmpd="sng">
            <a:solidFill>
              <a:srgbClr val="3366CC"/>
            </a:solidFill>
            <a:prstDash val="solid"/>
            <a:miter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4591" name="Text Box 23">
            <a:extLst>
              <a:ext uri="{FF2B5EF4-FFF2-40B4-BE49-F238E27FC236}">
                <a16:creationId xmlns:a16="http://schemas.microsoft.com/office/drawing/2014/main" xmlns="" id="{CD6504CD-C5CF-4EA1-BB77-5D1444907F15}"/>
              </a:ext>
            </a:extLst>
          </p:cNvPr>
          <p:cNvSpPr txBox="1"/>
          <p:nvPr/>
        </p:nvSpPr>
        <p:spPr>
          <a:xfrm>
            <a:off x="990600" y="5257800"/>
            <a:ext cx="6248400" cy="57943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ea typeface="方正姚体" panose="02010601030101010101" pitchFamily="2" charset="-122"/>
              </a:rPr>
              <a:t>由顶点和边构成的集合，称为</a:t>
            </a:r>
            <a:r>
              <a:rPr lang="zh-CN" altLang="en-US" sz="320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anose="02010601030101010101" pitchFamily="2" charset="-122"/>
              </a:rPr>
              <a:t>图</a:t>
            </a:r>
          </a:p>
        </p:txBody>
      </p:sp>
      <p:sp>
        <p:nvSpPr>
          <p:cNvPr id="11279" name="文本框 24591">
            <a:extLst>
              <a:ext uri="{FF2B5EF4-FFF2-40B4-BE49-F238E27FC236}">
                <a16:creationId xmlns:a16="http://schemas.microsoft.com/office/drawing/2014/main" xmlns="" id="{906B1227-B726-47FE-9ACE-33D75A39E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2400"/>
            <a:ext cx="6040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ea typeface="微软雅黑" panose="020B0503020204020204" pitchFamily="34" charset="-122"/>
              </a:rPr>
              <a:t>图的数学模型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ldLvl="0" animBg="1"/>
      <p:bldP spid="24580" grpId="0" bldLvl="0" animBg="1"/>
      <p:bldP spid="24581" grpId="0" bldLvl="0" animBg="1"/>
      <p:bldP spid="24582" grpId="0" bldLvl="0" animBg="1"/>
      <p:bldP spid="24590" grpId="0" bldLvl="0" animBg="1"/>
      <p:bldP spid="2459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Oval 3">
            <a:extLst>
              <a:ext uri="{FF2B5EF4-FFF2-40B4-BE49-F238E27FC236}">
                <a16:creationId xmlns:a16="http://schemas.microsoft.com/office/drawing/2014/main" xmlns="" id="{4CE03AEB-085E-48D4-9CCD-848438A373CE}"/>
              </a:ext>
            </a:extLst>
          </p:cNvPr>
          <p:cNvSpPr/>
          <p:nvPr/>
        </p:nvSpPr>
        <p:spPr>
          <a:xfrm>
            <a:off x="6477000" y="1676400"/>
            <a:ext cx="533400" cy="533400"/>
          </a:xfrm>
          <a:prstGeom prst="ellipse">
            <a:avLst/>
          </a:prstGeom>
          <a:solidFill>
            <a:srgbClr val="00FFFF"/>
          </a:solidFill>
          <a:ln w="31750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170" tIns="46990" rIns="90170" bIns="46990" anchor="ctr"/>
          <a:lstStyle/>
          <a:p>
            <a:pPr algn="ctr"/>
            <a:r>
              <a:rPr lang="en-US" altLang="x-none" sz="3200" b="1" noProof="1">
                <a:latin typeface="方正姚体" charset="-122"/>
                <a:ea typeface="方正姚体" charset="-122"/>
                <a:cs typeface="+mn-ea"/>
              </a:rPr>
              <a:t>A</a:t>
            </a:r>
            <a:endParaRPr lang="en-US" altLang="x-none" sz="3200" b="1" noProof="1">
              <a:latin typeface="方正姚体" charset="-122"/>
              <a:ea typeface="方正姚体" charset="-122"/>
            </a:endParaRPr>
          </a:p>
        </p:txBody>
      </p:sp>
      <p:sp>
        <p:nvSpPr>
          <p:cNvPr id="12290" name="Oval 4">
            <a:extLst>
              <a:ext uri="{FF2B5EF4-FFF2-40B4-BE49-F238E27FC236}">
                <a16:creationId xmlns:a16="http://schemas.microsoft.com/office/drawing/2014/main" xmlns="" id="{E899A6C6-C168-4FAB-8462-72220516CA56}"/>
              </a:ext>
            </a:extLst>
          </p:cNvPr>
          <p:cNvSpPr/>
          <p:nvPr/>
        </p:nvSpPr>
        <p:spPr>
          <a:xfrm>
            <a:off x="5486400" y="2819400"/>
            <a:ext cx="533400" cy="533400"/>
          </a:xfrm>
          <a:prstGeom prst="ellipse">
            <a:avLst/>
          </a:prstGeom>
          <a:solidFill>
            <a:srgbClr val="00FFFF"/>
          </a:solidFill>
          <a:ln w="31750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170" tIns="46990" rIns="90170" bIns="46990" anchor="ctr"/>
          <a:lstStyle/>
          <a:p>
            <a:pPr algn="ctr"/>
            <a:r>
              <a:rPr lang="en-US" altLang="x-none" sz="3200" b="1" noProof="1">
                <a:latin typeface="方正姚体" charset="-122"/>
                <a:ea typeface="方正姚体" charset="-122"/>
                <a:cs typeface="+mn-ea"/>
              </a:rPr>
              <a:t>C</a:t>
            </a:r>
            <a:endParaRPr lang="en-US" altLang="x-none" sz="3200" b="1" noProof="1">
              <a:latin typeface="方正姚体" charset="-122"/>
              <a:ea typeface="方正姚体" charset="-122"/>
            </a:endParaRPr>
          </a:p>
        </p:txBody>
      </p:sp>
      <p:sp>
        <p:nvSpPr>
          <p:cNvPr id="12291" name="Oval 5">
            <a:extLst>
              <a:ext uri="{FF2B5EF4-FFF2-40B4-BE49-F238E27FC236}">
                <a16:creationId xmlns:a16="http://schemas.microsoft.com/office/drawing/2014/main" xmlns="" id="{4592D6CA-09B2-40A9-A774-43B37A2EFE9D}"/>
              </a:ext>
            </a:extLst>
          </p:cNvPr>
          <p:cNvSpPr/>
          <p:nvPr/>
        </p:nvSpPr>
        <p:spPr>
          <a:xfrm>
            <a:off x="6505575" y="4038600"/>
            <a:ext cx="533400" cy="533400"/>
          </a:xfrm>
          <a:prstGeom prst="ellipse">
            <a:avLst/>
          </a:prstGeom>
          <a:solidFill>
            <a:srgbClr val="00FFFF"/>
          </a:solidFill>
          <a:ln w="31750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170" tIns="46990" rIns="90170" bIns="46990" anchor="ctr"/>
          <a:lstStyle/>
          <a:p>
            <a:pPr algn="ctr"/>
            <a:r>
              <a:rPr lang="en-US" altLang="x-none" sz="3200" b="1" noProof="1">
                <a:latin typeface="方正姚体" charset="-122"/>
                <a:ea typeface="方正姚体" charset="-122"/>
                <a:cs typeface="+mn-ea"/>
              </a:rPr>
              <a:t>B</a:t>
            </a:r>
            <a:endParaRPr lang="en-US" altLang="x-none" sz="3200" b="1" noProof="1">
              <a:latin typeface="方正姚体" charset="-122"/>
              <a:ea typeface="方正姚体" charset="-122"/>
            </a:endParaRPr>
          </a:p>
        </p:txBody>
      </p:sp>
      <p:sp>
        <p:nvSpPr>
          <p:cNvPr id="12292" name="Oval 6">
            <a:extLst>
              <a:ext uri="{FF2B5EF4-FFF2-40B4-BE49-F238E27FC236}">
                <a16:creationId xmlns:a16="http://schemas.microsoft.com/office/drawing/2014/main" xmlns="" id="{15D0CE78-6A7A-453B-8B36-9F072B794BF1}"/>
              </a:ext>
            </a:extLst>
          </p:cNvPr>
          <p:cNvSpPr/>
          <p:nvPr/>
        </p:nvSpPr>
        <p:spPr>
          <a:xfrm>
            <a:off x="7600950" y="2667000"/>
            <a:ext cx="533400" cy="533400"/>
          </a:xfrm>
          <a:prstGeom prst="ellipse">
            <a:avLst/>
          </a:prstGeom>
          <a:solidFill>
            <a:srgbClr val="00FFFF"/>
          </a:solidFill>
          <a:ln w="31750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170" tIns="46990" rIns="90170" bIns="46990" anchor="ctr"/>
          <a:lstStyle/>
          <a:p>
            <a:pPr algn="ctr"/>
            <a:r>
              <a:rPr lang="en-US" altLang="x-none" sz="3200" b="1" noProof="1">
                <a:latin typeface="方正姚体" charset="-122"/>
                <a:ea typeface="方正姚体" charset="-122"/>
                <a:cs typeface="+mn-ea"/>
              </a:rPr>
              <a:t>D</a:t>
            </a:r>
            <a:endParaRPr lang="en-US" altLang="x-none" sz="3200" b="1" noProof="1">
              <a:latin typeface="方正姚体" charset="-122"/>
              <a:ea typeface="方正姚体" charset="-122"/>
            </a:endParaRPr>
          </a:p>
        </p:txBody>
      </p:sp>
      <p:sp>
        <p:nvSpPr>
          <p:cNvPr id="12293" name="Line 7">
            <a:extLst>
              <a:ext uri="{FF2B5EF4-FFF2-40B4-BE49-F238E27FC236}">
                <a16:creationId xmlns:a16="http://schemas.microsoft.com/office/drawing/2014/main" xmlns="" id="{20441B39-EA21-4456-B2AB-24714687AD0A}"/>
              </a:ext>
            </a:extLst>
          </p:cNvPr>
          <p:cNvSpPr/>
          <p:nvPr/>
        </p:nvSpPr>
        <p:spPr>
          <a:xfrm>
            <a:off x="6734175" y="2209800"/>
            <a:ext cx="0" cy="1828800"/>
          </a:xfrm>
          <a:prstGeom prst="line">
            <a:avLst/>
          </a:prstGeom>
          <a:ln w="31750" cap="flat" cmpd="sng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noProof="1"/>
          </a:p>
        </p:txBody>
      </p:sp>
      <p:sp>
        <p:nvSpPr>
          <p:cNvPr id="12294" name="Freeform 8">
            <a:extLst>
              <a:ext uri="{FF2B5EF4-FFF2-40B4-BE49-F238E27FC236}">
                <a16:creationId xmlns:a16="http://schemas.microsoft.com/office/drawing/2014/main" xmlns="" id="{40F8A24C-E793-4F85-BEE8-7DD3F30DDE47}"/>
              </a:ext>
            </a:extLst>
          </p:cNvPr>
          <p:cNvSpPr/>
          <p:nvPr/>
        </p:nvSpPr>
        <p:spPr>
          <a:xfrm>
            <a:off x="5821363" y="2057400"/>
            <a:ext cx="685800" cy="762000"/>
          </a:xfrm>
          <a:custGeom>
            <a:avLst/>
            <a:gdLst/>
            <a:ahLst/>
            <a:cxnLst>
              <a:cxn ang="0">
                <a:pos x="685800" y="0"/>
              </a:cxn>
              <a:cxn ang="0">
                <a:pos x="228600" y="304800"/>
              </a:cxn>
              <a:cxn ang="0">
                <a:pos x="0" y="762000"/>
              </a:cxn>
            </a:cxnLst>
            <a:rect l="0" t="0" r="0" b="0"/>
            <a:pathLst>
              <a:path w="432" h="480">
                <a:moveTo>
                  <a:pt x="432" y="0"/>
                </a:moveTo>
                <a:cubicBezTo>
                  <a:pt x="324" y="56"/>
                  <a:pt x="216" y="112"/>
                  <a:pt x="144" y="192"/>
                </a:cubicBezTo>
                <a:cubicBezTo>
                  <a:pt x="72" y="272"/>
                  <a:pt x="36" y="376"/>
                  <a:pt x="0" y="480"/>
                </a:cubicBezTo>
              </a:path>
            </a:pathLst>
          </a:custGeom>
          <a:noFill/>
          <a:ln w="31750" cap="flat" cmpd="sng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noProof="1"/>
          </a:p>
        </p:txBody>
      </p:sp>
      <p:sp>
        <p:nvSpPr>
          <p:cNvPr id="12295" name="Freeform 9">
            <a:extLst>
              <a:ext uri="{FF2B5EF4-FFF2-40B4-BE49-F238E27FC236}">
                <a16:creationId xmlns:a16="http://schemas.microsoft.com/office/drawing/2014/main" xmlns="" id="{7CA0B5F1-49A1-4005-8380-8BD9016483CC}"/>
              </a:ext>
            </a:extLst>
          </p:cNvPr>
          <p:cNvSpPr/>
          <p:nvPr/>
        </p:nvSpPr>
        <p:spPr>
          <a:xfrm rot="5227538">
            <a:off x="7000875" y="2019300"/>
            <a:ext cx="685800" cy="762000"/>
          </a:xfrm>
          <a:custGeom>
            <a:avLst/>
            <a:gdLst/>
            <a:ahLst/>
            <a:cxnLst>
              <a:cxn ang="0">
                <a:pos x="685800" y="0"/>
              </a:cxn>
              <a:cxn ang="0">
                <a:pos x="228600" y="304800"/>
              </a:cxn>
              <a:cxn ang="0">
                <a:pos x="0" y="762000"/>
              </a:cxn>
            </a:cxnLst>
            <a:rect l="0" t="0" r="0" b="0"/>
            <a:pathLst>
              <a:path w="432" h="480">
                <a:moveTo>
                  <a:pt x="432" y="0"/>
                </a:moveTo>
                <a:cubicBezTo>
                  <a:pt x="324" y="56"/>
                  <a:pt x="216" y="112"/>
                  <a:pt x="144" y="192"/>
                </a:cubicBezTo>
                <a:cubicBezTo>
                  <a:pt x="72" y="272"/>
                  <a:pt x="36" y="376"/>
                  <a:pt x="0" y="480"/>
                </a:cubicBezTo>
              </a:path>
            </a:pathLst>
          </a:custGeom>
          <a:noFill/>
          <a:ln w="31750" cap="flat" cmpd="sng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noProof="1"/>
          </a:p>
        </p:txBody>
      </p:sp>
      <p:sp>
        <p:nvSpPr>
          <p:cNvPr id="12296" name="Line 10">
            <a:extLst>
              <a:ext uri="{FF2B5EF4-FFF2-40B4-BE49-F238E27FC236}">
                <a16:creationId xmlns:a16="http://schemas.microsoft.com/office/drawing/2014/main" xmlns="" id="{79CC6A08-B322-4B16-94E8-6A16FA39DF3A}"/>
              </a:ext>
            </a:extLst>
          </p:cNvPr>
          <p:cNvSpPr/>
          <p:nvPr/>
        </p:nvSpPr>
        <p:spPr>
          <a:xfrm>
            <a:off x="5819775" y="3352800"/>
            <a:ext cx="762000" cy="762000"/>
          </a:xfrm>
          <a:prstGeom prst="line">
            <a:avLst/>
          </a:prstGeom>
          <a:ln w="31750" cap="flat" cmpd="sng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noProof="1"/>
          </a:p>
        </p:txBody>
      </p:sp>
      <p:sp>
        <p:nvSpPr>
          <p:cNvPr id="12297" name="Line 11">
            <a:extLst>
              <a:ext uri="{FF2B5EF4-FFF2-40B4-BE49-F238E27FC236}">
                <a16:creationId xmlns:a16="http://schemas.microsoft.com/office/drawing/2014/main" xmlns="" id="{EC090132-C27F-4678-A0AB-2E7708E2AA94}"/>
              </a:ext>
            </a:extLst>
          </p:cNvPr>
          <p:cNvSpPr/>
          <p:nvPr/>
        </p:nvSpPr>
        <p:spPr>
          <a:xfrm flipH="1">
            <a:off x="6962775" y="3200400"/>
            <a:ext cx="838200" cy="914400"/>
          </a:xfrm>
          <a:prstGeom prst="line">
            <a:avLst/>
          </a:prstGeom>
          <a:ln w="31750" cap="flat" cmpd="sng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noProof="1"/>
          </a:p>
        </p:txBody>
      </p:sp>
      <p:sp>
        <p:nvSpPr>
          <p:cNvPr id="12298" name="Line 12">
            <a:extLst>
              <a:ext uri="{FF2B5EF4-FFF2-40B4-BE49-F238E27FC236}">
                <a16:creationId xmlns:a16="http://schemas.microsoft.com/office/drawing/2014/main" xmlns="" id="{127209CA-47CA-4283-BD99-0067EC450C3E}"/>
              </a:ext>
            </a:extLst>
          </p:cNvPr>
          <p:cNvSpPr/>
          <p:nvPr/>
        </p:nvSpPr>
        <p:spPr>
          <a:xfrm flipH="1">
            <a:off x="5897563" y="2133600"/>
            <a:ext cx="685800" cy="762000"/>
          </a:xfrm>
          <a:prstGeom prst="line">
            <a:avLst/>
          </a:prstGeom>
          <a:ln w="31750" cap="flat" cmpd="sng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noProof="1"/>
          </a:p>
        </p:txBody>
      </p:sp>
      <p:sp>
        <p:nvSpPr>
          <p:cNvPr id="12299" name="Line 13">
            <a:extLst>
              <a:ext uri="{FF2B5EF4-FFF2-40B4-BE49-F238E27FC236}">
                <a16:creationId xmlns:a16="http://schemas.microsoft.com/office/drawing/2014/main" xmlns="" id="{06D7E5C4-C39F-47E6-AA9C-1EBA6B68A6E6}"/>
              </a:ext>
            </a:extLst>
          </p:cNvPr>
          <p:cNvSpPr/>
          <p:nvPr/>
        </p:nvSpPr>
        <p:spPr>
          <a:xfrm>
            <a:off x="6858000" y="2141538"/>
            <a:ext cx="762000" cy="685800"/>
          </a:xfrm>
          <a:prstGeom prst="line">
            <a:avLst/>
          </a:prstGeom>
          <a:ln w="31750" cap="flat" cmpd="sng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noProof="1"/>
          </a:p>
        </p:txBody>
      </p:sp>
      <p:sp>
        <p:nvSpPr>
          <p:cNvPr id="25613" name="Text Box 15">
            <a:extLst>
              <a:ext uri="{FF2B5EF4-FFF2-40B4-BE49-F238E27FC236}">
                <a16:creationId xmlns:a16="http://schemas.microsoft.com/office/drawing/2014/main" xmlns="" id="{7D13F235-6558-4570-A1E0-972BBD97E0F7}"/>
              </a:ext>
            </a:extLst>
          </p:cNvPr>
          <p:cNvSpPr txBox="1"/>
          <p:nvPr/>
        </p:nvSpPr>
        <p:spPr>
          <a:xfrm>
            <a:off x="381000" y="228600"/>
            <a:ext cx="46482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>
                <a:ea typeface="方正姚体" panose="02010601030101010101" pitchFamily="2" charset="-122"/>
              </a:rPr>
              <a:t>由顶点和边构成的集合，称为</a:t>
            </a:r>
            <a:r>
              <a:rPr lang="zh-CN" altLang="en-US" sz="240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anose="02010601030101010101" pitchFamily="2" charset="-122"/>
              </a:rPr>
              <a:t>图</a:t>
            </a:r>
          </a:p>
        </p:txBody>
      </p:sp>
      <p:sp>
        <p:nvSpPr>
          <p:cNvPr id="25614" name="Text Box 16">
            <a:extLst>
              <a:ext uri="{FF2B5EF4-FFF2-40B4-BE49-F238E27FC236}">
                <a16:creationId xmlns:a16="http://schemas.microsoft.com/office/drawing/2014/main" xmlns="" id="{E97EE190-6D0D-4592-BDE8-B968527AD3C6}"/>
              </a:ext>
            </a:extLst>
          </p:cNvPr>
          <p:cNvSpPr txBox="1"/>
          <p:nvPr/>
        </p:nvSpPr>
        <p:spPr>
          <a:xfrm>
            <a:off x="4724400" y="914400"/>
            <a:ext cx="4343400" cy="642938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170" tIns="46990" rIns="90170" bIns="469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方正姚体" panose="02010601030101010101" pitchFamily="2" charset="-122"/>
              </a:rPr>
              <a:t>图中所有的边都是无向的(相当于双向路)，该图称为</a:t>
            </a:r>
            <a:r>
              <a:rPr lang="zh-CN" altLang="en-US">
                <a:solidFill>
                  <a:srgbClr val="A50021"/>
                </a:solidFill>
                <a:ea typeface="方正姚体" panose="02010601030101010101" pitchFamily="2" charset="-122"/>
              </a:rPr>
              <a:t>无向图</a:t>
            </a:r>
          </a:p>
        </p:txBody>
      </p:sp>
      <p:grpSp>
        <p:nvGrpSpPr>
          <p:cNvPr id="25615" name="组合 25614">
            <a:extLst>
              <a:ext uri="{FF2B5EF4-FFF2-40B4-BE49-F238E27FC236}">
                <a16:creationId xmlns:a16="http://schemas.microsoft.com/office/drawing/2014/main" xmlns="" id="{FDAA7768-FC2B-47B0-80E6-9E3D1A5BA618}"/>
              </a:ext>
            </a:extLst>
          </p:cNvPr>
          <p:cNvGrpSpPr/>
          <p:nvPr/>
        </p:nvGrpSpPr>
        <p:grpSpPr>
          <a:xfrm>
            <a:off x="609600" y="1752600"/>
            <a:ext cx="2667000" cy="2895600"/>
            <a:chOff x="0" y="0"/>
            <a:chExt cx="1680" cy="18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303" name="Oval 17">
              <a:extLst>
                <a:ext uri="{FF2B5EF4-FFF2-40B4-BE49-F238E27FC236}">
                  <a16:creationId xmlns:a16="http://schemas.microsoft.com/office/drawing/2014/main" xmlns="" id="{8C9F312E-B3B4-4B86-BB25-661D75902527}"/>
                </a:ext>
              </a:extLst>
            </p:cNvPr>
            <p:cNvSpPr/>
            <p:nvPr/>
          </p:nvSpPr>
          <p:spPr>
            <a:xfrm>
              <a:off x="636" y="0"/>
              <a:ext cx="336" cy="336"/>
            </a:xfrm>
            <a:prstGeom prst="ellipse">
              <a:avLst/>
            </a:prstGeom>
            <a:solidFill>
              <a:srgbClr val="00FFFF"/>
            </a:solidFill>
            <a:ln w="31750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170" tIns="46990" rIns="90170" bIns="46990" anchor="ctr"/>
            <a:lstStyle/>
            <a:p>
              <a:pPr algn="ctr"/>
              <a:r>
                <a:rPr lang="en-US" altLang="x-none" sz="3200" b="1" noProof="1">
                  <a:latin typeface="方正姚体" charset="-122"/>
                  <a:ea typeface="方正姚体" charset="-122"/>
                  <a:cs typeface="+mn-ea"/>
                </a:rPr>
                <a:t>A</a:t>
              </a:r>
              <a:endParaRPr lang="en-US" altLang="x-none" sz="3200" b="1" noProof="1">
                <a:latin typeface="方正姚体" charset="-122"/>
                <a:ea typeface="方正姚体" charset="-122"/>
              </a:endParaRPr>
            </a:p>
          </p:txBody>
        </p:sp>
        <p:sp>
          <p:nvSpPr>
            <p:cNvPr id="12304" name="Oval 18">
              <a:extLst>
                <a:ext uri="{FF2B5EF4-FFF2-40B4-BE49-F238E27FC236}">
                  <a16:creationId xmlns:a16="http://schemas.microsoft.com/office/drawing/2014/main" xmlns="" id="{73A1EC5F-152E-407C-97CA-4ED3B6F10550}"/>
                </a:ext>
              </a:extLst>
            </p:cNvPr>
            <p:cNvSpPr/>
            <p:nvPr/>
          </p:nvSpPr>
          <p:spPr>
            <a:xfrm>
              <a:off x="0" y="720"/>
              <a:ext cx="336" cy="336"/>
            </a:xfrm>
            <a:prstGeom prst="ellipse">
              <a:avLst/>
            </a:prstGeom>
            <a:solidFill>
              <a:srgbClr val="00FFFF"/>
            </a:solidFill>
            <a:ln w="31750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170" tIns="46990" rIns="90170" bIns="46990" anchor="ctr"/>
            <a:lstStyle/>
            <a:p>
              <a:pPr algn="ctr"/>
              <a:r>
                <a:rPr lang="en-US" altLang="x-none" sz="3200" b="1" noProof="1">
                  <a:latin typeface="方正姚体" charset="-122"/>
                  <a:ea typeface="方正姚体" charset="-122"/>
                  <a:cs typeface="+mn-ea"/>
                </a:rPr>
                <a:t>C</a:t>
              </a:r>
              <a:endParaRPr lang="en-US" altLang="x-none" sz="3200" b="1" noProof="1">
                <a:latin typeface="方正姚体" charset="-122"/>
                <a:ea typeface="方正姚体" charset="-122"/>
              </a:endParaRPr>
            </a:p>
          </p:txBody>
        </p:sp>
        <p:sp>
          <p:nvSpPr>
            <p:cNvPr id="12305" name="Oval 19">
              <a:extLst>
                <a:ext uri="{FF2B5EF4-FFF2-40B4-BE49-F238E27FC236}">
                  <a16:creationId xmlns:a16="http://schemas.microsoft.com/office/drawing/2014/main" xmlns="" id="{1C61F8D5-A061-4399-8AA6-BC9990A42029}"/>
                </a:ext>
              </a:extLst>
            </p:cNvPr>
            <p:cNvSpPr/>
            <p:nvPr/>
          </p:nvSpPr>
          <p:spPr>
            <a:xfrm>
              <a:off x="654" y="1488"/>
              <a:ext cx="336" cy="336"/>
            </a:xfrm>
            <a:prstGeom prst="ellipse">
              <a:avLst/>
            </a:prstGeom>
            <a:solidFill>
              <a:srgbClr val="00FFFF"/>
            </a:solidFill>
            <a:ln w="31750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170" tIns="46990" rIns="90170" bIns="46990" anchor="ctr"/>
            <a:lstStyle/>
            <a:p>
              <a:pPr algn="ctr"/>
              <a:r>
                <a:rPr lang="en-US" altLang="x-none" sz="3200" b="1" noProof="1">
                  <a:latin typeface="方正姚体" charset="-122"/>
                  <a:ea typeface="方正姚体" charset="-122"/>
                  <a:cs typeface="+mn-ea"/>
                </a:rPr>
                <a:t>B</a:t>
              </a:r>
              <a:endParaRPr lang="en-US" altLang="x-none" sz="3200" b="1" noProof="1">
                <a:latin typeface="方正姚体" charset="-122"/>
                <a:ea typeface="方正姚体" charset="-122"/>
              </a:endParaRPr>
            </a:p>
          </p:txBody>
        </p:sp>
        <p:sp>
          <p:nvSpPr>
            <p:cNvPr id="12306" name="Oval 20">
              <a:extLst>
                <a:ext uri="{FF2B5EF4-FFF2-40B4-BE49-F238E27FC236}">
                  <a16:creationId xmlns:a16="http://schemas.microsoft.com/office/drawing/2014/main" xmlns="" id="{C682AF8B-1EF0-40C5-BA3D-10FE2AA28384}"/>
                </a:ext>
              </a:extLst>
            </p:cNvPr>
            <p:cNvSpPr/>
            <p:nvPr/>
          </p:nvSpPr>
          <p:spPr>
            <a:xfrm>
              <a:off x="1344" y="624"/>
              <a:ext cx="336" cy="336"/>
            </a:xfrm>
            <a:prstGeom prst="ellipse">
              <a:avLst/>
            </a:prstGeom>
            <a:solidFill>
              <a:srgbClr val="00FFFF"/>
            </a:solidFill>
            <a:ln w="31750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170" tIns="46990" rIns="90170" bIns="46990" anchor="ctr"/>
            <a:lstStyle/>
            <a:p>
              <a:pPr algn="ctr"/>
              <a:r>
                <a:rPr lang="en-US" altLang="x-none" sz="3200" b="1" noProof="1">
                  <a:latin typeface="方正姚体" charset="-122"/>
                  <a:ea typeface="方正姚体" charset="-122"/>
                  <a:cs typeface="+mn-ea"/>
                </a:rPr>
                <a:t>D</a:t>
              </a:r>
              <a:endParaRPr lang="en-US" altLang="x-none" sz="3200" b="1" noProof="1">
                <a:latin typeface="方正姚体" charset="-122"/>
                <a:ea typeface="方正姚体" charset="-122"/>
              </a:endParaRPr>
            </a:p>
          </p:txBody>
        </p:sp>
        <p:sp>
          <p:nvSpPr>
            <p:cNvPr id="12307" name="Line 21">
              <a:extLst>
                <a:ext uri="{FF2B5EF4-FFF2-40B4-BE49-F238E27FC236}">
                  <a16:creationId xmlns:a16="http://schemas.microsoft.com/office/drawing/2014/main" xmlns="" id="{688DB3C4-CDDA-4E0C-AE3B-37AD50FFD4BF}"/>
                </a:ext>
              </a:extLst>
            </p:cNvPr>
            <p:cNvSpPr/>
            <p:nvPr/>
          </p:nvSpPr>
          <p:spPr>
            <a:xfrm>
              <a:off x="828" y="336"/>
              <a:ext cx="0" cy="1152"/>
            </a:xfrm>
            <a:prstGeom prst="line">
              <a:avLst/>
            </a:prstGeom>
            <a:ln w="31750" cap="flat" cmpd="sng">
              <a:solidFill>
                <a:srgbClr val="CC0099"/>
              </a:solidFill>
              <a:prstDash val="solid"/>
              <a:round/>
              <a:headEnd type="stealth" w="med" len="med"/>
              <a:tailEnd type="none" w="med" len="med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12308" name="Freeform 22">
              <a:extLst>
                <a:ext uri="{FF2B5EF4-FFF2-40B4-BE49-F238E27FC236}">
                  <a16:creationId xmlns:a16="http://schemas.microsoft.com/office/drawing/2014/main" xmlns="" id="{DF16920E-8D36-4A3B-8F79-C56BA6885F89}"/>
                </a:ext>
              </a:extLst>
            </p:cNvPr>
            <p:cNvSpPr/>
            <p:nvPr/>
          </p:nvSpPr>
          <p:spPr>
            <a:xfrm>
              <a:off x="204" y="240"/>
              <a:ext cx="432" cy="480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144" y="192"/>
                </a:cxn>
                <a:cxn ang="0">
                  <a:pos x="0" y="480"/>
                </a:cxn>
              </a:cxnLst>
              <a:rect l="0" t="0" r="0" b="0"/>
              <a:pathLst>
                <a:path w="432" h="480">
                  <a:moveTo>
                    <a:pt x="432" y="0"/>
                  </a:moveTo>
                  <a:cubicBezTo>
                    <a:pt x="324" y="56"/>
                    <a:pt x="216" y="112"/>
                    <a:pt x="144" y="192"/>
                  </a:cubicBezTo>
                  <a:cubicBezTo>
                    <a:pt x="72" y="272"/>
                    <a:pt x="36" y="376"/>
                    <a:pt x="0" y="480"/>
                  </a:cubicBezTo>
                </a:path>
              </a:pathLst>
            </a:custGeom>
            <a:noFill/>
            <a:ln w="31750" cap="flat" cmpd="sng">
              <a:solidFill>
                <a:srgbClr val="CC0099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12309" name="Freeform 23">
              <a:extLst>
                <a:ext uri="{FF2B5EF4-FFF2-40B4-BE49-F238E27FC236}">
                  <a16:creationId xmlns:a16="http://schemas.microsoft.com/office/drawing/2014/main" xmlns="" id="{61238765-CAFC-4A61-9F18-AA913408A317}"/>
                </a:ext>
              </a:extLst>
            </p:cNvPr>
            <p:cNvSpPr/>
            <p:nvPr/>
          </p:nvSpPr>
          <p:spPr>
            <a:xfrm rot="5227538">
              <a:off x="996" y="216"/>
              <a:ext cx="432" cy="480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144" y="192"/>
                </a:cxn>
                <a:cxn ang="0">
                  <a:pos x="0" y="480"/>
                </a:cxn>
              </a:cxnLst>
              <a:rect l="0" t="0" r="0" b="0"/>
              <a:pathLst>
                <a:path w="432" h="480">
                  <a:moveTo>
                    <a:pt x="432" y="0"/>
                  </a:moveTo>
                  <a:cubicBezTo>
                    <a:pt x="324" y="56"/>
                    <a:pt x="216" y="112"/>
                    <a:pt x="144" y="192"/>
                  </a:cubicBezTo>
                  <a:cubicBezTo>
                    <a:pt x="72" y="272"/>
                    <a:pt x="36" y="376"/>
                    <a:pt x="0" y="480"/>
                  </a:cubicBezTo>
                </a:path>
              </a:pathLst>
            </a:custGeom>
            <a:noFill/>
            <a:ln w="31750" cap="flat" cmpd="sng">
              <a:solidFill>
                <a:srgbClr val="CC6600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12310" name="Line 24">
              <a:extLst>
                <a:ext uri="{FF2B5EF4-FFF2-40B4-BE49-F238E27FC236}">
                  <a16:creationId xmlns:a16="http://schemas.microsoft.com/office/drawing/2014/main" xmlns="" id="{BAA15D15-18CE-48F2-A52A-CFA7AAF37DDF}"/>
                </a:ext>
              </a:extLst>
            </p:cNvPr>
            <p:cNvSpPr/>
            <p:nvPr/>
          </p:nvSpPr>
          <p:spPr>
            <a:xfrm>
              <a:off x="204" y="1056"/>
              <a:ext cx="480" cy="480"/>
            </a:xfrm>
            <a:prstGeom prst="line">
              <a:avLst/>
            </a:prstGeom>
            <a:ln w="31750" cap="flat" cmpd="sng">
              <a:solidFill>
                <a:srgbClr val="CC0099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12311" name="Line 25">
              <a:extLst>
                <a:ext uri="{FF2B5EF4-FFF2-40B4-BE49-F238E27FC236}">
                  <a16:creationId xmlns:a16="http://schemas.microsoft.com/office/drawing/2014/main" xmlns="" id="{A00F6BE0-E7E7-4720-B85B-38419DAFCC9B}"/>
                </a:ext>
              </a:extLst>
            </p:cNvPr>
            <p:cNvSpPr/>
            <p:nvPr/>
          </p:nvSpPr>
          <p:spPr>
            <a:xfrm flipH="1">
              <a:off x="924" y="960"/>
              <a:ext cx="528" cy="576"/>
            </a:xfrm>
            <a:prstGeom prst="line">
              <a:avLst/>
            </a:prstGeom>
            <a:ln w="31750" cap="flat" cmpd="sng">
              <a:solidFill>
                <a:srgbClr val="CC0099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12312" name="Line 26">
              <a:extLst>
                <a:ext uri="{FF2B5EF4-FFF2-40B4-BE49-F238E27FC236}">
                  <a16:creationId xmlns:a16="http://schemas.microsoft.com/office/drawing/2014/main" xmlns="" id="{56B4B8B0-0131-4A66-8F71-B40BF0C06BE4}"/>
                </a:ext>
              </a:extLst>
            </p:cNvPr>
            <p:cNvSpPr/>
            <p:nvPr/>
          </p:nvSpPr>
          <p:spPr>
            <a:xfrm flipH="1">
              <a:off x="252" y="288"/>
              <a:ext cx="432" cy="480"/>
            </a:xfrm>
            <a:prstGeom prst="line">
              <a:avLst/>
            </a:prstGeom>
            <a:ln w="31750" cap="flat" cmpd="sng">
              <a:solidFill>
                <a:srgbClr val="CC0099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12313" name="Line 27">
              <a:extLst>
                <a:ext uri="{FF2B5EF4-FFF2-40B4-BE49-F238E27FC236}">
                  <a16:creationId xmlns:a16="http://schemas.microsoft.com/office/drawing/2014/main" xmlns="" id="{738F9C64-049F-4660-A105-40B2DE2B3BC2}"/>
                </a:ext>
              </a:extLst>
            </p:cNvPr>
            <p:cNvSpPr/>
            <p:nvPr/>
          </p:nvSpPr>
          <p:spPr>
            <a:xfrm>
              <a:off x="876" y="288"/>
              <a:ext cx="480" cy="432"/>
            </a:xfrm>
            <a:prstGeom prst="line">
              <a:avLst/>
            </a:prstGeom>
            <a:ln w="31750" cap="flat" cmpd="sng">
              <a:solidFill>
                <a:srgbClr val="CC6600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12314" name="Freeform 28">
              <a:extLst>
                <a:ext uri="{FF2B5EF4-FFF2-40B4-BE49-F238E27FC236}">
                  <a16:creationId xmlns:a16="http://schemas.microsoft.com/office/drawing/2014/main" xmlns="" id="{B7A4E6FB-BA94-4307-9A6F-4D1A07A6FD60}"/>
                </a:ext>
              </a:extLst>
            </p:cNvPr>
            <p:cNvSpPr/>
            <p:nvPr/>
          </p:nvSpPr>
          <p:spPr>
            <a:xfrm rot="5227538">
              <a:off x="996" y="216"/>
              <a:ext cx="432" cy="480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144" y="192"/>
                </a:cxn>
                <a:cxn ang="0">
                  <a:pos x="0" y="480"/>
                </a:cxn>
              </a:cxnLst>
              <a:rect l="0" t="0" r="0" b="0"/>
              <a:pathLst>
                <a:path w="432" h="480">
                  <a:moveTo>
                    <a:pt x="432" y="0"/>
                  </a:moveTo>
                  <a:cubicBezTo>
                    <a:pt x="324" y="56"/>
                    <a:pt x="216" y="112"/>
                    <a:pt x="144" y="192"/>
                  </a:cubicBezTo>
                  <a:cubicBezTo>
                    <a:pt x="72" y="272"/>
                    <a:pt x="36" y="376"/>
                    <a:pt x="0" y="480"/>
                  </a:cubicBezTo>
                </a:path>
              </a:pathLst>
            </a:custGeom>
            <a:noFill/>
            <a:ln w="31750" cap="flat" cmpd="sng">
              <a:solidFill>
                <a:srgbClr val="CC0099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12315" name="Line 29">
              <a:extLst>
                <a:ext uri="{FF2B5EF4-FFF2-40B4-BE49-F238E27FC236}">
                  <a16:creationId xmlns:a16="http://schemas.microsoft.com/office/drawing/2014/main" xmlns="" id="{0CC10B9A-F5B8-441E-B054-76E8962E84CD}"/>
                </a:ext>
              </a:extLst>
            </p:cNvPr>
            <p:cNvSpPr/>
            <p:nvPr/>
          </p:nvSpPr>
          <p:spPr>
            <a:xfrm>
              <a:off x="876" y="288"/>
              <a:ext cx="480" cy="432"/>
            </a:xfrm>
            <a:prstGeom prst="line">
              <a:avLst/>
            </a:prstGeom>
            <a:ln w="31750" cap="flat" cmpd="sng">
              <a:solidFill>
                <a:srgbClr val="CC0099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 noProof="1"/>
            </a:p>
          </p:txBody>
        </p:sp>
      </p:grpSp>
      <p:sp>
        <p:nvSpPr>
          <p:cNvPr id="25629" name="Text Box 31">
            <a:extLst>
              <a:ext uri="{FF2B5EF4-FFF2-40B4-BE49-F238E27FC236}">
                <a16:creationId xmlns:a16="http://schemas.microsoft.com/office/drawing/2014/main" xmlns="" id="{24A59DD2-C638-4446-84C1-FD069AAD7E98}"/>
              </a:ext>
            </a:extLst>
          </p:cNvPr>
          <p:cNvSpPr txBox="1"/>
          <p:nvPr/>
        </p:nvSpPr>
        <p:spPr>
          <a:xfrm>
            <a:off x="0" y="990600"/>
            <a:ext cx="4572000" cy="642938"/>
          </a:xfrm>
          <a:prstGeom prst="rect">
            <a:avLst/>
          </a:prstGeom>
          <a:solidFill>
            <a:srgbClr val="FFCC99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170" tIns="46990" rIns="90170" bIns="469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方正姚体" panose="02010601030101010101" pitchFamily="2" charset="-122"/>
              </a:rPr>
              <a:t>图中所有的边都是有向的(相当于单向行道)，该图称为</a:t>
            </a:r>
            <a:r>
              <a:rPr lang="zh-CN" altLang="en-US">
                <a:solidFill>
                  <a:srgbClr val="A50021"/>
                </a:solidFill>
                <a:ea typeface="方正姚体" panose="02010601030101010101" pitchFamily="2" charset="-122"/>
              </a:rPr>
              <a:t>有向图</a:t>
            </a:r>
          </a:p>
        </p:txBody>
      </p:sp>
      <p:sp>
        <p:nvSpPr>
          <p:cNvPr id="25630" name="Rectangle 36">
            <a:extLst>
              <a:ext uri="{FF2B5EF4-FFF2-40B4-BE49-F238E27FC236}">
                <a16:creationId xmlns:a16="http://schemas.microsoft.com/office/drawing/2014/main" xmlns="" id="{FA9D8156-E651-4528-B070-300DA6E19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8" y="4953000"/>
            <a:ext cx="5421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rgbClr val="A5002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顶点的度</a:t>
            </a:r>
            <a:r>
              <a:rPr lang="zh-CN" altLang="en-US" sz="2400">
                <a:latin typeface="方正姚体" panose="02010601030101010101" pitchFamily="2" charset="-122"/>
                <a:ea typeface="方正姚体" panose="02010601030101010101" pitchFamily="2" charset="-122"/>
              </a:rPr>
              <a:t>，就是指和该顶点相连的边数</a:t>
            </a:r>
            <a:r>
              <a:rPr lang="zh-CN" altLang="en-US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</a:p>
        </p:txBody>
      </p:sp>
      <p:sp>
        <p:nvSpPr>
          <p:cNvPr id="25631" name="Rectangle 37">
            <a:extLst>
              <a:ext uri="{FF2B5EF4-FFF2-40B4-BE49-F238E27FC236}">
                <a16:creationId xmlns:a16="http://schemas.microsoft.com/office/drawing/2014/main" xmlns="" id="{0B86B1B3-DBE2-4DA5-94F1-68FC63273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5440363"/>
            <a:ext cx="542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rgbClr val="A5002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出度</a:t>
            </a:r>
            <a:r>
              <a:rPr lang="zh-CN" altLang="en-US" sz="2400">
                <a:latin typeface="方正姚体" panose="02010601030101010101" pitchFamily="2" charset="-122"/>
                <a:ea typeface="方正姚体" panose="02010601030101010101" pitchFamily="2" charset="-122"/>
              </a:rPr>
              <a:t>，有向图中，从某顶点出发的边数</a:t>
            </a:r>
            <a:r>
              <a:rPr lang="zh-CN" altLang="en-US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</a:p>
        </p:txBody>
      </p:sp>
      <p:sp>
        <p:nvSpPr>
          <p:cNvPr id="25632" name="Rectangle 38">
            <a:extLst>
              <a:ext uri="{FF2B5EF4-FFF2-40B4-BE49-F238E27FC236}">
                <a16:creationId xmlns:a16="http://schemas.microsoft.com/office/drawing/2014/main" xmlns="" id="{63EF79D3-B408-439C-BB8D-7A7633031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5897563"/>
            <a:ext cx="542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rgbClr val="A5002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入度</a:t>
            </a:r>
            <a:r>
              <a:rPr lang="zh-CN" altLang="en-US" sz="2400">
                <a:latin typeface="方正姚体" panose="02010601030101010101" pitchFamily="2" charset="-122"/>
                <a:ea typeface="方正姚体" panose="02010601030101010101" pitchFamily="2" charset="-122"/>
              </a:rPr>
              <a:t>，有向图中，在某顶点终止的边数</a:t>
            </a:r>
            <a:r>
              <a:rPr lang="zh-CN" altLang="en-US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6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4" grpId="0" bldLvl="0" animBg="1"/>
      <p:bldP spid="25629" grpId="0" bldLvl="0" animBg="1"/>
      <p:bldP spid="25630" grpId="0"/>
      <p:bldP spid="25631" grpId="0"/>
      <p:bldP spid="256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框 26625">
            <a:extLst>
              <a:ext uri="{FF2B5EF4-FFF2-40B4-BE49-F238E27FC236}">
                <a16:creationId xmlns:a16="http://schemas.microsoft.com/office/drawing/2014/main" xmlns="" id="{A44F5A6A-7B7C-428D-B6B3-69DC2C935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267200"/>
            <a:ext cx="90678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zh-CN" altLang="en-US" sz="2400">
                <a:latin typeface="方正姚体" panose="02010601030101010101" pitchFamily="2" charset="-122"/>
                <a:ea typeface="方正姚体" panose="02010601030101010101" pitchFamily="2" charset="-122"/>
              </a:rPr>
              <a:t>定理一：</a:t>
            </a:r>
            <a:r>
              <a:rPr lang="zh-CN" altLang="en-US" sz="2400" b="1">
                <a:solidFill>
                  <a:srgbClr val="6633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无向图</a:t>
            </a:r>
            <a:r>
              <a:rPr lang="zh-CN" altLang="en-US" sz="2400">
                <a:latin typeface="方正姚体" panose="02010601030101010101" pitchFamily="2" charset="-122"/>
                <a:ea typeface="方正姚体" panose="02010601030101010101" pitchFamily="2" charset="-122"/>
              </a:rPr>
              <a:t>中所有顶点的</a:t>
            </a:r>
            <a:r>
              <a:rPr lang="zh-CN" altLang="en-US" sz="2400" b="1">
                <a:solidFill>
                  <a:srgbClr val="6633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度之和</a:t>
            </a:r>
            <a:r>
              <a:rPr lang="zh-CN" altLang="en-US" sz="2400">
                <a:latin typeface="方正姚体" panose="02010601030101010101" pitchFamily="2" charset="-122"/>
                <a:ea typeface="方正姚体" panose="02010601030101010101" pitchFamily="2" charset="-122"/>
              </a:rPr>
              <a:t>等于</a:t>
            </a:r>
            <a:r>
              <a:rPr lang="zh-CN" altLang="en-US" sz="2400" b="1">
                <a:solidFill>
                  <a:srgbClr val="6633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边数的2倍</a:t>
            </a:r>
            <a:r>
              <a:rPr lang="zh-CN" altLang="en-US" sz="2400"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 sz="2400">
                <a:latin typeface="方正姚体" panose="02010601030101010101" pitchFamily="2" charset="-122"/>
                <a:ea typeface="方正姚体" panose="02010601030101010101" pitchFamily="2" charset="-122"/>
              </a:rPr>
              <a:t>        </a:t>
            </a:r>
            <a:r>
              <a:rPr lang="zh-CN" altLang="en-US" sz="2400" b="1">
                <a:solidFill>
                  <a:srgbClr val="6633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有向图</a:t>
            </a:r>
            <a:r>
              <a:rPr lang="zh-CN" altLang="en-US" sz="2400">
                <a:latin typeface="方正姚体" panose="02010601030101010101" pitchFamily="2" charset="-122"/>
                <a:ea typeface="方正姚体" panose="02010601030101010101" pitchFamily="2" charset="-122"/>
              </a:rPr>
              <a:t>中所有顶点的</a:t>
            </a:r>
            <a:r>
              <a:rPr lang="zh-CN" altLang="en-US" sz="2400" b="1">
                <a:solidFill>
                  <a:srgbClr val="6633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入度之和</a:t>
            </a:r>
            <a:r>
              <a:rPr lang="zh-CN" altLang="en-US" sz="2400">
                <a:latin typeface="方正姚体" panose="02010601030101010101" pitchFamily="2" charset="-122"/>
                <a:ea typeface="方正姚体" panose="02010601030101010101" pitchFamily="2" charset="-122"/>
              </a:rPr>
              <a:t>等于所有顶点的</a:t>
            </a:r>
            <a:r>
              <a:rPr lang="zh-CN" altLang="en-US" sz="2400" b="1">
                <a:solidFill>
                  <a:srgbClr val="6633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出度之和</a:t>
            </a:r>
            <a:r>
              <a:rPr lang="zh-CN" altLang="en-US" sz="240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</a:p>
          <a:p>
            <a:pPr eaLnBrk="0" hangingPunct="0">
              <a:lnSpc>
                <a:spcPct val="90000"/>
              </a:lnSpc>
            </a:pPr>
            <a:endParaRPr lang="zh-CN" altLang="en-US" sz="240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400">
                <a:latin typeface="方正姚体" panose="02010601030101010101" pitchFamily="2" charset="-122"/>
                <a:ea typeface="方正姚体" panose="02010601030101010101" pitchFamily="2" charset="-122"/>
              </a:rPr>
              <a:t>定理二：任意一个</a:t>
            </a:r>
            <a:r>
              <a:rPr lang="zh-CN" altLang="en-US" sz="2400" b="1">
                <a:solidFill>
                  <a:srgbClr val="6633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无向图</a:t>
            </a:r>
            <a:r>
              <a:rPr lang="zh-CN" altLang="en-US" sz="2400">
                <a:latin typeface="方正姚体" panose="02010601030101010101" pitchFamily="2" charset="-122"/>
                <a:ea typeface="方正姚体" panose="02010601030101010101" pitchFamily="2" charset="-122"/>
              </a:rPr>
              <a:t>一定有</a:t>
            </a:r>
            <a:r>
              <a:rPr lang="zh-CN" altLang="en-US" sz="2400" b="1">
                <a:solidFill>
                  <a:srgbClr val="6633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偶数个</a:t>
            </a:r>
            <a:r>
              <a:rPr lang="zh-CN" altLang="en-US" sz="2400">
                <a:latin typeface="方正姚体" panose="02010601030101010101" pitchFamily="2" charset="-122"/>
                <a:ea typeface="方正姚体" panose="02010601030101010101" pitchFamily="2" charset="-122"/>
              </a:rPr>
              <a:t>（或0个）</a:t>
            </a:r>
            <a:r>
              <a:rPr lang="zh-CN" altLang="en-US" sz="2400" b="1">
                <a:solidFill>
                  <a:srgbClr val="6633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奇点</a:t>
            </a:r>
            <a:r>
              <a:rPr lang="zh-CN" altLang="en-US" sz="240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 sz="2400">
                <a:latin typeface="方正姚体" panose="02010601030101010101" pitchFamily="2" charset="-122"/>
                <a:ea typeface="方正姚体" panose="02010601030101010101" pitchFamily="2" charset="-122"/>
              </a:rPr>
              <a:t>                 （奇点就是奇数度的点）</a:t>
            </a:r>
          </a:p>
          <a:p>
            <a:endParaRPr lang="zh-CN" altLang="en-US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6627" name="文本框 26626">
            <a:extLst>
              <a:ext uri="{FF2B5EF4-FFF2-40B4-BE49-F238E27FC236}">
                <a16:creationId xmlns:a16="http://schemas.microsoft.com/office/drawing/2014/main" xmlns="" id="{48CDA409-0EDC-4618-AB74-D0AEF2974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88" y="228600"/>
            <a:ext cx="868521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2400" b="1">
                <a:solidFill>
                  <a:srgbClr val="6633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无向</a:t>
            </a:r>
            <a:r>
              <a:rPr lang="zh-CN" altLang="en-US" sz="2400">
                <a:latin typeface="方正姚体" panose="02010601030101010101" pitchFamily="2" charset="-122"/>
                <a:ea typeface="方正姚体" panose="02010601030101010101" pitchFamily="2" charset="-122"/>
              </a:rPr>
              <a:t>图中，任意两个顶点都存在一条边，则称为</a:t>
            </a:r>
            <a:r>
              <a:rPr lang="zh-CN" altLang="en-US" sz="2400" b="1">
                <a:solidFill>
                  <a:srgbClr val="6633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无向完全图</a:t>
            </a:r>
            <a:r>
              <a:rPr lang="zh-CN" altLang="en-US" sz="240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</a:p>
          <a:p>
            <a:pPr eaLnBrk="0" hangingPunct="0"/>
            <a:r>
              <a:rPr lang="zh-CN" altLang="en-US" sz="2400" b="1">
                <a:solidFill>
                  <a:srgbClr val="6633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有向</a:t>
            </a:r>
            <a:r>
              <a:rPr lang="zh-CN" altLang="en-US" sz="2400">
                <a:latin typeface="方正姚体" panose="02010601030101010101" pitchFamily="2" charset="-122"/>
                <a:ea typeface="方正姚体" panose="02010601030101010101" pitchFamily="2" charset="-122"/>
              </a:rPr>
              <a:t>图中，任意两个顶点都存在着两条方向相反的边，则称为</a:t>
            </a:r>
            <a:r>
              <a:rPr lang="zh-CN" altLang="en-US" sz="2400" b="1">
                <a:solidFill>
                  <a:srgbClr val="6633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有向完全图</a:t>
            </a:r>
            <a:r>
              <a:rPr lang="zh-CN" altLang="en-US" sz="240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</a:p>
          <a:p>
            <a:pPr eaLnBrk="0" hangingPunct="0"/>
            <a:endParaRPr lang="zh-CN" altLang="en-US" sz="240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eaLnBrk="0" hangingPunct="0"/>
            <a:r>
              <a:rPr lang="en-US" altLang="zh-CN" sz="2400">
                <a:latin typeface="方正姚体" panose="02010601030101010101" pitchFamily="2" charset="-122"/>
                <a:ea typeface="方正姚体" panose="02010601030101010101" pitchFamily="2" charset="-122"/>
              </a:rPr>
              <a:t>n</a:t>
            </a:r>
            <a:r>
              <a:rPr lang="zh-CN" altLang="en-US" sz="2400">
                <a:latin typeface="方正姚体" panose="02010601030101010101" pitchFamily="2" charset="-122"/>
                <a:ea typeface="方正姚体" panose="02010601030101010101" pitchFamily="2" charset="-122"/>
              </a:rPr>
              <a:t>阶(n个顶点)完全有向图含有 </a:t>
            </a:r>
            <a:r>
              <a:rPr lang="en-US" altLang="zh-CN" sz="2400" b="1">
                <a:solidFill>
                  <a:srgbClr val="6633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n(n-1)</a:t>
            </a:r>
            <a:r>
              <a:rPr lang="en-US" altLang="zh-CN" sz="2400">
                <a:solidFill>
                  <a:srgbClr val="6633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40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2400">
                <a:latin typeface="方正姚体" panose="02010601030101010101" pitchFamily="2" charset="-122"/>
                <a:ea typeface="方正姚体" panose="02010601030101010101" pitchFamily="2" charset="-122"/>
              </a:rPr>
              <a:t>条边，</a:t>
            </a:r>
          </a:p>
          <a:p>
            <a:pPr eaLnBrk="0" hangingPunct="0"/>
            <a:r>
              <a:rPr lang="en-US" altLang="zh-CN" sz="2400">
                <a:latin typeface="方正姚体" panose="02010601030101010101" pitchFamily="2" charset="-122"/>
                <a:ea typeface="方正姚体" panose="02010601030101010101" pitchFamily="2" charset="-122"/>
              </a:rPr>
              <a:t>n</a:t>
            </a:r>
            <a:r>
              <a:rPr lang="zh-CN" altLang="en-US" sz="2400">
                <a:latin typeface="方正姚体" panose="02010601030101010101" pitchFamily="2" charset="-122"/>
                <a:ea typeface="方正姚体" panose="02010601030101010101" pitchFamily="2" charset="-122"/>
              </a:rPr>
              <a:t>阶(n个顶点)完全无向图含有 </a:t>
            </a:r>
            <a:r>
              <a:rPr lang="en-US" altLang="zh-CN" sz="2400" b="1">
                <a:solidFill>
                  <a:srgbClr val="6633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n(n-1)/2</a:t>
            </a:r>
            <a:r>
              <a:rPr lang="en-US" altLang="zh-CN" sz="2400">
                <a:solidFill>
                  <a:srgbClr val="6633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2400">
                <a:latin typeface="方正姚体" panose="02010601030101010101" pitchFamily="2" charset="-122"/>
                <a:ea typeface="方正姚体" panose="02010601030101010101" pitchFamily="2" charset="-122"/>
              </a:rPr>
              <a:t>条边。</a:t>
            </a:r>
          </a:p>
        </p:txBody>
      </p:sp>
      <p:grpSp>
        <p:nvGrpSpPr>
          <p:cNvPr id="13315" name="组合 26627">
            <a:extLst>
              <a:ext uri="{FF2B5EF4-FFF2-40B4-BE49-F238E27FC236}">
                <a16:creationId xmlns:a16="http://schemas.microsoft.com/office/drawing/2014/main" xmlns="" id="{38E72795-76EB-4F20-A906-804BB34C0727}"/>
              </a:ext>
            </a:extLst>
          </p:cNvPr>
          <p:cNvGrpSpPr/>
          <p:nvPr/>
        </p:nvGrpSpPr>
        <p:grpSpPr>
          <a:xfrm>
            <a:off x="7315200" y="1676400"/>
            <a:ext cx="1676400" cy="2362200"/>
            <a:chOff x="0" y="0"/>
            <a:chExt cx="2640" cy="37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316" name="Oval 17">
              <a:extLst>
                <a:ext uri="{FF2B5EF4-FFF2-40B4-BE49-F238E27FC236}">
                  <a16:creationId xmlns:a16="http://schemas.microsoft.com/office/drawing/2014/main" xmlns="" id="{2BEBB2CD-03EB-4619-B70A-183C5AC02440}"/>
                </a:ext>
              </a:extLst>
            </p:cNvPr>
            <p:cNvSpPr/>
            <p:nvPr/>
          </p:nvSpPr>
          <p:spPr>
            <a:xfrm>
              <a:off x="1590" y="0"/>
              <a:ext cx="840" cy="840"/>
            </a:xfrm>
            <a:prstGeom prst="ellipse">
              <a:avLst/>
            </a:prstGeom>
            <a:solidFill>
              <a:srgbClr val="00FFFF"/>
            </a:solidFill>
            <a:ln w="34925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170" tIns="46990" rIns="90170" bIns="46990" anchor="ctr"/>
            <a:lstStyle/>
            <a:p>
              <a:pPr algn="ctr"/>
              <a:r>
                <a:rPr lang="en-US" altLang="x-none" sz="3200" b="1" noProof="1">
                  <a:latin typeface="方正姚体" charset="-122"/>
                  <a:ea typeface="方正姚体" charset="-122"/>
                  <a:cs typeface="+mn-ea"/>
                </a:rPr>
                <a:t>A</a:t>
              </a:r>
              <a:endParaRPr lang="en-US" altLang="x-none" sz="3200" b="1" noProof="1">
                <a:latin typeface="方正姚体" charset="-122"/>
                <a:ea typeface="方正姚体" charset="-122"/>
              </a:endParaRPr>
            </a:p>
          </p:txBody>
        </p:sp>
        <p:sp>
          <p:nvSpPr>
            <p:cNvPr id="13317" name="Oval 18">
              <a:extLst>
                <a:ext uri="{FF2B5EF4-FFF2-40B4-BE49-F238E27FC236}">
                  <a16:creationId xmlns:a16="http://schemas.microsoft.com/office/drawing/2014/main" xmlns="" id="{DEC55E02-560E-4FD9-84AC-EFE16B3357FF}"/>
                </a:ext>
              </a:extLst>
            </p:cNvPr>
            <p:cNvSpPr/>
            <p:nvPr/>
          </p:nvSpPr>
          <p:spPr>
            <a:xfrm>
              <a:off x="0" y="1800"/>
              <a:ext cx="840" cy="840"/>
            </a:xfrm>
            <a:prstGeom prst="ellipse">
              <a:avLst/>
            </a:prstGeom>
            <a:solidFill>
              <a:srgbClr val="00FFFF"/>
            </a:solidFill>
            <a:ln w="34925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170" tIns="46990" rIns="90170" bIns="46990" anchor="ctr"/>
            <a:lstStyle/>
            <a:p>
              <a:pPr algn="ctr"/>
              <a:r>
                <a:rPr lang="en-US" altLang="x-none" sz="3200" b="1" noProof="1">
                  <a:latin typeface="方正姚体" charset="-122"/>
                  <a:ea typeface="方正姚体" charset="-122"/>
                  <a:cs typeface="+mn-ea"/>
                </a:rPr>
                <a:t>C</a:t>
              </a:r>
              <a:endParaRPr lang="en-US" altLang="x-none" sz="3200" b="1" noProof="1">
                <a:latin typeface="方正姚体" charset="-122"/>
                <a:ea typeface="方正姚体" charset="-122"/>
              </a:endParaRPr>
            </a:p>
          </p:txBody>
        </p:sp>
        <p:sp>
          <p:nvSpPr>
            <p:cNvPr id="13318" name="Oval 19">
              <a:extLst>
                <a:ext uri="{FF2B5EF4-FFF2-40B4-BE49-F238E27FC236}">
                  <a16:creationId xmlns:a16="http://schemas.microsoft.com/office/drawing/2014/main" xmlns="" id="{6F8A3DCD-80AC-4F83-8782-E8A826ECAAB1}"/>
                </a:ext>
              </a:extLst>
            </p:cNvPr>
            <p:cNvSpPr/>
            <p:nvPr/>
          </p:nvSpPr>
          <p:spPr>
            <a:xfrm>
              <a:off x="1800" y="2880"/>
              <a:ext cx="840" cy="840"/>
            </a:xfrm>
            <a:prstGeom prst="ellipse">
              <a:avLst/>
            </a:prstGeom>
            <a:solidFill>
              <a:srgbClr val="00FFFF"/>
            </a:solidFill>
            <a:ln w="34925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170" tIns="46990" rIns="90170" bIns="46990" anchor="ctr"/>
            <a:lstStyle/>
            <a:p>
              <a:pPr algn="ctr"/>
              <a:r>
                <a:rPr lang="en-US" altLang="x-none" sz="3200" b="1" noProof="1">
                  <a:latin typeface="方正姚体" charset="-122"/>
                  <a:ea typeface="方正姚体" charset="-122"/>
                  <a:cs typeface="+mn-ea"/>
                </a:rPr>
                <a:t>B</a:t>
              </a:r>
              <a:endParaRPr lang="en-US" altLang="x-none" sz="3200" b="1" noProof="1">
                <a:latin typeface="方正姚体" charset="-122"/>
                <a:ea typeface="方正姚体" charset="-122"/>
              </a:endParaRPr>
            </a:p>
          </p:txBody>
        </p:sp>
        <p:sp>
          <p:nvSpPr>
            <p:cNvPr id="13319" name="Line 21">
              <a:extLst>
                <a:ext uri="{FF2B5EF4-FFF2-40B4-BE49-F238E27FC236}">
                  <a16:creationId xmlns:a16="http://schemas.microsoft.com/office/drawing/2014/main" xmlns="" id="{553E8681-E7F7-4A25-B288-758F15FC3784}"/>
                </a:ext>
              </a:extLst>
            </p:cNvPr>
            <p:cNvSpPr/>
            <p:nvPr/>
          </p:nvSpPr>
          <p:spPr>
            <a:xfrm>
              <a:off x="1922" y="840"/>
              <a:ext cx="119" cy="1920"/>
            </a:xfrm>
            <a:prstGeom prst="line">
              <a:avLst/>
            </a:prstGeom>
            <a:ln w="34925" cap="flat" cmpd="sng">
              <a:solidFill>
                <a:srgbClr val="CC0099"/>
              </a:solidFill>
              <a:prstDash val="solid"/>
              <a:round/>
              <a:headEnd type="stealth" w="med" len="med"/>
              <a:tailEnd type="none" w="med" len="med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13320" name="Freeform 22">
              <a:extLst>
                <a:ext uri="{FF2B5EF4-FFF2-40B4-BE49-F238E27FC236}">
                  <a16:creationId xmlns:a16="http://schemas.microsoft.com/office/drawing/2014/main" xmlns="" id="{66C9BA78-A197-4BEE-B904-DCB8A3824AD7}"/>
                </a:ext>
              </a:extLst>
            </p:cNvPr>
            <p:cNvSpPr/>
            <p:nvPr/>
          </p:nvSpPr>
          <p:spPr>
            <a:xfrm>
              <a:off x="510" y="600"/>
              <a:ext cx="1080" cy="1200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144" y="192"/>
                </a:cxn>
                <a:cxn ang="0">
                  <a:pos x="0" y="480"/>
                </a:cxn>
              </a:cxnLst>
              <a:rect l="0" t="0" r="0" b="0"/>
              <a:pathLst>
                <a:path w="432" h="480">
                  <a:moveTo>
                    <a:pt x="432" y="0"/>
                  </a:moveTo>
                  <a:cubicBezTo>
                    <a:pt x="324" y="56"/>
                    <a:pt x="216" y="112"/>
                    <a:pt x="144" y="192"/>
                  </a:cubicBezTo>
                  <a:cubicBezTo>
                    <a:pt x="72" y="272"/>
                    <a:pt x="36" y="376"/>
                    <a:pt x="0" y="480"/>
                  </a:cubicBezTo>
                </a:path>
              </a:pathLst>
            </a:custGeom>
            <a:noFill/>
            <a:ln w="34925" cap="flat" cmpd="sng">
              <a:solidFill>
                <a:srgbClr val="CC0099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13321" name="Line 24">
              <a:extLst>
                <a:ext uri="{FF2B5EF4-FFF2-40B4-BE49-F238E27FC236}">
                  <a16:creationId xmlns:a16="http://schemas.microsoft.com/office/drawing/2014/main" xmlns="" id="{741FB247-F5E4-4AFB-8F1E-DBCD9CEAC856}"/>
                </a:ext>
              </a:extLst>
            </p:cNvPr>
            <p:cNvSpPr/>
            <p:nvPr/>
          </p:nvSpPr>
          <p:spPr>
            <a:xfrm>
              <a:off x="510" y="2640"/>
              <a:ext cx="1170" cy="480"/>
            </a:xfrm>
            <a:prstGeom prst="line">
              <a:avLst/>
            </a:prstGeom>
            <a:ln w="34925" cap="flat" cmpd="sng">
              <a:solidFill>
                <a:srgbClr val="CC0099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13322" name="Line 25">
              <a:extLst>
                <a:ext uri="{FF2B5EF4-FFF2-40B4-BE49-F238E27FC236}">
                  <a16:creationId xmlns:a16="http://schemas.microsoft.com/office/drawing/2014/main" xmlns="" id="{BE231D7F-38C3-437C-A88A-49CE2DE74697}"/>
                </a:ext>
              </a:extLst>
            </p:cNvPr>
            <p:cNvSpPr/>
            <p:nvPr/>
          </p:nvSpPr>
          <p:spPr>
            <a:xfrm flipH="1" flipV="1">
              <a:off x="240" y="2761"/>
              <a:ext cx="1440" cy="719"/>
            </a:xfrm>
            <a:prstGeom prst="line">
              <a:avLst/>
            </a:prstGeom>
            <a:ln w="34925" cap="flat" cmpd="sng">
              <a:solidFill>
                <a:srgbClr val="CC0099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13323" name="Line 26">
              <a:extLst>
                <a:ext uri="{FF2B5EF4-FFF2-40B4-BE49-F238E27FC236}">
                  <a16:creationId xmlns:a16="http://schemas.microsoft.com/office/drawing/2014/main" xmlns="" id="{64E08E88-7944-4D76-AB0C-124CE1434D9A}"/>
                </a:ext>
              </a:extLst>
            </p:cNvPr>
            <p:cNvSpPr/>
            <p:nvPr/>
          </p:nvSpPr>
          <p:spPr>
            <a:xfrm flipH="1">
              <a:off x="630" y="720"/>
              <a:ext cx="1080" cy="1200"/>
            </a:xfrm>
            <a:prstGeom prst="line">
              <a:avLst/>
            </a:prstGeom>
            <a:ln w="34925" cap="flat" cmpd="sng">
              <a:solidFill>
                <a:srgbClr val="CC0099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13324" name="Line 29">
              <a:extLst>
                <a:ext uri="{FF2B5EF4-FFF2-40B4-BE49-F238E27FC236}">
                  <a16:creationId xmlns:a16="http://schemas.microsoft.com/office/drawing/2014/main" xmlns="" id="{985A020B-5FE1-4418-A0A8-304ABC50F275}"/>
                </a:ext>
              </a:extLst>
            </p:cNvPr>
            <p:cNvSpPr/>
            <p:nvPr/>
          </p:nvSpPr>
          <p:spPr>
            <a:xfrm>
              <a:off x="2190" y="720"/>
              <a:ext cx="90" cy="2040"/>
            </a:xfrm>
            <a:prstGeom prst="line">
              <a:avLst/>
            </a:prstGeom>
            <a:ln w="34925" cap="flat" cmpd="sng">
              <a:solidFill>
                <a:srgbClr val="CC0099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 noProof="1"/>
            </a:p>
          </p:txBody>
        </p:sp>
      </p:grpSp>
      <p:grpSp>
        <p:nvGrpSpPr>
          <p:cNvPr id="13325" name="组合 26637">
            <a:extLst>
              <a:ext uri="{FF2B5EF4-FFF2-40B4-BE49-F238E27FC236}">
                <a16:creationId xmlns:a16="http://schemas.microsoft.com/office/drawing/2014/main" xmlns="" id="{B5B50762-7BE8-4B70-85F8-865843161BE7}"/>
              </a:ext>
            </a:extLst>
          </p:cNvPr>
          <p:cNvGrpSpPr/>
          <p:nvPr/>
        </p:nvGrpSpPr>
        <p:grpSpPr>
          <a:xfrm>
            <a:off x="5486400" y="1676400"/>
            <a:ext cx="1676400" cy="2362200"/>
            <a:chOff x="0" y="0"/>
            <a:chExt cx="2640" cy="37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326" name="Oval 17">
              <a:extLst>
                <a:ext uri="{FF2B5EF4-FFF2-40B4-BE49-F238E27FC236}">
                  <a16:creationId xmlns:a16="http://schemas.microsoft.com/office/drawing/2014/main" xmlns="" id="{8FAD08EB-14BF-4510-8018-819363C85ACC}"/>
                </a:ext>
              </a:extLst>
            </p:cNvPr>
            <p:cNvSpPr/>
            <p:nvPr/>
          </p:nvSpPr>
          <p:spPr>
            <a:xfrm>
              <a:off x="1590" y="0"/>
              <a:ext cx="840" cy="840"/>
            </a:xfrm>
            <a:prstGeom prst="ellipse">
              <a:avLst/>
            </a:prstGeom>
            <a:solidFill>
              <a:srgbClr val="00FFFF"/>
            </a:solidFill>
            <a:ln w="34925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170" tIns="46990" rIns="90170" bIns="46990" anchor="ctr"/>
            <a:lstStyle/>
            <a:p>
              <a:pPr algn="ctr"/>
              <a:r>
                <a:rPr lang="en-US" altLang="x-none" sz="3200" b="1" noProof="1">
                  <a:latin typeface="方正姚体" charset="-122"/>
                  <a:ea typeface="方正姚体" charset="-122"/>
                  <a:cs typeface="+mn-ea"/>
                </a:rPr>
                <a:t>A</a:t>
              </a:r>
              <a:endParaRPr lang="en-US" altLang="x-none" sz="3200" b="1" noProof="1">
                <a:latin typeface="方正姚体" charset="-122"/>
                <a:ea typeface="方正姚体" charset="-122"/>
              </a:endParaRPr>
            </a:p>
          </p:txBody>
        </p:sp>
        <p:sp>
          <p:nvSpPr>
            <p:cNvPr id="13327" name="Oval 18">
              <a:extLst>
                <a:ext uri="{FF2B5EF4-FFF2-40B4-BE49-F238E27FC236}">
                  <a16:creationId xmlns:a16="http://schemas.microsoft.com/office/drawing/2014/main" xmlns="" id="{E2712ECF-D846-41EF-A402-EAB5AEA9C74E}"/>
                </a:ext>
              </a:extLst>
            </p:cNvPr>
            <p:cNvSpPr/>
            <p:nvPr/>
          </p:nvSpPr>
          <p:spPr>
            <a:xfrm>
              <a:off x="0" y="1800"/>
              <a:ext cx="840" cy="840"/>
            </a:xfrm>
            <a:prstGeom prst="ellipse">
              <a:avLst/>
            </a:prstGeom>
            <a:solidFill>
              <a:srgbClr val="00FFFF"/>
            </a:solidFill>
            <a:ln w="34925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170" tIns="46990" rIns="90170" bIns="46990" anchor="ctr"/>
            <a:lstStyle/>
            <a:p>
              <a:pPr algn="ctr"/>
              <a:r>
                <a:rPr lang="en-US" altLang="x-none" sz="3200" b="1" noProof="1">
                  <a:latin typeface="方正姚体" charset="-122"/>
                  <a:ea typeface="方正姚体" charset="-122"/>
                  <a:cs typeface="+mn-ea"/>
                </a:rPr>
                <a:t>C</a:t>
              </a:r>
              <a:endParaRPr lang="en-US" altLang="x-none" sz="3200" b="1" noProof="1">
                <a:latin typeface="方正姚体" charset="-122"/>
                <a:ea typeface="方正姚体" charset="-122"/>
              </a:endParaRPr>
            </a:p>
          </p:txBody>
        </p:sp>
        <p:sp>
          <p:nvSpPr>
            <p:cNvPr id="13328" name="Oval 19">
              <a:extLst>
                <a:ext uri="{FF2B5EF4-FFF2-40B4-BE49-F238E27FC236}">
                  <a16:creationId xmlns:a16="http://schemas.microsoft.com/office/drawing/2014/main" xmlns="" id="{E148FE66-7441-436C-B010-B1357AAF8192}"/>
                </a:ext>
              </a:extLst>
            </p:cNvPr>
            <p:cNvSpPr/>
            <p:nvPr/>
          </p:nvSpPr>
          <p:spPr>
            <a:xfrm>
              <a:off x="1800" y="2880"/>
              <a:ext cx="840" cy="840"/>
            </a:xfrm>
            <a:prstGeom prst="ellipse">
              <a:avLst/>
            </a:prstGeom>
            <a:solidFill>
              <a:srgbClr val="00FFFF"/>
            </a:solidFill>
            <a:ln w="34925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170" tIns="46990" rIns="90170" bIns="46990" anchor="ctr"/>
            <a:lstStyle/>
            <a:p>
              <a:pPr algn="ctr"/>
              <a:r>
                <a:rPr lang="en-US" altLang="x-none" sz="3200" b="1" noProof="1">
                  <a:latin typeface="方正姚体" charset="-122"/>
                  <a:ea typeface="方正姚体" charset="-122"/>
                  <a:cs typeface="+mn-ea"/>
                </a:rPr>
                <a:t>B</a:t>
              </a:r>
              <a:endParaRPr lang="en-US" altLang="x-none" sz="3200" b="1" noProof="1">
                <a:latin typeface="方正姚体" charset="-122"/>
                <a:ea typeface="方正姚体" charset="-122"/>
              </a:endParaRPr>
            </a:p>
          </p:txBody>
        </p:sp>
        <p:sp>
          <p:nvSpPr>
            <p:cNvPr id="13329" name="Line 24">
              <a:extLst>
                <a:ext uri="{FF2B5EF4-FFF2-40B4-BE49-F238E27FC236}">
                  <a16:creationId xmlns:a16="http://schemas.microsoft.com/office/drawing/2014/main" xmlns="" id="{0C47F51A-9E77-4E5E-8648-4178E8873F96}"/>
                </a:ext>
              </a:extLst>
            </p:cNvPr>
            <p:cNvSpPr/>
            <p:nvPr/>
          </p:nvSpPr>
          <p:spPr>
            <a:xfrm>
              <a:off x="750" y="2640"/>
              <a:ext cx="1170" cy="480"/>
            </a:xfrm>
            <a:prstGeom prst="line">
              <a:avLst/>
            </a:prstGeom>
            <a:ln w="34925" cap="flat" cmpd="sng">
              <a:solidFill>
                <a:srgbClr val="CC00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13330" name="Line 26">
              <a:extLst>
                <a:ext uri="{FF2B5EF4-FFF2-40B4-BE49-F238E27FC236}">
                  <a16:creationId xmlns:a16="http://schemas.microsoft.com/office/drawing/2014/main" xmlns="" id="{2CC59EC8-4B9A-46DA-8BAB-C7FACD21E442}"/>
                </a:ext>
              </a:extLst>
            </p:cNvPr>
            <p:cNvSpPr/>
            <p:nvPr/>
          </p:nvSpPr>
          <p:spPr>
            <a:xfrm flipH="1">
              <a:off x="630" y="720"/>
              <a:ext cx="1080" cy="1200"/>
            </a:xfrm>
            <a:prstGeom prst="line">
              <a:avLst/>
            </a:prstGeom>
            <a:ln w="34925" cap="flat" cmpd="sng">
              <a:solidFill>
                <a:srgbClr val="CC00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13331" name="Line 29">
              <a:extLst>
                <a:ext uri="{FF2B5EF4-FFF2-40B4-BE49-F238E27FC236}">
                  <a16:creationId xmlns:a16="http://schemas.microsoft.com/office/drawing/2014/main" xmlns="" id="{79F5DF89-D51A-40FB-84AE-BED50E33AD48}"/>
                </a:ext>
              </a:extLst>
            </p:cNvPr>
            <p:cNvSpPr/>
            <p:nvPr/>
          </p:nvSpPr>
          <p:spPr>
            <a:xfrm>
              <a:off x="2310" y="720"/>
              <a:ext cx="90" cy="2280"/>
            </a:xfrm>
            <a:prstGeom prst="line">
              <a:avLst/>
            </a:prstGeom>
            <a:ln w="34925" cap="flat" cmpd="sng">
              <a:solidFill>
                <a:srgbClr val="CC00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noProof="1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charRg st="25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6626">
                                            <p:txEl>
                                              <p:charRg st="25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charRg st="68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charRg st="68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charRg st="94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6626">
                                            <p:txEl>
                                              <p:charRg st="94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27649">
            <a:extLst>
              <a:ext uri="{FF2B5EF4-FFF2-40B4-BE49-F238E27FC236}">
                <a16:creationId xmlns:a16="http://schemas.microsoft.com/office/drawing/2014/main" xmlns="" id="{6D818F88-76F4-4EB8-A64B-E5E4A4DB9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590800"/>
            <a:ext cx="61737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ea typeface="方正姚体" panose="02010601030101010101" pitchFamily="2" charset="-122"/>
              </a:rPr>
              <a:t>问题2：怎样在程序中存储一个图?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_3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_5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默认设计模板_6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默认设计模板_7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Pages>0</Pages>
  <Words>4035</Words>
  <Characters>0</Characters>
  <Application>Microsoft Office PowerPoint</Application>
  <DocSecurity>0</DocSecurity>
  <PresentationFormat>全屏显示(4:3)</PresentationFormat>
  <Lines>0</Lines>
  <Paragraphs>936</Paragraphs>
  <Slides>50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50</vt:i4>
      </vt:variant>
    </vt:vector>
  </HeadingPairs>
  <TitlesOfParts>
    <vt:vector size="55" baseType="lpstr">
      <vt:lpstr>默认设计模板</vt:lpstr>
      <vt:lpstr>默认设计模板_3</vt:lpstr>
      <vt:lpstr>默认设计模板_5</vt:lpstr>
      <vt:lpstr>默认设计模板_6</vt:lpstr>
      <vt:lpstr>默认设计模板_7</vt:lpstr>
      <vt:lpstr>图谋不轨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Floyd算法 每一对顶点间的最短路径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Bellman-ford算法 带负权的单源最短路径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小节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何浪</dc:creator>
  <cp:keywords/>
  <dc:description/>
  <cp:lastModifiedBy>Microsoft</cp:lastModifiedBy>
  <cp:revision>150</cp:revision>
  <dcterms:created xsi:type="dcterms:W3CDTF">2010-04-21T11:48:10Z</dcterms:created>
  <dcterms:modified xsi:type="dcterms:W3CDTF">2019-05-22T10:36:25Z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2052-10.1.0.6135</vt:lpwstr>
  </property>
</Properties>
</file>