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60" r:id="rId3"/>
    <p:sldId id="257" r:id="rId4"/>
    <p:sldId id="258" r:id="rId5"/>
    <p:sldId id="262" r:id="rId6"/>
    <p:sldId id="263" r:id="rId7"/>
    <p:sldId id="261" r:id="rId8"/>
    <p:sldId id="259" r:id="rId9"/>
    <p:sldId id="264" r:id="rId10"/>
    <p:sldId id="265" r:id="rId11"/>
    <p:sldId id="266" r:id="rId12"/>
    <p:sldId id="267" r:id="rId13"/>
    <p:sldId id="268" r:id="rId14"/>
    <p:sldId id="271" r:id="rId15"/>
    <p:sldId id="270" r:id="rId16"/>
    <p:sldId id="272" r:id="rId17"/>
    <p:sldId id="273" r:id="rId18"/>
    <p:sldId id="274" r:id="rId19"/>
    <p:sldId id="276"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7216C706-C9D7-4FE8-99F7-BD600799BB10}" type="datetimeFigureOut">
              <a:rPr lang="en-IN" smtClean="0"/>
              <a:t>20-10-2022</a:t>
            </a:fld>
            <a:endParaRPr lang="en-IN"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A7729B00-488B-42C0-8E25-98821531A0E7}" type="slidenum">
              <a:rPr lang="en-IN" smtClean="0"/>
              <a:t>‹#›</a:t>
            </a:fld>
            <a:endParaRPr lang="en-IN" dirty="0"/>
          </a:p>
        </p:txBody>
      </p:sp>
    </p:spTree>
    <p:extLst>
      <p:ext uri="{BB962C8B-B14F-4D97-AF65-F5344CB8AC3E}">
        <p14:creationId xmlns:p14="http://schemas.microsoft.com/office/powerpoint/2010/main" val="291978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6C706-C9D7-4FE8-99F7-BD600799BB10}" type="datetimeFigureOut">
              <a:rPr lang="en-IN" smtClean="0"/>
              <a:t>20-10-2022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729B00-488B-42C0-8E25-98821531A0E7}" type="slidenum">
              <a:rPr lang="en-IN" smtClean="0"/>
              <a:t>‹#›</a:t>
            </a:fld>
            <a:endParaRPr lang="en-IN" dirty="0"/>
          </a:p>
        </p:txBody>
      </p:sp>
    </p:spTree>
    <p:extLst>
      <p:ext uri="{BB962C8B-B14F-4D97-AF65-F5344CB8AC3E}">
        <p14:creationId xmlns:p14="http://schemas.microsoft.com/office/powerpoint/2010/main" val="3598040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16C706-C9D7-4FE8-99F7-BD600799BB10}" type="datetimeFigureOut">
              <a:rPr lang="en-IN" smtClean="0"/>
              <a:t>20-10-2022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729B00-488B-42C0-8E25-98821531A0E7}" type="slidenum">
              <a:rPr lang="en-IN" smtClean="0"/>
              <a:t>‹#›</a:t>
            </a:fld>
            <a:endParaRPr lang="en-IN" dirty="0"/>
          </a:p>
        </p:txBody>
      </p:sp>
    </p:spTree>
    <p:extLst>
      <p:ext uri="{BB962C8B-B14F-4D97-AF65-F5344CB8AC3E}">
        <p14:creationId xmlns:p14="http://schemas.microsoft.com/office/powerpoint/2010/main" val="331239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16C706-C9D7-4FE8-99F7-BD600799BB10}" type="datetimeFigureOut">
              <a:rPr lang="en-IN" smtClean="0"/>
              <a:t>20-10-2022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729B00-488B-42C0-8E25-98821531A0E7}" type="slidenum">
              <a:rPr lang="en-IN" smtClean="0"/>
              <a:t>‹#›</a:t>
            </a:fld>
            <a:endParaRPr lang="en-IN" dirty="0"/>
          </a:p>
        </p:txBody>
      </p:sp>
    </p:spTree>
    <p:extLst>
      <p:ext uri="{BB962C8B-B14F-4D97-AF65-F5344CB8AC3E}">
        <p14:creationId xmlns:p14="http://schemas.microsoft.com/office/powerpoint/2010/main" val="1963868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6C706-C9D7-4FE8-99F7-BD600799BB10}" type="datetimeFigureOut">
              <a:rPr lang="en-IN" smtClean="0"/>
              <a:t>20-10-2022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729B00-488B-42C0-8E25-98821531A0E7}" type="slidenum">
              <a:rPr lang="en-IN" smtClean="0"/>
              <a:t>‹#›</a:t>
            </a:fld>
            <a:endParaRPr lang="en-IN" dirty="0"/>
          </a:p>
        </p:txBody>
      </p:sp>
    </p:spTree>
    <p:extLst>
      <p:ext uri="{BB962C8B-B14F-4D97-AF65-F5344CB8AC3E}">
        <p14:creationId xmlns:p14="http://schemas.microsoft.com/office/powerpoint/2010/main" val="3352569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16C706-C9D7-4FE8-99F7-BD600799BB10}" type="datetimeFigureOut">
              <a:rPr lang="en-IN" smtClean="0"/>
              <a:t>20-10-2022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7729B00-488B-42C0-8E25-98821531A0E7}" type="slidenum">
              <a:rPr lang="en-IN" smtClean="0"/>
              <a:t>‹#›</a:t>
            </a:fld>
            <a:endParaRPr lang="en-IN" dirty="0"/>
          </a:p>
        </p:txBody>
      </p:sp>
    </p:spTree>
    <p:extLst>
      <p:ext uri="{BB962C8B-B14F-4D97-AF65-F5344CB8AC3E}">
        <p14:creationId xmlns:p14="http://schemas.microsoft.com/office/powerpoint/2010/main" val="3129416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16C706-C9D7-4FE8-99F7-BD600799BB10}" type="datetimeFigureOut">
              <a:rPr lang="en-IN" smtClean="0"/>
              <a:t>20-10-2022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7729B00-488B-42C0-8E25-98821531A0E7}" type="slidenum">
              <a:rPr lang="en-IN" smtClean="0"/>
              <a:t>‹#›</a:t>
            </a:fld>
            <a:endParaRPr lang="en-IN" dirty="0"/>
          </a:p>
        </p:txBody>
      </p:sp>
    </p:spTree>
    <p:extLst>
      <p:ext uri="{BB962C8B-B14F-4D97-AF65-F5344CB8AC3E}">
        <p14:creationId xmlns:p14="http://schemas.microsoft.com/office/powerpoint/2010/main" val="604489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16C706-C9D7-4FE8-99F7-BD600799BB10}" type="datetimeFigureOut">
              <a:rPr lang="en-IN" smtClean="0"/>
              <a:t>20-10-2022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7729B00-488B-42C0-8E25-98821531A0E7}" type="slidenum">
              <a:rPr lang="en-IN" smtClean="0"/>
              <a:t>‹#›</a:t>
            </a:fld>
            <a:endParaRPr lang="en-IN" dirty="0"/>
          </a:p>
        </p:txBody>
      </p:sp>
    </p:spTree>
    <p:extLst>
      <p:ext uri="{BB962C8B-B14F-4D97-AF65-F5344CB8AC3E}">
        <p14:creationId xmlns:p14="http://schemas.microsoft.com/office/powerpoint/2010/main" val="2414613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16C706-C9D7-4FE8-99F7-BD600799BB10}" type="datetimeFigureOut">
              <a:rPr lang="en-IN" smtClean="0"/>
              <a:t>20-10-2022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729B00-488B-42C0-8E25-98821531A0E7}" type="slidenum">
              <a:rPr lang="en-IN" smtClean="0"/>
              <a:t>‹#›</a:t>
            </a:fld>
            <a:endParaRPr lang="en-IN" dirty="0"/>
          </a:p>
        </p:txBody>
      </p:sp>
    </p:spTree>
    <p:extLst>
      <p:ext uri="{BB962C8B-B14F-4D97-AF65-F5344CB8AC3E}">
        <p14:creationId xmlns:p14="http://schemas.microsoft.com/office/powerpoint/2010/main" val="1168709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16C706-C9D7-4FE8-99F7-BD600799BB10}" type="datetimeFigureOut">
              <a:rPr lang="en-IN" smtClean="0"/>
              <a:t>20-10-2022</a:t>
            </a:fld>
            <a:endParaRPr lang="en-IN" dirty="0"/>
          </a:p>
        </p:txBody>
      </p:sp>
      <p:sp>
        <p:nvSpPr>
          <p:cNvPr id="5" name="Footer Placeholder 4"/>
          <p:cNvSpPr>
            <a:spLocks noGrp="1"/>
          </p:cNvSpPr>
          <p:nvPr>
            <p:ph type="ftr" sz="quarter" idx="11"/>
          </p:nvPr>
        </p:nvSpPr>
        <p:spPr/>
        <p:txBody>
          <a:bodyPr/>
          <a:lstStyle>
            <a:lvl1pPr>
              <a:defRPr sz="1000" b="1"/>
            </a:lvl1pPr>
          </a:lstStyle>
          <a:p>
            <a:endParaRPr lang="en-IN" dirty="0"/>
          </a:p>
        </p:txBody>
      </p:sp>
      <p:sp>
        <p:nvSpPr>
          <p:cNvPr id="6" name="Slide Number Placeholder 5"/>
          <p:cNvSpPr>
            <a:spLocks noGrp="1"/>
          </p:cNvSpPr>
          <p:nvPr>
            <p:ph type="sldNum" sz="quarter" idx="12"/>
          </p:nvPr>
        </p:nvSpPr>
        <p:spPr/>
        <p:txBody>
          <a:bodyPr/>
          <a:lstStyle/>
          <a:p>
            <a:fld id="{A7729B00-488B-42C0-8E25-98821531A0E7}" type="slidenum">
              <a:rPr lang="en-IN" smtClean="0"/>
              <a:t>‹#›</a:t>
            </a:fld>
            <a:endParaRPr lang="en-IN" dirty="0"/>
          </a:p>
        </p:txBody>
      </p:sp>
    </p:spTree>
    <p:extLst>
      <p:ext uri="{BB962C8B-B14F-4D97-AF65-F5344CB8AC3E}">
        <p14:creationId xmlns:p14="http://schemas.microsoft.com/office/powerpoint/2010/main" val="3121565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6C706-C9D7-4FE8-99F7-BD600799BB10}" type="datetimeFigureOut">
              <a:rPr lang="en-IN" smtClean="0"/>
              <a:t>20-10-2022</a:t>
            </a:fld>
            <a:endParaRPr lang="en-IN" dirty="0"/>
          </a:p>
        </p:txBody>
      </p:sp>
      <p:sp>
        <p:nvSpPr>
          <p:cNvPr id="5" name="Footer Placeholder 4"/>
          <p:cNvSpPr>
            <a:spLocks noGrp="1"/>
          </p:cNvSpPr>
          <p:nvPr>
            <p:ph type="ftr" sz="quarter" idx="11"/>
          </p:nvPr>
        </p:nvSpPr>
        <p:spPr/>
        <p:txBody>
          <a:bodyPr/>
          <a:lstStyle>
            <a:lvl1pPr>
              <a:defRPr sz="1000" b="1"/>
            </a:lvl1pPr>
          </a:lstStyle>
          <a:p>
            <a:endParaRPr lang="en-IN"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729B00-488B-42C0-8E25-98821531A0E7}" type="slidenum">
              <a:rPr lang="en-IN" smtClean="0"/>
              <a:t>‹#›</a:t>
            </a:fld>
            <a:endParaRPr lang="en-IN" dirty="0"/>
          </a:p>
        </p:txBody>
      </p:sp>
    </p:spTree>
    <p:extLst>
      <p:ext uri="{BB962C8B-B14F-4D97-AF65-F5344CB8AC3E}">
        <p14:creationId xmlns:p14="http://schemas.microsoft.com/office/powerpoint/2010/main" val="3533606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16C706-C9D7-4FE8-99F7-BD600799BB10}" type="datetimeFigureOut">
              <a:rPr lang="en-IN" smtClean="0"/>
              <a:t>20-10-2022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7729B00-488B-42C0-8E25-98821531A0E7}" type="slidenum">
              <a:rPr lang="en-IN" smtClean="0"/>
              <a:t>‹#›</a:t>
            </a:fld>
            <a:endParaRPr lang="en-IN" dirty="0"/>
          </a:p>
        </p:txBody>
      </p:sp>
    </p:spTree>
    <p:extLst>
      <p:ext uri="{BB962C8B-B14F-4D97-AF65-F5344CB8AC3E}">
        <p14:creationId xmlns:p14="http://schemas.microsoft.com/office/powerpoint/2010/main" val="2842876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16C706-C9D7-4FE8-99F7-BD600799BB10}" type="datetimeFigureOut">
              <a:rPr lang="en-IN" smtClean="0"/>
              <a:t>20-10-2022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7729B00-488B-42C0-8E25-98821531A0E7}" type="slidenum">
              <a:rPr lang="en-IN" smtClean="0"/>
              <a:t>‹#›</a:t>
            </a:fld>
            <a:endParaRPr lang="en-IN" dirty="0"/>
          </a:p>
        </p:txBody>
      </p:sp>
    </p:spTree>
    <p:extLst>
      <p:ext uri="{BB962C8B-B14F-4D97-AF65-F5344CB8AC3E}">
        <p14:creationId xmlns:p14="http://schemas.microsoft.com/office/powerpoint/2010/main" val="3589954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16C706-C9D7-4FE8-99F7-BD600799BB10}" type="datetimeFigureOut">
              <a:rPr lang="en-IN" smtClean="0"/>
              <a:t>20-10-2022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7729B00-488B-42C0-8E25-98821531A0E7}" type="slidenum">
              <a:rPr lang="en-IN" smtClean="0"/>
              <a:t>‹#›</a:t>
            </a:fld>
            <a:endParaRPr lang="en-IN" dirty="0"/>
          </a:p>
        </p:txBody>
      </p:sp>
    </p:spTree>
    <p:extLst>
      <p:ext uri="{BB962C8B-B14F-4D97-AF65-F5344CB8AC3E}">
        <p14:creationId xmlns:p14="http://schemas.microsoft.com/office/powerpoint/2010/main" val="965155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6C706-C9D7-4FE8-99F7-BD600799BB10}" type="datetimeFigureOut">
              <a:rPr lang="en-IN" smtClean="0"/>
              <a:t>20-10-2022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7729B00-488B-42C0-8E25-98821531A0E7}" type="slidenum">
              <a:rPr lang="en-IN" smtClean="0"/>
              <a:t>‹#›</a:t>
            </a:fld>
            <a:endParaRPr lang="en-IN" dirty="0"/>
          </a:p>
        </p:txBody>
      </p:sp>
    </p:spTree>
    <p:extLst>
      <p:ext uri="{BB962C8B-B14F-4D97-AF65-F5344CB8AC3E}">
        <p14:creationId xmlns:p14="http://schemas.microsoft.com/office/powerpoint/2010/main" val="1816657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6C706-C9D7-4FE8-99F7-BD600799BB10}" type="datetimeFigureOut">
              <a:rPr lang="en-IN" smtClean="0"/>
              <a:t>20-10-2022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729B00-488B-42C0-8E25-98821531A0E7}" type="slidenum">
              <a:rPr lang="en-IN" smtClean="0"/>
              <a:t>‹#›</a:t>
            </a:fld>
            <a:endParaRPr lang="en-IN" dirty="0"/>
          </a:p>
        </p:txBody>
      </p:sp>
    </p:spTree>
    <p:extLst>
      <p:ext uri="{BB962C8B-B14F-4D97-AF65-F5344CB8AC3E}">
        <p14:creationId xmlns:p14="http://schemas.microsoft.com/office/powerpoint/2010/main" val="126132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6C706-C9D7-4FE8-99F7-BD600799BB10}" type="datetimeFigureOut">
              <a:rPr lang="en-IN" smtClean="0"/>
              <a:t>20-10-2022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729B00-488B-42C0-8E25-98821531A0E7}" type="slidenum">
              <a:rPr lang="en-IN" smtClean="0"/>
              <a:t>‹#›</a:t>
            </a:fld>
            <a:endParaRPr lang="en-IN" dirty="0"/>
          </a:p>
        </p:txBody>
      </p:sp>
    </p:spTree>
    <p:extLst>
      <p:ext uri="{BB962C8B-B14F-4D97-AF65-F5344CB8AC3E}">
        <p14:creationId xmlns:p14="http://schemas.microsoft.com/office/powerpoint/2010/main" val="578618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7216C706-C9D7-4FE8-99F7-BD600799BB10}" type="datetimeFigureOut">
              <a:rPr lang="en-IN" smtClean="0"/>
              <a:t>20-10-2022</a:t>
            </a:fld>
            <a:endParaRPr lang="en-IN"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7729B00-488B-42C0-8E25-98821531A0E7}" type="slidenum">
              <a:rPr lang="en-IN" smtClean="0"/>
              <a:t>‹#›</a:t>
            </a:fld>
            <a:endParaRPr lang="en-IN" dirty="0"/>
          </a:p>
        </p:txBody>
      </p:sp>
    </p:spTree>
    <p:extLst>
      <p:ext uri="{BB962C8B-B14F-4D97-AF65-F5344CB8AC3E}">
        <p14:creationId xmlns:p14="http://schemas.microsoft.com/office/powerpoint/2010/main" val="1157200058"/>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Regression_analysis" TargetMode="External"/><Relationship Id="rId2" Type="http://schemas.openxmlformats.org/officeDocument/2006/relationships/hyperlink" Target="https://en.wikipedia.org/wiki/Statistics" TargetMode="External"/><Relationship Id="rId1" Type="http://schemas.openxmlformats.org/officeDocument/2006/relationships/slideLayout" Target="../slideLayouts/slideLayout2.xml"/><Relationship Id="rId5" Type="http://schemas.openxmlformats.org/officeDocument/2006/relationships/hyperlink" Target="https://en.wikipedia.org/wiki/Dependent_variable" TargetMode="External"/><Relationship Id="rId4" Type="http://schemas.openxmlformats.org/officeDocument/2006/relationships/hyperlink" Target="https://en.wikipedia.org/wiki/Independent_variabl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BAB9C-2B29-99DB-6B2F-A46021069585}"/>
              </a:ext>
            </a:extLst>
          </p:cNvPr>
          <p:cNvSpPr>
            <a:spLocks noGrp="1"/>
          </p:cNvSpPr>
          <p:nvPr>
            <p:ph type="ctrTitle"/>
          </p:nvPr>
        </p:nvSpPr>
        <p:spPr>
          <a:xfrm>
            <a:off x="1166830" y="1425039"/>
            <a:ext cx="8825658" cy="2003961"/>
          </a:xfrm>
        </p:spPr>
        <p:txBody>
          <a:bodyPr/>
          <a:lstStyle/>
          <a:p>
            <a:r>
              <a:rPr lang="en-US" dirty="0"/>
              <a:t>COMPARATIVE ANALYSIS</a:t>
            </a:r>
            <a:br>
              <a:rPr lang="en-US" dirty="0"/>
            </a:br>
            <a:endParaRPr lang="en-IN" dirty="0"/>
          </a:p>
        </p:txBody>
      </p:sp>
      <p:sp>
        <p:nvSpPr>
          <p:cNvPr id="3" name="Subtitle 2">
            <a:extLst>
              <a:ext uri="{FF2B5EF4-FFF2-40B4-BE49-F238E27FC236}">
                <a16:creationId xmlns:a16="http://schemas.microsoft.com/office/drawing/2014/main" id="{0E239377-786D-12BA-77D9-ECA75EF341CA}"/>
              </a:ext>
            </a:extLst>
          </p:cNvPr>
          <p:cNvSpPr>
            <a:spLocks noGrp="1"/>
          </p:cNvSpPr>
          <p:nvPr>
            <p:ph type="subTitle" idx="1"/>
          </p:nvPr>
        </p:nvSpPr>
        <p:spPr>
          <a:xfrm>
            <a:off x="2054430" y="3004456"/>
            <a:ext cx="8253351" cy="1163783"/>
          </a:xfrm>
        </p:spPr>
        <p:txBody>
          <a:bodyPr>
            <a:noAutofit/>
          </a:bodyPr>
          <a:lstStyle/>
          <a:p>
            <a:r>
              <a:rPr lang="en-US" sz="4000" dirty="0"/>
              <a:t>SELECTION AND IMPLEMENTATION OF AN ALGORITHM FOR OPTIMIZING SYSTEM</a:t>
            </a:r>
            <a:endParaRPr lang="en-IN" sz="4000" dirty="0"/>
          </a:p>
        </p:txBody>
      </p:sp>
    </p:spTree>
    <p:extLst>
      <p:ext uri="{BB962C8B-B14F-4D97-AF65-F5344CB8AC3E}">
        <p14:creationId xmlns:p14="http://schemas.microsoft.com/office/powerpoint/2010/main" val="2092879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2CD7E2-CB45-B2AA-B0A5-0829943C9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644640"/>
          </a:xfrm>
          <a:prstGeom prst="rect">
            <a:avLst/>
          </a:prstGeom>
        </p:spPr>
      </p:pic>
    </p:spTree>
    <p:extLst>
      <p:ext uri="{BB962C8B-B14F-4D97-AF65-F5344CB8AC3E}">
        <p14:creationId xmlns:p14="http://schemas.microsoft.com/office/powerpoint/2010/main" val="3386269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AD87B1-60E3-24E2-8666-FA8627C59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 y="1569720"/>
            <a:ext cx="8762999" cy="5288280"/>
          </a:xfrm>
          <a:prstGeom prst="rect">
            <a:avLst/>
          </a:prstGeom>
        </p:spPr>
      </p:pic>
      <p:sp>
        <p:nvSpPr>
          <p:cNvPr id="4" name="TextBox 3">
            <a:extLst>
              <a:ext uri="{FF2B5EF4-FFF2-40B4-BE49-F238E27FC236}">
                <a16:creationId xmlns:a16="http://schemas.microsoft.com/office/drawing/2014/main" id="{104B1AF9-63E0-F6D3-D14B-EA6DF6AE529B}"/>
              </a:ext>
            </a:extLst>
          </p:cNvPr>
          <p:cNvSpPr txBox="1"/>
          <p:nvPr/>
        </p:nvSpPr>
        <p:spPr>
          <a:xfrm>
            <a:off x="792480" y="502920"/>
            <a:ext cx="8244840" cy="369332"/>
          </a:xfrm>
          <a:prstGeom prst="rect">
            <a:avLst/>
          </a:prstGeom>
          <a:noFill/>
        </p:spPr>
        <p:txBody>
          <a:bodyPr wrap="square" rtlCol="0">
            <a:spAutoFit/>
          </a:bodyPr>
          <a:lstStyle/>
          <a:p>
            <a:r>
              <a:rPr lang="en-US" dirty="0"/>
              <a:t>This is </a:t>
            </a:r>
            <a:r>
              <a:rPr lang="en-US" dirty="0" err="1"/>
              <a:t>dataset,,we</a:t>
            </a:r>
            <a:r>
              <a:rPr lang="en-US" dirty="0"/>
              <a:t> are working on in </a:t>
            </a:r>
            <a:r>
              <a:rPr lang="en-US" dirty="0" err="1"/>
              <a:t>spyder</a:t>
            </a:r>
            <a:r>
              <a:rPr lang="en-US" dirty="0"/>
              <a:t> …</a:t>
            </a:r>
            <a:endParaRPr lang="en-IN" dirty="0"/>
          </a:p>
        </p:txBody>
      </p:sp>
    </p:spTree>
    <p:extLst>
      <p:ext uri="{BB962C8B-B14F-4D97-AF65-F5344CB8AC3E}">
        <p14:creationId xmlns:p14="http://schemas.microsoft.com/office/powerpoint/2010/main" val="2897195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D9FF60-8676-ED99-A813-1D44D1A5F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 y="1023929"/>
            <a:ext cx="5092279" cy="4035752"/>
          </a:xfrm>
          <a:prstGeom prst="rect">
            <a:avLst/>
          </a:prstGeom>
        </p:spPr>
      </p:pic>
      <p:sp>
        <p:nvSpPr>
          <p:cNvPr id="4" name="TextBox 3">
            <a:extLst>
              <a:ext uri="{FF2B5EF4-FFF2-40B4-BE49-F238E27FC236}">
                <a16:creationId xmlns:a16="http://schemas.microsoft.com/office/drawing/2014/main" id="{A2878FCC-EFAF-544F-1CD6-9C85B7608373}"/>
              </a:ext>
            </a:extLst>
          </p:cNvPr>
          <p:cNvSpPr txBox="1"/>
          <p:nvPr/>
        </p:nvSpPr>
        <p:spPr>
          <a:xfrm>
            <a:off x="1112520" y="441960"/>
            <a:ext cx="3901440" cy="646331"/>
          </a:xfrm>
          <a:prstGeom prst="rect">
            <a:avLst/>
          </a:prstGeom>
          <a:noFill/>
        </p:spPr>
        <p:txBody>
          <a:bodyPr wrap="square" rtlCol="0">
            <a:spAutoFit/>
          </a:bodyPr>
          <a:lstStyle/>
          <a:p>
            <a:r>
              <a:rPr lang="en-US" dirty="0"/>
              <a:t>This is x ,independent variable (levels)</a:t>
            </a:r>
            <a:endParaRPr lang="en-IN" dirty="0"/>
          </a:p>
        </p:txBody>
      </p:sp>
      <p:cxnSp>
        <p:nvCxnSpPr>
          <p:cNvPr id="7" name="Straight Connector 6">
            <a:extLst>
              <a:ext uri="{FF2B5EF4-FFF2-40B4-BE49-F238E27FC236}">
                <a16:creationId xmlns:a16="http://schemas.microsoft.com/office/drawing/2014/main" id="{17E0BC4D-DFF5-B76F-AC1F-C113D1A52857}"/>
              </a:ext>
            </a:extLst>
          </p:cNvPr>
          <p:cNvCxnSpPr/>
          <p:nvPr/>
        </p:nvCxnSpPr>
        <p:spPr>
          <a:xfrm>
            <a:off x="643128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E543546-40B2-72E0-540C-55FD9B36DC47}"/>
              </a:ext>
            </a:extLst>
          </p:cNvPr>
          <p:cNvSpPr txBox="1"/>
          <p:nvPr/>
        </p:nvSpPr>
        <p:spPr>
          <a:xfrm>
            <a:off x="6812280" y="563880"/>
            <a:ext cx="3078480" cy="646331"/>
          </a:xfrm>
          <a:prstGeom prst="rect">
            <a:avLst/>
          </a:prstGeom>
          <a:noFill/>
        </p:spPr>
        <p:txBody>
          <a:bodyPr wrap="square" rtlCol="0">
            <a:spAutoFit/>
          </a:bodyPr>
          <a:lstStyle/>
          <a:p>
            <a:r>
              <a:rPr lang="en-US" dirty="0"/>
              <a:t>This is </a:t>
            </a:r>
            <a:r>
              <a:rPr lang="en-US" dirty="0" err="1"/>
              <a:t>dependend</a:t>
            </a:r>
            <a:r>
              <a:rPr lang="en-US" dirty="0"/>
              <a:t> variable y(salary)</a:t>
            </a:r>
            <a:endParaRPr lang="en-IN" dirty="0"/>
          </a:p>
        </p:txBody>
      </p:sp>
      <p:pic>
        <p:nvPicPr>
          <p:cNvPr id="10" name="Picture 9">
            <a:extLst>
              <a:ext uri="{FF2B5EF4-FFF2-40B4-BE49-F238E27FC236}">
                <a16:creationId xmlns:a16="http://schemas.microsoft.com/office/drawing/2014/main" id="{0994BE17-A497-CCBC-0D89-0F29ACE3CF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5401" y="1461813"/>
            <a:ext cx="4741755" cy="3917907"/>
          </a:xfrm>
          <a:prstGeom prst="rect">
            <a:avLst/>
          </a:prstGeom>
        </p:spPr>
      </p:pic>
    </p:spTree>
    <p:extLst>
      <p:ext uri="{BB962C8B-B14F-4D97-AF65-F5344CB8AC3E}">
        <p14:creationId xmlns:p14="http://schemas.microsoft.com/office/powerpoint/2010/main" val="4057181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5C278D-317F-E0D8-6C0F-F62E2AB02EFC}"/>
              </a:ext>
            </a:extLst>
          </p:cNvPr>
          <p:cNvSpPr/>
          <p:nvPr/>
        </p:nvSpPr>
        <p:spPr>
          <a:xfrm>
            <a:off x="579121" y="518160"/>
            <a:ext cx="7944788" cy="923330"/>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 here are the results!</a:t>
            </a:r>
          </a:p>
        </p:txBody>
      </p:sp>
      <p:sp>
        <p:nvSpPr>
          <p:cNvPr id="6" name="TextBox 5">
            <a:extLst>
              <a:ext uri="{FF2B5EF4-FFF2-40B4-BE49-F238E27FC236}">
                <a16:creationId xmlns:a16="http://schemas.microsoft.com/office/drawing/2014/main" id="{19291C46-6B1B-3496-4C35-11D55C922FA6}"/>
              </a:ext>
            </a:extLst>
          </p:cNvPr>
          <p:cNvSpPr txBox="1"/>
          <p:nvPr/>
        </p:nvSpPr>
        <p:spPr>
          <a:xfrm>
            <a:off x="381000" y="3121521"/>
            <a:ext cx="4450079" cy="677108"/>
          </a:xfrm>
          <a:prstGeom prst="rect">
            <a:avLst/>
          </a:prstGeom>
          <a:noFill/>
        </p:spPr>
        <p:txBody>
          <a:bodyPr wrap="square" rtlCol="0">
            <a:spAutoFit/>
          </a:bodyPr>
          <a:lstStyle/>
          <a:p>
            <a:r>
              <a:rPr lang="en-US" sz="2000" b="1" dirty="0"/>
              <a:t>Results from linear regression</a:t>
            </a:r>
            <a:r>
              <a:rPr lang="en-US" sz="2000" dirty="0"/>
              <a:t>:</a:t>
            </a:r>
          </a:p>
          <a:p>
            <a:endParaRPr lang="en-IN" dirty="0"/>
          </a:p>
        </p:txBody>
      </p:sp>
      <p:pic>
        <p:nvPicPr>
          <p:cNvPr id="9" name="Picture 8">
            <a:extLst>
              <a:ext uri="{FF2B5EF4-FFF2-40B4-BE49-F238E27FC236}">
                <a16:creationId xmlns:a16="http://schemas.microsoft.com/office/drawing/2014/main" id="{AC423043-A2D7-FACF-0696-7F61D325E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1" y="3429000"/>
            <a:ext cx="3002280" cy="1630679"/>
          </a:xfrm>
          <a:prstGeom prst="rect">
            <a:avLst/>
          </a:prstGeom>
        </p:spPr>
      </p:pic>
      <p:sp>
        <p:nvSpPr>
          <p:cNvPr id="10" name="Rectangle 9">
            <a:extLst>
              <a:ext uri="{FF2B5EF4-FFF2-40B4-BE49-F238E27FC236}">
                <a16:creationId xmlns:a16="http://schemas.microsoft.com/office/drawing/2014/main" id="{924A3116-292E-4E7A-86F9-315D874DA26E}"/>
              </a:ext>
            </a:extLst>
          </p:cNvPr>
          <p:cNvSpPr/>
          <p:nvPr/>
        </p:nvSpPr>
        <p:spPr>
          <a:xfrm>
            <a:off x="4389119" y="1603073"/>
            <a:ext cx="7223759" cy="1987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THROUGHT THE PROJECT I WILL TRY TO  PREDICT </a:t>
            </a:r>
          </a:p>
          <a:p>
            <a:pPr algn="ctr"/>
            <a:r>
              <a:rPr lang="en-US" dirty="0"/>
              <a:t>SALARY FOR LEVEL </a:t>
            </a:r>
            <a:r>
              <a:rPr lang="en-US" b="1" dirty="0"/>
              <a:t>6.5</a:t>
            </a:r>
          </a:p>
          <a:p>
            <a:pPr algn="ctr"/>
            <a:r>
              <a:rPr lang="en-US" dirty="0"/>
              <a:t>USING DIFFERNET ML ALGO’S</a:t>
            </a:r>
          </a:p>
          <a:p>
            <a:pPr algn="ctr"/>
            <a:r>
              <a:rPr lang="en-US" dirty="0"/>
              <a:t>AS COMPARISON SHOULD BE CLEAR THEREFORE</a:t>
            </a:r>
          </a:p>
          <a:p>
            <a:pPr algn="ctr"/>
            <a:r>
              <a:rPr lang="en-US" dirty="0"/>
              <a:t>I HAVE USED SAME INPUT THROUGHT THE CODE</a:t>
            </a:r>
            <a:endParaRPr lang="en-IN" dirty="0"/>
          </a:p>
        </p:txBody>
      </p:sp>
      <p:cxnSp>
        <p:nvCxnSpPr>
          <p:cNvPr id="13" name="Straight Connector 12">
            <a:extLst>
              <a:ext uri="{FF2B5EF4-FFF2-40B4-BE49-F238E27FC236}">
                <a16:creationId xmlns:a16="http://schemas.microsoft.com/office/drawing/2014/main" id="{2E56E982-39B9-AAF6-9467-A77D6F8B411C}"/>
              </a:ext>
            </a:extLst>
          </p:cNvPr>
          <p:cNvCxnSpPr/>
          <p:nvPr/>
        </p:nvCxnSpPr>
        <p:spPr>
          <a:xfrm>
            <a:off x="4099560" y="3752165"/>
            <a:ext cx="0" cy="2999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DE8E9E-32B5-74F2-A617-AA7040263EC8}"/>
              </a:ext>
            </a:extLst>
          </p:cNvPr>
          <p:cNvCxnSpPr/>
          <p:nvPr/>
        </p:nvCxnSpPr>
        <p:spPr>
          <a:xfrm>
            <a:off x="0" y="2941320"/>
            <a:ext cx="3581401" cy="0"/>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3B19C979-181A-8EA6-6E2A-C5EC18204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1041" y="4587240"/>
            <a:ext cx="2494724" cy="2164080"/>
          </a:xfrm>
          <a:prstGeom prst="rect">
            <a:avLst/>
          </a:prstGeom>
        </p:spPr>
      </p:pic>
      <p:pic>
        <p:nvPicPr>
          <p:cNvPr id="19" name="Picture 18">
            <a:extLst>
              <a:ext uri="{FF2B5EF4-FFF2-40B4-BE49-F238E27FC236}">
                <a16:creationId xmlns:a16="http://schemas.microsoft.com/office/drawing/2014/main" id="{CB441902-4840-7D6B-C098-BAB2A118E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5765" y="4587240"/>
            <a:ext cx="2494724" cy="2164080"/>
          </a:xfrm>
          <a:prstGeom prst="rect">
            <a:avLst/>
          </a:prstGeom>
        </p:spPr>
      </p:pic>
      <p:pic>
        <p:nvPicPr>
          <p:cNvPr id="21" name="Picture 20">
            <a:extLst>
              <a:ext uri="{FF2B5EF4-FFF2-40B4-BE49-F238E27FC236}">
                <a16:creationId xmlns:a16="http://schemas.microsoft.com/office/drawing/2014/main" id="{94200DE5-0E65-DA9D-B794-246CECE5F9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85961" y="4480560"/>
            <a:ext cx="2409252" cy="2270760"/>
          </a:xfrm>
          <a:prstGeom prst="rect">
            <a:avLst/>
          </a:prstGeom>
        </p:spPr>
      </p:pic>
      <p:sp>
        <p:nvSpPr>
          <p:cNvPr id="22" name="TextBox 21">
            <a:extLst>
              <a:ext uri="{FF2B5EF4-FFF2-40B4-BE49-F238E27FC236}">
                <a16:creationId xmlns:a16="http://schemas.microsoft.com/office/drawing/2014/main" id="{5249274B-7755-EBC8-F6B8-963C4F45E519}"/>
              </a:ext>
            </a:extLst>
          </p:cNvPr>
          <p:cNvSpPr txBox="1"/>
          <p:nvPr/>
        </p:nvSpPr>
        <p:spPr>
          <a:xfrm>
            <a:off x="4389120" y="3992880"/>
            <a:ext cx="7223759" cy="461665"/>
          </a:xfrm>
          <a:prstGeom prst="rect">
            <a:avLst/>
          </a:prstGeom>
          <a:noFill/>
        </p:spPr>
        <p:txBody>
          <a:bodyPr wrap="square" rtlCol="0">
            <a:spAutoFit/>
          </a:bodyPr>
          <a:lstStyle/>
          <a:p>
            <a:r>
              <a:rPr lang="en-US" sz="2400" b="1" dirty="0"/>
              <a:t>Results from polynomial regression</a:t>
            </a:r>
            <a:endParaRPr lang="en-IN" sz="2400" b="1" dirty="0"/>
          </a:p>
        </p:txBody>
      </p:sp>
    </p:spTree>
    <p:extLst>
      <p:ext uri="{BB962C8B-B14F-4D97-AF65-F5344CB8AC3E}">
        <p14:creationId xmlns:p14="http://schemas.microsoft.com/office/powerpoint/2010/main" val="1213763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26B6-C584-D2A1-6B7B-179BBFBB4701}"/>
              </a:ext>
            </a:extLst>
          </p:cNvPr>
          <p:cNvSpPr>
            <a:spLocks noGrp="1"/>
          </p:cNvSpPr>
          <p:nvPr>
            <p:ph type="title"/>
          </p:nvPr>
        </p:nvSpPr>
        <p:spPr/>
        <p:txBody>
          <a:bodyPr/>
          <a:lstStyle/>
          <a:p>
            <a:r>
              <a:rPr lang="en-US" dirty="0"/>
              <a:t>Working with KNN and SVR</a:t>
            </a:r>
            <a:endParaRPr lang="en-IN" dirty="0"/>
          </a:p>
        </p:txBody>
      </p:sp>
      <p:sp>
        <p:nvSpPr>
          <p:cNvPr id="3" name="Text Placeholder 2">
            <a:extLst>
              <a:ext uri="{FF2B5EF4-FFF2-40B4-BE49-F238E27FC236}">
                <a16:creationId xmlns:a16="http://schemas.microsoft.com/office/drawing/2014/main" id="{3DB28907-FF95-2F5D-84A9-FB3384B1F7D5}"/>
              </a:ext>
            </a:extLst>
          </p:cNvPr>
          <p:cNvSpPr>
            <a:spLocks noGrp="1"/>
          </p:cNvSpPr>
          <p:nvPr>
            <p:ph type="body" idx="1"/>
          </p:nvPr>
        </p:nvSpPr>
        <p:spPr/>
        <p:txBody>
          <a:bodyPr/>
          <a:lstStyle/>
          <a:p>
            <a:r>
              <a:rPr lang="en-US" dirty="0"/>
              <a:t>Support </a:t>
            </a:r>
            <a:r>
              <a:rPr lang="en-US" dirty="0" err="1"/>
              <a:t>vecter</a:t>
            </a:r>
            <a:r>
              <a:rPr lang="en-US" dirty="0"/>
              <a:t> </a:t>
            </a:r>
            <a:r>
              <a:rPr lang="en-US" dirty="0" err="1"/>
              <a:t>regresser</a:t>
            </a:r>
            <a:endParaRPr lang="en-IN" dirty="0"/>
          </a:p>
        </p:txBody>
      </p:sp>
      <p:sp>
        <p:nvSpPr>
          <p:cNvPr id="4" name="Content Placeholder 3">
            <a:extLst>
              <a:ext uri="{FF2B5EF4-FFF2-40B4-BE49-F238E27FC236}">
                <a16:creationId xmlns:a16="http://schemas.microsoft.com/office/drawing/2014/main" id="{94B454A9-3449-D3D4-A059-D67DEAF27569}"/>
              </a:ext>
            </a:extLst>
          </p:cNvPr>
          <p:cNvSpPr>
            <a:spLocks noGrp="1"/>
          </p:cNvSpPr>
          <p:nvPr>
            <p:ph sz="half" idx="2"/>
          </p:nvPr>
        </p:nvSpPr>
        <p:spPr/>
        <p:txBody>
          <a:bodyPr>
            <a:normAutofit/>
          </a:bodyPr>
          <a:lstStyle/>
          <a:p>
            <a:pPr marL="0" indent="0">
              <a:buNone/>
            </a:pPr>
            <a:r>
              <a:rPr lang="en-US" b="0" i="0" dirty="0">
                <a:solidFill>
                  <a:srgbClr val="222222"/>
                </a:solidFill>
                <a:effectLst/>
                <a:latin typeface="Lato" panose="020F0502020204030203" pitchFamily="34" charset="0"/>
              </a:rPr>
              <a:t>SVR acknowledges the presence of non-linearity in the data and provides a proficient prediction model.</a:t>
            </a:r>
            <a:endParaRPr lang="en-IN" dirty="0"/>
          </a:p>
        </p:txBody>
      </p:sp>
      <p:sp>
        <p:nvSpPr>
          <p:cNvPr id="5" name="Text Placeholder 4">
            <a:extLst>
              <a:ext uri="{FF2B5EF4-FFF2-40B4-BE49-F238E27FC236}">
                <a16:creationId xmlns:a16="http://schemas.microsoft.com/office/drawing/2014/main" id="{653677EB-0339-A264-6486-EC6B5BB72C7C}"/>
              </a:ext>
            </a:extLst>
          </p:cNvPr>
          <p:cNvSpPr>
            <a:spLocks noGrp="1"/>
          </p:cNvSpPr>
          <p:nvPr>
            <p:ph type="body" sz="quarter" idx="3"/>
          </p:nvPr>
        </p:nvSpPr>
        <p:spPr/>
        <p:txBody>
          <a:bodyPr/>
          <a:lstStyle/>
          <a:p>
            <a:r>
              <a:rPr lang="en-US" dirty="0"/>
              <a:t>k-nearest </a:t>
            </a:r>
            <a:r>
              <a:rPr lang="en-US" dirty="0" err="1"/>
              <a:t>neighbour</a:t>
            </a:r>
            <a:endParaRPr lang="en-IN" dirty="0"/>
          </a:p>
        </p:txBody>
      </p:sp>
      <p:pic>
        <p:nvPicPr>
          <p:cNvPr id="5122" name="Picture 2" descr="Support-Vector-Regression">
            <a:extLst>
              <a:ext uri="{FF2B5EF4-FFF2-40B4-BE49-F238E27FC236}">
                <a16:creationId xmlns:a16="http://schemas.microsoft.com/office/drawing/2014/main" id="{28F4D0BB-8D03-4A52-299E-84B317CCB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080" y="4178507"/>
            <a:ext cx="3657600" cy="246895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K-Nearest Neighbors Algorithm | KNN Regression Python">
            <a:extLst>
              <a:ext uri="{FF2B5EF4-FFF2-40B4-BE49-F238E27FC236}">
                <a16:creationId xmlns:a16="http://schemas.microsoft.com/office/drawing/2014/main" id="{1D821D46-D761-2802-C7DE-5AB0683CF43D}"/>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096000" y="3767835"/>
            <a:ext cx="5955791" cy="3090166"/>
          </a:xfrm>
          <a:prstGeom prst="rect">
            <a:avLst/>
          </a:prstGeom>
          <a:noFill/>
          <a:extLst>
            <a:ext uri="{909E8E84-426E-40DD-AFC4-6F175D3DCCD1}">
              <a14:hiddenFill xmlns:a14="http://schemas.microsoft.com/office/drawing/2010/main">
                <a:solidFill>
                  <a:srgbClr val="FFFFFF"/>
                </a:solidFill>
              </a14:hiddenFill>
            </a:ext>
          </a:extLst>
        </p:spPr>
      </p:pic>
      <p:sp>
        <p:nvSpPr>
          <p:cNvPr id="7" name="Arrow: Left-Right 6">
            <a:extLst>
              <a:ext uri="{FF2B5EF4-FFF2-40B4-BE49-F238E27FC236}">
                <a16:creationId xmlns:a16="http://schemas.microsoft.com/office/drawing/2014/main" id="{B8CC1E7B-4F14-F71D-CAAD-DE728D353C66}"/>
              </a:ext>
            </a:extLst>
          </p:cNvPr>
          <p:cNvSpPr/>
          <p:nvPr/>
        </p:nvSpPr>
        <p:spPr>
          <a:xfrm>
            <a:off x="5455920" y="3198449"/>
            <a:ext cx="1280160" cy="1891712"/>
          </a:xfrm>
          <a:prstGeom prst="leftRightArrow">
            <a:avLst>
              <a:gd name="adj1" fmla="val 10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53635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F0E703-5831-034C-6354-73213EF44FA4}"/>
              </a:ext>
            </a:extLst>
          </p:cNvPr>
          <p:cNvSpPr txBox="1"/>
          <p:nvPr/>
        </p:nvSpPr>
        <p:spPr>
          <a:xfrm>
            <a:off x="213360" y="731520"/>
            <a:ext cx="10165080"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222222"/>
                </a:solidFill>
                <a:effectLst/>
                <a:latin typeface="Lato" panose="020F0502020204030203" pitchFamily="34" charset="0"/>
              </a:rPr>
              <a:t>Kernel:</a:t>
            </a:r>
            <a:r>
              <a:rPr lang="en-US" b="0" i="0" dirty="0">
                <a:solidFill>
                  <a:srgbClr val="222222"/>
                </a:solidFill>
                <a:effectLst/>
                <a:latin typeface="Lato" panose="020F0502020204030203" pitchFamily="34" charset="0"/>
              </a:rPr>
              <a:t> A kernel helps us find a hyperplane in the higher dimensional space without increasing the computational cost. Usually, the computational cost will increase if the dimension of the data increases. This increase in dimension is required when we are unable to find a separating hyperplane in a given dimension and are required to move in a higher dimension:</a:t>
            </a:r>
          </a:p>
        </p:txBody>
      </p:sp>
      <p:pic>
        <p:nvPicPr>
          <p:cNvPr id="4098" name="Picture 2">
            <a:extLst>
              <a:ext uri="{FF2B5EF4-FFF2-40B4-BE49-F238E27FC236}">
                <a16:creationId xmlns:a16="http://schemas.microsoft.com/office/drawing/2014/main" id="{787C3E96-AEAB-2952-982F-31596EEEA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 y="2500313"/>
            <a:ext cx="7787640" cy="3771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308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9D5D54-5F13-7A96-DA8A-4FEA32CBD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 y="0"/>
            <a:ext cx="10546080" cy="6857999"/>
          </a:xfrm>
          <a:prstGeom prst="rect">
            <a:avLst/>
          </a:prstGeom>
        </p:spPr>
      </p:pic>
    </p:spTree>
    <p:extLst>
      <p:ext uri="{BB962C8B-B14F-4D97-AF65-F5344CB8AC3E}">
        <p14:creationId xmlns:p14="http://schemas.microsoft.com/office/powerpoint/2010/main" val="148417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F5A391-D60E-4354-6D69-48F3C30AE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2280" y="914401"/>
            <a:ext cx="2252353" cy="1986472"/>
          </a:xfrm>
          <a:prstGeom prst="rect">
            <a:avLst/>
          </a:prstGeom>
        </p:spPr>
      </p:pic>
      <p:pic>
        <p:nvPicPr>
          <p:cNvPr id="5" name="Picture 4">
            <a:extLst>
              <a:ext uri="{FF2B5EF4-FFF2-40B4-BE49-F238E27FC236}">
                <a16:creationId xmlns:a16="http://schemas.microsoft.com/office/drawing/2014/main" id="{22A28212-B1A8-C60A-6EBF-211E06802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2083" y="746001"/>
            <a:ext cx="2121788" cy="1986471"/>
          </a:xfrm>
          <a:prstGeom prst="rect">
            <a:avLst/>
          </a:prstGeom>
        </p:spPr>
      </p:pic>
      <p:pic>
        <p:nvPicPr>
          <p:cNvPr id="7" name="Picture 6">
            <a:extLst>
              <a:ext uri="{FF2B5EF4-FFF2-40B4-BE49-F238E27FC236}">
                <a16:creationId xmlns:a16="http://schemas.microsoft.com/office/drawing/2014/main" id="{36AC5EBF-E210-D9E5-7097-907237D289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31" y="746001"/>
            <a:ext cx="1865164" cy="1967011"/>
          </a:xfrm>
          <a:prstGeom prst="rect">
            <a:avLst/>
          </a:prstGeom>
        </p:spPr>
      </p:pic>
      <p:cxnSp>
        <p:nvCxnSpPr>
          <p:cNvPr id="13" name="Straight Connector 12">
            <a:extLst>
              <a:ext uri="{FF2B5EF4-FFF2-40B4-BE49-F238E27FC236}">
                <a16:creationId xmlns:a16="http://schemas.microsoft.com/office/drawing/2014/main" id="{4DA41922-8F22-88D0-8527-A31A6D506071}"/>
              </a:ext>
            </a:extLst>
          </p:cNvPr>
          <p:cNvCxnSpPr/>
          <p:nvPr/>
        </p:nvCxnSpPr>
        <p:spPr>
          <a:xfrm>
            <a:off x="5759532" y="0"/>
            <a:ext cx="0" cy="3206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3EF914A-CCF6-B4F1-08BD-AF93CC3A93BA}"/>
              </a:ext>
            </a:extLst>
          </p:cNvPr>
          <p:cNvCxnSpPr/>
          <p:nvPr/>
        </p:nvCxnSpPr>
        <p:spPr>
          <a:xfrm>
            <a:off x="85531" y="3040083"/>
            <a:ext cx="12106469"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841CD6B-C882-6C98-50D6-8657B6FD5CB5}"/>
              </a:ext>
            </a:extLst>
          </p:cNvPr>
          <p:cNvSpPr txBox="1"/>
          <p:nvPr/>
        </p:nvSpPr>
        <p:spPr>
          <a:xfrm>
            <a:off x="320634" y="332509"/>
            <a:ext cx="4453242" cy="369332"/>
          </a:xfrm>
          <a:prstGeom prst="rect">
            <a:avLst/>
          </a:prstGeom>
          <a:noFill/>
        </p:spPr>
        <p:txBody>
          <a:bodyPr wrap="square" rtlCol="0">
            <a:spAutoFit/>
          </a:bodyPr>
          <a:lstStyle/>
          <a:p>
            <a:r>
              <a:rPr lang="en-US" dirty="0"/>
              <a:t>Predicted by </a:t>
            </a:r>
            <a:r>
              <a:rPr lang="en-US" dirty="0" err="1"/>
              <a:t>knn</a:t>
            </a:r>
            <a:r>
              <a:rPr lang="en-US" dirty="0"/>
              <a:t> regression</a:t>
            </a:r>
            <a:endParaRPr lang="en-IN" dirty="0"/>
          </a:p>
        </p:txBody>
      </p:sp>
      <p:sp>
        <p:nvSpPr>
          <p:cNvPr id="17" name="TextBox 16">
            <a:extLst>
              <a:ext uri="{FF2B5EF4-FFF2-40B4-BE49-F238E27FC236}">
                <a16:creationId xmlns:a16="http://schemas.microsoft.com/office/drawing/2014/main" id="{9C80E1DE-B63F-41FD-EF20-E75BB532096A}"/>
              </a:ext>
            </a:extLst>
          </p:cNvPr>
          <p:cNvSpPr txBox="1"/>
          <p:nvPr/>
        </p:nvSpPr>
        <p:spPr>
          <a:xfrm>
            <a:off x="6293922" y="463138"/>
            <a:ext cx="3906981" cy="369332"/>
          </a:xfrm>
          <a:prstGeom prst="rect">
            <a:avLst/>
          </a:prstGeom>
          <a:noFill/>
        </p:spPr>
        <p:txBody>
          <a:bodyPr wrap="square" rtlCol="0">
            <a:spAutoFit/>
          </a:bodyPr>
          <a:lstStyle/>
          <a:p>
            <a:r>
              <a:rPr lang="en-US" dirty="0"/>
              <a:t>Predicted by </a:t>
            </a:r>
            <a:r>
              <a:rPr lang="en-US" dirty="0" err="1"/>
              <a:t>svr</a:t>
            </a:r>
            <a:endParaRPr lang="en-IN" dirty="0"/>
          </a:p>
        </p:txBody>
      </p:sp>
      <p:pic>
        <p:nvPicPr>
          <p:cNvPr id="19" name="Picture 18">
            <a:extLst>
              <a:ext uri="{FF2B5EF4-FFF2-40B4-BE49-F238E27FC236}">
                <a16:creationId xmlns:a16="http://schemas.microsoft.com/office/drawing/2014/main" id="{FE21D911-C7AC-F78B-9C51-12E8984979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07" y="3089231"/>
            <a:ext cx="3880827" cy="3530159"/>
          </a:xfrm>
          <a:prstGeom prst="rect">
            <a:avLst/>
          </a:prstGeom>
        </p:spPr>
      </p:pic>
      <p:pic>
        <p:nvPicPr>
          <p:cNvPr id="21" name="Picture 20">
            <a:extLst>
              <a:ext uri="{FF2B5EF4-FFF2-40B4-BE49-F238E27FC236}">
                <a16:creationId xmlns:a16="http://schemas.microsoft.com/office/drawing/2014/main" id="{83E905CD-486A-04EE-F893-D99679CE7B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2619" y="3179294"/>
            <a:ext cx="3740726" cy="3530159"/>
          </a:xfrm>
          <a:prstGeom prst="rect">
            <a:avLst/>
          </a:prstGeom>
        </p:spPr>
      </p:pic>
      <p:pic>
        <p:nvPicPr>
          <p:cNvPr id="23" name="Picture 22">
            <a:extLst>
              <a:ext uri="{FF2B5EF4-FFF2-40B4-BE49-F238E27FC236}">
                <a16:creationId xmlns:a16="http://schemas.microsoft.com/office/drawing/2014/main" id="{BF6DAE14-6C12-3BBD-4B2E-2FE149BBA6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93974" y="3227944"/>
            <a:ext cx="3740726" cy="3530159"/>
          </a:xfrm>
          <a:prstGeom prst="rect">
            <a:avLst/>
          </a:prstGeom>
        </p:spPr>
      </p:pic>
    </p:spTree>
    <p:extLst>
      <p:ext uri="{BB962C8B-B14F-4D97-AF65-F5344CB8AC3E}">
        <p14:creationId xmlns:p14="http://schemas.microsoft.com/office/powerpoint/2010/main" val="539786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C40EA2-B77C-FFBE-D151-7F4CDFC78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28" y="0"/>
            <a:ext cx="4901587" cy="3530159"/>
          </a:xfrm>
          <a:prstGeom prst="rect">
            <a:avLst/>
          </a:prstGeom>
        </p:spPr>
      </p:pic>
      <p:pic>
        <p:nvPicPr>
          <p:cNvPr id="3" name="Picture 2">
            <a:extLst>
              <a:ext uri="{FF2B5EF4-FFF2-40B4-BE49-F238E27FC236}">
                <a16:creationId xmlns:a16="http://schemas.microsoft.com/office/drawing/2014/main" id="{584CB154-FB80-5FA9-80A0-DD2A2C043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001" y="0"/>
            <a:ext cx="4901587" cy="3530159"/>
          </a:xfrm>
          <a:prstGeom prst="rect">
            <a:avLst/>
          </a:prstGeom>
        </p:spPr>
      </p:pic>
      <p:pic>
        <p:nvPicPr>
          <p:cNvPr id="5" name="Picture 4">
            <a:extLst>
              <a:ext uri="{FF2B5EF4-FFF2-40B4-BE49-F238E27FC236}">
                <a16:creationId xmlns:a16="http://schemas.microsoft.com/office/drawing/2014/main" id="{436FB9D0-14F8-39C9-147B-F71A5FD77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4000" y="3530159"/>
            <a:ext cx="4901587" cy="3530159"/>
          </a:xfrm>
          <a:prstGeom prst="rect">
            <a:avLst/>
          </a:prstGeom>
        </p:spPr>
      </p:pic>
      <p:pic>
        <p:nvPicPr>
          <p:cNvPr id="7" name="Picture 6">
            <a:extLst>
              <a:ext uri="{FF2B5EF4-FFF2-40B4-BE49-F238E27FC236}">
                <a16:creationId xmlns:a16="http://schemas.microsoft.com/office/drawing/2014/main" id="{F91930DE-163C-0DD7-FA86-7894E4E96E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770" y="3429000"/>
            <a:ext cx="4901587" cy="3530159"/>
          </a:xfrm>
          <a:prstGeom prst="rect">
            <a:avLst/>
          </a:prstGeom>
        </p:spPr>
      </p:pic>
    </p:spTree>
    <p:extLst>
      <p:ext uri="{BB962C8B-B14F-4D97-AF65-F5344CB8AC3E}">
        <p14:creationId xmlns:p14="http://schemas.microsoft.com/office/powerpoint/2010/main" val="2898981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4EC9D98-57B2-B386-CDF7-E8068D52B0CE}"/>
              </a:ext>
            </a:extLst>
          </p:cNvPr>
          <p:cNvGraphicFramePr>
            <a:graphicFrameLocks noGrp="1"/>
          </p:cNvGraphicFramePr>
          <p:nvPr>
            <p:extLst>
              <p:ext uri="{D42A27DB-BD31-4B8C-83A1-F6EECF244321}">
                <p14:modId xmlns:p14="http://schemas.microsoft.com/office/powerpoint/2010/main" val="628179655"/>
              </p:ext>
            </p:extLst>
          </p:nvPr>
        </p:nvGraphicFramePr>
        <p:xfrm>
          <a:off x="711200" y="719666"/>
          <a:ext cx="11288890" cy="3053644"/>
        </p:xfrm>
        <a:graphic>
          <a:graphicData uri="http://schemas.openxmlformats.org/drawingml/2006/table">
            <a:tbl>
              <a:tblPr firstRow="1" bandRow="1">
                <a:tableStyleId>{5C22544A-7EE6-4342-B048-85BDC9FD1C3A}</a:tableStyleId>
              </a:tblPr>
              <a:tblGrid>
                <a:gridCol w="2257778">
                  <a:extLst>
                    <a:ext uri="{9D8B030D-6E8A-4147-A177-3AD203B41FA5}">
                      <a16:colId xmlns:a16="http://schemas.microsoft.com/office/drawing/2014/main" val="248906733"/>
                    </a:ext>
                  </a:extLst>
                </a:gridCol>
                <a:gridCol w="2257778">
                  <a:extLst>
                    <a:ext uri="{9D8B030D-6E8A-4147-A177-3AD203B41FA5}">
                      <a16:colId xmlns:a16="http://schemas.microsoft.com/office/drawing/2014/main" val="1445402486"/>
                    </a:ext>
                  </a:extLst>
                </a:gridCol>
                <a:gridCol w="2257778">
                  <a:extLst>
                    <a:ext uri="{9D8B030D-6E8A-4147-A177-3AD203B41FA5}">
                      <a16:colId xmlns:a16="http://schemas.microsoft.com/office/drawing/2014/main" val="1713815484"/>
                    </a:ext>
                  </a:extLst>
                </a:gridCol>
                <a:gridCol w="2257778">
                  <a:extLst>
                    <a:ext uri="{9D8B030D-6E8A-4147-A177-3AD203B41FA5}">
                      <a16:colId xmlns:a16="http://schemas.microsoft.com/office/drawing/2014/main" val="4152044707"/>
                    </a:ext>
                  </a:extLst>
                </a:gridCol>
                <a:gridCol w="2257778">
                  <a:extLst>
                    <a:ext uri="{9D8B030D-6E8A-4147-A177-3AD203B41FA5}">
                      <a16:colId xmlns:a16="http://schemas.microsoft.com/office/drawing/2014/main" val="2973511936"/>
                    </a:ext>
                  </a:extLst>
                </a:gridCol>
              </a:tblGrid>
              <a:tr h="603391">
                <a:tc>
                  <a:txBody>
                    <a:bodyPr/>
                    <a:lstStyle/>
                    <a:p>
                      <a:r>
                        <a:rPr lang="en-US" dirty="0"/>
                        <a:t>regression</a:t>
                      </a:r>
                      <a:endParaRPr lang="en-IN" dirty="0"/>
                    </a:p>
                  </a:txBody>
                  <a:tcPr/>
                </a:tc>
                <a:tc>
                  <a:txBody>
                    <a:bodyPr/>
                    <a:lstStyle/>
                    <a:p>
                      <a:r>
                        <a:rPr lang="en-US" dirty="0"/>
                        <a:t>prediction</a:t>
                      </a:r>
                      <a:endParaRPr lang="en-IN" dirty="0"/>
                    </a:p>
                  </a:txBody>
                  <a:tcPr/>
                </a:tc>
                <a:tc>
                  <a:txBody>
                    <a:bodyPr/>
                    <a:lstStyle/>
                    <a:p>
                      <a:r>
                        <a:rPr lang="en-US" dirty="0"/>
                        <a:t>hpt1</a:t>
                      </a:r>
                      <a:endParaRPr lang="en-IN" dirty="0"/>
                    </a:p>
                  </a:txBody>
                  <a:tcPr/>
                </a:tc>
                <a:tc>
                  <a:txBody>
                    <a:bodyPr/>
                    <a:lstStyle/>
                    <a:p>
                      <a:r>
                        <a:rPr lang="en-US" dirty="0"/>
                        <a:t>hpt2</a:t>
                      </a:r>
                      <a:endParaRPr lang="en-IN" dirty="0"/>
                    </a:p>
                  </a:txBody>
                  <a:tcPr/>
                </a:tc>
                <a:tc>
                  <a:txBody>
                    <a:bodyPr/>
                    <a:lstStyle/>
                    <a:p>
                      <a:r>
                        <a:rPr lang="en-US" dirty="0"/>
                        <a:t>hpt3</a:t>
                      </a:r>
                      <a:endParaRPr lang="en-IN" dirty="0"/>
                    </a:p>
                  </a:txBody>
                  <a:tcPr/>
                </a:tc>
                <a:extLst>
                  <a:ext uri="{0D108BD9-81ED-4DB2-BD59-A6C34878D82A}">
                    <a16:rowId xmlns:a16="http://schemas.microsoft.com/office/drawing/2014/main" val="1846553061"/>
                  </a:ext>
                </a:extLst>
              </a:tr>
              <a:tr h="603391">
                <a:tc>
                  <a:txBody>
                    <a:bodyPr/>
                    <a:lstStyle/>
                    <a:p>
                      <a:r>
                        <a:rPr lang="en-US" dirty="0"/>
                        <a:t>Linear regression</a:t>
                      </a:r>
                      <a:endParaRPr lang="en-IN" dirty="0"/>
                    </a:p>
                  </a:txBody>
                  <a:tcPr/>
                </a:tc>
                <a:tc>
                  <a:txBody>
                    <a:bodyPr/>
                    <a:lstStyle/>
                    <a:p>
                      <a:r>
                        <a:rPr lang="en-US" dirty="0"/>
                        <a:t>330379</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341619887"/>
                  </a:ext>
                </a:extLst>
              </a:tr>
              <a:tr h="603391">
                <a:tc>
                  <a:txBody>
                    <a:bodyPr/>
                    <a:lstStyle/>
                    <a:p>
                      <a:r>
                        <a:rPr lang="en-US" dirty="0"/>
                        <a:t>Polynomial </a:t>
                      </a:r>
                    </a:p>
                    <a:p>
                      <a:r>
                        <a:rPr lang="en-US" dirty="0"/>
                        <a:t>regression</a:t>
                      </a:r>
                      <a:endParaRPr lang="en-IN" dirty="0"/>
                    </a:p>
                  </a:txBody>
                  <a:tcPr/>
                </a:tc>
                <a:tc>
                  <a:txBody>
                    <a:bodyPr/>
                    <a:lstStyle/>
                    <a:p>
                      <a:r>
                        <a:rPr lang="en-US" dirty="0"/>
                        <a:t>189498</a:t>
                      </a:r>
                      <a:endParaRPr lang="en-IN" dirty="0"/>
                    </a:p>
                  </a:txBody>
                  <a:tcPr/>
                </a:tc>
                <a:tc>
                  <a:txBody>
                    <a:bodyPr/>
                    <a:lstStyle/>
                    <a:p>
                      <a:r>
                        <a:rPr lang="en-US" dirty="0"/>
                        <a:t>133259</a:t>
                      </a:r>
                      <a:endParaRPr lang="en-IN" dirty="0"/>
                    </a:p>
                  </a:txBody>
                  <a:tcPr/>
                </a:tc>
                <a:tc>
                  <a:txBody>
                    <a:bodyPr/>
                    <a:lstStyle/>
                    <a:p>
                      <a:r>
                        <a:rPr lang="en-US" dirty="0"/>
                        <a:t>--------------</a:t>
                      </a:r>
                      <a:endParaRPr lang="en-IN" dirty="0"/>
                    </a:p>
                  </a:txBody>
                  <a:tcPr/>
                </a:tc>
                <a:tc>
                  <a:txBody>
                    <a:bodyPr/>
                    <a:lstStyle/>
                    <a:p>
                      <a:r>
                        <a:rPr lang="en-US" dirty="0"/>
                        <a:t>174878</a:t>
                      </a:r>
                      <a:endParaRPr lang="en-IN" dirty="0"/>
                    </a:p>
                  </a:txBody>
                  <a:tcPr/>
                </a:tc>
                <a:extLst>
                  <a:ext uri="{0D108BD9-81ED-4DB2-BD59-A6C34878D82A}">
                    <a16:rowId xmlns:a16="http://schemas.microsoft.com/office/drawing/2014/main" val="1040698598"/>
                  </a:ext>
                </a:extLst>
              </a:tr>
              <a:tr h="603391">
                <a:tc>
                  <a:txBody>
                    <a:bodyPr/>
                    <a:lstStyle/>
                    <a:p>
                      <a:r>
                        <a:rPr lang="en-US" dirty="0" err="1"/>
                        <a:t>knn</a:t>
                      </a:r>
                      <a:endParaRPr lang="en-IN" dirty="0"/>
                    </a:p>
                  </a:txBody>
                  <a:tcPr/>
                </a:tc>
                <a:tc>
                  <a:txBody>
                    <a:bodyPr/>
                    <a:lstStyle/>
                    <a:p>
                      <a:r>
                        <a:rPr lang="en-US" dirty="0"/>
                        <a:t>153333</a:t>
                      </a:r>
                      <a:endParaRPr lang="en-IN" dirty="0"/>
                    </a:p>
                  </a:txBody>
                  <a:tcPr/>
                </a:tc>
                <a:tc>
                  <a:txBody>
                    <a:bodyPr/>
                    <a:lstStyle/>
                    <a:p>
                      <a:r>
                        <a:rPr lang="en-US" dirty="0"/>
                        <a:t>153333</a:t>
                      </a:r>
                      <a:endParaRPr lang="en-IN" dirty="0"/>
                    </a:p>
                  </a:txBody>
                  <a:tcPr/>
                </a:tc>
                <a:tc>
                  <a:txBody>
                    <a:bodyPr/>
                    <a:lstStyle/>
                    <a:p>
                      <a:r>
                        <a:rPr lang="en-US" dirty="0"/>
                        <a:t>153333</a:t>
                      </a:r>
                      <a:endParaRPr lang="en-IN" dirty="0"/>
                    </a:p>
                  </a:txBody>
                  <a:tcPr/>
                </a:tc>
                <a:tc>
                  <a:txBody>
                    <a:bodyPr/>
                    <a:lstStyle/>
                    <a:p>
                      <a:endParaRPr lang="en-IN"/>
                    </a:p>
                  </a:txBody>
                  <a:tcPr/>
                </a:tc>
                <a:extLst>
                  <a:ext uri="{0D108BD9-81ED-4DB2-BD59-A6C34878D82A}">
                    <a16:rowId xmlns:a16="http://schemas.microsoft.com/office/drawing/2014/main" val="3679321909"/>
                  </a:ext>
                </a:extLst>
              </a:tr>
              <a:tr h="603391">
                <a:tc>
                  <a:txBody>
                    <a:bodyPr/>
                    <a:lstStyle/>
                    <a:p>
                      <a:r>
                        <a:rPr lang="en-US" dirty="0" err="1"/>
                        <a:t>svr</a:t>
                      </a:r>
                      <a:endParaRPr lang="en-IN" dirty="0"/>
                    </a:p>
                  </a:txBody>
                  <a:tcPr/>
                </a:tc>
                <a:tc>
                  <a:txBody>
                    <a:bodyPr/>
                    <a:lstStyle/>
                    <a:p>
                      <a:r>
                        <a:rPr lang="en-US" dirty="0"/>
                        <a:t>175708</a:t>
                      </a:r>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891964999"/>
                  </a:ext>
                </a:extLst>
              </a:tr>
            </a:tbl>
          </a:graphicData>
        </a:graphic>
      </p:graphicFrame>
    </p:spTree>
    <p:extLst>
      <p:ext uri="{BB962C8B-B14F-4D97-AF65-F5344CB8AC3E}">
        <p14:creationId xmlns:p14="http://schemas.microsoft.com/office/powerpoint/2010/main" val="2678334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A7CD-6BEB-E20A-4137-FEFDA28F12D5}"/>
              </a:ext>
            </a:extLst>
          </p:cNvPr>
          <p:cNvSpPr>
            <a:spLocks noGrp="1"/>
          </p:cNvSpPr>
          <p:nvPr>
            <p:ph type="title"/>
          </p:nvPr>
        </p:nvSpPr>
        <p:spPr/>
        <p:txBody>
          <a:bodyPr/>
          <a:lstStyle/>
          <a:p>
            <a:r>
              <a:rPr lang="en-US" dirty="0"/>
              <a:t>INTRODUCING DATASET FOR COMPARING VARIOUS APPLICATIONS</a:t>
            </a:r>
            <a:endParaRPr lang="en-IN" dirty="0"/>
          </a:p>
        </p:txBody>
      </p:sp>
      <p:sp>
        <p:nvSpPr>
          <p:cNvPr id="3" name="Content Placeholder 2">
            <a:extLst>
              <a:ext uri="{FF2B5EF4-FFF2-40B4-BE49-F238E27FC236}">
                <a16:creationId xmlns:a16="http://schemas.microsoft.com/office/drawing/2014/main" id="{D047A733-3D7D-F968-C78E-44F9F041A982}"/>
              </a:ext>
            </a:extLst>
          </p:cNvPr>
          <p:cNvSpPr>
            <a:spLocks noGrp="1"/>
          </p:cNvSpPr>
          <p:nvPr>
            <p:ph idx="1"/>
          </p:nvPr>
        </p:nvSpPr>
        <p:spPr/>
        <p:txBody>
          <a:bodyPr>
            <a:normAutofit fontScale="25000" lnSpcReduction="20000"/>
          </a:bodyPr>
          <a:lstStyle/>
          <a:p>
            <a:pPr>
              <a:lnSpc>
                <a:spcPct val="107000"/>
              </a:lnSpc>
              <a:spcAft>
                <a:spcPts val="800"/>
              </a:spcAft>
            </a:pPr>
            <a:r>
              <a:rPr lang="en-IN" sz="48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Position                                  Level              Salary</a:t>
            </a:r>
          </a:p>
          <a:p>
            <a:pPr>
              <a:lnSpc>
                <a:spcPct val="107000"/>
              </a:lnSpc>
              <a:spcAft>
                <a:spcPts val="800"/>
              </a:spcAft>
            </a:pPr>
            <a:r>
              <a:rPr lang="en-IN" sz="48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Business Analyst                      1                   45000</a:t>
            </a:r>
          </a:p>
          <a:p>
            <a:pPr>
              <a:lnSpc>
                <a:spcPct val="107000"/>
              </a:lnSpc>
              <a:spcAft>
                <a:spcPts val="800"/>
              </a:spcAft>
            </a:pPr>
            <a:r>
              <a:rPr lang="en-IN" sz="48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Junior Consultant                    2                   50000</a:t>
            </a:r>
          </a:p>
          <a:p>
            <a:pPr>
              <a:lnSpc>
                <a:spcPct val="107000"/>
              </a:lnSpc>
              <a:spcAft>
                <a:spcPts val="800"/>
              </a:spcAft>
            </a:pPr>
            <a:r>
              <a:rPr lang="en-IN" sz="48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Senior Consultant                    3                   60000</a:t>
            </a:r>
          </a:p>
          <a:p>
            <a:pPr>
              <a:lnSpc>
                <a:spcPct val="107000"/>
              </a:lnSpc>
              <a:spcAft>
                <a:spcPts val="800"/>
              </a:spcAft>
            </a:pPr>
            <a:r>
              <a:rPr lang="en-IN" sz="48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Manager                                  4                   80000</a:t>
            </a:r>
          </a:p>
          <a:p>
            <a:pPr>
              <a:lnSpc>
                <a:spcPct val="107000"/>
              </a:lnSpc>
              <a:spcAft>
                <a:spcPts val="800"/>
              </a:spcAft>
            </a:pPr>
            <a:r>
              <a:rPr lang="en-IN" sz="48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Country Manager                    5                   110000</a:t>
            </a:r>
          </a:p>
          <a:p>
            <a:pPr>
              <a:lnSpc>
                <a:spcPct val="107000"/>
              </a:lnSpc>
              <a:spcAft>
                <a:spcPts val="800"/>
              </a:spcAft>
            </a:pPr>
            <a:r>
              <a:rPr lang="en-IN" sz="48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Region Manager                     6                   150000</a:t>
            </a:r>
          </a:p>
          <a:p>
            <a:pPr>
              <a:lnSpc>
                <a:spcPct val="107000"/>
              </a:lnSpc>
              <a:spcAft>
                <a:spcPts val="800"/>
              </a:spcAft>
            </a:pPr>
            <a:r>
              <a:rPr lang="en-IN" sz="48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Partner                                   7                   200000</a:t>
            </a:r>
          </a:p>
          <a:p>
            <a:pPr>
              <a:lnSpc>
                <a:spcPct val="107000"/>
              </a:lnSpc>
              <a:spcAft>
                <a:spcPts val="800"/>
              </a:spcAft>
            </a:pPr>
            <a:r>
              <a:rPr lang="en-IN" sz="48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Senior Partner                        8                   300000</a:t>
            </a:r>
          </a:p>
          <a:p>
            <a:pPr>
              <a:lnSpc>
                <a:spcPct val="107000"/>
              </a:lnSpc>
              <a:spcAft>
                <a:spcPts val="800"/>
              </a:spcAft>
            </a:pPr>
            <a:r>
              <a:rPr lang="en-IN" sz="48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C-level                                    9                    500000</a:t>
            </a:r>
          </a:p>
          <a:p>
            <a:pPr>
              <a:lnSpc>
                <a:spcPct val="107000"/>
              </a:lnSpc>
              <a:spcAft>
                <a:spcPts val="800"/>
              </a:spcAft>
            </a:pPr>
            <a:r>
              <a:rPr lang="en-IN" sz="48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CEO                                       10                   1000000</a:t>
            </a:r>
          </a:p>
          <a:p>
            <a:endParaRPr lang="en-IN" dirty="0"/>
          </a:p>
        </p:txBody>
      </p:sp>
      <p:graphicFrame>
        <p:nvGraphicFramePr>
          <p:cNvPr id="4" name="Table 3">
            <a:extLst>
              <a:ext uri="{FF2B5EF4-FFF2-40B4-BE49-F238E27FC236}">
                <a16:creationId xmlns:a16="http://schemas.microsoft.com/office/drawing/2014/main" id="{FF284FF2-FC8A-5D2B-1826-C7E14A017DA4}"/>
              </a:ext>
            </a:extLst>
          </p:cNvPr>
          <p:cNvGraphicFramePr>
            <a:graphicFrameLocks noGrp="1"/>
          </p:cNvGraphicFramePr>
          <p:nvPr>
            <p:extLst>
              <p:ext uri="{D42A27DB-BD31-4B8C-83A1-F6EECF244321}">
                <p14:modId xmlns:p14="http://schemas.microsoft.com/office/powerpoint/2010/main" val="1415330969"/>
              </p:ext>
            </p:extLst>
          </p:nvPr>
        </p:nvGraphicFramePr>
        <p:xfrm>
          <a:off x="1038578" y="2460978"/>
          <a:ext cx="4447822" cy="4334933"/>
        </p:xfrm>
        <a:graphic>
          <a:graphicData uri="http://schemas.openxmlformats.org/drawingml/2006/table">
            <a:tbl>
              <a:tblPr/>
              <a:tblGrid>
                <a:gridCol w="4447822">
                  <a:extLst>
                    <a:ext uri="{9D8B030D-6E8A-4147-A177-3AD203B41FA5}">
                      <a16:colId xmlns:a16="http://schemas.microsoft.com/office/drawing/2014/main" val="2427862358"/>
                    </a:ext>
                  </a:extLst>
                </a:gridCol>
              </a:tblGrid>
              <a:tr h="4334933">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986397141"/>
                  </a:ext>
                </a:extLst>
              </a:tr>
            </a:tbl>
          </a:graphicData>
        </a:graphic>
      </p:graphicFrame>
      <p:cxnSp>
        <p:nvCxnSpPr>
          <p:cNvPr id="6" name="Straight Connector 5">
            <a:extLst>
              <a:ext uri="{FF2B5EF4-FFF2-40B4-BE49-F238E27FC236}">
                <a16:creationId xmlns:a16="http://schemas.microsoft.com/office/drawing/2014/main" id="{BF6F553C-B64E-D275-7A63-4E168AE610C7}"/>
              </a:ext>
            </a:extLst>
          </p:cNvPr>
          <p:cNvCxnSpPr/>
          <p:nvPr/>
        </p:nvCxnSpPr>
        <p:spPr>
          <a:xfrm>
            <a:off x="3048000" y="2460978"/>
            <a:ext cx="0" cy="433493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B91E9EE-E09F-D7A7-9274-E454E4954A00}"/>
              </a:ext>
            </a:extLst>
          </p:cNvPr>
          <p:cNvCxnSpPr/>
          <p:nvPr/>
        </p:nvCxnSpPr>
        <p:spPr>
          <a:xfrm>
            <a:off x="4301067" y="2460978"/>
            <a:ext cx="0" cy="4334933"/>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BCD660-C2CA-5AB3-1435-4807DA5F0B40}"/>
              </a:ext>
            </a:extLst>
          </p:cNvPr>
          <p:cNvSpPr txBox="1"/>
          <p:nvPr/>
        </p:nvSpPr>
        <p:spPr>
          <a:xfrm>
            <a:off x="5882641" y="3185160"/>
            <a:ext cx="5835226" cy="2585323"/>
          </a:xfrm>
          <a:prstGeom prst="rect">
            <a:avLst/>
          </a:prstGeom>
          <a:noFill/>
        </p:spPr>
        <p:txBody>
          <a:bodyPr wrap="square" rtlCol="0">
            <a:spAutoFit/>
          </a:bodyPr>
          <a:lstStyle/>
          <a:p>
            <a:r>
              <a:rPr lang="en-US" dirty="0"/>
              <a:t>We have a dataset representing salaries of it professional’s at different - different levels..</a:t>
            </a:r>
          </a:p>
          <a:p>
            <a:endParaRPr lang="en-US" dirty="0"/>
          </a:p>
          <a:p>
            <a:r>
              <a:rPr lang="en-US" dirty="0"/>
              <a:t>Using this set of data I am going to compare multiple machine learning algorithm's and then </a:t>
            </a:r>
          </a:p>
          <a:p>
            <a:r>
              <a:rPr lang="en-US" dirty="0"/>
              <a:t>We will decide which one should be implemented</a:t>
            </a:r>
          </a:p>
          <a:p>
            <a:r>
              <a:rPr lang="en-US" dirty="0"/>
              <a:t>For making model which offer highest efficient</a:t>
            </a:r>
          </a:p>
          <a:p>
            <a:r>
              <a:rPr lang="en-US" dirty="0"/>
              <a:t>Predictions.</a:t>
            </a:r>
          </a:p>
          <a:p>
            <a:endParaRPr lang="en-IN" dirty="0"/>
          </a:p>
        </p:txBody>
      </p:sp>
    </p:spTree>
    <p:extLst>
      <p:ext uri="{BB962C8B-B14F-4D97-AF65-F5344CB8AC3E}">
        <p14:creationId xmlns:p14="http://schemas.microsoft.com/office/powerpoint/2010/main" val="3270727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3016-F602-2F41-F98D-1297F5106326}"/>
              </a:ext>
            </a:extLst>
          </p:cNvPr>
          <p:cNvSpPr>
            <a:spLocks noGrp="1"/>
          </p:cNvSpPr>
          <p:nvPr>
            <p:ph type="title"/>
          </p:nvPr>
        </p:nvSpPr>
        <p:spPr/>
        <p:txBody>
          <a:bodyPr/>
          <a:lstStyle/>
          <a:p>
            <a:r>
              <a:rPr lang="en-US" dirty="0"/>
              <a:t>THANK YOU</a:t>
            </a:r>
            <a:endParaRPr lang="en-IN" dirty="0"/>
          </a:p>
        </p:txBody>
      </p:sp>
      <p:sp>
        <p:nvSpPr>
          <p:cNvPr id="3" name="Text Placeholder 2">
            <a:extLst>
              <a:ext uri="{FF2B5EF4-FFF2-40B4-BE49-F238E27FC236}">
                <a16:creationId xmlns:a16="http://schemas.microsoft.com/office/drawing/2014/main" id="{091A9661-4C06-63A3-1AF4-140D2801D807}"/>
              </a:ext>
            </a:extLst>
          </p:cNvPr>
          <p:cNvSpPr>
            <a:spLocks noGrp="1"/>
          </p:cNvSpPr>
          <p:nvPr>
            <p:ph type="body" idx="1"/>
          </p:nvPr>
        </p:nvSpPr>
        <p:spPr>
          <a:xfrm>
            <a:off x="5213268" y="5029200"/>
            <a:ext cx="5747657" cy="860400"/>
          </a:xfrm>
        </p:spPr>
        <p:txBody>
          <a:bodyPr/>
          <a:lstStyle/>
          <a:p>
            <a:r>
              <a:rPr lang="en-US" dirty="0"/>
              <a:t>CREATED BY AMBALI ANJANE</a:t>
            </a:r>
            <a:endParaRPr lang="en-IN" dirty="0"/>
          </a:p>
        </p:txBody>
      </p:sp>
    </p:spTree>
    <p:extLst>
      <p:ext uri="{BB962C8B-B14F-4D97-AF65-F5344CB8AC3E}">
        <p14:creationId xmlns:p14="http://schemas.microsoft.com/office/powerpoint/2010/main" val="3595235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3C17-9C6B-2000-C4DC-1E2486243107}"/>
              </a:ext>
            </a:extLst>
          </p:cNvPr>
          <p:cNvSpPr>
            <a:spLocks noGrp="1"/>
          </p:cNvSpPr>
          <p:nvPr>
            <p:ph type="title"/>
          </p:nvPr>
        </p:nvSpPr>
        <p:spPr/>
        <p:txBody>
          <a:bodyPr/>
          <a:lstStyle/>
          <a:p>
            <a:r>
              <a:rPr lang="en-US" dirty="0"/>
              <a:t>BUISNESS UNDERSTANDING :</a:t>
            </a:r>
            <a:endParaRPr lang="en-IN" dirty="0"/>
          </a:p>
        </p:txBody>
      </p:sp>
      <p:sp>
        <p:nvSpPr>
          <p:cNvPr id="3" name="Content Placeholder 2">
            <a:extLst>
              <a:ext uri="{FF2B5EF4-FFF2-40B4-BE49-F238E27FC236}">
                <a16:creationId xmlns:a16="http://schemas.microsoft.com/office/drawing/2014/main" id="{EC701007-109F-863A-2AB8-47ABA90999E6}"/>
              </a:ext>
            </a:extLst>
          </p:cNvPr>
          <p:cNvSpPr>
            <a:spLocks noGrp="1"/>
          </p:cNvSpPr>
          <p:nvPr>
            <p:ph idx="1"/>
          </p:nvPr>
        </p:nvSpPr>
        <p:spPr>
          <a:xfrm>
            <a:off x="914400" y="2636520"/>
            <a:ext cx="9692640" cy="4358640"/>
          </a:xfrm>
        </p:spPr>
        <p:txBody>
          <a:bodyPr>
            <a:normAutofit fontScale="92500" lnSpcReduction="20000"/>
          </a:bodyPr>
          <a:lstStyle/>
          <a:p>
            <a:pPr marL="0" indent="0">
              <a:buNone/>
            </a:pPr>
            <a:r>
              <a:rPr lang="en-US" b="1" i="1" dirty="0"/>
              <a:t>All around the globe there are various organizations ,which works for different-</a:t>
            </a:r>
          </a:p>
          <a:p>
            <a:pPr marL="0" indent="0">
              <a:buNone/>
            </a:pPr>
            <a:r>
              <a:rPr lang="en-US" b="1" i="1" dirty="0"/>
              <a:t>Different purposes but each and every sector has its own hierarchy of ranks</a:t>
            </a:r>
          </a:p>
          <a:p>
            <a:pPr marL="0" indent="0">
              <a:buNone/>
            </a:pPr>
            <a:r>
              <a:rPr lang="en-US" b="1" i="1" dirty="0"/>
              <a:t>Of professional’s and there respective salary ,here I am trying to built a simple</a:t>
            </a:r>
          </a:p>
          <a:p>
            <a:pPr marL="0" indent="0">
              <a:buNone/>
            </a:pPr>
            <a:r>
              <a:rPr lang="en-US" b="1" i="1" dirty="0"/>
              <a:t>Machine learning model which predict salary corresponding to its rank..</a:t>
            </a:r>
          </a:p>
          <a:p>
            <a:pPr marL="0" indent="0">
              <a:buNone/>
            </a:pPr>
            <a:r>
              <a:rPr lang="en-US" b="1" dirty="0"/>
              <a:t>Actual </a:t>
            </a:r>
            <a:r>
              <a:rPr lang="en-US" b="1" dirty="0" err="1"/>
              <a:t>usecase</a:t>
            </a:r>
            <a:r>
              <a:rPr lang="en-US" dirty="0"/>
              <a:t>: while appointing some newcomer’s or any experience at any position other than those we are already clear </a:t>
            </a:r>
            <a:r>
              <a:rPr lang="en-US" dirty="0" err="1"/>
              <a:t>off,as</a:t>
            </a:r>
            <a:r>
              <a:rPr lang="en-US" dirty="0"/>
              <a:t> mentioned in list</a:t>
            </a:r>
          </a:p>
          <a:p>
            <a:pPr marL="0" indent="0">
              <a:buNone/>
            </a:pPr>
            <a:r>
              <a:rPr lang="en-US" dirty="0"/>
              <a:t>From 1 to 10 levels we have ,if we are going to appoint any person at any </a:t>
            </a:r>
          </a:p>
          <a:p>
            <a:pPr marL="0" indent="0">
              <a:buNone/>
            </a:pPr>
            <a:r>
              <a:rPr lang="en-US" dirty="0"/>
              <a:t>Meanwhile position than what would be salary for them …</a:t>
            </a:r>
          </a:p>
          <a:p>
            <a:pPr marL="0" indent="0">
              <a:buNone/>
            </a:pPr>
            <a:r>
              <a:rPr lang="en-US" dirty="0"/>
              <a:t>Keeping in mind those ranks for which salary is already mentioned  …</a:t>
            </a:r>
          </a:p>
          <a:p>
            <a:pPr marL="0" indent="0">
              <a:buNone/>
            </a:pPr>
            <a:r>
              <a:rPr lang="en-US" b="1" dirty="0"/>
              <a:t>TARGET     </a:t>
            </a:r>
            <a:r>
              <a:rPr lang="en-US" dirty="0"/>
              <a:t>We are going to built this model using different _different ml algo’s  and      considering ,</a:t>
            </a:r>
          </a:p>
          <a:p>
            <a:pPr marL="0" indent="0">
              <a:buNone/>
            </a:pPr>
            <a:r>
              <a:rPr lang="en-US" dirty="0"/>
              <a:t>Results of all of them we will built most optimized model here.. Meanwhile understanding implementation of various ml algo’s  and there </a:t>
            </a:r>
            <a:r>
              <a:rPr lang="en-US" dirty="0" err="1"/>
              <a:t>comparision</a:t>
            </a:r>
            <a:r>
              <a:rPr lang="en-US" dirty="0"/>
              <a:t>.</a:t>
            </a:r>
          </a:p>
          <a:p>
            <a:pPr marL="0" indent="0">
              <a:buNone/>
            </a:pPr>
            <a:r>
              <a:rPr lang="en-US" dirty="0"/>
              <a:t> </a:t>
            </a:r>
            <a:endParaRPr lang="en-IN" dirty="0"/>
          </a:p>
        </p:txBody>
      </p:sp>
    </p:spTree>
    <p:extLst>
      <p:ext uri="{BB962C8B-B14F-4D97-AF65-F5344CB8AC3E}">
        <p14:creationId xmlns:p14="http://schemas.microsoft.com/office/powerpoint/2010/main" val="97824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B88F-2879-AA0B-5A1F-0E9E711A8128}"/>
              </a:ext>
            </a:extLst>
          </p:cNvPr>
          <p:cNvSpPr>
            <a:spLocks noGrp="1"/>
          </p:cNvSpPr>
          <p:nvPr>
            <p:ph type="title"/>
          </p:nvPr>
        </p:nvSpPr>
        <p:spPr/>
        <p:txBody>
          <a:bodyPr/>
          <a:lstStyle/>
          <a:p>
            <a:r>
              <a:rPr lang="en-US" dirty="0"/>
              <a:t>*****Working with linear regression*****</a:t>
            </a:r>
            <a:endParaRPr lang="en-IN" dirty="0"/>
          </a:p>
        </p:txBody>
      </p:sp>
      <p:sp>
        <p:nvSpPr>
          <p:cNvPr id="4" name="Rectangle 1">
            <a:extLst>
              <a:ext uri="{FF2B5EF4-FFF2-40B4-BE49-F238E27FC236}">
                <a16:creationId xmlns:a16="http://schemas.microsoft.com/office/drawing/2014/main" id="{473A7BD7-6351-F375-C865-0741E8FCE701}"/>
              </a:ext>
            </a:extLst>
          </p:cNvPr>
          <p:cNvSpPr>
            <a:spLocks noGrp="1" noChangeArrowheads="1"/>
          </p:cNvSpPr>
          <p:nvPr>
            <p:ph idx="1"/>
          </p:nvPr>
        </p:nvSpPr>
        <p:spPr bwMode="auto">
          <a:xfrm>
            <a:off x="756357" y="2272129"/>
            <a:ext cx="9787465"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040"/>
                </a:solidFill>
                <a:effectLst/>
                <a:latin typeface="Lato" panose="020B0604020202020204" pitchFamily="34" charset="0"/>
              </a:rPr>
              <a:t>Linear Regression is a supervised machine learning algorithm where the predicted output is continuous and has a constant slope. It’s used to predict values within a continuous range, (e.g. sales, price) rather than trying to classify them into categories (e.g. cat, dog). There are two main types: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404040"/>
                </a:solidFill>
                <a:effectLst/>
                <a:latin typeface="Lato" panose="020B0604020202020204" pitchFamily="34" charset="0"/>
              </a:rPr>
              <a:t>Simple regression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040"/>
                </a:solidFill>
                <a:effectLst/>
                <a:latin typeface="Lato" panose="020B0604020202020204" pitchFamily="34" charset="0"/>
              </a:rPr>
              <a:t>Simple linear regression uses traditional slope-intercept form, where </a:t>
            </a:r>
            <a:r>
              <a:rPr kumimoji="0" lang="en-US" altLang="en-US" sz="1600" b="0" i="0" u="none" strike="noStrike" cap="none" normalizeH="0" baseline="0" dirty="0">
                <a:ln>
                  <a:noFill/>
                </a:ln>
                <a:solidFill>
                  <a:srgbClr val="404040"/>
                </a:solidFill>
                <a:effectLst/>
                <a:latin typeface="MathJax_Math-italic"/>
              </a:rPr>
              <a:t>m</a:t>
            </a:r>
            <a:r>
              <a:rPr kumimoji="0" lang="en-US" altLang="en-US" sz="1600" b="0" i="0" u="none" strike="noStrike" cap="none" normalizeH="0" baseline="0" dirty="0">
                <a:ln>
                  <a:noFill/>
                </a:ln>
                <a:solidFill>
                  <a:srgbClr val="404040"/>
                </a:solidFill>
                <a:effectLst/>
                <a:latin typeface="Lato" panose="020B0604020202020204" pitchFamily="34" charset="0"/>
              </a:rPr>
              <a:t>m and </a:t>
            </a:r>
            <a:r>
              <a:rPr kumimoji="0" lang="en-US" altLang="en-US" sz="1600" b="0" i="0" u="none" strike="noStrike" cap="none" normalizeH="0" baseline="0" dirty="0">
                <a:ln>
                  <a:noFill/>
                </a:ln>
                <a:solidFill>
                  <a:srgbClr val="404040"/>
                </a:solidFill>
                <a:effectLst/>
                <a:latin typeface="MathJax_Math-italic"/>
              </a:rPr>
              <a:t>b</a:t>
            </a:r>
            <a:r>
              <a:rPr kumimoji="0" lang="en-US" altLang="en-US" sz="1600" b="0" i="0" u="none" strike="noStrike" cap="none" normalizeH="0" baseline="0" dirty="0">
                <a:ln>
                  <a:noFill/>
                </a:ln>
                <a:solidFill>
                  <a:srgbClr val="404040"/>
                </a:solidFill>
                <a:effectLst/>
                <a:latin typeface="Lato" panose="020B0604020202020204" pitchFamily="34" charset="0"/>
              </a:rPr>
              <a:t>b are the variables our algorithm will try to “learn” to produce the most accurate predictions. </a:t>
            </a:r>
            <a:r>
              <a:rPr kumimoji="0" lang="en-US" altLang="en-US" sz="1600" b="0" i="0" u="none" strike="noStrike" cap="none" normalizeH="0" baseline="0" dirty="0">
                <a:ln>
                  <a:noFill/>
                </a:ln>
                <a:solidFill>
                  <a:srgbClr val="404040"/>
                </a:solidFill>
                <a:effectLst/>
                <a:latin typeface="MathJax_Math-italic"/>
              </a:rPr>
              <a:t>x</a:t>
            </a:r>
            <a:r>
              <a:rPr kumimoji="0" lang="en-US" altLang="en-US" sz="1600" b="0" i="0" u="none" strike="noStrike" cap="none" normalizeH="0" baseline="0" dirty="0">
                <a:ln>
                  <a:noFill/>
                </a:ln>
                <a:solidFill>
                  <a:srgbClr val="404040"/>
                </a:solidFill>
                <a:effectLst/>
                <a:latin typeface="Lato" panose="020B0604020202020204" pitchFamily="34" charset="0"/>
              </a:rPr>
              <a:t>x represents our input data and </a:t>
            </a:r>
            <a:r>
              <a:rPr kumimoji="0" lang="en-US" altLang="en-US" sz="1600" b="0" i="0" u="none" strike="noStrike" cap="none" normalizeH="0" baseline="0" dirty="0" err="1">
                <a:ln>
                  <a:noFill/>
                </a:ln>
                <a:solidFill>
                  <a:srgbClr val="404040"/>
                </a:solidFill>
                <a:effectLst/>
                <a:latin typeface="MathJax_Math-italic"/>
              </a:rPr>
              <a:t>y</a:t>
            </a:r>
            <a:r>
              <a:rPr kumimoji="0" lang="en-US" altLang="en-US" sz="1600" b="0" i="0" u="none" strike="noStrike" cap="none" normalizeH="0" baseline="0" dirty="0" err="1">
                <a:ln>
                  <a:noFill/>
                </a:ln>
                <a:solidFill>
                  <a:srgbClr val="404040"/>
                </a:solidFill>
                <a:effectLst/>
                <a:latin typeface="Lato" panose="020B0604020202020204" pitchFamily="34" charset="0"/>
              </a:rPr>
              <a:t>y</a:t>
            </a:r>
            <a:r>
              <a:rPr kumimoji="0" lang="en-US" altLang="en-US" sz="1600" b="0" i="0" u="none" strike="noStrike" cap="none" normalizeH="0" baseline="0" dirty="0">
                <a:ln>
                  <a:noFill/>
                </a:ln>
                <a:solidFill>
                  <a:srgbClr val="404040"/>
                </a:solidFill>
                <a:effectLst/>
                <a:latin typeface="Lato" panose="020B0604020202020204" pitchFamily="34" charset="0"/>
              </a:rPr>
              <a:t> represents our prediction.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040"/>
                </a:solidFill>
                <a:effectLst/>
                <a:latin typeface="MathJax_Math-italic"/>
              </a:rPr>
              <a:t>y</a:t>
            </a:r>
            <a:r>
              <a:rPr kumimoji="0" lang="en-US" altLang="en-US" sz="1600" b="0" i="0" u="none" strike="noStrike" cap="none" normalizeH="0" baseline="0" dirty="0">
                <a:ln>
                  <a:noFill/>
                </a:ln>
                <a:solidFill>
                  <a:srgbClr val="404040"/>
                </a:solidFill>
                <a:effectLst/>
                <a:latin typeface="MathJax_Main"/>
              </a:rPr>
              <a:t>=</a:t>
            </a:r>
            <a:r>
              <a:rPr kumimoji="0" lang="en-US" altLang="en-US" sz="1600" b="0" i="0" u="none" strike="noStrike" cap="none" normalizeH="0" baseline="0" dirty="0" err="1">
                <a:ln>
                  <a:noFill/>
                </a:ln>
                <a:solidFill>
                  <a:srgbClr val="404040"/>
                </a:solidFill>
                <a:effectLst/>
                <a:latin typeface="MathJax_Math-italic"/>
              </a:rPr>
              <a:t>mx</a:t>
            </a:r>
            <a:r>
              <a:rPr kumimoji="0" lang="en-US" altLang="en-US" sz="1600" b="0" i="0" u="none" strike="noStrike" cap="none" normalizeH="0" baseline="0" dirty="0" err="1">
                <a:ln>
                  <a:noFill/>
                </a:ln>
                <a:solidFill>
                  <a:srgbClr val="404040"/>
                </a:solidFill>
                <a:effectLst/>
                <a:latin typeface="MathJax_Main"/>
              </a:rPr>
              <a:t>+</a:t>
            </a:r>
            <a:r>
              <a:rPr kumimoji="0" lang="en-US" altLang="en-US" sz="1600" b="0" i="0" u="none" strike="noStrike" cap="none" normalizeH="0" baseline="0" dirty="0" err="1">
                <a:ln>
                  <a:noFill/>
                </a:ln>
                <a:solidFill>
                  <a:srgbClr val="404040"/>
                </a:solidFill>
                <a:effectLst/>
                <a:latin typeface="MathJax_Math-italic"/>
              </a:rPr>
              <a:t>b</a:t>
            </a:r>
            <a:r>
              <a:rPr kumimoji="0" lang="en-US" altLang="en-US" sz="1600" b="0" i="0" u="none" strike="noStrike" cap="none" normalizeH="0" baseline="0" dirty="0" err="1">
                <a:ln>
                  <a:noFill/>
                </a:ln>
                <a:solidFill>
                  <a:srgbClr val="404040"/>
                </a:solidFill>
                <a:effectLst/>
                <a:latin typeface="Lato" panose="020B0604020202020204" pitchFamily="34" charset="0"/>
              </a:rPr>
              <a:t>y</a:t>
            </a:r>
            <a:r>
              <a:rPr kumimoji="0" lang="en-US" altLang="en-US" sz="1600" b="0" i="0" u="none" strike="noStrike" cap="none" normalizeH="0" baseline="0" dirty="0">
                <a:ln>
                  <a:noFill/>
                </a:ln>
                <a:solidFill>
                  <a:srgbClr val="404040"/>
                </a:solidFill>
                <a:effectLst/>
                <a:latin typeface="Lato" panose="020B0604020202020204" pitchFamily="34" charset="0"/>
              </a:rPr>
              <a:t>=</a:t>
            </a:r>
            <a:r>
              <a:rPr kumimoji="0" lang="en-US" altLang="en-US" sz="1600" b="0" i="0" u="none" strike="noStrike" cap="none" normalizeH="0" baseline="0" dirty="0" err="1">
                <a:ln>
                  <a:noFill/>
                </a:ln>
                <a:solidFill>
                  <a:srgbClr val="404040"/>
                </a:solidFill>
                <a:effectLst/>
                <a:latin typeface="Lato" panose="020B0604020202020204" pitchFamily="34" charset="0"/>
              </a:rPr>
              <a:t>mx+b</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404040"/>
                </a:solidFill>
                <a:effectLst/>
                <a:latin typeface="Lato" panose="020B0604020202020204" pitchFamily="34" charset="0"/>
              </a:rPr>
              <a:t>Multivariable regression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040"/>
                </a:solidFill>
                <a:effectLst/>
                <a:latin typeface="Lato" panose="020B0604020202020204" pitchFamily="34" charset="0"/>
              </a:rPr>
              <a:t>A more complex, multi-variable linear equation might look like this, where </a:t>
            </a:r>
            <a:r>
              <a:rPr kumimoji="0" lang="en-US" altLang="en-US" sz="1600" b="0" i="0" u="none" strike="noStrike" cap="none" normalizeH="0" baseline="0" dirty="0" err="1">
                <a:ln>
                  <a:noFill/>
                </a:ln>
                <a:solidFill>
                  <a:srgbClr val="404040"/>
                </a:solidFill>
                <a:effectLst/>
                <a:latin typeface="MathJax_Math-italic"/>
              </a:rPr>
              <a:t>w</a:t>
            </a:r>
            <a:r>
              <a:rPr kumimoji="0" lang="en-US" altLang="en-US" sz="1600" b="0" i="0" u="none" strike="noStrike" cap="none" normalizeH="0" baseline="0" dirty="0" err="1">
                <a:ln>
                  <a:noFill/>
                </a:ln>
                <a:solidFill>
                  <a:srgbClr val="404040"/>
                </a:solidFill>
                <a:effectLst/>
                <a:latin typeface="Lato" panose="020B0604020202020204" pitchFamily="34" charset="0"/>
              </a:rPr>
              <a:t>w</a:t>
            </a:r>
            <a:r>
              <a:rPr kumimoji="0" lang="en-US" altLang="en-US" sz="1600" b="0" i="0" u="none" strike="noStrike" cap="none" normalizeH="0" baseline="0" dirty="0">
                <a:ln>
                  <a:noFill/>
                </a:ln>
                <a:solidFill>
                  <a:srgbClr val="404040"/>
                </a:solidFill>
                <a:effectLst/>
                <a:latin typeface="Lato" panose="020B0604020202020204" pitchFamily="34" charset="0"/>
              </a:rPr>
              <a:t> represents the coefficients, or weights, our model will try to learn.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040"/>
                </a:solidFill>
                <a:effectLst/>
                <a:latin typeface="MathJax_Math-italic"/>
              </a:rPr>
              <a:t>f</a:t>
            </a:r>
            <a:r>
              <a:rPr kumimoji="0" lang="en-US" altLang="en-US" sz="1600" b="0" i="0" u="none" strike="noStrike" cap="none" normalizeH="0" baseline="0" dirty="0">
                <a:ln>
                  <a:noFill/>
                </a:ln>
                <a:solidFill>
                  <a:srgbClr val="404040"/>
                </a:solidFill>
                <a:effectLst/>
                <a:latin typeface="MathJax_Main"/>
              </a:rPr>
              <a:t>(</a:t>
            </a:r>
            <a:r>
              <a:rPr kumimoji="0" lang="en-US" altLang="en-US" sz="1600" b="0" i="0" u="none" strike="noStrike" cap="none" normalizeH="0" baseline="0" dirty="0" err="1">
                <a:ln>
                  <a:noFill/>
                </a:ln>
                <a:solidFill>
                  <a:srgbClr val="404040"/>
                </a:solidFill>
                <a:effectLst/>
                <a:latin typeface="MathJax_Math-italic"/>
              </a:rPr>
              <a:t>x</a:t>
            </a:r>
            <a:r>
              <a:rPr kumimoji="0" lang="en-US" altLang="en-US" sz="1600" b="0" i="0" u="none" strike="noStrike" cap="none" normalizeH="0" baseline="0" dirty="0" err="1">
                <a:ln>
                  <a:noFill/>
                </a:ln>
                <a:solidFill>
                  <a:srgbClr val="404040"/>
                </a:solidFill>
                <a:effectLst/>
                <a:latin typeface="MathJax_Main"/>
              </a:rPr>
              <a:t>,</a:t>
            </a:r>
            <a:r>
              <a:rPr kumimoji="0" lang="en-US" altLang="en-US" sz="1600" b="0" i="0" u="none" strike="noStrike" cap="none" normalizeH="0" baseline="0" dirty="0" err="1">
                <a:ln>
                  <a:noFill/>
                </a:ln>
                <a:solidFill>
                  <a:srgbClr val="404040"/>
                </a:solidFill>
                <a:effectLst/>
                <a:latin typeface="MathJax_Math-italic"/>
              </a:rPr>
              <a:t>y</a:t>
            </a:r>
            <a:r>
              <a:rPr kumimoji="0" lang="en-US" altLang="en-US" sz="1600" b="0" i="0" u="none" strike="noStrike" cap="none" normalizeH="0" baseline="0" dirty="0" err="1">
                <a:ln>
                  <a:noFill/>
                </a:ln>
                <a:solidFill>
                  <a:srgbClr val="404040"/>
                </a:solidFill>
                <a:effectLst/>
                <a:latin typeface="MathJax_Main"/>
              </a:rPr>
              <a:t>,</a:t>
            </a:r>
            <a:r>
              <a:rPr kumimoji="0" lang="en-US" altLang="en-US" sz="1600" b="0" i="0" u="none" strike="noStrike" cap="none" normalizeH="0" baseline="0" dirty="0" err="1">
                <a:ln>
                  <a:noFill/>
                </a:ln>
                <a:solidFill>
                  <a:srgbClr val="404040"/>
                </a:solidFill>
                <a:effectLst/>
                <a:latin typeface="MathJax_Math-italic"/>
              </a:rPr>
              <a:t>z</a:t>
            </a:r>
            <a:r>
              <a:rPr kumimoji="0" lang="en-US" altLang="en-US" sz="1600" b="0" i="0" u="none" strike="noStrike" cap="none" normalizeH="0" baseline="0" dirty="0">
                <a:ln>
                  <a:noFill/>
                </a:ln>
                <a:solidFill>
                  <a:srgbClr val="404040"/>
                </a:solidFill>
                <a:effectLst/>
                <a:latin typeface="MathJax_Main"/>
              </a:rPr>
              <a:t>)=</a:t>
            </a:r>
            <a:r>
              <a:rPr kumimoji="0" lang="en-US" altLang="en-US" sz="1600" b="0" i="0" u="none" strike="noStrike" cap="none" normalizeH="0" baseline="0" dirty="0">
                <a:ln>
                  <a:noFill/>
                </a:ln>
                <a:solidFill>
                  <a:srgbClr val="404040"/>
                </a:solidFill>
                <a:effectLst/>
                <a:latin typeface="MathJax_Math-italic"/>
              </a:rPr>
              <a:t>w</a:t>
            </a:r>
            <a:r>
              <a:rPr kumimoji="0" lang="en-US" altLang="en-US" sz="1600" b="0" i="0" u="none" strike="noStrike" cap="none" normalizeH="0" baseline="0" dirty="0">
                <a:ln>
                  <a:noFill/>
                </a:ln>
                <a:solidFill>
                  <a:srgbClr val="404040"/>
                </a:solidFill>
                <a:effectLst/>
                <a:latin typeface="MathJax_Main"/>
              </a:rPr>
              <a:t>1</a:t>
            </a:r>
            <a:r>
              <a:rPr kumimoji="0" lang="en-US" altLang="en-US" sz="1600" b="0" i="0" u="none" strike="noStrike" cap="none" normalizeH="0" baseline="0" dirty="0">
                <a:ln>
                  <a:noFill/>
                </a:ln>
                <a:solidFill>
                  <a:srgbClr val="404040"/>
                </a:solidFill>
                <a:effectLst/>
                <a:latin typeface="MathJax_Math-italic"/>
              </a:rPr>
              <a:t>x</a:t>
            </a:r>
            <a:r>
              <a:rPr kumimoji="0" lang="en-US" altLang="en-US" sz="1600" b="0" i="0" u="none" strike="noStrike" cap="none" normalizeH="0" baseline="0" dirty="0">
                <a:ln>
                  <a:noFill/>
                </a:ln>
                <a:solidFill>
                  <a:srgbClr val="404040"/>
                </a:solidFill>
                <a:effectLst/>
                <a:latin typeface="MathJax_Main"/>
              </a:rPr>
              <a:t>+</a:t>
            </a:r>
            <a:r>
              <a:rPr kumimoji="0" lang="en-US" altLang="en-US" sz="1600" b="0" i="0" u="none" strike="noStrike" cap="none" normalizeH="0" baseline="0" dirty="0">
                <a:ln>
                  <a:noFill/>
                </a:ln>
                <a:solidFill>
                  <a:srgbClr val="404040"/>
                </a:solidFill>
                <a:effectLst/>
                <a:latin typeface="MathJax_Math-italic"/>
              </a:rPr>
              <a:t>w</a:t>
            </a:r>
            <a:r>
              <a:rPr kumimoji="0" lang="en-US" altLang="en-US" sz="1600" b="0" i="0" u="none" strike="noStrike" cap="none" normalizeH="0" baseline="0" dirty="0">
                <a:ln>
                  <a:noFill/>
                </a:ln>
                <a:solidFill>
                  <a:srgbClr val="404040"/>
                </a:solidFill>
                <a:effectLst/>
                <a:latin typeface="MathJax_Main"/>
              </a:rPr>
              <a:t>2</a:t>
            </a:r>
            <a:r>
              <a:rPr kumimoji="0" lang="en-US" altLang="en-US" sz="1600" b="0" i="0" u="none" strike="noStrike" cap="none" normalizeH="0" baseline="0" dirty="0">
                <a:ln>
                  <a:noFill/>
                </a:ln>
                <a:solidFill>
                  <a:srgbClr val="404040"/>
                </a:solidFill>
                <a:effectLst/>
                <a:latin typeface="MathJax_Math-italic"/>
              </a:rPr>
              <a:t>y</a:t>
            </a:r>
            <a:r>
              <a:rPr kumimoji="0" lang="en-US" altLang="en-US" sz="1600" b="0" i="0" u="none" strike="noStrike" cap="none" normalizeH="0" baseline="0" dirty="0">
                <a:ln>
                  <a:noFill/>
                </a:ln>
                <a:solidFill>
                  <a:srgbClr val="404040"/>
                </a:solidFill>
                <a:effectLst/>
                <a:latin typeface="MathJax_Main"/>
              </a:rPr>
              <a:t>+</a:t>
            </a:r>
            <a:r>
              <a:rPr kumimoji="0" lang="en-US" altLang="en-US" sz="1600" b="0" i="0" u="none" strike="noStrike" cap="none" normalizeH="0" baseline="0" dirty="0">
                <a:ln>
                  <a:noFill/>
                </a:ln>
                <a:solidFill>
                  <a:srgbClr val="404040"/>
                </a:solidFill>
                <a:effectLst/>
                <a:latin typeface="MathJax_Math-italic"/>
              </a:rPr>
              <a:t>w</a:t>
            </a:r>
            <a:r>
              <a:rPr kumimoji="0" lang="en-US" altLang="en-US" sz="1600" b="0" i="0" u="none" strike="noStrike" cap="none" normalizeH="0" baseline="0" dirty="0">
                <a:ln>
                  <a:noFill/>
                </a:ln>
                <a:solidFill>
                  <a:srgbClr val="404040"/>
                </a:solidFill>
                <a:effectLst/>
                <a:latin typeface="MathJax_Main"/>
              </a:rPr>
              <a:t>3</a:t>
            </a:r>
            <a:r>
              <a:rPr kumimoji="0" lang="en-US" altLang="en-US" sz="1600" b="0" i="0" u="none" strike="noStrike" cap="none" normalizeH="0" baseline="0" dirty="0">
                <a:ln>
                  <a:noFill/>
                </a:ln>
                <a:solidFill>
                  <a:srgbClr val="404040"/>
                </a:solidFill>
                <a:effectLst/>
                <a:latin typeface="MathJax_Math-italic"/>
              </a:rPr>
              <a:t>z</a:t>
            </a:r>
            <a:r>
              <a:rPr kumimoji="0" lang="en-US" altLang="en-US" sz="1600" b="0" i="0" u="none" strike="noStrike" cap="none" normalizeH="0" baseline="0" dirty="0">
                <a:ln>
                  <a:noFill/>
                </a:ln>
                <a:solidFill>
                  <a:srgbClr val="404040"/>
                </a:solidFill>
                <a:effectLst/>
                <a:latin typeface="Lato" panose="020B0604020202020204" pitchFamily="34" charset="0"/>
              </a:rPr>
              <a:t>f(</a:t>
            </a:r>
            <a:r>
              <a:rPr kumimoji="0" lang="en-US" altLang="en-US" sz="1600" b="0" i="0" u="none" strike="noStrike" cap="none" normalizeH="0" baseline="0" dirty="0" err="1">
                <a:ln>
                  <a:noFill/>
                </a:ln>
                <a:solidFill>
                  <a:srgbClr val="404040"/>
                </a:solidFill>
                <a:effectLst/>
                <a:latin typeface="Lato" panose="020B0604020202020204" pitchFamily="34" charset="0"/>
              </a:rPr>
              <a:t>x,y,z</a:t>
            </a:r>
            <a:r>
              <a:rPr kumimoji="0" lang="en-US" altLang="en-US" sz="1600" b="0" i="0" u="none" strike="noStrike" cap="none" normalizeH="0" baseline="0" dirty="0">
                <a:ln>
                  <a:noFill/>
                </a:ln>
                <a:solidFill>
                  <a:srgbClr val="404040"/>
                </a:solidFill>
                <a:effectLst/>
                <a:latin typeface="Lato" panose="020B0604020202020204" pitchFamily="34" charset="0"/>
              </a:rPr>
              <a:t>)=w1x+w2y+w3z</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040"/>
                </a:solidFill>
                <a:effectLst/>
                <a:latin typeface="Lato" panose="020B0604020202020204" pitchFamily="34" charset="0"/>
              </a:rPr>
              <a:t>The variables </a:t>
            </a:r>
            <a:r>
              <a:rPr kumimoji="0" lang="en-US" altLang="en-US" sz="1600" b="0" i="0" u="none" strike="noStrike" cap="none" normalizeH="0" baseline="0" dirty="0" err="1">
                <a:ln>
                  <a:noFill/>
                </a:ln>
                <a:solidFill>
                  <a:srgbClr val="404040"/>
                </a:solidFill>
                <a:effectLst/>
                <a:latin typeface="MathJax_Math-italic"/>
              </a:rPr>
              <a:t>x</a:t>
            </a:r>
            <a:r>
              <a:rPr kumimoji="0" lang="en-US" altLang="en-US" sz="1600" b="0" i="0" u="none" strike="noStrike" cap="none" normalizeH="0" baseline="0" dirty="0" err="1">
                <a:ln>
                  <a:noFill/>
                </a:ln>
                <a:solidFill>
                  <a:srgbClr val="404040"/>
                </a:solidFill>
                <a:effectLst/>
                <a:latin typeface="MathJax_Main"/>
              </a:rPr>
              <a:t>,</a:t>
            </a:r>
            <a:r>
              <a:rPr kumimoji="0" lang="en-US" altLang="en-US" sz="1600" b="0" i="0" u="none" strike="noStrike" cap="none" normalizeH="0" baseline="0" dirty="0" err="1">
                <a:ln>
                  <a:noFill/>
                </a:ln>
                <a:solidFill>
                  <a:srgbClr val="404040"/>
                </a:solidFill>
                <a:effectLst/>
                <a:latin typeface="MathJax_Math-italic"/>
              </a:rPr>
              <a:t>y</a:t>
            </a:r>
            <a:r>
              <a:rPr kumimoji="0" lang="en-US" altLang="en-US" sz="1600" b="0" i="0" u="none" strike="noStrike" cap="none" normalizeH="0" baseline="0" dirty="0" err="1">
                <a:ln>
                  <a:noFill/>
                </a:ln>
                <a:solidFill>
                  <a:srgbClr val="404040"/>
                </a:solidFill>
                <a:effectLst/>
                <a:latin typeface="MathJax_Main"/>
              </a:rPr>
              <a:t>,</a:t>
            </a:r>
            <a:r>
              <a:rPr kumimoji="0" lang="en-US" altLang="en-US" sz="1600" b="0" i="0" u="none" strike="noStrike" cap="none" normalizeH="0" baseline="0" dirty="0" err="1">
                <a:ln>
                  <a:noFill/>
                </a:ln>
                <a:solidFill>
                  <a:srgbClr val="404040"/>
                </a:solidFill>
                <a:effectLst/>
                <a:latin typeface="MathJax_Math-italic"/>
              </a:rPr>
              <a:t>z</a:t>
            </a:r>
            <a:r>
              <a:rPr kumimoji="0" lang="en-US" altLang="en-US" sz="1600" b="0" i="0" u="none" strike="noStrike" cap="none" normalizeH="0" baseline="0" dirty="0" err="1">
                <a:ln>
                  <a:noFill/>
                </a:ln>
                <a:solidFill>
                  <a:srgbClr val="404040"/>
                </a:solidFill>
                <a:effectLst/>
                <a:latin typeface="Lato" panose="020B0604020202020204" pitchFamily="34" charset="0"/>
              </a:rPr>
              <a:t>x,y,z</a:t>
            </a:r>
            <a:r>
              <a:rPr kumimoji="0" lang="en-US" altLang="en-US" sz="1600" b="0" i="0" u="none" strike="noStrike" cap="none" normalizeH="0" baseline="0" dirty="0">
                <a:ln>
                  <a:noFill/>
                </a:ln>
                <a:solidFill>
                  <a:srgbClr val="404040"/>
                </a:solidFill>
                <a:effectLst/>
                <a:latin typeface="Lato" panose="020B0604020202020204" pitchFamily="34" charset="0"/>
              </a:rPr>
              <a:t> represent the attributes, or distinct pieces of information, we have about each observation. For sales predictions, these attributes might include a company’s advertising spend on radio, TV, and newspapers.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040"/>
                </a:solidFill>
                <a:effectLst/>
                <a:latin typeface="MathJax_Math-italic"/>
              </a:rPr>
              <a:t>Sales</a:t>
            </a:r>
            <a:r>
              <a:rPr kumimoji="0" lang="en-US" altLang="en-US" sz="1600" b="0" i="0" u="none" strike="noStrike" cap="none" normalizeH="0" baseline="0" dirty="0">
                <a:ln>
                  <a:noFill/>
                </a:ln>
                <a:solidFill>
                  <a:srgbClr val="404040"/>
                </a:solidFill>
                <a:effectLst/>
                <a:latin typeface="MathJax_Main"/>
              </a:rPr>
              <a:t>=</a:t>
            </a:r>
            <a:r>
              <a:rPr kumimoji="0" lang="en-US" altLang="en-US" sz="1600" b="0" i="0" u="none" strike="noStrike" cap="none" normalizeH="0" baseline="0" dirty="0">
                <a:ln>
                  <a:noFill/>
                </a:ln>
                <a:solidFill>
                  <a:srgbClr val="404040"/>
                </a:solidFill>
                <a:effectLst/>
                <a:latin typeface="MathJax_Math-italic"/>
              </a:rPr>
              <a:t>w</a:t>
            </a:r>
            <a:r>
              <a:rPr kumimoji="0" lang="en-US" altLang="en-US" sz="1600" b="0" i="0" u="none" strike="noStrike" cap="none" normalizeH="0" baseline="0" dirty="0">
                <a:ln>
                  <a:noFill/>
                </a:ln>
                <a:solidFill>
                  <a:srgbClr val="404040"/>
                </a:solidFill>
                <a:effectLst/>
                <a:latin typeface="MathJax_Main"/>
              </a:rPr>
              <a:t>1</a:t>
            </a:r>
            <a:r>
              <a:rPr kumimoji="0" lang="en-US" altLang="en-US" sz="1600" b="0" i="0" u="none" strike="noStrike" cap="none" normalizeH="0" baseline="0" dirty="0">
                <a:ln>
                  <a:noFill/>
                </a:ln>
                <a:solidFill>
                  <a:srgbClr val="404040"/>
                </a:solidFill>
                <a:effectLst/>
                <a:latin typeface="MathJax_Math-italic"/>
              </a:rPr>
              <a:t>Radio</a:t>
            </a:r>
            <a:r>
              <a:rPr kumimoji="0" lang="en-US" altLang="en-US" sz="1600" b="0" i="0" u="none" strike="noStrike" cap="none" normalizeH="0" baseline="0" dirty="0">
                <a:ln>
                  <a:noFill/>
                </a:ln>
                <a:solidFill>
                  <a:srgbClr val="404040"/>
                </a:solidFill>
                <a:effectLst/>
                <a:latin typeface="MathJax_Main"/>
              </a:rPr>
              <a:t>+</a:t>
            </a:r>
            <a:r>
              <a:rPr kumimoji="0" lang="en-US" altLang="en-US" sz="1600" b="0" i="0" u="none" strike="noStrike" cap="none" normalizeH="0" baseline="0" dirty="0">
                <a:ln>
                  <a:noFill/>
                </a:ln>
                <a:solidFill>
                  <a:srgbClr val="404040"/>
                </a:solidFill>
                <a:effectLst/>
                <a:latin typeface="MathJax_Math-italic"/>
              </a:rPr>
              <a:t>w</a:t>
            </a:r>
            <a:r>
              <a:rPr kumimoji="0" lang="en-US" altLang="en-US" sz="1600" b="0" i="0" u="none" strike="noStrike" cap="none" normalizeH="0" baseline="0" dirty="0">
                <a:ln>
                  <a:noFill/>
                </a:ln>
                <a:solidFill>
                  <a:srgbClr val="404040"/>
                </a:solidFill>
                <a:effectLst/>
                <a:latin typeface="MathJax_Main"/>
              </a:rPr>
              <a:t>2</a:t>
            </a:r>
            <a:r>
              <a:rPr kumimoji="0" lang="en-US" altLang="en-US" sz="1600" b="0" i="0" u="none" strike="noStrike" cap="none" normalizeH="0" baseline="0" dirty="0">
                <a:ln>
                  <a:noFill/>
                </a:ln>
                <a:solidFill>
                  <a:srgbClr val="404040"/>
                </a:solidFill>
                <a:effectLst/>
                <a:latin typeface="MathJax_Math-italic"/>
              </a:rPr>
              <a:t>TV</a:t>
            </a:r>
            <a:r>
              <a:rPr kumimoji="0" lang="en-US" altLang="en-US" sz="1600" b="0" i="0" u="none" strike="noStrike" cap="none" normalizeH="0" baseline="0" dirty="0">
                <a:ln>
                  <a:noFill/>
                </a:ln>
                <a:solidFill>
                  <a:srgbClr val="404040"/>
                </a:solidFill>
                <a:effectLst/>
                <a:latin typeface="MathJax_Main"/>
              </a:rPr>
              <a:t>+</a:t>
            </a:r>
            <a:r>
              <a:rPr kumimoji="0" lang="en-US" altLang="en-US" sz="1600" b="0" i="0" u="none" strike="noStrike" cap="none" normalizeH="0" baseline="0" dirty="0">
                <a:ln>
                  <a:noFill/>
                </a:ln>
                <a:solidFill>
                  <a:srgbClr val="404040"/>
                </a:solidFill>
                <a:effectLst/>
                <a:latin typeface="MathJax_Math-italic"/>
              </a:rPr>
              <a:t>w</a:t>
            </a:r>
            <a:r>
              <a:rPr kumimoji="0" lang="en-US" altLang="en-US" sz="1600" b="0" i="0" u="none" strike="noStrike" cap="none" normalizeH="0" baseline="0" dirty="0">
                <a:ln>
                  <a:noFill/>
                </a:ln>
                <a:solidFill>
                  <a:srgbClr val="404040"/>
                </a:solidFill>
                <a:effectLst/>
                <a:latin typeface="MathJax_Main"/>
              </a:rPr>
              <a:t>3</a:t>
            </a:r>
            <a:r>
              <a:rPr kumimoji="0" lang="en-US" altLang="en-US" sz="1600" b="0" i="0" u="none" strike="noStrike" cap="none" normalizeH="0" baseline="0" dirty="0">
                <a:ln>
                  <a:noFill/>
                </a:ln>
                <a:solidFill>
                  <a:srgbClr val="404040"/>
                </a:solidFill>
                <a:effectLst/>
                <a:latin typeface="MathJax_Math-italic"/>
              </a:rPr>
              <a:t>News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5754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333-030B-9088-87C9-890341AFD46C}"/>
              </a:ext>
            </a:extLst>
          </p:cNvPr>
          <p:cNvSpPr>
            <a:spLocks noGrp="1"/>
          </p:cNvSpPr>
          <p:nvPr>
            <p:ph type="title"/>
          </p:nvPr>
        </p:nvSpPr>
        <p:spPr/>
        <p:txBody>
          <a:bodyPr/>
          <a:lstStyle/>
          <a:p>
            <a:r>
              <a:rPr lang="en-US" dirty="0"/>
              <a:t>Working with polynomial regression…</a:t>
            </a:r>
            <a:endParaRPr lang="en-IN" dirty="0"/>
          </a:p>
        </p:txBody>
      </p:sp>
      <p:sp>
        <p:nvSpPr>
          <p:cNvPr id="7" name="Content Placeholder 6">
            <a:extLst>
              <a:ext uri="{FF2B5EF4-FFF2-40B4-BE49-F238E27FC236}">
                <a16:creationId xmlns:a16="http://schemas.microsoft.com/office/drawing/2014/main" id="{5150E88A-4404-9387-C79E-1AE0CCC590AF}"/>
              </a:ext>
            </a:extLst>
          </p:cNvPr>
          <p:cNvSpPr>
            <a:spLocks noGrp="1"/>
          </p:cNvSpPr>
          <p:nvPr>
            <p:ph idx="1"/>
          </p:nvPr>
        </p:nvSpPr>
        <p:spPr>
          <a:xfrm>
            <a:off x="1154954" y="2603500"/>
            <a:ext cx="10290286" cy="3416300"/>
          </a:xfrm>
        </p:spPr>
        <p:txBody>
          <a:bodyPr/>
          <a:lstStyle/>
          <a:p>
            <a:r>
              <a:rPr lang="en-US" b="0" i="0" dirty="0">
                <a:solidFill>
                  <a:srgbClr val="202122"/>
                </a:solidFill>
                <a:effectLst/>
                <a:latin typeface="Arial" panose="020B0604020202020204" pitchFamily="34" charset="0"/>
              </a:rPr>
              <a:t>In </a:t>
            </a:r>
            <a:r>
              <a:rPr lang="en-US" b="0" i="0" u="none" strike="noStrike" dirty="0">
                <a:solidFill>
                  <a:srgbClr val="0645AD"/>
                </a:solidFill>
                <a:effectLst/>
                <a:latin typeface="Arial" panose="020B0604020202020204" pitchFamily="34" charset="0"/>
                <a:hlinkClick r:id="rId2" tooltip="Statistics"/>
              </a:rPr>
              <a:t>statistics</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polynomial regression</a:t>
            </a:r>
            <a:r>
              <a:rPr lang="en-US" b="0" i="0" dirty="0">
                <a:solidFill>
                  <a:srgbClr val="202122"/>
                </a:solidFill>
                <a:effectLst/>
                <a:latin typeface="Arial" panose="020B0604020202020204" pitchFamily="34" charset="0"/>
              </a:rPr>
              <a:t> is a form of </a:t>
            </a:r>
            <a:r>
              <a:rPr lang="en-US" b="0" i="0" u="none" strike="noStrike" dirty="0">
                <a:solidFill>
                  <a:srgbClr val="0645AD"/>
                </a:solidFill>
                <a:effectLst/>
                <a:latin typeface="Arial" panose="020B0604020202020204" pitchFamily="34" charset="0"/>
                <a:hlinkClick r:id="rId3" tooltip="Regression analysis"/>
              </a:rPr>
              <a:t>regression analysis</a:t>
            </a:r>
            <a:r>
              <a:rPr lang="en-US" b="0" i="0" dirty="0">
                <a:solidFill>
                  <a:srgbClr val="202122"/>
                </a:solidFill>
                <a:effectLst/>
                <a:latin typeface="Arial" panose="020B0604020202020204" pitchFamily="34" charset="0"/>
              </a:rPr>
              <a:t> in which the relationship between the </a:t>
            </a:r>
            <a:r>
              <a:rPr lang="en-US" b="0" i="0" u="none" strike="noStrike" dirty="0">
                <a:solidFill>
                  <a:srgbClr val="0645AD"/>
                </a:solidFill>
                <a:effectLst/>
                <a:latin typeface="Arial" panose="020B0604020202020204" pitchFamily="34" charset="0"/>
                <a:hlinkClick r:id="rId4" tooltip="Independent variable"/>
              </a:rPr>
              <a:t>independent variable</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x</a:t>
            </a:r>
            <a:r>
              <a:rPr lang="en-US" b="0" i="0" dirty="0">
                <a:solidFill>
                  <a:srgbClr val="202122"/>
                </a:solidFill>
                <a:effectLst/>
                <a:latin typeface="Arial" panose="020B0604020202020204" pitchFamily="34" charset="0"/>
              </a:rPr>
              <a:t> and the </a:t>
            </a:r>
            <a:r>
              <a:rPr lang="en-US" b="0" i="0" u="none" strike="noStrike" dirty="0">
                <a:solidFill>
                  <a:srgbClr val="0645AD"/>
                </a:solidFill>
                <a:effectLst/>
                <a:latin typeface="Arial" panose="020B0604020202020204" pitchFamily="34" charset="0"/>
                <a:hlinkClick r:id="rId5" tooltip="Dependent variable"/>
              </a:rPr>
              <a:t>dependent variable</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y</a:t>
            </a:r>
            <a:r>
              <a:rPr lang="en-US" b="0" i="0" dirty="0">
                <a:solidFill>
                  <a:srgbClr val="202122"/>
                </a:solidFill>
                <a:effectLst/>
                <a:latin typeface="Arial" panose="020B0604020202020204" pitchFamily="34" charset="0"/>
              </a:rPr>
              <a:t> is modelled as an </a:t>
            </a:r>
            <a:r>
              <a:rPr lang="en-US" b="0" i="1" dirty="0">
                <a:solidFill>
                  <a:srgbClr val="202122"/>
                </a:solidFill>
                <a:effectLst/>
                <a:latin typeface="Arial" panose="020B0604020202020204" pitchFamily="34" charset="0"/>
              </a:rPr>
              <a:t>n</a:t>
            </a:r>
            <a:r>
              <a:rPr lang="en-US" b="0" i="0" dirty="0">
                <a:solidFill>
                  <a:srgbClr val="202122"/>
                </a:solidFill>
                <a:effectLst/>
                <a:latin typeface="Arial" panose="020B0604020202020204" pitchFamily="34" charset="0"/>
              </a:rPr>
              <a:t>th degree </a:t>
            </a:r>
            <a:r>
              <a:rPr lang="en-US" dirty="0">
                <a:solidFill>
                  <a:srgbClr val="0645AD"/>
                </a:solidFill>
                <a:latin typeface="Arial" panose="020B0604020202020204" pitchFamily="34" charset="0"/>
              </a:rPr>
              <a:t>polynomial</a:t>
            </a:r>
            <a:r>
              <a:rPr lang="en-US" dirty="0">
                <a:solidFill>
                  <a:srgbClr val="202122"/>
                </a:solidFill>
                <a:latin typeface="Arial" panose="020B0604020202020204" pitchFamily="34" charset="0"/>
              </a:rPr>
              <a:t> in x</a:t>
            </a:r>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When we should use polynomial regression?</a:t>
            </a:r>
          </a:p>
          <a:p>
            <a:r>
              <a:rPr lang="en-US" dirty="0">
                <a:solidFill>
                  <a:srgbClr val="202124"/>
                </a:solidFill>
                <a:latin typeface="arial" panose="020B0604020202020204" pitchFamily="34" charset="0"/>
              </a:rPr>
              <a:t>It should be used when there is no linear correlation between variables, </a:t>
            </a:r>
            <a:br>
              <a:rPr lang="en-US" b="0" i="0" dirty="0">
                <a:solidFill>
                  <a:srgbClr val="202124"/>
                </a:solidFill>
                <a:effectLst/>
                <a:latin typeface="arial" panose="020B0604020202020204" pitchFamily="34" charset="0"/>
              </a:rPr>
            </a:br>
            <a:br>
              <a:rPr lang="en-US" b="0" i="0" dirty="0">
                <a:solidFill>
                  <a:srgbClr val="202124"/>
                </a:solidFill>
                <a:effectLst/>
                <a:latin typeface="arial" panose="020B0604020202020204" pitchFamily="34" charset="0"/>
              </a:rPr>
            </a:br>
            <a:endParaRPr lang="en-IN" dirty="0"/>
          </a:p>
        </p:txBody>
      </p:sp>
      <p:sp>
        <p:nvSpPr>
          <p:cNvPr id="8" name="Rectangle 1">
            <a:extLst>
              <a:ext uri="{FF2B5EF4-FFF2-40B4-BE49-F238E27FC236}">
                <a16:creationId xmlns:a16="http://schemas.microsoft.com/office/drawing/2014/main" id="{666C6530-5C8D-B4EC-08DC-1D4256D84AAB}"/>
              </a:ext>
            </a:extLst>
          </p:cNvPr>
          <p:cNvSpPr>
            <a:spLocks noChangeArrowheads="1"/>
          </p:cNvSpPr>
          <p:nvPr/>
        </p:nvSpPr>
        <p:spPr bwMode="auto">
          <a:xfrm>
            <a:off x="8839200" y="4041747"/>
            <a:ext cx="593030" cy="6174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3174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endParaRPr kumimoji="0" lang="en-US" altLang="en-US"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AutoShape 2" descr="{\displaystyle y=\beta _{0}+\beta _{1}x+\beta _{2}x^{2}+\beta _{3}x^{3}+\cdots +\beta _{n}x^{n}+\varepsilon .\,}">
            <a:extLst>
              <a:ext uri="{FF2B5EF4-FFF2-40B4-BE49-F238E27FC236}">
                <a16:creationId xmlns:a16="http://schemas.microsoft.com/office/drawing/2014/main" id="{3F87FE1E-3598-7B76-BD6B-9AEA7E74B5B9}"/>
              </a:ext>
            </a:extLst>
          </p:cNvPr>
          <p:cNvSpPr>
            <a:spLocks noChangeAspect="1" noChangeArrowheads="1"/>
          </p:cNvSpPr>
          <p:nvPr/>
        </p:nvSpPr>
        <p:spPr bwMode="auto">
          <a:xfrm>
            <a:off x="196850" y="-1984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3">
            <a:extLst>
              <a:ext uri="{FF2B5EF4-FFF2-40B4-BE49-F238E27FC236}">
                <a16:creationId xmlns:a16="http://schemas.microsoft.com/office/drawing/2014/main" id="{A0EE806D-87F1-B65E-385A-8978DB2D567A}"/>
              </a:ext>
            </a:extLst>
          </p:cNvPr>
          <p:cNvSpPr>
            <a:spLocks noChangeArrowheads="1"/>
          </p:cNvSpPr>
          <p:nvPr/>
        </p:nvSpPr>
        <p:spPr bwMode="auto">
          <a:xfrm>
            <a:off x="1355090" y="4382228"/>
            <a:ext cx="593030" cy="6174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3174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endParaRPr kumimoji="0" lang="en-US" altLang="en-US"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AutoShape 4" descr="{\displaystyle y=\beta _{0}+\beta _{1}x+\beta _{2}x^{2}+\beta _{3}x^{3}+\cdots +\beta _{n}x^{n}+\varepsilon .\,}">
            <a:extLst>
              <a:ext uri="{FF2B5EF4-FFF2-40B4-BE49-F238E27FC236}">
                <a16:creationId xmlns:a16="http://schemas.microsoft.com/office/drawing/2014/main" id="{0FEC86ED-C831-A060-1E03-D2D1F7541C1C}"/>
              </a:ext>
            </a:extLst>
          </p:cNvPr>
          <p:cNvSpPr>
            <a:spLocks noChangeAspect="1" noChangeArrowheads="1"/>
          </p:cNvSpPr>
          <p:nvPr/>
        </p:nvSpPr>
        <p:spPr bwMode="auto">
          <a:xfrm>
            <a:off x="349250" y="-460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6" descr="{\displaystyle y=\beta _{0}+\beta _{1}x+\beta _{2}x^{2}+\beta _{3}x^{3}+\cdots +\beta _{n}x^{n}+\varepsilon .\,}">
            <a:extLst>
              <a:ext uri="{FF2B5EF4-FFF2-40B4-BE49-F238E27FC236}">
                <a16:creationId xmlns:a16="http://schemas.microsoft.com/office/drawing/2014/main" id="{3D0BD758-27A4-6745-1591-0CFDDFC12CB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8" descr="{\displaystyle y=\beta _{0}+\beta _{1}x+\beta _{2}x^{2}+\beta _{3}x^{3}+\cdots +\beta _{n}x^{n}+\varepsilon .\,}">
            <a:extLst>
              <a:ext uri="{FF2B5EF4-FFF2-40B4-BE49-F238E27FC236}">
                <a16:creationId xmlns:a16="http://schemas.microsoft.com/office/drawing/2014/main" id="{8FBD73D6-DF9E-4C9B-F42C-EDEC395877F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510414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troduction to Polynomial Regression Analysis">
            <a:extLst>
              <a:ext uri="{FF2B5EF4-FFF2-40B4-BE49-F238E27FC236}">
                <a16:creationId xmlns:a16="http://schemas.microsoft.com/office/drawing/2014/main" id="{D71B332C-E52C-9B98-80B7-474A514E2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 y="29020"/>
            <a:ext cx="11356340" cy="6828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089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D91C4D-66ED-6E93-C596-7B3322022F69}"/>
              </a:ext>
            </a:extLst>
          </p:cNvPr>
          <p:cNvSpPr/>
          <p:nvPr/>
        </p:nvSpPr>
        <p:spPr>
          <a:xfrm>
            <a:off x="274321" y="274320"/>
            <a:ext cx="8249588" cy="1754326"/>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Explanation of code:</a:t>
            </a:r>
          </a:p>
          <a:p>
            <a:pPr algn="ctr"/>
            <a:endParaRPr lang="en-US" sz="5400" b="1" cap="none" spc="0" dirty="0">
              <a:ln w="22225">
                <a:solidFill>
                  <a:schemeClr val="accent2"/>
                </a:solidFill>
                <a:prstDash val="solid"/>
              </a:ln>
              <a:solidFill>
                <a:schemeClr val="accent2">
                  <a:lumMod val="40000"/>
                  <a:lumOff val="60000"/>
                </a:schemeClr>
              </a:solidFill>
              <a:effectLst/>
            </a:endParaRPr>
          </a:p>
        </p:txBody>
      </p:sp>
      <p:sp>
        <p:nvSpPr>
          <p:cNvPr id="5" name="TextBox 4">
            <a:extLst>
              <a:ext uri="{FF2B5EF4-FFF2-40B4-BE49-F238E27FC236}">
                <a16:creationId xmlns:a16="http://schemas.microsoft.com/office/drawing/2014/main" id="{4E2B966B-1313-946A-0D30-B54B70C32AF6}"/>
              </a:ext>
            </a:extLst>
          </p:cNvPr>
          <p:cNvSpPr txBox="1"/>
          <p:nvPr/>
        </p:nvSpPr>
        <p:spPr>
          <a:xfrm>
            <a:off x="274321" y="1615440"/>
            <a:ext cx="9784079" cy="3693319"/>
          </a:xfrm>
          <a:prstGeom prst="rect">
            <a:avLst/>
          </a:prstGeom>
          <a:noFill/>
        </p:spPr>
        <p:txBody>
          <a:bodyPr wrap="square" rtlCol="0">
            <a:spAutoFit/>
          </a:bodyPr>
          <a:lstStyle/>
          <a:p>
            <a:r>
              <a:rPr lang="en-US" dirty="0"/>
              <a:t>1&gt;importing packages</a:t>
            </a:r>
          </a:p>
          <a:p>
            <a:r>
              <a:rPr lang="en-US" dirty="0"/>
              <a:t>2&gt;reading dataset</a:t>
            </a:r>
          </a:p>
          <a:p>
            <a:r>
              <a:rPr lang="en-US" dirty="0"/>
              <a:t>3&gt;identifying problem</a:t>
            </a:r>
          </a:p>
          <a:p>
            <a:r>
              <a:rPr lang="en-US" dirty="0"/>
              <a:t>4&gt;splitting independent and dependent attributes.</a:t>
            </a:r>
          </a:p>
          <a:p>
            <a:r>
              <a:rPr lang="en-US" dirty="0"/>
              <a:t>5&gt;importing linear </a:t>
            </a:r>
            <a:r>
              <a:rPr lang="en-US" dirty="0" err="1"/>
              <a:t>regresser,building</a:t>
            </a:r>
            <a:r>
              <a:rPr lang="en-US" dirty="0"/>
              <a:t> an object</a:t>
            </a:r>
          </a:p>
          <a:p>
            <a:r>
              <a:rPr lang="en-US" dirty="0"/>
              <a:t>6&gt;fitting and transforming input dataset</a:t>
            </a:r>
          </a:p>
          <a:p>
            <a:r>
              <a:rPr lang="en-US" dirty="0"/>
              <a:t>Note: I have not split dataset into training and testing as working with smaller data ..</a:t>
            </a:r>
          </a:p>
          <a:p>
            <a:r>
              <a:rPr lang="en-US" dirty="0"/>
              <a:t>7&gt;taking prediction from the model applying parameter and </a:t>
            </a:r>
          </a:p>
          <a:p>
            <a:r>
              <a:rPr lang="en-US" dirty="0"/>
              <a:t>Hyper </a:t>
            </a:r>
            <a:r>
              <a:rPr lang="en-US" dirty="0" err="1"/>
              <a:t>paramerer</a:t>
            </a:r>
            <a:r>
              <a:rPr lang="en-US" dirty="0"/>
              <a:t> </a:t>
            </a:r>
            <a:r>
              <a:rPr lang="en-US" dirty="0" err="1"/>
              <a:t>tunnings</a:t>
            </a:r>
            <a:r>
              <a:rPr lang="en-US" dirty="0"/>
              <a:t>.</a:t>
            </a:r>
          </a:p>
          <a:p>
            <a:r>
              <a:rPr lang="en-US" dirty="0"/>
              <a:t>8&gt;visualizing results</a:t>
            </a:r>
          </a:p>
          <a:p>
            <a:r>
              <a:rPr lang="en-US" dirty="0"/>
              <a:t>9&gt;comparing results obtained by various </a:t>
            </a:r>
            <a:r>
              <a:rPr lang="en-US" dirty="0" err="1"/>
              <a:t>algorithems</a:t>
            </a:r>
            <a:r>
              <a:rPr lang="en-US" dirty="0"/>
              <a:t>….</a:t>
            </a:r>
          </a:p>
          <a:p>
            <a:r>
              <a:rPr lang="en-US" dirty="0"/>
              <a:t>10&gt;further minor details are well documented as comments in code itself.</a:t>
            </a:r>
          </a:p>
          <a:p>
            <a:endParaRPr lang="en-IN" dirty="0"/>
          </a:p>
        </p:txBody>
      </p:sp>
    </p:spTree>
    <p:extLst>
      <p:ext uri="{BB962C8B-B14F-4D97-AF65-F5344CB8AC3E}">
        <p14:creationId xmlns:p14="http://schemas.microsoft.com/office/powerpoint/2010/main" val="2155192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26D6DB4-25F2-9F3C-51D3-D939368D0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542519" cy="7330440"/>
          </a:xfrm>
          <a:prstGeom prst="rect">
            <a:avLst/>
          </a:prstGeom>
        </p:spPr>
      </p:pic>
    </p:spTree>
    <p:extLst>
      <p:ext uri="{BB962C8B-B14F-4D97-AF65-F5344CB8AC3E}">
        <p14:creationId xmlns:p14="http://schemas.microsoft.com/office/powerpoint/2010/main" val="1025069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330389-F397-29AF-947F-8E587A246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239000"/>
          </a:xfrm>
          <a:prstGeom prst="rect">
            <a:avLst/>
          </a:prstGeom>
        </p:spPr>
      </p:pic>
    </p:spTree>
    <p:extLst>
      <p:ext uri="{BB962C8B-B14F-4D97-AF65-F5344CB8AC3E}">
        <p14:creationId xmlns:p14="http://schemas.microsoft.com/office/powerpoint/2010/main" val="3090139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176</TotalTime>
  <Words>855</Words>
  <Application>Microsoft Office PowerPoint</Application>
  <PresentationFormat>Widescreen</PresentationFormat>
  <Paragraphs>101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vt:lpstr>
      <vt:lpstr>Calibri</vt:lpstr>
      <vt:lpstr>Century Gothic</vt:lpstr>
      <vt:lpstr>Lato</vt:lpstr>
      <vt:lpstr>MathJax_Main</vt:lpstr>
      <vt:lpstr>MathJax_Math-italic</vt:lpstr>
      <vt:lpstr>Wingdings 3</vt:lpstr>
      <vt:lpstr>Ion Boardroom</vt:lpstr>
      <vt:lpstr>COMPARATIVE ANALYSIS </vt:lpstr>
      <vt:lpstr>INTRODUCING DATASET FOR COMPARING VARIOUS APPLICATIONS</vt:lpstr>
      <vt:lpstr>BUISNESS UNDERSTANDING :</vt:lpstr>
      <vt:lpstr>*****Working with linear regression*****</vt:lpstr>
      <vt:lpstr>Working with polynomial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with KNN and SVR</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dc:title>
  <dc:creator>ambali</dc:creator>
  <cp:lastModifiedBy>ambali</cp:lastModifiedBy>
  <cp:revision>4</cp:revision>
  <dcterms:created xsi:type="dcterms:W3CDTF">2022-10-14T12:34:00Z</dcterms:created>
  <dcterms:modified xsi:type="dcterms:W3CDTF">2022-10-20T12:29:29Z</dcterms:modified>
</cp:coreProperties>
</file>