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4" r:id="rId16"/>
    <p:sldId id="271" r:id="rId17"/>
    <p:sldId id="272" r:id="rId18"/>
    <p:sldId id="273" r:id="rId19"/>
    <p:sldId id="275" r:id="rId20"/>
    <p:sldId id="291"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7314157-F61E-4916-A267-267D569F1FBE}" type="datetimeFigureOut">
              <a:rPr lang="en-IN" smtClean="0"/>
              <a:t>26-09-2022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D8C1547-31FD-4173-94D6-225AE61391B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43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314157-F61E-4916-A267-267D569F1FBE}"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8C1547-31FD-4173-94D6-225AE61391B0}" type="slidenum">
              <a:rPr lang="en-IN" smtClean="0"/>
              <a:t>‹#›</a:t>
            </a:fld>
            <a:endParaRPr lang="en-IN"/>
          </a:p>
        </p:txBody>
      </p:sp>
    </p:spTree>
    <p:extLst>
      <p:ext uri="{BB962C8B-B14F-4D97-AF65-F5344CB8AC3E}">
        <p14:creationId xmlns:p14="http://schemas.microsoft.com/office/powerpoint/2010/main" val="177322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14157-F61E-4916-A267-267D569F1FBE}"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C1547-31FD-4173-94D6-225AE61391B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2136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14157-F61E-4916-A267-267D569F1FBE}"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C1547-31FD-4173-94D6-225AE61391B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0798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14157-F61E-4916-A267-267D569F1FBE}"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C1547-31FD-4173-94D6-225AE61391B0}" type="slidenum">
              <a:rPr lang="en-IN" smtClean="0"/>
              <a:t>‹#›</a:t>
            </a:fld>
            <a:endParaRPr lang="en-IN"/>
          </a:p>
        </p:txBody>
      </p:sp>
    </p:spTree>
    <p:extLst>
      <p:ext uri="{BB962C8B-B14F-4D97-AF65-F5344CB8AC3E}">
        <p14:creationId xmlns:p14="http://schemas.microsoft.com/office/powerpoint/2010/main" val="1760907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14157-F61E-4916-A267-267D569F1FBE}"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C1547-31FD-4173-94D6-225AE61391B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400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14157-F61E-4916-A267-267D569F1FBE}"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C1547-31FD-4173-94D6-225AE61391B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9576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14157-F61E-4916-A267-267D569F1FBE}"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C1547-31FD-4173-94D6-225AE61391B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478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14157-F61E-4916-A267-267D569F1FBE}"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C1547-31FD-4173-94D6-225AE61391B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70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14157-F61E-4916-A267-267D569F1FBE}"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C1547-31FD-4173-94D6-225AE61391B0}" type="slidenum">
              <a:rPr lang="en-IN" smtClean="0"/>
              <a:t>‹#›</a:t>
            </a:fld>
            <a:endParaRPr lang="en-IN"/>
          </a:p>
        </p:txBody>
      </p:sp>
    </p:spTree>
    <p:extLst>
      <p:ext uri="{BB962C8B-B14F-4D97-AF65-F5344CB8AC3E}">
        <p14:creationId xmlns:p14="http://schemas.microsoft.com/office/powerpoint/2010/main" val="3187813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14157-F61E-4916-A267-267D569F1FBE}"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C1547-31FD-4173-94D6-225AE61391B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43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314157-F61E-4916-A267-267D569F1FBE}"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8C1547-31FD-4173-94D6-225AE61391B0}" type="slidenum">
              <a:rPr lang="en-IN" smtClean="0"/>
              <a:t>‹#›</a:t>
            </a:fld>
            <a:endParaRPr lang="en-IN"/>
          </a:p>
        </p:txBody>
      </p:sp>
    </p:spTree>
    <p:extLst>
      <p:ext uri="{BB962C8B-B14F-4D97-AF65-F5344CB8AC3E}">
        <p14:creationId xmlns:p14="http://schemas.microsoft.com/office/powerpoint/2010/main" val="543292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314157-F61E-4916-A267-267D569F1FBE}" type="datetimeFigureOut">
              <a:rPr lang="en-IN" smtClean="0"/>
              <a:t>26-09-2022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8C1547-31FD-4173-94D6-225AE61391B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145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314157-F61E-4916-A267-267D569F1FBE}" type="datetimeFigureOut">
              <a:rPr lang="en-IN" smtClean="0"/>
              <a:t>26-09-2022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8C1547-31FD-4173-94D6-225AE61391B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034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314157-F61E-4916-A267-267D569F1FBE}" type="datetimeFigureOut">
              <a:rPr lang="en-IN" smtClean="0"/>
              <a:t>26-09-2022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8C1547-31FD-4173-94D6-225AE61391B0}" type="slidenum">
              <a:rPr lang="en-IN" smtClean="0"/>
              <a:t>‹#›</a:t>
            </a:fld>
            <a:endParaRPr lang="en-IN"/>
          </a:p>
        </p:txBody>
      </p:sp>
    </p:spTree>
    <p:extLst>
      <p:ext uri="{BB962C8B-B14F-4D97-AF65-F5344CB8AC3E}">
        <p14:creationId xmlns:p14="http://schemas.microsoft.com/office/powerpoint/2010/main" val="4192749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314157-F61E-4916-A267-267D569F1FBE}"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8C1547-31FD-4173-94D6-225AE61391B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5206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314157-F61E-4916-A267-267D569F1FBE}"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8C1547-31FD-4173-94D6-225AE61391B0}" type="slidenum">
              <a:rPr lang="en-IN" smtClean="0"/>
              <a:t>‹#›</a:t>
            </a:fld>
            <a:endParaRPr lang="en-IN"/>
          </a:p>
        </p:txBody>
      </p:sp>
    </p:spTree>
    <p:extLst>
      <p:ext uri="{BB962C8B-B14F-4D97-AF65-F5344CB8AC3E}">
        <p14:creationId xmlns:p14="http://schemas.microsoft.com/office/powerpoint/2010/main" val="284599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314157-F61E-4916-A267-267D569F1FBE}" type="datetimeFigureOut">
              <a:rPr lang="en-IN" smtClean="0"/>
              <a:t>26-09-2022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8C1547-31FD-4173-94D6-225AE61391B0}" type="slidenum">
              <a:rPr lang="en-IN" smtClean="0"/>
              <a:t>‹#›</a:t>
            </a:fld>
            <a:endParaRPr lang="en-IN"/>
          </a:p>
        </p:txBody>
      </p:sp>
    </p:spTree>
    <p:extLst>
      <p:ext uri="{BB962C8B-B14F-4D97-AF65-F5344CB8AC3E}">
        <p14:creationId xmlns:p14="http://schemas.microsoft.com/office/powerpoint/2010/main" val="26395448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D5A6-D7B8-99AB-B770-411334E5589E}"/>
              </a:ext>
            </a:extLst>
          </p:cNvPr>
          <p:cNvSpPr>
            <a:spLocks noGrp="1"/>
          </p:cNvSpPr>
          <p:nvPr>
            <p:ph type="ctrTitle"/>
          </p:nvPr>
        </p:nvSpPr>
        <p:spPr/>
        <p:txBody>
          <a:bodyPr/>
          <a:lstStyle/>
          <a:p>
            <a:r>
              <a:rPr lang="en-US" dirty="0"/>
              <a:t>DATA ANALYSIS </a:t>
            </a:r>
            <a:br>
              <a:rPr lang="en-US" dirty="0"/>
            </a:br>
            <a:r>
              <a:rPr lang="en-US" dirty="0"/>
              <a:t>USING DESCIPTIVE </a:t>
            </a:r>
            <a:endParaRPr lang="en-IN" dirty="0"/>
          </a:p>
        </p:txBody>
      </p:sp>
      <p:sp>
        <p:nvSpPr>
          <p:cNvPr id="3" name="Subtitle 2">
            <a:extLst>
              <a:ext uri="{FF2B5EF4-FFF2-40B4-BE49-F238E27FC236}">
                <a16:creationId xmlns:a16="http://schemas.microsoft.com/office/drawing/2014/main" id="{123A7443-5B99-3E4A-D165-67F409CC7E5E}"/>
              </a:ext>
            </a:extLst>
          </p:cNvPr>
          <p:cNvSpPr>
            <a:spLocks noGrp="1"/>
          </p:cNvSpPr>
          <p:nvPr>
            <p:ph type="subTitle" idx="1"/>
          </p:nvPr>
        </p:nvSpPr>
        <p:spPr/>
        <p:txBody>
          <a:bodyPr>
            <a:normAutofit/>
          </a:bodyPr>
          <a:lstStyle/>
          <a:p>
            <a:r>
              <a:rPr lang="en-US" sz="4800" dirty="0"/>
              <a:t>STATISTICS</a:t>
            </a:r>
            <a:endParaRPr lang="en-IN" sz="4800" dirty="0"/>
          </a:p>
        </p:txBody>
      </p:sp>
      <p:pic>
        <p:nvPicPr>
          <p:cNvPr id="5" name="Picture 4">
            <a:extLst>
              <a:ext uri="{FF2B5EF4-FFF2-40B4-BE49-F238E27FC236}">
                <a16:creationId xmlns:a16="http://schemas.microsoft.com/office/drawing/2014/main" id="{D414CBCE-1B73-8712-3FD4-53BED22830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64303" y="4978398"/>
            <a:ext cx="2227696" cy="2014181"/>
          </a:xfrm>
          <a:prstGeom prst="rect">
            <a:avLst/>
          </a:prstGeom>
          <a:noFill/>
        </p:spPr>
      </p:pic>
    </p:spTree>
    <p:extLst>
      <p:ext uri="{BB962C8B-B14F-4D97-AF65-F5344CB8AC3E}">
        <p14:creationId xmlns:p14="http://schemas.microsoft.com/office/powerpoint/2010/main" val="339117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65B6C6-E2D9-D313-0BEC-E4D3F6B551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2122" y="1060174"/>
            <a:ext cx="10853530" cy="5287617"/>
          </a:xfrm>
          <a:prstGeom prst="rect">
            <a:avLst/>
          </a:prstGeom>
          <a:noFill/>
          <a:ln>
            <a:noFill/>
          </a:ln>
        </p:spPr>
      </p:pic>
      <p:sp>
        <p:nvSpPr>
          <p:cNvPr id="4" name="TextBox 3">
            <a:extLst>
              <a:ext uri="{FF2B5EF4-FFF2-40B4-BE49-F238E27FC236}">
                <a16:creationId xmlns:a16="http://schemas.microsoft.com/office/drawing/2014/main" id="{84587F4B-3E8D-2149-2683-EA8EDDD35122}"/>
              </a:ext>
            </a:extLst>
          </p:cNvPr>
          <p:cNvSpPr txBox="1"/>
          <p:nvPr/>
        </p:nvSpPr>
        <p:spPr>
          <a:xfrm>
            <a:off x="3286538" y="622852"/>
            <a:ext cx="7103165" cy="452432"/>
          </a:xfrm>
          <a:prstGeom prst="rect">
            <a:avLst/>
          </a:prstGeom>
          <a:noFill/>
        </p:spPr>
        <p:txBody>
          <a:bodyPr wrap="square">
            <a:spAutoFit/>
          </a:bodyPr>
          <a:lstStyle/>
          <a:p>
            <a:pPr algn="just">
              <a:lnSpc>
                <a:spcPct val="115000"/>
              </a:lnSpc>
              <a:spcAft>
                <a:spcPts val="1000"/>
              </a:spcAft>
              <a:tabLst>
                <a:tab pos="6200775" algn="l"/>
              </a:tabLst>
            </a:pPr>
            <a:r>
              <a:rPr lang="en-US" sz="2200" dirty="0">
                <a:ln>
                  <a:noFill/>
                </a:ln>
                <a:solidFill>
                  <a:srgbClr val="4D1434"/>
                </a:solidFill>
                <a:effectLst>
                  <a:outerShdw blurRad="38100" dist="25400" dir="5400000" algn="ctr">
                    <a:srgbClr val="6E747A">
                      <a:alpha val="43000"/>
                    </a:srgbClr>
                  </a:outerShdw>
                </a:effectLst>
                <a:latin typeface="Algerian" panose="04020705040A02060702" pitchFamily="82" charset="0"/>
                <a:ea typeface="Times New Roman" panose="02020603050405020304" pitchFamily="18" charset="0"/>
                <a:cs typeface="Times New Roman" panose="02020603050405020304" pitchFamily="18" charset="0"/>
              </a:rPr>
              <a:t>            Measures</a:t>
            </a:r>
            <a:r>
              <a:rPr lang="en-US" sz="1800" dirty="0">
                <a:ln>
                  <a:noFill/>
                </a:ln>
                <a:solidFill>
                  <a:srgbClr val="4D1434"/>
                </a:solidFill>
                <a:effectLst>
                  <a:outerShdw blurRad="38100" dist="25400" dir="5400000" algn="ctr">
                    <a:srgbClr val="6E747A">
                      <a:alpha val="43000"/>
                    </a:srgbClr>
                  </a:outerShdw>
                </a:effectLst>
                <a:latin typeface="Algerian" panose="04020705040A02060702" pitchFamily="82" charset="0"/>
                <a:ea typeface="Times New Roman" panose="02020603050405020304" pitchFamily="18" charset="0"/>
                <a:cs typeface="Times New Roman" panose="02020603050405020304" pitchFamily="18" charset="0"/>
              </a:rPr>
              <a:t> of </a:t>
            </a:r>
            <a:r>
              <a:rPr lang="en-US" sz="1800" dirty="0" err="1">
                <a:ln>
                  <a:noFill/>
                </a:ln>
                <a:solidFill>
                  <a:srgbClr val="4D1434"/>
                </a:solidFill>
                <a:effectLst>
                  <a:outerShdw blurRad="38100" dist="25400" dir="5400000" algn="ctr">
                    <a:srgbClr val="6E747A">
                      <a:alpha val="43000"/>
                    </a:srgbClr>
                  </a:outerShdw>
                </a:effectLst>
                <a:latin typeface="Algerian" panose="04020705040A02060702" pitchFamily="82" charset="0"/>
                <a:ea typeface="Times New Roman" panose="02020603050405020304" pitchFamily="18" charset="0"/>
                <a:cs typeface="Times New Roman" panose="02020603050405020304" pitchFamily="18" charset="0"/>
              </a:rPr>
              <a:t>assymetry</a:t>
            </a:r>
            <a:endParaRPr lang="en-IN" sz="1000" dirty="0">
              <a:effectLst/>
              <a:latin typeface="Gill Sans MT" panose="020B05020201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36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98A67E-700F-8E28-4EB8-3B08605CBA81}"/>
              </a:ext>
            </a:extLst>
          </p:cNvPr>
          <p:cNvSpPr txBox="1"/>
          <p:nvPr/>
        </p:nvSpPr>
        <p:spPr>
          <a:xfrm>
            <a:off x="770022" y="745958"/>
            <a:ext cx="6833938" cy="1015663"/>
          </a:xfrm>
          <a:prstGeom prst="rect">
            <a:avLst/>
          </a:prstGeom>
          <a:noFill/>
        </p:spPr>
        <p:txBody>
          <a:bodyPr wrap="square">
            <a:spAutoFit/>
          </a:bodyPr>
          <a:lstStyle/>
          <a:p>
            <a:r>
              <a:rPr lang="en-IN" sz="2800" dirty="0"/>
              <a:t>import </a:t>
            </a:r>
            <a:r>
              <a:rPr lang="en-IN" sz="2800" dirty="0" err="1"/>
              <a:t>numpy</a:t>
            </a:r>
            <a:r>
              <a:rPr lang="en-IN" sz="2800" dirty="0"/>
              <a:t> as np</a:t>
            </a:r>
          </a:p>
          <a:p>
            <a:r>
              <a:rPr lang="en-IN" sz="3200" dirty="0"/>
              <a:t>import pandas as pd</a:t>
            </a:r>
          </a:p>
        </p:txBody>
      </p:sp>
      <p:sp>
        <p:nvSpPr>
          <p:cNvPr id="5" name="TextBox 4">
            <a:extLst>
              <a:ext uri="{FF2B5EF4-FFF2-40B4-BE49-F238E27FC236}">
                <a16:creationId xmlns:a16="http://schemas.microsoft.com/office/drawing/2014/main" id="{395D2A28-2C10-75F9-E6D9-A09AB8027276}"/>
              </a:ext>
            </a:extLst>
          </p:cNvPr>
          <p:cNvSpPr txBox="1"/>
          <p:nvPr/>
        </p:nvSpPr>
        <p:spPr>
          <a:xfrm>
            <a:off x="730919" y="1761621"/>
            <a:ext cx="8392024" cy="1077218"/>
          </a:xfrm>
          <a:prstGeom prst="rect">
            <a:avLst/>
          </a:prstGeom>
          <a:noFill/>
        </p:spPr>
        <p:txBody>
          <a:bodyPr wrap="square">
            <a:spAutoFit/>
          </a:bodyPr>
          <a:lstStyle/>
          <a:p>
            <a:r>
              <a:rPr lang="en-IN" sz="3200" dirty="0"/>
              <a:t>import </a:t>
            </a:r>
            <a:r>
              <a:rPr lang="en-IN" sz="3200" dirty="0" err="1"/>
              <a:t>os</a:t>
            </a:r>
            <a:endParaRPr lang="en-IN" sz="3200" dirty="0"/>
          </a:p>
          <a:p>
            <a:r>
              <a:rPr lang="en-IN" sz="3200" dirty="0" err="1"/>
              <a:t>os.getcwd</a:t>
            </a:r>
            <a:r>
              <a:rPr lang="en-IN" sz="3200" dirty="0"/>
              <a:t>()</a:t>
            </a:r>
          </a:p>
        </p:txBody>
      </p:sp>
      <p:sp>
        <p:nvSpPr>
          <p:cNvPr id="8" name="Rectangle 2">
            <a:extLst>
              <a:ext uri="{FF2B5EF4-FFF2-40B4-BE49-F238E27FC236}">
                <a16:creationId xmlns:a16="http://schemas.microsoft.com/office/drawing/2014/main" id="{1B11B0C2-C173-66EA-E5B9-4459B8BF01CF}"/>
              </a:ext>
            </a:extLst>
          </p:cNvPr>
          <p:cNvSpPr>
            <a:spLocks noChangeArrowheads="1"/>
          </p:cNvSpPr>
          <p:nvPr/>
        </p:nvSpPr>
        <p:spPr bwMode="auto">
          <a:xfrm>
            <a:off x="1683026" y="3072365"/>
            <a:ext cx="3322110"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'C:\\Users\\DELL</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2F9007DF-4D72-AC38-9E0D-B58DE13FC050}"/>
              </a:ext>
            </a:extLst>
          </p:cNvPr>
          <p:cNvSpPr txBox="1"/>
          <p:nvPr/>
        </p:nvSpPr>
        <p:spPr>
          <a:xfrm>
            <a:off x="770022" y="2950395"/>
            <a:ext cx="806987" cy="369332"/>
          </a:xfrm>
          <a:prstGeom prst="rect">
            <a:avLst/>
          </a:prstGeom>
          <a:noFill/>
        </p:spPr>
        <p:txBody>
          <a:bodyPr wrap="square" rtlCol="0">
            <a:spAutoFit/>
          </a:bodyPr>
          <a:lstStyle/>
          <a:p>
            <a:r>
              <a:rPr lang="en-US" dirty="0">
                <a:solidFill>
                  <a:srgbClr val="FF0000"/>
                </a:solidFill>
              </a:rPr>
              <a:t>output</a:t>
            </a:r>
            <a:endParaRPr lang="en-IN" dirty="0">
              <a:solidFill>
                <a:srgbClr val="FF0000"/>
              </a:solidFill>
            </a:endParaRPr>
          </a:p>
        </p:txBody>
      </p:sp>
      <p:sp>
        <p:nvSpPr>
          <p:cNvPr id="15" name="Flowchart: Internal Storage 14">
            <a:extLst>
              <a:ext uri="{FF2B5EF4-FFF2-40B4-BE49-F238E27FC236}">
                <a16:creationId xmlns:a16="http://schemas.microsoft.com/office/drawing/2014/main" id="{E3005409-3A16-47F6-0C13-34ED747BDC9B}"/>
              </a:ext>
            </a:extLst>
          </p:cNvPr>
          <p:cNvSpPr/>
          <p:nvPr/>
        </p:nvSpPr>
        <p:spPr>
          <a:xfrm>
            <a:off x="5071396" y="745958"/>
            <a:ext cx="5821890" cy="2757295"/>
          </a:xfrm>
          <a:prstGeom prst="flowChartInternalStorag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Having imported </a:t>
            </a:r>
            <a:r>
              <a:rPr lang="en-US" sz="2800" dirty="0" err="1"/>
              <a:t>numpy</a:t>
            </a:r>
            <a:r>
              <a:rPr lang="en-US" sz="2800" dirty="0"/>
              <a:t> and pandas module of python.</a:t>
            </a:r>
          </a:p>
          <a:p>
            <a:pPr algn="ctr"/>
            <a:r>
              <a:rPr lang="en-US" sz="2800" dirty="0"/>
              <a:t>Pandas mainly works with the tabular data.</a:t>
            </a:r>
          </a:p>
          <a:p>
            <a:pPr algn="ctr"/>
            <a:r>
              <a:rPr lang="en-US" sz="2800" dirty="0"/>
              <a:t>Whereas </a:t>
            </a:r>
            <a:r>
              <a:rPr lang="en-US" sz="2800" dirty="0" err="1"/>
              <a:t>numpy</a:t>
            </a:r>
            <a:r>
              <a:rPr lang="en-US" sz="2800" dirty="0"/>
              <a:t> works with numerical data.</a:t>
            </a:r>
            <a:endParaRPr lang="en-IN" sz="2800" dirty="0"/>
          </a:p>
        </p:txBody>
      </p:sp>
      <p:sp>
        <p:nvSpPr>
          <p:cNvPr id="17" name="TextBox 16">
            <a:extLst>
              <a:ext uri="{FF2B5EF4-FFF2-40B4-BE49-F238E27FC236}">
                <a16:creationId xmlns:a16="http://schemas.microsoft.com/office/drawing/2014/main" id="{FC267012-9296-0236-257A-DE1BE89107D4}"/>
              </a:ext>
            </a:extLst>
          </p:cNvPr>
          <p:cNvSpPr txBox="1"/>
          <p:nvPr/>
        </p:nvSpPr>
        <p:spPr>
          <a:xfrm rot="10800000" flipV="1">
            <a:off x="770022" y="3918752"/>
            <a:ext cx="7814749" cy="1200329"/>
          </a:xfrm>
          <a:prstGeom prst="rect">
            <a:avLst/>
          </a:prstGeom>
          <a:noFill/>
        </p:spPr>
        <p:txBody>
          <a:bodyPr wrap="square">
            <a:spAutoFit/>
          </a:bodyPr>
          <a:lstStyle/>
          <a:p>
            <a:r>
              <a:rPr lang="en-IN" sz="2400" dirty="0"/>
              <a:t>#Load the cardio dataset</a:t>
            </a:r>
          </a:p>
          <a:p>
            <a:r>
              <a:rPr lang="en-IN" sz="2400" dirty="0"/>
              <a:t>import pandas as pd</a:t>
            </a:r>
          </a:p>
          <a:p>
            <a:r>
              <a:rPr lang="en-IN" sz="2400" dirty="0" err="1"/>
              <a:t>myData</a:t>
            </a:r>
            <a:r>
              <a:rPr lang="en-IN" sz="2400" dirty="0"/>
              <a:t>=</a:t>
            </a:r>
            <a:r>
              <a:rPr lang="en-IN" sz="2400" dirty="0" err="1"/>
              <a:t>pd.read_csv</a:t>
            </a:r>
            <a:r>
              <a:rPr lang="en-IN" sz="2400" dirty="0"/>
              <a:t>('</a:t>
            </a:r>
            <a:r>
              <a:rPr lang="en-IN" sz="2400" dirty="0" err="1"/>
              <a:t>CardioGoodFitness</a:t>
            </a:r>
            <a:r>
              <a:rPr lang="en-IN" sz="2400" dirty="0"/>
              <a:t> (1).csv')</a:t>
            </a:r>
          </a:p>
        </p:txBody>
      </p:sp>
    </p:spTree>
    <p:extLst>
      <p:ext uri="{BB962C8B-B14F-4D97-AF65-F5344CB8AC3E}">
        <p14:creationId xmlns:p14="http://schemas.microsoft.com/office/powerpoint/2010/main" val="3041460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CEF2E2-D487-AB59-0080-5CF64AFA3381}"/>
              </a:ext>
            </a:extLst>
          </p:cNvPr>
          <p:cNvSpPr txBox="1"/>
          <p:nvPr/>
        </p:nvSpPr>
        <p:spPr>
          <a:xfrm>
            <a:off x="1046922" y="1669774"/>
            <a:ext cx="9872869" cy="3139321"/>
          </a:xfrm>
          <a:prstGeom prst="rect">
            <a:avLst/>
          </a:prstGeom>
          <a:noFill/>
        </p:spPr>
        <p:txBody>
          <a:bodyPr wrap="square">
            <a:spAutoFit/>
          </a:bodyPr>
          <a:lstStyle/>
          <a:p>
            <a:r>
              <a:rPr lang="en-US" b="0" i="0" dirty="0">
                <a:effectLst/>
                <a:latin typeface="Inter"/>
              </a:rPr>
              <a:t>The market research team at </a:t>
            </a:r>
            <a:r>
              <a:rPr lang="en-US" b="0" i="0" dirty="0" err="1">
                <a:effectLst/>
                <a:latin typeface="Inter"/>
              </a:rPr>
              <a:t>AdRight</a:t>
            </a:r>
            <a:r>
              <a:rPr lang="en-US" b="0" i="0" dirty="0">
                <a:effectLst/>
                <a:latin typeface="Inter"/>
              </a:rPr>
              <a:t> is assigned the task to identify the profile of the typical customer for each treadmill product offered by </a:t>
            </a:r>
            <a:r>
              <a:rPr lang="en-US" b="0" i="0" dirty="0" err="1">
                <a:effectLst/>
                <a:latin typeface="Inter"/>
              </a:rPr>
              <a:t>CardioGood</a:t>
            </a:r>
            <a:r>
              <a:rPr lang="en-US" b="0" i="0" dirty="0">
                <a:effectLst/>
                <a:latin typeface="Inter"/>
              </a:rPr>
              <a:t> Fitness. The market research team decides to investigate whether there are differences across the product lines with respect to customer characteristics. The team decides to collect data on individuals who purchased a treadmill at a </a:t>
            </a:r>
            <a:r>
              <a:rPr lang="en-US" b="0" i="0" dirty="0" err="1">
                <a:effectLst/>
                <a:latin typeface="Inter"/>
              </a:rPr>
              <a:t>CardioGoodFitness</a:t>
            </a:r>
            <a:r>
              <a:rPr lang="en-US" b="0" i="0" dirty="0">
                <a:effectLst/>
                <a:latin typeface="Inter"/>
              </a:rPr>
              <a:t> retail store during the prior three months. The data are stored in the CardioGoodFitness.csv file. The team identifies the following customer variables to study: product purchased, TM195, TM498, or TM798; gender; age, in </a:t>
            </a:r>
            <a:r>
              <a:rPr lang="en-US" b="0" i="0" dirty="0" err="1">
                <a:effectLst/>
                <a:latin typeface="Inter"/>
              </a:rPr>
              <a:t>years;education</a:t>
            </a:r>
            <a:r>
              <a:rPr lang="en-US" b="0" i="0" dirty="0">
                <a:effectLst/>
                <a:latin typeface="Inter"/>
              </a:rPr>
              <a:t>, in years; relationship status, single or partnered; annual household income ($); average number of times the customer plans to use the treadmill each week; average number of miles the customer expects to walk/run each week; and self-rated fitness on an 1-to-5 scale, where 1 is poor shape and 5 is excellent shape. Perform descriptive analytics to create a customer profile for each </a:t>
            </a:r>
            <a:r>
              <a:rPr lang="en-US" b="0" i="0" dirty="0" err="1">
                <a:effectLst/>
                <a:latin typeface="Inter"/>
              </a:rPr>
              <a:t>CardioGood</a:t>
            </a:r>
            <a:r>
              <a:rPr lang="en-US" b="0" i="0" dirty="0">
                <a:effectLst/>
                <a:latin typeface="Inter"/>
              </a:rPr>
              <a:t> Fitness treadmill product line.</a:t>
            </a:r>
            <a:endParaRPr lang="en-IN" dirty="0"/>
          </a:p>
        </p:txBody>
      </p:sp>
      <p:sp>
        <p:nvSpPr>
          <p:cNvPr id="4" name="TextBox 3">
            <a:extLst>
              <a:ext uri="{FF2B5EF4-FFF2-40B4-BE49-F238E27FC236}">
                <a16:creationId xmlns:a16="http://schemas.microsoft.com/office/drawing/2014/main" id="{3905CB36-D4DD-A838-CC0B-8ED0BC4CFC7C}"/>
              </a:ext>
            </a:extLst>
          </p:cNvPr>
          <p:cNvSpPr txBox="1"/>
          <p:nvPr/>
        </p:nvSpPr>
        <p:spPr>
          <a:xfrm>
            <a:off x="2014330" y="768626"/>
            <a:ext cx="5433392" cy="769441"/>
          </a:xfrm>
          <a:prstGeom prst="rect">
            <a:avLst/>
          </a:prstGeom>
          <a:noFill/>
        </p:spPr>
        <p:txBody>
          <a:bodyPr wrap="square" rtlCol="0">
            <a:spAutoFit/>
          </a:bodyPr>
          <a:lstStyle/>
          <a:p>
            <a:r>
              <a:rPr lang="en-US" sz="4400" dirty="0"/>
              <a:t>ABOUT DATASET</a:t>
            </a:r>
            <a:endParaRPr lang="en-IN" sz="4400" dirty="0"/>
          </a:p>
        </p:txBody>
      </p:sp>
    </p:spTree>
    <p:extLst>
      <p:ext uri="{BB962C8B-B14F-4D97-AF65-F5344CB8AC3E}">
        <p14:creationId xmlns:p14="http://schemas.microsoft.com/office/powerpoint/2010/main" val="2675926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01B007-A026-343C-6180-DDE95D50BA1C}"/>
              </a:ext>
            </a:extLst>
          </p:cNvPr>
          <p:cNvSpPr txBox="1"/>
          <p:nvPr/>
        </p:nvSpPr>
        <p:spPr>
          <a:xfrm>
            <a:off x="1010653" y="962527"/>
            <a:ext cx="8319835" cy="584775"/>
          </a:xfrm>
          <a:prstGeom prst="rect">
            <a:avLst/>
          </a:prstGeom>
          <a:noFill/>
        </p:spPr>
        <p:txBody>
          <a:bodyPr wrap="square">
            <a:spAutoFit/>
          </a:bodyPr>
          <a:lstStyle/>
          <a:p>
            <a:r>
              <a:rPr lang="en-IN" sz="3200" dirty="0" err="1"/>
              <a:t>myData.head</a:t>
            </a:r>
            <a:r>
              <a:rPr lang="en-IN" sz="3200" dirty="0"/>
              <a:t>()</a:t>
            </a:r>
          </a:p>
        </p:txBody>
      </p:sp>
      <p:graphicFrame>
        <p:nvGraphicFramePr>
          <p:cNvPr id="4" name="Table 3">
            <a:extLst>
              <a:ext uri="{FF2B5EF4-FFF2-40B4-BE49-F238E27FC236}">
                <a16:creationId xmlns:a16="http://schemas.microsoft.com/office/drawing/2014/main" id="{4DB714F3-D85E-61BC-7E2F-4032B6A3DD4B}"/>
              </a:ext>
            </a:extLst>
          </p:cNvPr>
          <p:cNvGraphicFramePr>
            <a:graphicFrameLocks noGrp="1"/>
          </p:cNvGraphicFramePr>
          <p:nvPr>
            <p:extLst>
              <p:ext uri="{D42A27DB-BD31-4B8C-83A1-F6EECF244321}">
                <p14:modId xmlns:p14="http://schemas.microsoft.com/office/powerpoint/2010/main" val="953442166"/>
              </p:ext>
            </p:extLst>
          </p:nvPr>
        </p:nvGraphicFramePr>
        <p:xfrm>
          <a:off x="-168442" y="1852863"/>
          <a:ext cx="928803" cy="3872295"/>
        </p:xfrm>
        <a:graphic>
          <a:graphicData uri="http://schemas.openxmlformats.org/drawingml/2006/table">
            <a:tbl>
              <a:tblPr/>
              <a:tblGrid>
                <a:gridCol w="928803">
                  <a:extLst>
                    <a:ext uri="{9D8B030D-6E8A-4147-A177-3AD203B41FA5}">
                      <a16:colId xmlns:a16="http://schemas.microsoft.com/office/drawing/2014/main" val="3081462780"/>
                    </a:ext>
                  </a:extLst>
                </a:gridCol>
              </a:tblGrid>
              <a:tr h="821396">
                <a:tc>
                  <a:txBody>
                    <a:bodyPr/>
                    <a:lstStyle/>
                    <a:p>
                      <a:pPr algn="r" fontAlgn="ctr"/>
                      <a:endParaRPr lang="en-IN" b="1" dirty="0">
                        <a:effectLst/>
                      </a:endParaRPr>
                    </a:p>
                  </a:txBody>
                  <a:tcPr anchor="ctr">
                    <a:lnL>
                      <a:noFill/>
                    </a:lnL>
                    <a:lnR>
                      <a:noFill/>
                    </a:lnR>
                    <a:lnT>
                      <a:noFill/>
                    </a:lnT>
                    <a:lnB>
                      <a:noFill/>
                    </a:lnB>
                  </a:tcPr>
                </a:tc>
                <a:extLst>
                  <a:ext uri="{0D108BD9-81ED-4DB2-BD59-A6C34878D82A}">
                    <a16:rowId xmlns:a16="http://schemas.microsoft.com/office/drawing/2014/main" val="1563684802"/>
                  </a:ext>
                </a:extLst>
              </a:tr>
              <a:tr h="469369">
                <a:tc>
                  <a:txBody>
                    <a:bodyPr/>
                    <a:lstStyle/>
                    <a:p>
                      <a:pPr algn="r" fontAlgn="ctr"/>
                      <a:endParaRPr lang="en-IN" b="1">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2079088749"/>
                  </a:ext>
                </a:extLst>
              </a:tr>
              <a:tr h="469369">
                <a:tc>
                  <a:txBody>
                    <a:bodyPr/>
                    <a:lstStyle/>
                    <a:p>
                      <a:pPr algn="r" fontAlgn="ctr"/>
                      <a:endParaRPr lang="en-IN" b="1">
                        <a:effectLst/>
                      </a:endParaRPr>
                    </a:p>
                  </a:txBody>
                  <a:tcPr anchor="ctr">
                    <a:lnL>
                      <a:noFill/>
                    </a:lnL>
                    <a:lnR>
                      <a:noFill/>
                    </a:lnR>
                    <a:lnT>
                      <a:noFill/>
                    </a:lnT>
                    <a:lnB>
                      <a:noFill/>
                    </a:lnB>
                  </a:tcPr>
                </a:tc>
                <a:extLst>
                  <a:ext uri="{0D108BD9-81ED-4DB2-BD59-A6C34878D82A}">
                    <a16:rowId xmlns:a16="http://schemas.microsoft.com/office/drawing/2014/main" val="1399476936"/>
                  </a:ext>
                </a:extLst>
              </a:tr>
              <a:tr h="821396">
                <a:tc>
                  <a:txBody>
                    <a:bodyPr/>
                    <a:lstStyle/>
                    <a:p>
                      <a:pPr algn="r" fontAlgn="ctr"/>
                      <a:endParaRPr lang="en-IN" b="1">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1882858210"/>
                  </a:ext>
                </a:extLst>
              </a:tr>
              <a:tr h="469369">
                <a:tc>
                  <a:txBody>
                    <a:bodyPr/>
                    <a:lstStyle/>
                    <a:p>
                      <a:pPr algn="r" fontAlgn="ctr"/>
                      <a:endParaRPr lang="en-IN" b="1">
                        <a:effectLst/>
                      </a:endParaRPr>
                    </a:p>
                  </a:txBody>
                  <a:tcPr anchor="ctr">
                    <a:lnL>
                      <a:noFill/>
                    </a:lnL>
                    <a:lnR>
                      <a:noFill/>
                    </a:lnR>
                    <a:lnT>
                      <a:noFill/>
                    </a:lnT>
                    <a:lnB>
                      <a:noFill/>
                    </a:lnB>
                  </a:tcPr>
                </a:tc>
                <a:extLst>
                  <a:ext uri="{0D108BD9-81ED-4DB2-BD59-A6C34878D82A}">
                    <a16:rowId xmlns:a16="http://schemas.microsoft.com/office/drawing/2014/main" val="3439089784"/>
                  </a:ext>
                </a:extLst>
              </a:tr>
              <a:tr h="821396">
                <a:tc>
                  <a:txBody>
                    <a:bodyPr/>
                    <a:lstStyle/>
                    <a:p>
                      <a:pPr algn="r" fontAlgn="ctr"/>
                      <a:endParaRPr lang="en-IN" b="1"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2852420326"/>
                  </a:ext>
                </a:extLst>
              </a:tr>
            </a:tbl>
          </a:graphicData>
        </a:graphic>
      </p:graphicFrame>
      <p:graphicFrame>
        <p:nvGraphicFramePr>
          <p:cNvPr id="5" name="Table 4">
            <a:extLst>
              <a:ext uri="{FF2B5EF4-FFF2-40B4-BE49-F238E27FC236}">
                <a16:creationId xmlns:a16="http://schemas.microsoft.com/office/drawing/2014/main" id="{3A0DFD28-3F2B-0377-2528-F0CDE7BB2B56}"/>
              </a:ext>
            </a:extLst>
          </p:cNvPr>
          <p:cNvGraphicFramePr>
            <a:graphicFrameLocks noGrp="1"/>
          </p:cNvGraphicFramePr>
          <p:nvPr/>
        </p:nvGraphicFramePr>
        <p:xfrm>
          <a:off x="1295400" y="2707640"/>
          <a:ext cx="9601200" cy="3017520"/>
        </p:xfrm>
        <a:graphic>
          <a:graphicData uri="http://schemas.openxmlformats.org/drawingml/2006/table">
            <a:tbl>
              <a:tblPr/>
              <a:tblGrid>
                <a:gridCol w="960120">
                  <a:extLst>
                    <a:ext uri="{9D8B030D-6E8A-4147-A177-3AD203B41FA5}">
                      <a16:colId xmlns:a16="http://schemas.microsoft.com/office/drawing/2014/main" val="3938316659"/>
                    </a:ext>
                  </a:extLst>
                </a:gridCol>
                <a:gridCol w="960120">
                  <a:extLst>
                    <a:ext uri="{9D8B030D-6E8A-4147-A177-3AD203B41FA5}">
                      <a16:colId xmlns:a16="http://schemas.microsoft.com/office/drawing/2014/main" val="4257664098"/>
                    </a:ext>
                  </a:extLst>
                </a:gridCol>
                <a:gridCol w="960120">
                  <a:extLst>
                    <a:ext uri="{9D8B030D-6E8A-4147-A177-3AD203B41FA5}">
                      <a16:colId xmlns:a16="http://schemas.microsoft.com/office/drawing/2014/main" val="619790086"/>
                    </a:ext>
                  </a:extLst>
                </a:gridCol>
                <a:gridCol w="960120">
                  <a:extLst>
                    <a:ext uri="{9D8B030D-6E8A-4147-A177-3AD203B41FA5}">
                      <a16:colId xmlns:a16="http://schemas.microsoft.com/office/drawing/2014/main" val="3140802168"/>
                    </a:ext>
                  </a:extLst>
                </a:gridCol>
                <a:gridCol w="960120">
                  <a:extLst>
                    <a:ext uri="{9D8B030D-6E8A-4147-A177-3AD203B41FA5}">
                      <a16:colId xmlns:a16="http://schemas.microsoft.com/office/drawing/2014/main" val="3987971737"/>
                    </a:ext>
                  </a:extLst>
                </a:gridCol>
                <a:gridCol w="960120">
                  <a:extLst>
                    <a:ext uri="{9D8B030D-6E8A-4147-A177-3AD203B41FA5}">
                      <a16:colId xmlns:a16="http://schemas.microsoft.com/office/drawing/2014/main" val="2727393590"/>
                    </a:ext>
                  </a:extLst>
                </a:gridCol>
                <a:gridCol w="960120">
                  <a:extLst>
                    <a:ext uri="{9D8B030D-6E8A-4147-A177-3AD203B41FA5}">
                      <a16:colId xmlns:a16="http://schemas.microsoft.com/office/drawing/2014/main" val="833273332"/>
                    </a:ext>
                  </a:extLst>
                </a:gridCol>
                <a:gridCol w="960120">
                  <a:extLst>
                    <a:ext uri="{9D8B030D-6E8A-4147-A177-3AD203B41FA5}">
                      <a16:colId xmlns:a16="http://schemas.microsoft.com/office/drawing/2014/main" val="494655881"/>
                    </a:ext>
                  </a:extLst>
                </a:gridCol>
                <a:gridCol w="960120">
                  <a:extLst>
                    <a:ext uri="{9D8B030D-6E8A-4147-A177-3AD203B41FA5}">
                      <a16:colId xmlns:a16="http://schemas.microsoft.com/office/drawing/2014/main" val="552207209"/>
                    </a:ext>
                  </a:extLst>
                </a:gridCol>
                <a:gridCol w="960120">
                  <a:extLst>
                    <a:ext uri="{9D8B030D-6E8A-4147-A177-3AD203B41FA5}">
                      <a16:colId xmlns:a16="http://schemas.microsoft.com/office/drawing/2014/main" val="2360902781"/>
                    </a:ext>
                  </a:extLst>
                </a:gridCol>
              </a:tblGrid>
              <a:tr h="0">
                <a:tc>
                  <a:txBody>
                    <a:bodyPr/>
                    <a:lstStyle/>
                    <a:p>
                      <a:pPr algn="r" fontAlgn="ctr"/>
                      <a:endParaRPr lang="en-IN" b="1">
                        <a:effectLst/>
                      </a:endParaRPr>
                    </a:p>
                  </a:txBody>
                  <a:tcPr anchor="ctr">
                    <a:lnL>
                      <a:noFill/>
                    </a:lnL>
                    <a:lnR>
                      <a:noFill/>
                    </a:lnR>
                    <a:lnT>
                      <a:noFill/>
                    </a:lnT>
                    <a:lnB>
                      <a:noFill/>
                    </a:lnB>
                  </a:tcPr>
                </a:tc>
                <a:tc>
                  <a:txBody>
                    <a:bodyPr/>
                    <a:lstStyle/>
                    <a:p>
                      <a:pPr algn="r" fontAlgn="ctr"/>
                      <a:r>
                        <a:rPr lang="en-IN" b="1">
                          <a:effectLst/>
                        </a:rPr>
                        <a:t>Product</a:t>
                      </a:r>
                    </a:p>
                  </a:txBody>
                  <a:tcPr anchor="ctr">
                    <a:lnL>
                      <a:noFill/>
                    </a:lnL>
                    <a:lnR>
                      <a:noFill/>
                    </a:lnR>
                    <a:lnT>
                      <a:noFill/>
                    </a:lnT>
                    <a:lnB>
                      <a:noFill/>
                    </a:lnB>
                  </a:tcPr>
                </a:tc>
                <a:tc>
                  <a:txBody>
                    <a:bodyPr/>
                    <a:lstStyle/>
                    <a:p>
                      <a:pPr algn="r" fontAlgn="ctr"/>
                      <a:r>
                        <a:rPr lang="en-IN" b="1">
                          <a:effectLst/>
                        </a:rPr>
                        <a:t>Age</a:t>
                      </a:r>
                    </a:p>
                  </a:txBody>
                  <a:tcPr anchor="ctr">
                    <a:lnL>
                      <a:noFill/>
                    </a:lnL>
                    <a:lnR>
                      <a:noFill/>
                    </a:lnR>
                    <a:lnT>
                      <a:noFill/>
                    </a:lnT>
                    <a:lnB>
                      <a:noFill/>
                    </a:lnB>
                  </a:tcPr>
                </a:tc>
                <a:tc>
                  <a:txBody>
                    <a:bodyPr/>
                    <a:lstStyle/>
                    <a:p>
                      <a:pPr algn="r" fontAlgn="ctr"/>
                      <a:r>
                        <a:rPr lang="en-IN" b="1">
                          <a:effectLst/>
                        </a:rPr>
                        <a:t>Gender</a:t>
                      </a:r>
                    </a:p>
                  </a:txBody>
                  <a:tcPr anchor="ctr">
                    <a:lnL>
                      <a:noFill/>
                    </a:lnL>
                    <a:lnR>
                      <a:noFill/>
                    </a:lnR>
                    <a:lnT>
                      <a:noFill/>
                    </a:lnT>
                    <a:lnB>
                      <a:noFill/>
                    </a:lnB>
                  </a:tcPr>
                </a:tc>
                <a:tc>
                  <a:txBody>
                    <a:bodyPr/>
                    <a:lstStyle/>
                    <a:p>
                      <a:pPr algn="r" fontAlgn="ctr"/>
                      <a:r>
                        <a:rPr lang="en-IN" b="1">
                          <a:effectLst/>
                        </a:rPr>
                        <a:t>Education</a:t>
                      </a:r>
                    </a:p>
                  </a:txBody>
                  <a:tcPr anchor="ctr">
                    <a:lnL>
                      <a:noFill/>
                    </a:lnL>
                    <a:lnR>
                      <a:noFill/>
                    </a:lnR>
                    <a:lnT>
                      <a:noFill/>
                    </a:lnT>
                    <a:lnB>
                      <a:noFill/>
                    </a:lnB>
                  </a:tcPr>
                </a:tc>
                <a:tc>
                  <a:txBody>
                    <a:bodyPr/>
                    <a:lstStyle/>
                    <a:p>
                      <a:pPr algn="r" fontAlgn="ctr"/>
                      <a:r>
                        <a:rPr lang="en-IN" b="1">
                          <a:effectLst/>
                        </a:rPr>
                        <a:t>MaritalStatus</a:t>
                      </a:r>
                    </a:p>
                  </a:txBody>
                  <a:tcPr anchor="ctr">
                    <a:lnL>
                      <a:noFill/>
                    </a:lnL>
                    <a:lnR>
                      <a:noFill/>
                    </a:lnR>
                    <a:lnT>
                      <a:noFill/>
                    </a:lnT>
                    <a:lnB>
                      <a:noFill/>
                    </a:lnB>
                  </a:tcPr>
                </a:tc>
                <a:tc>
                  <a:txBody>
                    <a:bodyPr/>
                    <a:lstStyle/>
                    <a:p>
                      <a:pPr algn="r" fontAlgn="ctr"/>
                      <a:r>
                        <a:rPr lang="en-IN" b="1">
                          <a:effectLst/>
                        </a:rPr>
                        <a:t>Usage</a:t>
                      </a:r>
                    </a:p>
                  </a:txBody>
                  <a:tcPr anchor="ctr">
                    <a:lnL>
                      <a:noFill/>
                    </a:lnL>
                    <a:lnR>
                      <a:noFill/>
                    </a:lnR>
                    <a:lnT>
                      <a:noFill/>
                    </a:lnT>
                    <a:lnB>
                      <a:noFill/>
                    </a:lnB>
                  </a:tcPr>
                </a:tc>
                <a:tc>
                  <a:txBody>
                    <a:bodyPr/>
                    <a:lstStyle/>
                    <a:p>
                      <a:pPr algn="r" fontAlgn="ctr"/>
                      <a:r>
                        <a:rPr lang="en-IN" b="1">
                          <a:effectLst/>
                        </a:rPr>
                        <a:t>Fitness</a:t>
                      </a:r>
                    </a:p>
                  </a:txBody>
                  <a:tcPr anchor="ctr">
                    <a:lnL>
                      <a:noFill/>
                    </a:lnL>
                    <a:lnR>
                      <a:noFill/>
                    </a:lnR>
                    <a:lnT>
                      <a:noFill/>
                    </a:lnT>
                    <a:lnB>
                      <a:noFill/>
                    </a:lnB>
                  </a:tcPr>
                </a:tc>
                <a:tc>
                  <a:txBody>
                    <a:bodyPr/>
                    <a:lstStyle/>
                    <a:p>
                      <a:pPr algn="r" fontAlgn="ctr"/>
                      <a:r>
                        <a:rPr lang="en-IN" b="1">
                          <a:effectLst/>
                        </a:rPr>
                        <a:t>Income</a:t>
                      </a:r>
                    </a:p>
                  </a:txBody>
                  <a:tcPr anchor="ctr">
                    <a:lnL>
                      <a:noFill/>
                    </a:lnL>
                    <a:lnR>
                      <a:noFill/>
                    </a:lnR>
                    <a:lnT>
                      <a:noFill/>
                    </a:lnT>
                    <a:lnB>
                      <a:noFill/>
                    </a:lnB>
                  </a:tcPr>
                </a:tc>
                <a:tc>
                  <a:txBody>
                    <a:bodyPr/>
                    <a:lstStyle/>
                    <a:p>
                      <a:pPr algn="r" fontAlgn="ctr"/>
                      <a:r>
                        <a:rPr lang="en-IN" b="1">
                          <a:effectLst/>
                        </a:rPr>
                        <a:t>Miles</a:t>
                      </a:r>
                    </a:p>
                  </a:txBody>
                  <a:tcPr anchor="ctr">
                    <a:lnL>
                      <a:noFill/>
                    </a:lnL>
                    <a:lnR>
                      <a:noFill/>
                    </a:lnR>
                    <a:lnT>
                      <a:noFill/>
                    </a:lnT>
                    <a:lnB>
                      <a:noFill/>
                    </a:lnB>
                  </a:tcPr>
                </a:tc>
                <a:extLst>
                  <a:ext uri="{0D108BD9-81ED-4DB2-BD59-A6C34878D82A}">
                    <a16:rowId xmlns:a16="http://schemas.microsoft.com/office/drawing/2014/main" val="2053845614"/>
                  </a:ext>
                </a:extLst>
              </a:tr>
              <a:tr h="0">
                <a:tc>
                  <a:txBody>
                    <a:bodyPr/>
                    <a:lstStyle/>
                    <a:p>
                      <a:pPr algn="r" fontAlgn="ctr"/>
                      <a:r>
                        <a:rPr lang="en-IN" b="1">
                          <a:effectLst/>
                        </a:rPr>
                        <a:t>0</a:t>
                      </a:r>
                    </a:p>
                  </a:txBody>
                  <a:tcPr anchor="ctr">
                    <a:lnL>
                      <a:noFill/>
                    </a:lnL>
                    <a:lnR>
                      <a:noFill/>
                    </a:lnR>
                    <a:lnT>
                      <a:noFill/>
                    </a:lnT>
                    <a:lnB>
                      <a:noFill/>
                    </a:lnB>
                    <a:solidFill>
                      <a:srgbClr val="F5F5F5"/>
                    </a:solidFill>
                  </a:tcPr>
                </a:tc>
                <a:tc>
                  <a:txBody>
                    <a:bodyPr/>
                    <a:lstStyle/>
                    <a:p>
                      <a:pPr algn="r" fontAlgn="ctr"/>
                      <a:r>
                        <a:rPr lang="en-IN">
                          <a:effectLst/>
                        </a:rPr>
                        <a:t>TM195</a:t>
                      </a:r>
                    </a:p>
                  </a:txBody>
                  <a:tcPr anchor="ctr">
                    <a:lnL>
                      <a:noFill/>
                    </a:lnL>
                    <a:lnR>
                      <a:noFill/>
                    </a:lnR>
                    <a:lnT>
                      <a:noFill/>
                    </a:lnT>
                    <a:lnB>
                      <a:noFill/>
                    </a:lnB>
                    <a:solidFill>
                      <a:srgbClr val="F5F5F5"/>
                    </a:solidFill>
                  </a:tcPr>
                </a:tc>
                <a:tc>
                  <a:txBody>
                    <a:bodyPr/>
                    <a:lstStyle/>
                    <a:p>
                      <a:pPr algn="r" fontAlgn="ctr"/>
                      <a:r>
                        <a:rPr lang="en-IN">
                          <a:effectLst/>
                        </a:rPr>
                        <a:t>18</a:t>
                      </a:r>
                    </a:p>
                  </a:txBody>
                  <a:tcPr anchor="ctr">
                    <a:lnL>
                      <a:noFill/>
                    </a:lnL>
                    <a:lnR>
                      <a:noFill/>
                    </a:lnR>
                    <a:lnT>
                      <a:noFill/>
                    </a:lnT>
                    <a:lnB>
                      <a:noFill/>
                    </a:lnB>
                    <a:solidFill>
                      <a:srgbClr val="F5F5F5"/>
                    </a:solidFill>
                  </a:tcPr>
                </a:tc>
                <a:tc>
                  <a:txBody>
                    <a:bodyPr/>
                    <a:lstStyle/>
                    <a:p>
                      <a:pPr algn="r" fontAlgn="ctr"/>
                      <a:r>
                        <a:rPr lang="en-IN">
                          <a:effectLst/>
                        </a:rPr>
                        <a:t>Male</a:t>
                      </a:r>
                    </a:p>
                  </a:txBody>
                  <a:tcPr anchor="ctr">
                    <a:lnL>
                      <a:noFill/>
                    </a:lnL>
                    <a:lnR>
                      <a:noFill/>
                    </a:lnR>
                    <a:lnT>
                      <a:noFill/>
                    </a:lnT>
                    <a:lnB>
                      <a:noFill/>
                    </a:lnB>
                    <a:solidFill>
                      <a:srgbClr val="F5F5F5"/>
                    </a:solidFill>
                  </a:tcPr>
                </a:tc>
                <a:tc>
                  <a:txBody>
                    <a:bodyPr/>
                    <a:lstStyle/>
                    <a:p>
                      <a:pPr algn="r" fontAlgn="ctr"/>
                      <a:r>
                        <a:rPr lang="en-IN">
                          <a:effectLst/>
                        </a:rPr>
                        <a:t>14</a:t>
                      </a:r>
                    </a:p>
                  </a:txBody>
                  <a:tcPr anchor="ctr">
                    <a:lnL>
                      <a:noFill/>
                    </a:lnL>
                    <a:lnR>
                      <a:noFill/>
                    </a:lnR>
                    <a:lnT>
                      <a:noFill/>
                    </a:lnT>
                    <a:lnB>
                      <a:noFill/>
                    </a:lnB>
                    <a:solidFill>
                      <a:srgbClr val="F5F5F5"/>
                    </a:solidFill>
                  </a:tcPr>
                </a:tc>
                <a:tc>
                  <a:txBody>
                    <a:bodyPr/>
                    <a:lstStyle/>
                    <a:p>
                      <a:pPr algn="r" fontAlgn="ctr"/>
                      <a:r>
                        <a:rPr lang="en-IN">
                          <a:effectLst/>
                        </a:rPr>
                        <a:t>Single</a:t>
                      </a:r>
                    </a:p>
                  </a:txBody>
                  <a:tcPr anchor="ctr">
                    <a:lnL>
                      <a:noFill/>
                    </a:lnL>
                    <a:lnR>
                      <a:noFill/>
                    </a:lnR>
                    <a:lnT>
                      <a:noFill/>
                    </a:lnT>
                    <a:lnB>
                      <a:noFill/>
                    </a:lnB>
                    <a:solidFill>
                      <a:srgbClr val="F5F5F5"/>
                    </a:solidFill>
                  </a:tcPr>
                </a:tc>
                <a:tc>
                  <a:txBody>
                    <a:bodyPr/>
                    <a:lstStyle/>
                    <a:p>
                      <a:pPr algn="r" fontAlgn="ctr"/>
                      <a:r>
                        <a:rPr lang="en-IN">
                          <a:effectLst/>
                        </a:rPr>
                        <a:t>3</a:t>
                      </a:r>
                    </a:p>
                  </a:txBody>
                  <a:tcPr anchor="ctr">
                    <a:lnL>
                      <a:noFill/>
                    </a:lnL>
                    <a:lnR>
                      <a:noFill/>
                    </a:lnR>
                    <a:lnT>
                      <a:noFill/>
                    </a:lnT>
                    <a:lnB>
                      <a:noFill/>
                    </a:lnB>
                    <a:solidFill>
                      <a:srgbClr val="F5F5F5"/>
                    </a:solidFill>
                  </a:tcPr>
                </a:tc>
                <a:tc>
                  <a:txBody>
                    <a:bodyPr/>
                    <a:lstStyle/>
                    <a:p>
                      <a:pPr algn="r" fontAlgn="ctr"/>
                      <a:r>
                        <a:rPr lang="en-IN">
                          <a:effectLst/>
                        </a:rPr>
                        <a:t>4</a:t>
                      </a:r>
                    </a:p>
                  </a:txBody>
                  <a:tcPr anchor="ctr">
                    <a:lnL>
                      <a:noFill/>
                    </a:lnL>
                    <a:lnR>
                      <a:noFill/>
                    </a:lnR>
                    <a:lnT>
                      <a:noFill/>
                    </a:lnT>
                    <a:lnB>
                      <a:noFill/>
                    </a:lnB>
                    <a:solidFill>
                      <a:srgbClr val="F5F5F5"/>
                    </a:solidFill>
                  </a:tcPr>
                </a:tc>
                <a:tc>
                  <a:txBody>
                    <a:bodyPr/>
                    <a:lstStyle/>
                    <a:p>
                      <a:pPr algn="r" fontAlgn="ctr"/>
                      <a:r>
                        <a:rPr lang="en-IN">
                          <a:effectLst/>
                        </a:rPr>
                        <a:t>29562</a:t>
                      </a:r>
                    </a:p>
                  </a:txBody>
                  <a:tcPr anchor="ctr">
                    <a:lnL>
                      <a:noFill/>
                    </a:lnL>
                    <a:lnR>
                      <a:noFill/>
                    </a:lnR>
                    <a:lnT>
                      <a:noFill/>
                    </a:lnT>
                    <a:lnB>
                      <a:noFill/>
                    </a:lnB>
                    <a:solidFill>
                      <a:srgbClr val="F5F5F5"/>
                    </a:solidFill>
                  </a:tcPr>
                </a:tc>
                <a:tc>
                  <a:txBody>
                    <a:bodyPr/>
                    <a:lstStyle/>
                    <a:p>
                      <a:pPr algn="r" fontAlgn="ctr"/>
                      <a:r>
                        <a:rPr lang="en-IN">
                          <a:effectLst/>
                        </a:rPr>
                        <a:t>112</a:t>
                      </a:r>
                    </a:p>
                  </a:txBody>
                  <a:tcPr anchor="ctr">
                    <a:lnL>
                      <a:noFill/>
                    </a:lnL>
                    <a:lnR>
                      <a:noFill/>
                    </a:lnR>
                    <a:lnT>
                      <a:noFill/>
                    </a:lnT>
                    <a:lnB>
                      <a:noFill/>
                    </a:lnB>
                    <a:solidFill>
                      <a:srgbClr val="F5F5F5"/>
                    </a:solidFill>
                  </a:tcPr>
                </a:tc>
                <a:extLst>
                  <a:ext uri="{0D108BD9-81ED-4DB2-BD59-A6C34878D82A}">
                    <a16:rowId xmlns:a16="http://schemas.microsoft.com/office/drawing/2014/main" val="2521594457"/>
                  </a:ext>
                </a:extLst>
              </a:tr>
              <a:tr h="0">
                <a:tc>
                  <a:txBody>
                    <a:bodyPr/>
                    <a:lstStyle/>
                    <a:p>
                      <a:pPr algn="r" fontAlgn="ctr"/>
                      <a:r>
                        <a:rPr lang="en-IN" b="1">
                          <a:effectLst/>
                        </a:rPr>
                        <a:t>1</a:t>
                      </a:r>
                    </a:p>
                  </a:txBody>
                  <a:tcPr anchor="ctr">
                    <a:lnL>
                      <a:noFill/>
                    </a:lnL>
                    <a:lnR>
                      <a:noFill/>
                    </a:lnR>
                    <a:lnT>
                      <a:noFill/>
                    </a:lnT>
                    <a:lnB>
                      <a:noFill/>
                    </a:lnB>
                  </a:tcPr>
                </a:tc>
                <a:tc>
                  <a:txBody>
                    <a:bodyPr/>
                    <a:lstStyle/>
                    <a:p>
                      <a:pPr algn="r" fontAlgn="ctr"/>
                      <a:r>
                        <a:rPr lang="en-IN">
                          <a:effectLst/>
                        </a:rPr>
                        <a:t>TM195</a:t>
                      </a:r>
                    </a:p>
                  </a:txBody>
                  <a:tcPr anchor="ctr">
                    <a:lnL>
                      <a:noFill/>
                    </a:lnL>
                    <a:lnR>
                      <a:noFill/>
                    </a:lnR>
                    <a:lnT>
                      <a:noFill/>
                    </a:lnT>
                    <a:lnB>
                      <a:noFill/>
                    </a:lnB>
                  </a:tcPr>
                </a:tc>
                <a:tc>
                  <a:txBody>
                    <a:bodyPr/>
                    <a:lstStyle/>
                    <a:p>
                      <a:pPr algn="r" fontAlgn="ctr"/>
                      <a:r>
                        <a:rPr lang="en-IN">
                          <a:effectLst/>
                        </a:rPr>
                        <a:t>19</a:t>
                      </a:r>
                    </a:p>
                  </a:txBody>
                  <a:tcPr anchor="ctr">
                    <a:lnL>
                      <a:noFill/>
                    </a:lnL>
                    <a:lnR>
                      <a:noFill/>
                    </a:lnR>
                    <a:lnT>
                      <a:noFill/>
                    </a:lnT>
                    <a:lnB>
                      <a:noFill/>
                    </a:lnB>
                  </a:tcPr>
                </a:tc>
                <a:tc>
                  <a:txBody>
                    <a:bodyPr/>
                    <a:lstStyle/>
                    <a:p>
                      <a:pPr algn="r" fontAlgn="ctr"/>
                      <a:r>
                        <a:rPr lang="en-IN">
                          <a:effectLst/>
                        </a:rPr>
                        <a:t>Male</a:t>
                      </a:r>
                    </a:p>
                  </a:txBody>
                  <a:tcPr anchor="ctr">
                    <a:lnL>
                      <a:noFill/>
                    </a:lnL>
                    <a:lnR>
                      <a:noFill/>
                    </a:lnR>
                    <a:lnT>
                      <a:noFill/>
                    </a:lnT>
                    <a:lnB>
                      <a:noFill/>
                    </a:lnB>
                  </a:tcPr>
                </a:tc>
                <a:tc>
                  <a:txBody>
                    <a:bodyPr/>
                    <a:lstStyle/>
                    <a:p>
                      <a:pPr algn="r" fontAlgn="ctr"/>
                      <a:r>
                        <a:rPr lang="en-IN">
                          <a:effectLst/>
                        </a:rPr>
                        <a:t>15</a:t>
                      </a:r>
                    </a:p>
                  </a:txBody>
                  <a:tcPr anchor="ctr">
                    <a:lnL>
                      <a:noFill/>
                    </a:lnL>
                    <a:lnR>
                      <a:noFill/>
                    </a:lnR>
                    <a:lnT>
                      <a:noFill/>
                    </a:lnT>
                    <a:lnB>
                      <a:noFill/>
                    </a:lnB>
                  </a:tcPr>
                </a:tc>
                <a:tc>
                  <a:txBody>
                    <a:bodyPr/>
                    <a:lstStyle/>
                    <a:p>
                      <a:pPr algn="r" fontAlgn="ctr"/>
                      <a:r>
                        <a:rPr lang="en-IN">
                          <a:effectLst/>
                        </a:rPr>
                        <a:t>Single</a:t>
                      </a:r>
                    </a:p>
                  </a:txBody>
                  <a:tcPr anchor="ctr">
                    <a:lnL>
                      <a:noFill/>
                    </a:lnL>
                    <a:lnR>
                      <a:noFill/>
                    </a:lnR>
                    <a:lnT>
                      <a:noFill/>
                    </a:lnT>
                    <a:lnB>
                      <a:noFill/>
                    </a:lnB>
                  </a:tcPr>
                </a:tc>
                <a:tc>
                  <a:txBody>
                    <a:bodyPr/>
                    <a:lstStyle/>
                    <a:p>
                      <a:pPr algn="r" fontAlgn="ctr"/>
                      <a:r>
                        <a:rPr lang="en-IN">
                          <a:effectLst/>
                        </a:rPr>
                        <a:t>2</a:t>
                      </a:r>
                    </a:p>
                  </a:txBody>
                  <a:tcPr anchor="ctr">
                    <a:lnL>
                      <a:noFill/>
                    </a:lnL>
                    <a:lnR>
                      <a:noFill/>
                    </a:lnR>
                    <a:lnT>
                      <a:noFill/>
                    </a:lnT>
                    <a:lnB>
                      <a:noFill/>
                    </a:lnB>
                  </a:tcPr>
                </a:tc>
                <a:tc>
                  <a:txBody>
                    <a:bodyPr/>
                    <a:lstStyle/>
                    <a:p>
                      <a:pPr algn="r" fontAlgn="ctr"/>
                      <a:r>
                        <a:rPr lang="en-IN">
                          <a:effectLst/>
                        </a:rPr>
                        <a:t>3</a:t>
                      </a:r>
                    </a:p>
                  </a:txBody>
                  <a:tcPr anchor="ctr">
                    <a:lnL>
                      <a:noFill/>
                    </a:lnL>
                    <a:lnR>
                      <a:noFill/>
                    </a:lnR>
                    <a:lnT>
                      <a:noFill/>
                    </a:lnT>
                    <a:lnB>
                      <a:noFill/>
                    </a:lnB>
                  </a:tcPr>
                </a:tc>
                <a:tc>
                  <a:txBody>
                    <a:bodyPr/>
                    <a:lstStyle/>
                    <a:p>
                      <a:pPr algn="r" fontAlgn="ctr"/>
                      <a:r>
                        <a:rPr lang="en-IN">
                          <a:effectLst/>
                        </a:rPr>
                        <a:t>31836</a:t>
                      </a:r>
                    </a:p>
                  </a:txBody>
                  <a:tcPr anchor="ctr">
                    <a:lnL>
                      <a:noFill/>
                    </a:lnL>
                    <a:lnR>
                      <a:noFill/>
                    </a:lnR>
                    <a:lnT>
                      <a:noFill/>
                    </a:lnT>
                    <a:lnB>
                      <a:noFill/>
                    </a:lnB>
                  </a:tcPr>
                </a:tc>
                <a:tc>
                  <a:txBody>
                    <a:bodyPr/>
                    <a:lstStyle/>
                    <a:p>
                      <a:pPr algn="r" fontAlgn="ctr"/>
                      <a:r>
                        <a:rPr lang="en-IN">
                          <a:effectLst/>
                        </a:rPr>
                        <a:t>75</a:t>
                      </a:r>
                    </a:p>
                  </a:txBody>
                  <a:tcPr anchor="ctr">
                    <a:lnL>
                      <a:noFill/>
                    </a:lnL>
                    <a:lnR>
                      <a:noFill/>
                    </a:lnR>
                    <a:lnT>
                      <a:noFill/>
                    </a:lnT>
                    <a:lnB>
                      <a:noFill/>
                    </a:lnB>
                  </a:tcPr>
                </a:tc>
                <a:extLst>
                  <a:ext uri="{0D108BD9-81ED-4DB2-BD59-A6C34878D82A}">
                    <a16:rowId xmlns:a16="http://schemas.microsoft.com/office/drawing/2014/main" val="1400768829"/>
                  </a:ext>
                </a:extLst>
              </a:tr>
              <a:tr h="0">
                <a:tc>
                  <a:txBody>
                    <a:bodyPr/>
                    <a:lstStyle/>
                    <a:p>
                      <a:pPr algn="r" fontAlgn="ctr"/>
                      <a:r>
                        <a:rPr lang="en-IN" b="1">
                          <a:effectLst/>
                        </a:rPr>
                        <a:t>2</a:t>
                      </a:r>
                    </a:p>
                  </a:txBody>
                  <a:tcPr anchor="ctr">
                    <a:lnL>
                      <a:noFill/>
                    </a:lnL>
                    <a:lnR>
                      <a:noFill/>
                    </a:lnR>
                    <a:lnT>
                      <a:noFill/>
                    </a:lnT>
                    <a:lnB>
                      <a:noFill/>
                    </a:lnB>
                    <a:solidFill>
                      <a:srgbClr val="F5F5F5"/>
                    </a:solidFill>
                  </a:tcPr>
                </a:tc>
                <a:tc>
                  <a:txBody>
                    <a:bodyPr/>
                    <a:lstStyle/>
                    <a:p>
                      <a:pPr algn="r" fontAlgn="ctr"/>
                      <a:r>
                        <a:rPr lang="en-IN">
                          <a:effectLst/>
                        </a:rPr>
                        <a:t>TM195</a:t>
                      </a:r>
                    </a:p>
                  </a:txBody>
                  <a:tcPr anchor="ctr">
                    <a:lnL>
                      <a:noFill/>
                    </a:lnL>
                    <a:lnR>
                      <a:noFill/>
                    </a:lnR>
                    <a:lnT>
                      <a:noFill/>
                    </a:lnT>
                    <a:lnB>
                      <a:noFill/>
                    </a:lnB>
                    <a:solidFill>
                      <a:srgbClr val="F5F5F5"/>
                    </a:solidFill>
                  </a:tcPr>
                </a:tc>
                <a:tc>
                  <a:txBody>
                    <a:bodyPr/>
                    <a:lstStyle/>
                    <a:p>
                      <a:pPr algn="r" fontAlgn="ctr"/>
                      <a:r>
                        <a:rPr lang="en-IN">
                          <a:effectLst/>
                        </a:rPr>
                        <a:t>19</a:t>
                      </a:r>
                    </a:p>
                  </a:txBody>
                  <a:tcPr anchor="ctr">
                    <a:lnL>
                      <a:noFill/>
                    </a:lnL>
                    <a:lnR>
                      <a:noFill/>
                    </a:lnR>
                    <a:lnT>
                      <a:noFill/>
                    </a:lnT>
                    <a:lnB>
                      <a:noFill/>
                    </a:lnB>
                    <a:solidFill>
                      <a:srgbClr val="F5F5F5"/>
                    </a:solidFill>
                  </a:tcPr>
                </a:tc>
                <a:tc>
                  <a:txBody>
                    <a:bodyPr/>
                    <a:lstStyle/>
                    <a:p>
                      <a:pPr algn="r" fontAlgn="ctr"/>
                      <a:r>
                        <a:rPr lang="en-IN">
                          <a:effectLst/>
                        </a:rPr>
                        <a:t>Female</a:t>
                      </a:r>
                    </a:p>
                  </a:txBody>
                  <a:tcPr anchor="ctr">
                    <a:lnL>
                      <a:noFill/>
                    </a:lnL>
                    <a:lnR>
                      <a:noFill/>
                    </a:lnR>
                    <a:lnT>
                      <a:noFill/>
                    </a:lnT>
                    <a:lnB>
                      <a:noFill/>
                    </a:lnB>
                    <a:solidFill>
                      <a:srgbClr val="F5F5F5"/>
                    </a:solidFill>
                  </a:tcPr>
                </a:tc>
                <a:tc>
                  <a:txBody>
                    <a:bodyPr/>
                    <a:lstStyle/>
                    <a:p>
                      <a:pPr algn="r" fontAlgn="ctr"/>
                      <a:r>
                        <a:rPr lang="en-IN">
                          <a:effectLst/>
                        </a:rPr>
                        <a:t>14</a:t>
                      </a:r>
                    </a:p>
                  </a:txBody>
                  <a:tcPr anchor="ctr">
                    <a:lnL>
                      <a:noFill/>
                    </a:lnL>
                    <a:lnR>
                      <a:noFill/>
                    </a:lnR>
                    <a:lnT>
                      <a:noFill/>
                    </a:lnT>
                    <a:lnB>
                      <a:noFill/>
                    </a:lnB>
                    <a:solidFill>
                      <a:srgbClr val="F5F5F5"/>
                    </a:solidFill>
                  </a:tcPr>
                </a:tc>
                <a:tc>
                  <a:txBody>
                    <a:bodyPr/>
                    <a:lstStyle/>
                    <a:p>
                      <a:pPr algn="r" fontAlgn="ctr"/>
                      <a:r>
                        <a:rPr lang="en-IN">
                          <a:effectLst/>
                        </a:rPr>
                        <a:t>Partnered</a:t>
                      </a:r>
                    </a:p>
                  </a:txBody>
                  <a:tcPr anchor="ctr">
                    <a:lnL>
                      <a:noFill/>
                    </a:lnL>
                    <a:lnR>
                      <a:noFill/>
                    </a:lnR>
                    <a:lnT>
                      <a:noFill/>
                    </a:lnT>
                    <a:lnB>
                      <a:noFill/>
                    </a:lnB>
                    <a:solidFill>
                      <a:srgbClr val="F5F5F5"/>
                    </a:solidFill>
                  </a:tcPr>
                </a:tc>
                <a:tc>
                  <a:txBody>
                    <a:bodyPr/>
                    <a:lstStyle/>
                    <a:p>
                      <a:pPr algn="r" fontAlgn="ctr"/>
                      <a:r>
                        <a:rPr lang="en-IN">
                          <a:effectLst/>
                        </a:rPr>
                        <a:t>4</a:t>
                      </a:r>
                    </a:p>
                  </a:txBody>
                  <a:tcPr anchor="ctr">
                    <a:lnL>
                      <a:noFill/>
                    </a:lnL>
                    <a:lnR>
                      <a:noFill/>
                    </a:lnR>
                    <a:lnT>
                      <a:noFill/>
                    </a:lnT>
                    <a:lnB>
                      <a:noFill/>
                    </a:lnB>
                    <a:solidFill>
                      <a:srgbClr val="F5F5F5"/>
                    </a:solidFill>
                  </a:tcPr>
                </a:tc>
                <a:tc>
                  <a:txBody>
                    <a:bodyPr/>
                    <a:lstStyle/>
                    <a:p>
                      <a:pPr algn="r" fontAlgn="ctr"/>
                      <a:r>
                        <a:rPr lang="en-IN">
                          <a:effectLst/>
                        </a:rPr>
                        <a:t>3</a:t>
                      </a:r>
                    </a:p>
                  </a:txBody>
                  <a:tcPr anchor="ctr">
                    <a:lnL>
                      <a:noFill/>
                    </a:lnL>
                    <a:lnR>
                      <a:noFill/>
                    </a:lnR>
                    <a:lnT>
                      <a:noFill/>
                    </a:lnT>
                    <a:lnB>
                      <a:noFill/>
                    </a:lnB>
                    <a:solidFill>
                      <a:srgbClr val="F5F5F5"/>
                    </a:solidFill>
                  </a:tcPr>
                </a:tc>
                <a:tc>
                  <a:txBody>
                    <a:bodyPr/>
                    <a:lstStyle/>
                    <a:p>
                      <a:pPr algn="r" fontAlgn="ctr"/>
                      <a:r>
                        <a:rPr lang="en-IN">
                          <a:effectLst/>
                        </a:rPr>
                        <a:t>30699</a:t>
                      </a:r>
                    </a:p>
                  </a:txBody>
                  <a:tcPr anchor="ctr">
                    <a:lnL>
                      <a:noFill/>
                    </a:lnL>
                    <a:lnR>
                      <a:noFill/>
                    </a:lnR>
                    <a:lnT>
                      <a:noFill/>
                    </a:lnT>
                    <a:lnB>
                      <a:noFill/>
                    </a:lnB>
                    <a:solidFill>
                      <a:srgbClr val="F5F5F5"/>
                    </a:solidFill>
                  </a:tcPr>
                </a:tc>
                <a:tc>
                  <a:txBody>
                    <a:bodyPr/>
                    <a:lstStyle/>
                    <a:p>
                      <a:pPr algn="r" fontAlgn="ctr"/>
                      <a:r>
                        <a:rPr lang="en-IN">
                          <a:effectLst/>
                        </a:rPr>
                        <a:t>66</a:t>
                      </a:r>
                    </a:p>
                  </a:txBody>
                  <a:tcPr anchor="ctr">
                    <a:lnL>
                      <a:noFill/>
                    </a:lnL>
                    <a:lnR>
                      <a:noFill/>
                    </a:lnR>
                    <a:lnT>
                      <a:noFill/>
                    </a:lnT>
                    <a:lnB>
                      <a:noFill/>
                    </a:lnB>
                    <a:solidFill>
                      <a:srgbClr val="F5F5F5"/>
                    </a:solidFill>
                  </a:tcPr>
                </a:tc>
                <a:extLst>
                  <a:ext uri="{0D108BD9-81ED-4DB2-BD59-A6C34878D82A}">
                    <a16:rowId xmlns:a16="http://schemas.microsoft.com/office/drawing/2014/main" val="2100900911"/>
                  </a:ext>
                </a:extLst>
              </a:tr>
              <a:tr h="0">
                <a:tc>
                  <a:txBody>
                    <a:bodyPr/>
                    <a:lstStyle/>
                    <a:p>
                      <a:pPr algn="r" fontAlgn="ctr"/>
                      <a:r>
                        <a:rPr lang="en-IN" b="1">
                          <a:effectLst/>
                        </a:rPr>
                        <a:t>3</a:t>
                      </a:r>
                    </a:p>
                  </a:txBody>
                  <a:tcPr anchor="ctr">
                    <a:lnL>
                      <a:noFill/>
                    </a:lnL>
                    <a:lnR>
                      <a:noFill/>
                    </a:lnR>
                    <a:lnT>
                      <a:noFill/>
                    </a:lnT>
                    <a:lnB>
                      <a:noFill/>
                    </a:lnB>
                  </a:tcPr>
                </a:tc>
                <a:tc>
                  <a:txBody>
                    <a:bodyPr/>
                    <a:lstStyle/>
                    <a:p>
                      <a:pPr algn="r" fontAlgn="ctr"/>
                      <a:r>
                        <a:rPr lang="en-IN">
                          <a:effectLst/>
                        </a:rPr>
                        <a:t>TM195</a:t>
                      </a:r>
                    </a:p>
                  </a:txBody>
                  <a:tcPr anchor="ctr">
                    <a:lnL>
                      <a:noFill/>
                    </a:lnL>
                    <a:lnR>
                      <a:noFill/>
                    </a:lnR>
                    <a:lnT>
                      <a:noFill/>
                    </a:lnT>
                    <a:lnB>
                      <a:noFill/>
                    </a:lnB>
                  </a:tcPr>
                </a:tc>
                <a:tc>
                  <a:txBody>
                    <a:bodyPr/>
                    <a:lstStyle/>
                    <a:p>
                      <a:pPr algn="r" fontAlgn="ctr"/>
                      <a:r>
                        <a:rPr lang="en-IN">
                          <a:effectLst/>
                        </a:rPr>
                        <a:t>19</a:t>
                      </a:r>
                    </a:p>
                  </a:txBody>
                  <a:tcPr anchor="ctr">
                    <a:lnL>
                      <a:noFill/>
                    </a:lnL>
                    <a:lnR>
                      <a:noFill/>
                    </a:lnR>
                    <a:lnT>
                      <a:noFill/>
                    </a:lnT>
                    <a:lnB>
                      <a:noFill/>
                    </a:lnB>
                  </a:tcPr>
                </a:tc>
                <a:tc>
                  <a:txBody>
                    <a:bodyPr/>
                    <a:lstStyle/>
                    <a:p>
                      <a:pPr algn="r" fontAlgn="ctr"/>
                      <a:r>
                        <a:rPr lang="en-IN">
                          <a:effectLst/>
                        </a:rPr>
                        <a:t>Male</a:t>
                      </a:r>
                    </a:p>
                  </a:txBody>
                  <a:tcPr anchor="ctr">
                    <a:lnL>
                      <a:noFill/>
                    </a:lnL>
                    <a:lnR>
                      <a:noFill/>
                    </a:lnR>
                    <a:lnT>
                      <a:noFill/>
                    </a:lnT>
                    <a:lnB>
                      <a:noFill/>
                    </a:lnB>
                  </a:tcPr>
                </a:tc>
                <a:tc>
                  <a:txBody>
                    <a:bodyPr/>
                    <a:lstStyle/>
                    <a:p>
                      <a:pPr algn="r" fontAlgn="ctr"/>
                      <a:r>
                        <a:rPr lang="en-IN">
                          <a:effectLst/>
                        </a:rPr>
                        <a:t>12</a:t>
                      </a:r>
                    </a:p>
                  </a:txBody>
                  <a:tcPr anchor="ctr">
                    <a:lnL>
                      <a:noFill/>
                    </a:lnL>
                    <a:lnR>
                      <a:noFill/>
                    </a:lnR>
                    <a:lnT>
                      <a:noFill/>
                    </a:lnT>
                    <a:lnB>
                      <a:noFill/>
                    </a:lnB>
                  </a:tcPr>
                </a:tc>
                <a:tc>
                  <a:txBody>
                    <a:bodyPr/>
                    <a:lstStyle/>
                    <a:p>
                      <a:pPr algn="r" fontAlgn="ctr"/>
                      <a:r>
                        <a:rPr lang="en-IN">
                          <a:effectLst/>
                        </a:rPr>
                        <a:t>Single</a:t>
                      </a:r>
                    </a:p>
                  </a:txBody>
                  <a:tcPr anchor="ctr">
                    <a:lnL>
                      <a:noFill/>
                    </a:lnL>
                    <a:lnR>
                      <a:noFill/>
                    </a:lnR>
                    <a:lnT>
                      <a:noFill/>
                    </a:lnT>
                    <a:lnB>
                      <a:noFill/>
                    </a:lnB>
                  </a:tcPr>
                </a:tc>
                <a:tc>
                  <a:txBody>
                    <a:bodyPr/>
                    <a:lstStyle/>
                    <a:p>
                      <a:pPr algn="r" fontAlgn="ctr"/>
                      <a:r>
                        <a:rPr lang="en-IN">
                          <a:effectLst/>
                        </a:rPr>
                        <a:t>3</a:t>
                      </a:r>
                    </a:p>
                  </a:txBody>
                  <a:tcPr anchor="ctr">
                    <a:lnL>
                      <a:noFill/>
                    </a:lnL>
                    <a:lnR>
                      <a:noFill/>
                    </a:lnR>
                    <a:lnT>
                      <a:noFill/>
                    </a:lnT>
                    <a:lnB>
                      <a:noFill/>
                    </a:lnB>
                  </a:tcPr>
                </a:tc>
                <a:tc>
                  <a:txBody>
                    <a:bodyPr/>
                    <a:lstStyle/>
                    <a:p>
                      <a:pPr algn="r" fontAlgn="ctr"/>
                      <a:r>
                        <a:rPr lang="en-IN">
                          <a:effectLst/>
                        </a:rPr>
                        <a:t>3</a:t>
                      </a:r>
                    </a:p>
                  </a:txBody>
                  <a:tcPr anchor="ctr">
                    <a:lnL>
                      <a:noFill/>
                    </a:lnL>
                    <a:lnR>
                      <a:noFill/>
                    </a:lnR>
                    <a:lnT>
                      <a:noFill/>
                    </a:lnT>
                    <a:lnB>
                      <a:noFill/>
                    </a:lnB>
                  </a:tcPr>
                </a:tc>
                <a:tc>
                  <a:txBody>
                    <a:bodyPr/>
                    <a:lstStyle/>
                    <a:p>
                      <a:pPr algn="r" fontAlgn="ctr"/>
                      <a:r>
                        <a:rPr lang="en-IN">
                          <a:effectLst/>
                        </a:rPr>
                        <a:t>32973</a:t>
                      </a:r>
                    </a:p>
                  </a:txBody>
                  <a:tcPr anchor="ctr">
                    <a:lnL>
                      <a:noFill/>
                    </a:lnL>
                    <a:lnR>
                      <a:noFill/>
                    </a:lnR>
                    <a:lnT>
                      <a:noFill/>
                    </a:lnT>
                    <a:lnB>
                      <a:noFill/>
                    </a:lnB>
                  </a:tcPr>
                </a:tc>
                <a:tc>
                  <a:txBody>
                    <a:bodyPr/>
                    <a:lstStyle/>
                    <a:p>
                      <a:pPr algn="r" fontAlgn="ctr"/>
                      <a:r>
                        <a:rPr lang="en-IN">
                          <a:effectLst/>
                        </a:rPr>
                        <a:t>85</a:t>
                      </a:r>
                    </a:p>
                  </a:txBody>
                  <a:tcPr anchor="ctr">
                    <a:lnL>
                      <a:noFill/>
                    </a:lnL>
                    <a:lnR>
                      <a:noFill/>
                    </a:lnR>
                    <a:lnT>
                      <a:noFill/>
                    </a:lnT>
                    <a:lnB>
                      <a:noFill/>
                    </a:lnB>
                  </a:tcPr>
                </a:tc>
                <a:extLst>
                  <a:ext uri="{0D108BD9-81ED-4DB2-BD59-A6C34878D82A}">
                    <a16:rowId xmlns:a16="http://schemas.microsoft.com/office/drawing/2014/main" val="3952109409"/>
                  </a:ext>
                </a:extLst>
              </a:tr>
              <a:tr h="0">
                <a:tc>
                  <a:txBody>
                    <a:bodyPr/>
                    <a:lstStyle/>
                    <a:p>
                      <a:pPr algn="r" fontAlgn="ctr"/>
                      <a:r>
                        <a:rPr lang="en-IN" b="1">
                          <a:effectLst/>
                        </a:rPr>
                        <a:t>4</a:t>
                      </a:r>
                    </a:p>
                  </a:txBody>
                  <a:tcPr anchor="ctr">
                    <a:lnL>
                      <a:noFill/>
                    </a:lnL>
                    <a:lnR>
                      <a:noFill/>
                    </a:lnR>
                    <a:lnT>
                      <a:noFill/>
                    </a:lnT>
                    <a:lnB>
                      <a:noFill/>
                    </a:lnB>
                    <a:solidFill>
                      <a:srgbClr val="F5F5F5"/>
                    </a:solidFill>
                  </a:tcPr>
                </a:tc>
                <a:tc>
                  <a:txBody>
                    <a:bodyPr/>
                    <a:lstStyle/>
                    <a:p>
                      <a:pPr algn="r" fontAlgn="ctr"/>
                      <a:r>
                        <a:rPr lang="en-IN">
                          <a:effectLst/>
                        </a:rPr>
                        <a:t>TM195</a:t>
                      </a:r>
                    </a:p>
                  </a:txBody>
                  <a:tcPr anchor="ctr">
                    <a:lnL>
                      <a:noFill/>
                    </a:lnL>
                    <a:lnR>
                      <a:noFill/>
                    </a:lnR>
                    <a:lnT>
                      <a:noFill/>
                    </a:lnT>
                    <a:lnB>
                      <a:noFill/>
                    </a:lnB>
                    <a:solidFill>
                      <a:srgbClr val="F5F5F5"/>
                    </a:solidFill>
                  </a:tcPr>
                </a:tc>
                <a:tc>
                  <a:txBody>
                    <a:bodyPr/>
                    <a:lstStyle/>
                    <a:p>
                      <a:pPr algn="r" fontAlgn="ctr"/>
                      <a:r>
                        <a:rPr lang="en-IN">
                          <a:effectLst/>
                        </a:rPr>
                        <a:t>20</a:t>
                      </a:r>
                    </a:p>
                  </a:txBody>
                  <a:tcPr anchor="ctr">
                    <a:lnL>
                      <a:noFill/>
                    </a:lnL>
                    <a:lnR>
                      <a:noFill/>
                    </a:lnR>
                    <a:lnT>
                      <a:noFill/>
                    </a:lnT>
                    <a:lnB>
                      <a:noFill/>
                    </a:lnB>
                    <a:solidFill>
                      <a:srgbClr val="F5F5F5"/>
                    </a:solidFill>
                  </a:tcPr>
                </a:tc>
                <a:tc>
                  <a:txBody>
                    <a:bodyPr/>
                    <a:lstStyle/>
                    <a:p>
                      <a:pPr algn="r" fontAlgn="ctr"/>
                      <a:r>
                        <a:rPr lang="en-IN">
                          <a:effectLst/>
                        </a:rPr>
                        <a:t>Male</a:t>
                      </a:r>
                    </a:p>
                  </a:txBody>
                  <a:tcPr anchor="ctr">
                    <a:lnL>
                      <a:noFill/>
                    </a:lnL>
                    <a:lnR>
                      <a:noFill/>
                    </a:lnR>
                    <a:lnT>
                      <a:noFill/>
                    </a:lnT>
                    <a:lnB>
                      <a:noFill/>
                    </a:lnB>
                    <a:solidFill>
                      <a:srgbClr val="F5F5F5"/>
                    </a:solidFill>
                  </a:tcPr>
                </a:tc>
                <a:tc>
                  <a:txBody>
                    <a:bodyPr/>
                    <a:lstStyle/>
                    <a:p>
                      <a:pPr algn="r" fontAlgn="ctr"/>
                      <a:r>
                        <a:rPr lang="en-IN">
                          <a:effectLst/>
                        </a:rPr>
                        <a:t>13</a:t>
                      </a:r>
                    </a:p>
                  </a:txBody>
                  <a:tcPr anchor="ctr">
                    <a:lnL>
                      <a:noFill/>
                    </a:lnL>
                    <a:lnR>
                      <a:noFill/>
                    </a:lnR>
                    <a:lnT>
                      <a:noFill/>
                    </a:lnT>
                    <a:lnB>
                      <a:noFill/>
                    </a:lnB>
                    <a:solidFill>
                      <a:srgbClr val="F5F5F5"/>
                    </a:solidFill>
                  </a:tcPr>
                </a:tc>
                <a:tc>
                  <a:txBody>
                    <a:bodyPr/>
                    <a:lstStyle/>
                    <a:p>
                      <a:pPr algn="r" fontAlgn="ctr"/>
                      <a:r>
                        <a:rPr lang="en-IN">
                          <a:effectLst/>
                        </a:rPr>
                        <a:t>Partnered</a:t>
                      </a:r>
                    </a:p>
                  </a:txBody>
                  <a:tcPr anchor="ctr">
                    <a:lnL>
                      <a:noFill/>
                    </a:lnL>
                    <a:lnR>
                      <a:noFill/>
                    </a:lnR>
                    <a:lnT>
                      <a:noFill/>
                    </a:lnT>
                    <a:lnB>
                      <a:noFill/>
                    </a:lnB>
                    <a:solidFill>
                      <a:srgbClr val="F5F5F5"/>
                    </a:solidFill>
                  </a:tcPr>
                </a:tc>
                <a:tc>
                  <a:txBody>
                    <a:bodyPr/>
                    <a:lstStyle/>
                    <a:p>
                      <a:pPr algn="r" fontAlgn="ctr"/>
                      <a:r>
                        <a:rPr lang="en-IN">
                          <a:effectLst/>
                        </a:rPr>
                        <a:t>4</a:t>
                      </a:r>
                    </a:p>
                  </a:txBody>
                  <a:tcPr anchor="ctr">
                    <a:lnL>
                      <a:noFill/>
                    </a:lnL>
                    <a:lnR>
                      <a:noFill/>
                    </a:lnR>
                    <a:lnT>
                      <a:noFill/>
                    </a:lnT>
                    <a:lnB>
                      <a:noFill/>
                    </a:lnB>
                    <a:solidFill>
                      <a:srgbClr val="F5F5F5"/>
                    </a:solidFill>
                  </a:tcPr>
                </a:tc>
                <a:tc>
                  <a:txBody>
                    <a:bodyPr/>
                    <a:lstStyle/>
                    <a:p>
                      <a:pPr algn="r" fontAlgn="ctr"/>
                      <a:r>
                        <a:rPr lang="en-IN">
                          <a:effectLst/>
                        </a:rPr>
                        <a:t>2</a:t>
                      </a:r>
                    </a:p>
                  </a:txBody>
                  <a:tcPr anchor="ctr">
                    <a:lnL>
                      <a:noFill/>
                    </a:lnL>
                    <a:lnR>
                      <a:noFill/>
                    </a:lnR>
                    <a:lnT>
                      <a:noFill/>
                    </a:lnT>
                    <a:lnB>
                      <a:noFill/>
                    </a:lnB>
                    <a:solidFill>
                      <a:srgbClr val="F5F5F5"/>
                    </a:solidFill>
                  </a:tcPr>
                </a:tc>
                <a:tc>
                  <a:txBody>
                    <a:bodyPr/>
                    <a:lstStyle/>
                    <a:p>
                      <a:pPr algn="r" fontAlgn="ctr"/>
                      <a:r>
                        <a:rPr lang="en-IN">
                          <a:effectLst/>
                        </a:rPr>
                        <a:t>35247</a:t>
                      </a:r>
                    </a:p>
                  </a:txBody>
                  <a:tcPr anchor="ctr">
                    <a:lnL>
                      <a:noFill/>
                    </a:lnL>
                    <a:lnR>
                      <a:noFill/>
                    </a:lnR>
                    <a:lnT>
                      <a:noFill/>
                    </a:lnT>
                    <a:lnB>
                      <a:noFill/>
                    </a:lnB>
                    <a:solidFill>
                      <a:srgbClr val="F5F5F5"/>
                    </a:solidFill>
                  </a:tcPr>
                </a:tc>
                <a:tc>
                  <a:txBody>
                    <a:bodyPr/>
                    <a:lstStyle/>
                    <a:p>
                      <a:pPr algn="r" fontAlgn="ctr"/>
                      <a:r>
                        <a:rPr lang="en-IN" dirty="0">
                          <a:effectLst/>
                        </a:rPr>
                        <a:t>47</a:t>
                      </a:r>
                    </a:p>
                  </a:txBody>
                  <a:tcPr anchor="ctr">
                    <a:lnL>
                      <a:noFill/>
                    </a:lnL>
                    <a:lnR>
                      <a:noFill/>
                    </a:lnR>
                    <a:lnT>
                      <a:noFill/>
                    </a:lnT>
                    <a:lnB>
                      <a:noFill/>
                    </a:lnB>
                    <a:solidFill>
                      <a:srgbClr val="F5F5F5"/>
                    </a:solidFill>
                  </a:tcPr>
                </a:tc>
                <a:extLst>
                  <a:ext uri="{0D108BD9-81ED-4DB2-BD59-A6C34878D82A}">
                    <a16:rowId xmlns:a16="http://schemas.microsoft.com/office/drawing/2014/main" val="286328103"/>
                  </a:ext>
                </a:extLst>
              </a:tr>
            </a:tbl>
          </a:graphicData>
        </a:graphic>
      </p:graphicFrame>
      <p:sp>
        <p:nvSpPr>
          <p:cNvPr id="6" name="Rectangle 1">
            <a:extLst>
              <a:ext uri="{FF2B5EF4-FFF2-40B4-BE49-F238E27FC236}">
                <a16:creationId xmlns:a16="http://schemas.microsoft.com/office/drawing/2014/main" id="{F9B16C98-AE45-20F2-1D7B-416519ECAA77}"/>
              </a:ext>
            </a:extLst>
          </p:cNvPr>
          <p:cNvSpPr>
            <a:spLocks noChangeArrowheads="1"/>
          </p:cNvSpPr>
          <p:nvPr/>
        </p:nvSpPr>
        <p:spPr bwMode="auto">
          <a:xfrm>
            <a:off x="1295400" y="2708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445947" bIns="-44594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02CB9783-579F-8441-8403-3F628590F1AE}"/>
              </a:ext>
            </a:extLst>
          </p:cNvPr>
          <p:cNvSpPr>
            <a:spLocks noChangeArrowheads="1"/>
          </p:cNvSpPr>
          <p:nvPr/>
        </p:nvSpPr>
        <p:spPr bwMode="auto">
          <a:xfrm>
            <a:off x="1295400" y="2708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84315"/>
                </a:solidFill>
                <a:effectLst/>
                <a:latin typeface="Courier New" panose="02070309020205020404" pitchFamily="49" charset="0"/>
                <a:cs typeface="Courier New" panose="02070309020205020404" pitchFamily="49" charset="0"/>
              </a:rPr>
              <a:t>Out[19]:</a:t>
            </a: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Rounded Corners 8">
            <a:extLst>
              <a:ext uri="{FF2B5EF4-FFF2-40B4-BE49-F238E27FC236}">
                <a16:creationId xmlns:a16="http://schemas.microsoft.com/office/drawing/2014/main" id="{967AACE2-EDB9-D37E-3D47-B81BBC032935}"/>
              </a:ext>
            </a:extLst>
          </p:cNvPr>
          <p:cNvSpPr/>
          <p:nvPr/>
        </p:nvSpPr>
        <p:spPr>
          <a:xfrm>
            <a:off x="5579166" y="775252"/>
            <a:ext cx="4585252" cy="181554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dirty="0"/>
              <a:t>.head()</a:t>
            </a:r>
            <a:r>
              <a:rPr lang="en-US" sz="2400" dirty="0">
                <a:sym typeface="Wingdings" panose="05000000000000000000" pitchFamily="2" charset="2"/>
              </a:rPr>
              <a:t> this function returns the first</a:t>
            </a:r>
          </a:p>
          <a:p>
            <a:pPr algn="ctr"/>
            <a:r>
              <a:rPr lang="en-US" sz="2400" dirty="0">
                <a:sym typeface="Wingdings" panose="05000000000000000000" pitchFamily="2" charset="2"/>
              </a:rPr>
              <a:t>N rows for the object by default it gives </a:t>
            </a:r>
          </a:p>
          <a:p>
            <a:pPr algn="ctr"/>
            <a:r>
              <a:rPr lang="en-US" sz="2400" dirty="0">
                <a:sym typeface="Wingdings" panose="05000000000000000000" pitchFamily="2" charset="2"/>
              </a:rPr>
              <a:t>First five rows</a:t>
            </a:r>
            <a:endParaRPr lang="en-IN" sz="2400" dirty="0"/>
          </a:p>
        </p:txBody>
      </p:sp>
    </p:spTree>
    <p:extLst>
      <p:ext uri="{BB962C8B-B14F-4D97-AF65-F5344CB8AC3E}">
        <p14:creationId xmlns:p14="http://schemas.microsoft.com/office/powerpoint/2010/main" val="3795887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CC67DA-2C13-F155-B910-1FE624460547}"/>
              </a:ext>
            </a:extLst>
          </p:cNvPr>
          <p:cNvSpPr txBox="1"/>
          <p:nvPr/>
        </p:nvSpPr>
        <p:spPr>
          <a:xfrm>
            <a:off x="770021" y="625642"/>
            <a:ext cx="8392025" cy="461665"/>
          </a:xfrm>
          <a:prstGeom prst="rect">
            <a:avLst/>
          </a:prstGeom>
          <a:noFill/>
        </p:spPr>
        <p:txBody>
          <a:bodyPr wrap="square">
            <a:spAutoFit/>
          </a:bodyPr>
          <a:lstStyle/>
          <a:p>
            <a:r>
              <a:rPr lang="en-IN" sz="2400" dirty="0" err="1"/>
              <a:t>myData.describe</a:t>
            </a:r>
            <a:r>
              <a:rPr lang="en-IN" sz="2400" dirty="0"/>
              <a:t>()</a:t>
            </a:r>
          </a:p>
        </p:txBody>
      </p:sp>
      <p:graphicFrame>
        <p:nvGraphicFramePr>
          <p:cNvPr id="4" name="Table 3">
            <a:extLst>
              <a:ext uri="{FF2B5EF4-FFF2-40B4-BE49-F238E27FC236}">
                <a16:creationId xmlns:a16="http://schemas.microsoft.com/office/drawing/2014/main" id="{4647EC86-1991-8744-4C48-E3F0D148F238}"/>
              </a:ext>
            </a:extLst>
          </p:cNvPr>
          <p:cNvGraphicFramePr>
            <a:graphicFrameLocks noGrp="1"/>
          </p:cNvGraphicFramePr>
          <p:nvPr>
            <p:extLst>
              <p:ext uri="{D42A27DB-BD31-4B8C-83A1-F6EECF244321}">
                <p14:modId xmlns:p14="http://schemas.microsoft.com/office/powerpoint/2010/main" val="789187748"/>
              </p:ext>
            </p:extLst>
          </p:nvPr>
        </p:nvGraphicFramePr>
        <p:xfrm>
          <a:off x="770022" y="1908314"/>
          <a:ext cx="9745575" cy="3967022"/>
        </p:xfrm>
        <a:graphic>
          <a:graphicData uri="http://schemas.openxmlformats.org/drawingml/2006/table">
            <a:tbl>
              <a:tblPr/>
              <a:tblGrid>
                <a:gridCol w="1392225">
                  <a:extLst>
                    <a:ext uri="{9D8B030D-6E8A-4147-A177-3AD203B41FA5}">
                      <a16:colId xmlns:a16="http://schemas.microsoft.com/office/drawing/2014/main" val="2890407395"/>
                    </a:ext>
                  </a:extLst>
                </a:gridCol>
                <a:gridCol w="1392225">
                  <a:extLst>
                    <a:ext uri="{9D8B030D-6E8A-4147-A177-3AD203B41FA5}">
                      <a16:colId xmlns:a16="http://schemas.microsoft.com/office/drawing/2014/main" val="628846066"/>
                    </a:ext>
                  </a:extLst>
                </a:gridCol>
                <a:gridCol w="1392225">
                  <a:extLst>
                    <a:ext uri="{9D8B030D-6E8A-4147-A177-3AD203B41FA5}">
                      <a16:colId xmlns:a16="http://schemas.microsoft.com/office/drawing/2014/main" val="155327697"/>
                    </a:ext>
                  </a:extLst>
                </a:gridCol>
                <a:gridCol w="1392225">
                  <a:extLst>
                    <a:ext uri="{9D8B030D-6E8A-4147-A177-3AD203B41FA5}">
                      <a16:colId xmlns:a16="http://schemas.microsoft.com/office/drawing/2014/main" val="145218487"/>
                    </a:ext>
                  </a:extLst>
                </a:gridCol>
                <a:gridCol w="1392225">
                  <a:extLst>
                    <a:ext uri="{9D8B030D-6E8A-4147-A177-3AD203B41FA5}">
                      <a16:colId xmlns:a16="http://schemas.microsoft.com/office/drawing/2014/main" val="1548987294"/>
                    </a:ext>
                  </a:extLst>
                </a:gridCol>
                <a:gridCol w="1392225">
                  <a:extLst>
                    <a:ext uri="{9D8B030D-6E8A-4147-A177-3AD203B41FA5}">
                      <a16:colId xmlns:a16="http://schemas.microsoft.com/office/drawing/2014/main" val="3348324035"/>
                    </a:ext>
                  </a:extLst>
                </a:gridCol>
                <a:gridCol w="1392225">
                  <a:extLst>
                    <a:ext uri="{9D8B030D-6E8A-4147-A177-3AD203B41FA5}">
                      <a16:colId xmlns:a16="http://schemas.microsoft.com/office/drawing/2014/main" val="2845789743"/>
                    </a:ext>
                  </a:extLst>
                </a:gridCol>
              </a:tblGrid>
              <a:tr h="278388">
                <a:tc>
                  <a:txBody>
                    <a:bodyPr/>
                    <a:lstStyle/>
                    <a:p>
                      <a:pPr algn="r" fontAlgn="ctr"/>
                      <a:endParaRPr lang="en-IN" sz="1100" b="1">
                        <a:effectLst/>
                      </a:endParaRPr>
                    </a:p>
                  </a:txBody>
                  <a:tcPr marL="58208" marR="58208" marT="29104" marB="29104" anchor="ctr">
                    <a:lnL>
                      <a:noFill/>
                    </a:lnL>
                    <a:lnR>
                      <a:noFill/>
                    </a:lnR>
                    <a:lnT>
                      <a:noFill/>
                    </a:lnT>
                    <a:lnB>
                      <a:noFill/>
                    </a:lnB>
                    <a:solidFill>
                      <a:srgbClr val="FFFFFF"/>
                    </a:solidFill>
                  </a:tcPr>
                </a:tc>
                <a:tc>
                  <a:txBody>
                    <a:bodyPr/>
                    <a:lstStyle/>
                    <a:p>
                      <a:pPr algn="r" fontAlgn="ctr"/>
                      <a:r>
                        <a:rPr lang="en-IN" sz="1100" b="1">
                          <a:effectLst/>
                        </a:rPr>
                        <a:t>Age</a:t>
                      </a:r>
                    </a:p>
                  </a:txBody>
                  <a:tcPr marL="58208" marR="58208" marT="29104" marB="29104" anchor="ctr">
                    <a:lnL>
                      <a:noFill/>
                    </a:lnL>
                    <a:lnR>
                      <a:noFill/>
                    </a:lnR>
                    <a:lnT>
                      <a:noFill/>
                    </a:lnT>
                    <a:lnB>
                      <a:noFill/>
                    </a:lnB>
                    <a:solidFill>
                      <a:srgbClr val="FFFFFF"/>
                    </a:solidFill>
                  </a:tcPr>
                </a:tc>
                <a:tc>
                  <a:txBody>
                    <a:bodyPr/>
                    <a:lstStyle/>
                    <a:p>
                      <a:pPr algn="r" fontAlgn="ctr"/>
                      <a:r>
                        <a:rPr lang="en-IN" sz="1100" b="1">
                          <a:effectLst/>
                        </a:rPr>
                        <a:t>Education</a:t>
                      </a:r>
                    </a:p>
                  </a:txBody>
                  <a:tcPr marL="58208" marR="58208" marT="29104" marB="29104" anchor="ctr">
                    <a:lnL>
                      <a:noFill/>
                    </a:lnL>
                    <a:lnR>
                      <a:noFill/>
                    </a:lnR>
                    <a:lnT>
                      <a:noFill/>
                    </a:lnT>
                    <a:lnB>
                      <a:noFill/>
                    </a:lnB>
                    <a:solidFill>
                      <a:srgbClr val="FFFFFF"/>
                    </a:solidFill>
                  </a:tcPr>
                </a:tc>
                <a:tc>
                  <a:txBody>
                    <a:bodyPr/>
                    <a:lstStyle/>
                    <a:p>
                      <a:pPr algn="r" fontAlgn="ctr"/>
                      <a:r>
                        <a:rPr lang="en-IN" sz="1100" b="1">
                          <a:effectLst/>
                        </a:rPr>
                        <a:t>Usage</a:t>
                      </a:r>
                    </a:p>
                  </a:txBody>
                  <a:tcPr marL="58208" marR="58208" marT="29104" marB="29104" anchor="ctr">
                    <a:lnL>
                      <a:noFill/>
                    </a:lnL>
                    <a:lnR>
                      <a:noFill/>
                    </a:lnR>
                    <a:lnT>
                      <a:noFill/>
                    </a:lnT>
                    <a:lnB>
                      <a:noFill/>
                    </a:lnB>
                    <a:solidFill>
                      <a:srgbClr val="FFFFFF"/>
                    </a:solidFill>
                  </a:tcPr>
                </a:tc>
                <a:tc>
                  <a:txBody>
                    <a:bodyPr/>
                    <a:lstStyle/>
                    <a:p>
                      <a:pPr algn="r" fontAlgn="ctr"/>
                      <a:r>
                        <a:rPr lang="en-IN" sz="1100" b="1">
                          <a:effectLst/>
                        </a:rPr>
                        <a:t>Fitness</a:t>
                      </a:r>
                    </a:p>
                  </a:txBody>
                  <a:tcPr marL="58208" marR="58208" marT="29104" marB="29104" anchor="ctr">
                    <a:lnL>
                      <a:noFill/>
                    </a:lnL>
                    <a:lnR>
                      <a:noFill/>
                    </a:lnR>
                    <a:lnT>
                      <a:noFill/>
                    </a:lnT>
                    <a:lnB>
                      <a:noFill/>
                    </a:lnB>
                    <a:solidFill>
                      <a:srgbClr val="FFFFFF"/>
                    </a:solidFill>
                  </a:tcPr>
                </a:tc>
                <a:tc>
                  <a:txBody>
                    <a:bodyPr/>
                    <a:lstStyle/>
                    <a:p>
                      <a:pPr algn="r" fontAlgn="ctr"/>
                      <a:r>
                        <a:rPr lang="en-IN" sz="1100" b="1">
                          <a:effectLst/>
                        </a:rPr>
                        <a:t>Income</a:t>
                      </a:r>
                    </a:p>
                  </a:txBody>
                  <a:tcPr marL="58208" marR="58208" marT="29104" marB="29104" anchor="ctr">
                    <a:lnL>
                      <a:noFill/>
                    </a:lnL>
                    <a:lnR>
                      <a:noFill/>
                    </a:lnR>
                    <a:lnT>
                      <a:noFill/>
                    </a:lnT>
                    <a:lnB>
                      <a:noFill/>
                    </a:lnB>
                    <a:solidFill>
                      <a:srgbClr val="FFFFFF"/>
                    </a:solidFill>
                  </a:tcPr>
                </a:tc>
                <a:tc>
                  <a:txBody>
                    <a:bodyPr/>
                    <a:lstStyle/>
                    <a:p>
                      <a:pPr algn="r" fontAlgn="ctr"/>
                      <a:r>
                        <a:rPr lang="en-IN" sz="1100" b="1">
                          <a:effectLst/>
                        </a:rPr>
                        <a:t>Miles</a:t>
                      </a:r>
                    </a:p>
                  </a:txBody>
                  <a:tcPr marL="58208" marR="58208" marT="29104" marB="29104" anchor="ctr">
                    <a:lnL>
                      <a:noFill/>
                    </a:lnL>
                    <a:lnR>
                      <a:noFill/>
                    </a:lnR>
                    <a:lnT>
                      <a:noFill/>
                    </a:lnT>
                    <a:lnB>
                      <a:noFill/>
                    </a:lnB>
                    <a:solidFill>
                      <a:srgbClr val="FFFFFF"/>
                    </a:solidFill>
                  </a:tcPr>
                </a:tc>
                <a:extLst>
                  <a:ext uri="{0D108BD9-81ED-4DB2-BD59-A6C34878D82A}">
                    <a16:rowId xmlns:a16="http://schemas.microsoft.com/office/drawing/2014/main" val="403827691"/>
                  </a:ext>
                </a:extLst>
              </a:tr>
              <a:tr h="278388">
                <a:tc>
                  <a:txBody>
                    <a:bodyPr/>
                    <a:lstStyle/>
                    <a:p>
                      <a:pPr algn="r" fontAlgn="ctr"/>
                      <a:r>
                        <a:rPr lang="en-IN" sz="1100" b="1">
                          <a:effectLst/>
                        </a:rPr>
                        <a:t>count</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180.000000</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180.000000</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180.000000</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180.000000</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180.000000</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180.000000</a:t>
                      </a:r>
                    </a:p>
                  </a:txBody>
                  <a:tcPr marL="58208" marR="58208" marT="29104" marB="29104" anchor="ctr">
                    <a:lnL>
                      <a:noFill/>
                    </a:lnL>
                    <a:lnR>
                      <a:noFill/>
                    </a:lnR>
                    <a:lnT>
                      <a:noFill/>
                    </a:lnT>
                    <a:lnB>
                      <a:noFill/>
                    </a:lnB>
                    <a:solidFill>
                      <a:srgbClr val="F5F5F5"/>
                    </a:solidFill>
                  </a:tcPr>
                </a:tc>
                <a:extLst>
                  <a:ext uri="{0D108BD9-81ED-4DB2-BD59-A6C34878D82A}">
                    <a16:rowId xmlns:a16="http://schemas.microsoft.com/office/drawing/2014/main" val="1522045012"/>
                  </a:ext>
                </a:extLst>
              </a:tr>
              <a:tr h="487178">
                <a:tc>
                  <a:txBody>
                    <a:bodyPr/>
                    <a:lstStyle/>
                    <a:p>
                      <a:pPr algn="r" fontAlgn="ctr"/>
                      <a:r>
                        <a:rPr lang="en-IN" sz="1100" b="1">
                          <a:effectLst/>
                        </a:rPr>
                        <a:t>mean</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28.788889</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15.572222</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3.455556</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3.311111</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53719.577778</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103.194444</a:t>
                      </a:r>
                    </a:p>
                  </a:txBody>
                  <a:tcPr marL="58208" marR="58208" marT="29104" marB="29104" anchor="ctr">
                    <a:lnL>
                      <a:noFill/>
                    </a:lnL>
                    <a:lnR>
                      <a:noFill/>
                    </a:lnR>
                    <a:lnT>
                      <a:noFill/>
                    </a:lnT>
                    <a:lnB>
                      <a:noFill/>
                    </a:lnB>
                    <a:solidFill>
                      <a:srgbClr val="FFFFFF"/>
                    </a:solidFill>
                  </a:tcPr>
                </a:tc>
                <a:extLst>
                  <a:ext uri="{0D108BD9-81ED-4DB2-BD59-A6C34878D82A}">
                    <a16:rowId xmlns:a16="http://schemas.microsoft.com/office/drawing/2014/main" val="3938523113"/>
                  </a:ext>
                </a:extLst>
              </a:tr>
              <a:tr h="487178">
                <a:tc>
                  <a:txBody>
                    <a:bodyPr/>
                    <a:lstStyle/>
                    <a:p>
                      <a:pPr algn="r" fontAlgn="ctr"/>
                      <a:r>
                        <a:rPr lang="en-IN" sz="1100" b="1">
                          <a:effectLst/>
                        </a:rPr>
                        <a:t>std</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6.943498</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1.617055</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1.084797</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0.958869</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16506.684226</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51.863605</a:t>
                      </a:r>
                    </a:p>
                  </a:txBody>
                  <a:tcPr marL="58208" marR="58208" marT="29104" marB="29104" anchor="ctr">
                    <a:lnL>
                      <a:noFill/>
                    </a:lnL>
                    <a:lnR>
                      <a:noFill/>
                    </a:lnR>
                    <a:lnT>
                      <a:noFill/>
                    </a:lnT>
                    <a:lnB>
                      <a:noFill/>
                    </a:lnB>
                    <a:solidFill>
                      <a:srgbClr val="F5F5F5"/>
                    </a:solidFill>
                  </a:tcPr>
                </a:tc>
                <a:extLst>
                  <a:ext uri="{0D108BD9-81ED-4DB2-BD59-A6C34878D82A}">
                    <a16:rowId xmlns:a16="http://schemas.microsoft.com/office/drawing/2014/main" val="3190647634"/>
                  </a:ext>
                </a:extLst>
              </a:tr>
              <a:tr h="487178">
                <a:tc>
                  <a:txBody>
                    <a:bodyPr/>
                    <a:lstStyle/>
                    <a:p>
                      <a:pPr algn="r" fontAlgn="ctr"/>
                      <a:r>
                        <a:rPr lang="en-IN" sz="1100" b="1">
                          <a:effectLst/>
                        </a:rPr>
                        <a:t>min</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18.000000</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12.000000</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2.000000</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1.000000</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29562.000000</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21.000000</a:t>
                      </a:r>
                    </a:p>
                  </a:txBody>
                  <a:tcPr marL="58208" marR="58208" marT="29104" marB="29104" anchor="ctr">
                    <a:lnL>
                      <a:noFill/>
                    </a:lnL>
                    <a:lnR>
                      <a:noFill/>
                    </a:lnR>
                    <a:lnT>
                      <a:noFill/>
                    </a:lnT>
                    <a:lnB>
                      <a:noFill/>
                    </a:lnB>
                    <a:solidFill>
                      <a:srgbClr val="FFFFFF"/>
                    </a:solidFill>
                  </a:tcPr>
                </a:tc>
                <a:extLst>
                  <a:ext uri="{0D108BD9-81ED-4DB2-BD59-A6C34878D82A}">
                    <a16:rowId xmlns:a16="http://schemas.microsoft.com/office/drawing/2014/main" val="2291176542"/>
                  </a:ext>
                </a:extLst>
              </a:tr>
              <a:tr h="487178">
                <a:tc>
                  <a:txBody>
                    <a:bodyPr/>
                    <a:lstStyle/>
                    <a:p>
                      <a:pPr algn="r" fontAlgn="ctr"/>
                      <a:r>
                        <a:rPr lang="en-IN" sz="1100" b="1">
                          <a:effectLst/>
                        </a:rPr>
                        <a:t>25%</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24.000000</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14.000000</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3.000000</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3.000000</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44058.750000</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66.000000</a:t>
                      </a:r>
                    </a:p>
                  </a:txBody>
                  <a:tcPr marL="58208" marR="58208" marT="29104" marB="29104" anchor="ctr">
                    <a:lnL>
                      <a:noFill/>
                    </a:lnL>
                    <a:lnR>
                      <a:noFill/>
                    </a:lnR>
                    <a:lnT>
                      <a:noFill/>
                    </a:lnT>
                    <a:lnB>
                      <a:noFill/>
                    </a:lnB>
                    <a:solidFill>
                      <a:srgbClr val="F5F5F5"/>
                    </a:solidFill>
                  </a:tcPr>
                </a:tc>
                <a:extLst>
                  <a:ext uri="{0D108BD9-81ED-4DB2-BD59-A6C34878D82A}">
                    <a16:rowId xmlns:a16="http://schemas.microsoft.com/office/drawing/2014/main" val="535512142"/>
                  </a:ext>
                </a:extLst>
              </a:tr>
              <a:tr h="487178">
                <a:tc>
                  <a:txBody>
                    <a:bodyPr/>
                    <a:lstStyle/>
                    <a:p>
                      <a:pPr algn="r" fontAlgn="ctr"/>
                      <a:r>
                        <a:rPr lang="en-IN" sz="1100" b="1">
                          <a:effectLst/>
                        </a:rPr>
                        <a:t>50%</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26.000000</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16.000000</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3.000000</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3.000000</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50596.500000</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94.000000</a:t>
                      </a:r>
                    </a:p>
                  </a:txBody>
                  <a:tcPr marL="58208" marR="58208" marT="29104" marB="29104" anchor="ctr">
                    <a:lnL>
                      <a:noFill/>
                    </a:lnL>
                    <a:lnR>
                      <a:noFill/>
                    </a:lnR>
                    <a:lnT>
                      <a:noFill/>
                    </a:lnT>
                    <a:lnB>
                      <a:noFill/>
                    </a:lnB>
                    <a:solidFill>
                      <a:srgbClr val="FFFFFF"/>
                    </a:solidFill>
                  </a:tcPr>
                </a:tc>
                <a:extLst>
                  <a:ext uri="{0D108BD9-81ED-4DB2-BD59-A6C34878D82A}">
                    <a16:rowId xmlns:a16="http://schemas.microsoft.com/office/drawing/2014/main" val="23515933"/>
                  </a:ext>
                </a:extLst>
              </a:tr>
              <a:tr h="487178">
                <a:tc>
                  <a:txBody>
                    <a:bodyPr/>
                    <a:lstStyle/>
                    <a:p>
                      <a:pPr algn="r" fontAlgn="ctr"/>
                      <a:r>
                        <a:rPr lang="en-IN" sz="1100" b="1">
                          <a:effectLst/>
                        </a:rPr>
                        <a:t>75%</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33.000000</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16.000000</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4.000000</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4.000000</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58668.000000</a:t>
                      </a:r>
                    </a:p>
                  </a:txBody>
                  <a:tcPr marL="58208" marR="58208" marT="29104" marB="29104" anchor="ctr">
                    <a:lnL>
                      <a:noFill/>
                    </a:lnL>
                    <a:lnR>
                      <a:noFill/>
                    </a:lnR>
                    <a:lnT>
                      <a:noFill/>
                    </a:lnT>
                    <a:lnB>
                      <a:noFill/>
                    </a:lnB>
                    <a:solidFill>
                      <a:srgbClr val="F5F5F5"/>
                    </a:solidFill>
                  </a:tcPr>
                </a:tc>
                <a:tc>
                  <a:txBody>
                    <a:bodyPr/>
                    <a:lstStyle/>
                    <a:p>
                      <a:pPr algn="r" fontAlgn="ctr"/>
                      <a:r>
                        <a:rPr lang="en-IN" sz="1100">
                          <a:effectLst/>
                        </a:rPr>
                        <a:t>114.750000</a:t>
                      </a:r>
                    </a:p>
                  </a:txBody>
                  <a:tcPr marL="58208" marR="58208" marT="29104" marB="29104" anchor="ctr">
                    <a:lnL>
                      <a:noFill/>
                    </a:lnL>
                    <a:lnR>
                      <a:noFill/>
                    </a:lnR>
                    <a:lnT>
                      <a:noFill/>
                    </a:lnT>
                    <a:lnB>
                      <a:noFill/>
                    </a:lnB>
                    <a:solidFill>
                      <a:srgbClr val="F5F5F5"/>
                    </a:solidFill>
                  </a:tcPr>
                </a:tc>
                <a:extLst>
                  <a:ext uri="{0D108BD9-81ED-4DB2-BD59-A6C34878D82A}">
                    <a16:rowId xmlns:a16="http://schemas.microsoft.com/office/drawing/2014/main" val="647559975"/>
                  </a:ext>
                </a:extLst>
              </a:tr>
              <a:tr h="487178">
                <a:tc>
                  <a:txBody>
                    <a:bodyPr/>
                    <a:lstStyle/>
                    <a:p>
                      <a:pPr algn="r" fontAlgn="ctr"/>
                      <a:r>
                        <a:rPr lang="en-IN" sz="1100" b="1">
                          <a:effectLst/>
                        </a:rPr>
                        <a:t>max</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50.000000</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21.000000</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7.000000</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5.000000</a:t>
                      </a:r>
                    </a:p>
                  </a:txBody>
                  <a:tcPr marL="58208" marR="58208" marT="29104" marB="29104" anchor="ctr">
                    <a:lnL>
                      <a:noFill/>
                    </a:lnL>
                    <a:lnR>
                      <a:noFill/>
                    </a:lnR>
                    <a:lnT>
                      <a:noFill/>
                    </a:lnT>
                    <a:lnB>
                      <a:noFill/>
                    </a:lnB>
                    <a:solidFill>
                      <a:srgbClr val="FFFFFF"/>
                    </a:solidFill>
                  </a:tcPr>
                </a:tc>
                <a:tc>
                  <a:txBody>
                    <a:bodyPr/>
                    <a:lstStyle/>
                    <a:p>
                      <a:pPr algn="r" fontAlgn="ctr"/>
                      <a:r>
                        <a:rPr lang="en-IN" sz="1100">
                          <a:effectLst/>
                        </a:rPr>
                        <a:t>104581.000000</a:t>
                      </a:r>
                    </a:p>
                  </a:txBody>
                  <a:tcPr marL="58208" marR="58208" marT="29104" marB="29104" anchor="ctr">
                    <a:lnL>
                      <a:noFill/>
                    </a:lnL>
                    <a:lnR>
                      <a:noFill/>
                    </a:lnR>
                    <a:lnT>
                      <a:noFill/>
                    </a:lnT>
                    <a:lnB>
                      <a:noFill/>
                    </a:lnB>
                    <a:solidFill>
                      <a:srgbClr val="FFFFFF"/>
                    </a:solidFill>
                  </a:tcPr>
                </a:tc>
                <a:tc>
                  <a:txBody>
                    <a:bodyPr/>
                    <a:lstStyle/>
                    <a:p>
                      <a:pPr algn="r" fontAlgn="ctr"/>
                      <a:r>
                        <a:rPr lang="en-IN" sz="1100" dirty="0">
                          <a:effectLst/>
                        </a:rPr>
                        <a:t>360.000000</a:t>
                      </a:r>
                    </a:p>
                  </a:txBody>
                  <a:tcPr marL="58208" marR="58208" marT="29104" marB="29104" anchor="ctr">
                    <a:lnL>
                      <a:noFill/>
                    </a:lnL>
                    <a:lnR>
                      <a:noFill/>
                    </a:lnR>
                    <a:lnT>
                      <a:noFill/>
                    </a:lnT>
                    <a:lnB>
                      <a:noFill/>
                    </a:lnB>
                    <a:solidFill>
                      <a:srgbClr val="FFFFFF"/>
                    </a:solidFill>
                  </a:tcPr>
                </a:tc>
                <a:extLst>
                  <a:ext uri="{0D108BD9-81ED-4DB2-BD59-A6C34878D82A}">
                    <a16:rowId xmlns:a16="http://schemas.microsoft.com/office/drawing/2014/main" val="1047544105"/>
                  </a:ext>
                </a:extLst>
              </a:tr>
            </a:tbl>
          </a:graphicData>
        </a:graphic>
      </p:graphicFrame>
      <p:sp>
        <p:nvSpPr>
          <p:cNvPr id="5" name="TextBox 4">
            <a:extLst>
              <a:ext uri="{FF2B5EF4-FFF2-40B4-BE49-F238E27FC236}">
                <a16:creationId xmlns:a16="http://schemas.microsoft.com/office/drawing/2014/main" id="{441F927A-7850-04F8-9E76-7E3A869D5797}"/>
              </a:ext>
            </a:extLst>
          </p:cNvPr>
          <p:cNvSpPr txBox="1"/>
          <p:nvPr/>
        </p:nvSpPr>
        <p:spPr>
          <a:xfrm>
            <a:off x="770021" y="1313144"/>
            <a:ext cx="2557669" cy="369332"/>
          </a:xfrm>
          <a:prstGeom prst="rect">
            <a:avLst/>
          </a:prstGeom>
          <a:noFill/>
        </p:spPr>
        <p:txBody>
          <a:bodyPr wrap="square" rtlCol="0">
            <a:spAutoFit/>
          </a:bodyPr>
          <a:lstStyle/>
          <a:p>
            <a:r>
              <a:rPr lang="en-US" dirty="0" err="1">
                <a:solidFill>
                  <a:srgbClr val="FF0000"/>
                </a:solidFill>
              </a:rPr>
              <a:t>ouput</a:t>
            </a:r>
            <a:endParaRPr lang="en-IN" dirty="0">
              <a:solidFill>
                <a:srgbClr val="FF0000"/>
              </a:solidFill>
            </a:endParaRPr>
          </a:p>
        </p:txBody>
      </p:sp>
    </p:spTree>
    <p:extLst>
      <p:ext uri="{BB962C8B-B14F-4D97-AF65-F5344CB8AC3E}">
        <p14:creationId xmlns:p14="http://schemas.microsoft.com/office/powerpoint/2010/main" val="8928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092B14-B627-7B76-C500-135262C8BCAA}"/>
              </a:ext>
            </a:extLst>
          </p:cNvPr>
          <p:cNvSpPr txBox="1"/>
          <p:nvPr/>
        </p:nvSpPr>
        <p:spPr>
          <a:xfrm>
            <a:off x="967408" y="1205948"/>
            <a:ext cx="10283687" cy="3785652"/>
          </a:xfrm>
          <a:prstGeom prst="rect">
            <a:avLst/>
          </a:prstGeom>
          <a:noFill/>
        </p:spPr>
        <p:txBody>
          <a:bodyPr wrap="square">
            <a:spAutoFit/>
          </a:bodyPr>
          <a:lstStyle/>
          <a:p>
            <a:pPr algn="l"/>
            <a:r>
              <a:rPr lang="en-US" sz="2400" b="0" i="0" dirty="0">
                <a:effectLst/>
                <a:latin typeface="Inter"/>
              </a:rPr>
              <a:t>Analysis of quantitative variables.</a:t>
            </a:r>
          </a:p>
          <a:p>
            <a:pPr algn="l"/>
            <a:r>
              <a:rPr lang="en-US" sz="2400" b="0" i="0" dirty="0">
                <a:effectLst/>
                <a:latin typeface="Inter"/>
              </a:rPr>
              <a:t>The age range of those purchasing the treadmills is 18 to 50 years old, with an average age of 28. The average education of customers is 15 years, with a range of 12 to 21 years of education. The average household income of customers is about 53,719USD annually, ranging from as low as 29562USD to 103581USD. The average self-rated fitness of customers is 3.3 (on the scale of 1-5), with a range of 1-5. On average, customers said they would use the treadmill 3 times a week, with some going as low 2 times weekly to as high as 7 times weekly. The average miles expected to be run by the customers weekly is 103 miles, ranging from 23 miles to 360 miles.</a:t>
            </a:r>
          </a:p>
        </p:txBody>
      </p:sp>
    </p:spTree>
    <p:extLst>
      <p:ext uri="{BB962C8B-B14F-4D97-AF65-F5344CB8AC3E}">
        <p14:creationId xmlns:p14="http://schemas.microsoft.com/office/powerpoint/2010/main" val="3929216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C595C1-F201-C90A-BBCA-5ECD2CDAAC91}"/>
              </a:ext>
            </a:extLst>
          </p:cNvPr>
          <p:cNvSpPr txBox="1"/>
          <p:nvPr/>
        </p:nvSpPr>
        <p:spPr>
          <a:xfrm>
            <a:off x="901148" y="768626"/>
            <a:ext cx="8259417" cy="461665"/>
          </a:xfrm>
          <a:prstGeom prst="rect">
            <a:avLst/>
          </a:prstGeom>
          <a:noFill/>
        </p:spPr>
        <p:txBody>
          <a:bodyPr wrap="square">
            <a:spAutoFit/>
          </a:bodyPr>
          <a:lstStyle/>
          <a:p>
            <a:r>
              <a:rPr lang="en-IN" sz="2400" dirty="0"/>
              <a:t>myData.info()</a:t>
            </a:r>
          </a:p>
        </p:txBody>
      </p:sp>
      <p:sp>
        <p:nvSpPr>
          <p:cNvPr id="6" name="Rectangle 3">
            <a:extLst>
              <a:ext uri="{FF2B5EF4-FFF2-40B4-BE49-F238E27FC236}">
                <a16:creationId xmlns:a16="http://schemas.microsoft.com/office/drawing/2014/main" id="{73A0737F-E268-605D-82B6-85BD52A2D42A}"/>
              </a:ext>
            </a:extLst>
          </p:cNvPr>
          <p:cNvSpPr>
            <a:spLocks noChangeArrowheads="1"/>
          </p:cNvSpPr>
          <p:nvPr/>
        </p:nvSpPr>
        <p:spPr bwMode="auto">
          <a:xfrm>
            <a:off x="1510748" y="1435042"/>
            <a:ext cx="5473148"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&lt;class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pandas.core.frame.DataFrame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RangeIndex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180 entries, 0 to 179 Data columns (total 9 columns): # Column Non-Null Count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 ----- 0 Product 180 non-null object 1 Age 180 non-null int64 2 Gender 180 non-null object 3 Education 180 non-null int64 4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MaritalStatus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180 non-null object 5 Usage 180 non-null int64 6 Fitness 180 non-null int64 7 Income 180 non-null int64 8 Miles 180 non-null int64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int64(6), object(3) memory usage: 12.8+ KB</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Arrow: Left 7">
            <a:extLst>
              <a:ext uri="{FF2B5EF4-FFF2-40B4-BE49-F238E27FC236}">
                <a16:creationId xmlns:a16="http://schemas.microsoft.com/office/drawing/2014/main" id="{B44F47F6-9FE2-5A38-A87A-69295A4521A9}"/>
              </a:ext>
            </a:extLst>
          </p:cNvPr>
          <p:cNvSpPr/>
          <p:nvPr/>
        </p:nvSpPr>
        <p:spPr>
          <a:xfrm>
            <a:off x="6745357" y="1073426"/>
            <a:ext cx="4545495" cy="3316271"/>
          </a:xfrm>
          <a:prstGeom prst="lef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Pandas </a:t>
            </a:r>
            <a:r>
              <a:rPr lang="en-US" dirty="0" err="1"/>
              <a:t>datafram</a:t>
            </a:r>
            <a:r>
              <a:rPr lang="en-US" dirty="0"/>
              <a:t> info() method prints information about </a:t>
            </a:r>
            <a:r>
              <a:rPr lang="en-US" dirty="0" err="1"/>
              <a:t>dataframe.contains</a:t>
            </a:r>
            <a:endParaRPr lang="en-US" dirty="0"/>
          </a:p>
          <a:p>
            <a:pPr algn="ctr"/>
            <a:r>
              <a:rPr lang="en-US" dirty="0"/>
              <a:t>No. of </a:t>
            </a:r>
            <a:r>
              <a:rPr lang="en-US" dirty="0" err="1"/>
              <a:t>columns,labels,datatype,memory</a:t>
            </a:r>
            <a:r>
              <a:rPr lang="en-US" dirty="0"/>
              <a:t> usage ,range index and no of cell in each column (non null </a:t>
            </a:r>
            <a:r>
              <a:rPr lang="en-US" dirty="0" err="1"/>
              <a:t>valuses</a:t>
            </a:r>
            <a:r>
              <a:rPr lang="en-US" dirty="0"/>
              <a:t>)</a:t>
            </a:r>
            <a:endParaRPr lang="en-IN" dirty="0"/>
          </a:p>
        </p:txBody>
      </p:sp>
    </p:spTree>
    <p:extLst>
      <p:ext uri="{BB962C8B-B14F-4D97-AF65-F5344CB8AC3E}">
        <p14:creationId xmlns:p14="http://schemas.microsoft.com/office/powerpoint/2010/main" val="3487111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E60B6B-8310-C7DD-7668-77B19D961C53}"/>
              </a:ext>
            </a:extLst>
          </p:cNvPr>
          <p:cNvSpPr txBox="1"/>
          <p:nvPr/>
        </p:nvSpPr>
        <p:spPr>
          <a:xfrm>
            <a:off x="993913" y="768626"/>
            <a:ext cx="8378687" cy="461665"/>
          </a:xfrm>
          <a:prstGeom prst="rect">
            <a:avLst/>
          </a:prstGeom>
          <a:noFill/>
        </p:spPr>
        <p:txBody>
          <a:bodyPr wrap="square">
            <a:spAutoFit/>
          </a:bodyPr>
          <a:lstStyle/>
          <a:p>
            <a:r>
              <a:rPr lang="en-IN" sz="2400" dirty="0" err="1"/>
              <a:t>myData.shape</a:t>
            </a:r>
            <a:endParaRPr lang="en-IN" sz="2400" dirty="0"/>
          </a:p>
        </p:txBody>
      </p:sp>
      <p:sp>
        <p:nvSpPr>
          <p:cNvPr id="4" name="Rectangle 1">
            <a:extLst>
              <a:ext uri="{FF2B5EF4-FFF2-40B4-BE49-F238E27FC236}">
                <a16:creationId xmlns:a16="http://schemas.microsoft.com/office/drawing/2014/main" id="{AE43BFC8-FB31-E302-2C6A-C79307295C29}"/>
              </a:ext>
            </a:extLst>
          </p:cNvPr>
          <p:cNvSpPr>
            <a:spLocks noChangeArrowheads="1"/>
          </p:cNvSpPr>
          <p:nvPr/>
        </p:nvSpPr>
        <p:spPr bwMode="auto">
          <a:xfrm flipV="1">
            <a:off x="993912" y="1858461"/>
            <a:ext cx="11198087"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(180, 9)</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EDBDC7E-D672-AF1D-84F3-BA689F6909D9}"/>
              </a:ext>
            </a:extLst>
          </p:cNvPr>
          <p:cNvSpPr>
            <a:spLocks noChangeArrowheads="1"/>
          </p:cNvSpPr>
          <p:nvPr/>
        </p:nvSpPr>
        <p:spPr bwMode="auto">
          <a:xfrm>
            <a:off x="993912" y="1560840"/>
            <a:ext cx="1094629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(180, 9)</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60E2739-19C7-B708-D5F3-F3D0E15C5F3C}"/>
              </a:ext>
            </a:extLst>
          </p:cNvPr>
          <p:cNvSpPr txBox="1"/>
          <p:nvPr/>
        </p:nvSpPr>
        <p:spPr>
          <a:xfrm>
            <a:off x="993912" y="1230291"/>
            <a:ext cx="1126436" cy="369332"/>
          </a:xfrm>
          <a:prstGeom prst="rect">
            <a:avLst/>
          </a:prstGeom>
          <a:noFill/>
        </p:spPr>
        <p:txBody>
          <a:bodyPr wrap="square" rtlCol="0">
            <a:spAutoFit/>
          </a:bodyPr>
          <a:lstStyle/>
          <a:p>
            <a:r>
              <a:rPr lang="en-US" dirty="0">
                <a:solidFill>
                  <a:srgbClr val="FF0000"/>
                </a:solidFill>
              </a:rPr>
              <a:t>output</a:t>
            </a:r>
            <a:endParaRPr lang="en-IN" dirty="0">
              <a:solidFill>
                <a:srgbClr val="FF0000"/>
              </a:solidFill>
            </a:endParaRPr>
          </a:p>
        </p:txBody>
      </p:sp>
      <p:sp>
        <p:nvSpPr>
          <p:cNvPr id="7" name="Arrow: Left 6">
            <a:extLst>
              <a:ext uri="{FF2B5EF4-FFF2-40B4-BE49-F238E27FC236}">
                <a16:creationId xmlns:a16="http://schemas.microsoft.com/office/drawing/2014/main" id="{6B4BDFCE-2D4B-A070-0F64-B58FC771FC7D}"/>
              </a:ext>
            </a:extLst>
          </p:cNvPr>
          <p:cNvSpPr/>
          <p:nvPr/>
        </p:nvSpPr>
        <p:spPr>
          <a:xfrm>
            <a:off x="3140766" y="662610"/>
            <a:ext cx="5102086" cy="185530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The shape of a </a:t>
            </a:r>
            <a:r>
              <a:rPr lang="en-US" dirty="0" err="1"/>
              <a:t>dataframe</a:t>
            </a:r>
            <a:r>
              <a:rPr lang="en-US" dirty="0"/>
              <a:t> is a tuple of array dimensions that tells the number of rows and columns of given </a:t>
            </a:r>
            <a:r>
              <a:rPr lang="en-US" dirty="0" err="1"/>
              <a:t>dataframe</a:t>
            </a:r>
            <a:endParaRPr lang="en-IN" dirty="0"/>
          </a:p>
        </p:txBody>
      </p:sp>
      <p:sp>
        <p:nvSpPr>
          <p:cNvPr id="9" name="TextBox 8">
            <a:extLst>
              <a:ext uri="{FF2B5EF4-FFF2-40B4-BE49-F238E27FC236}">
                <a16:creationId xmlns:a16="http://schemas.microsoft.com/office/drawing/2014/main" id="{71522BB9-D891-16C1-C2EE-7E23321808EB}"/>
              </a:ext>
            </a:extLst>
          </p:cNvPr>
          <p:cNvSpPr txBox="1"/>
          <p:nvPr/>
        </p:nvSpPr>
        <p:spPr>
          <a:xfrm>
            <a:off x="742123" y="2384638"/>
            <a:ext cx="8378687" cy="461665"/>
          </a:xfrm>
          <a:prstGeom prst="rect">
            <a:avLst/>
          </a:prstGeom>
          <a:noFill/>
        </p:spPr>
        <p:txBody>
          <a:bodyPr wrap="square">
            <a:spAutoFit/>
          </a:bodyPr>
          <a:lstStyle/>
          <a:p>
            <a:r>
              <a:rPr lang="en-IN" sz="2400" dirty="0" err="1"/>
              <a:t>myData.isna</a:t>
            </a:r>
            <a:r>
              <a:rPr lang="en-IN" sz="2400" dirty="0"/>
              <a:t>().any()</a:t>
            </a:r>
          </a:p>
        </p:txBody>
      </p:sp>
      <p:sp>
        <p:nvSpPr>
          <p:cNvPr id="10" name="Rectangle 3">
            <a:extLst>
              <a:ext uri="{FF2B5EF4-FFF2-40B4-BE49-F238E27FC236}">
                <a16:creationId xmlns:a16="http://schemas.microsoft.com/office/drawing/2014/main" id="{4E6F8E17-0351-810D-9222-BA7CF45EE243}"/>
              </a:ext>
            </a:extLst>
          </p:cNvPr>
          <p:cNvSpPr>
            <a:spLocks noChangeArrowheads="1"/>
          </p:cNvSpPr>
          <p:nvPr/>
        </p:nvSpPr>
        <p:spPr bwMode="auto">
          <a:xfrm>
            <a:off x="993913" y="3095312"/>
            <a:ext cx="1444488" cy="16927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Product False Age False Gender False Education False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MaritalStatus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False Usage False Fitness False Income False Miles False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boo</a:t>
            </a:r>
            <a:r>
              <a:rPr kumimoji="0" lang="en-US" altLang="en-US" sz="1100" b="0" i="0" u="none" strike="noStrike" cap="none" normalizeH="0" baseline="0" dirty="0">
                <a:ln>
                  <a:noFill/>
                </a:ln>
                <a:solidFill>
                  <a:schemeClr val="tx1"/>
                </a:solidFill>
                <a:effectLst/>
              </a:rPr>
              <a:t> </a:t>
            </a:r>
            <a:r>
              <a:rPr kumimoji="0" lang="en-US" altLang="en-US" sz="1100" b="0" i="0" u="none" strike="noStrike" cap="none" normalizeH="0" baseline="0" dirty="0" err="1">
                <a:ln>
                  <a:noFill/>
                </a:ln>
                <a:solidFill>
                  <a:schemeClr val="tx1"/>
                </a:solidFill>
                <a:effectLst/>
              </a:rPr>
              <a:t>lian</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11" name="Arrow: Left 10">
            <a:extLst>
              <a:ext uri="{FF2B5EF4-FFF2-40B4-BE49-F238E27FC236}">
                <a16:creationId xmlns:a16="http://schemas.microsoft.com/office/drawing/2014/main" id="{0151EA70-0557-AB05-09DE-122F37EEB25E}"/>
              </a:ext>
            </a:extLst>
          </p:cNvPr>
          <p:cNvSpPr/>
          <p:nvPr/>
        </p:nvSpPr>
        <p:spPr>
          <a:xfrm>
            <a:off x="3631096" y="2325359"/>
            <a:ext cx="5989981" cy="237765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solidFill>
                  <a:srgbClr val="92D050"/>
                </a:solidFill>
              </a:rPr>
              <a:t>isna</a:t>
            </a:r>
            <a:r>
              <a:rPr lang="en-US" dirty="0">
                <a:solidFill>
                  <a:srgbClr val="92D050"/>
                </a:solidFill>
              </a:rPr>
              <a:t>() function detect missing values in the given object</a:t>
            </a:r>
          </a:p>
          <a:p>
            <a:pPr algn="ctr"/>
            <a:r>
              <a:rPr lang="en-US" dirty="0">
                <a:solidFill>
                  <a:srgbClr val="92D050"/>
                </a:solidFill>
              </a:rPr>
              <a:t>any() function returns true if any item in an </a:t>
            </a:r>
            <a:r>
              <a:rPr lang="en-US" dirty="0" err="1">
                <a:solidFill>
                  <a:srgbClr val="92D050"/>
                </a:solidFill>
              </a:rPr>
              <a:t>iterable</a:t>
            </a:r>
            <a:r>
              <a:rPr lang="en-US" dirty="0">
                <a:solidFill>
                  <a:srgbClr val="92D050"/>
                </a:solidFill>
              </a:rPr>
              <a:t> are true ,otherwise false</a:t>
            </a:r>
          </a:p>
        </p:txBody>
      </p:sp>
      <p:sp>
        <p:nvSpPr>
          <p:cNvPr id="13" name="TextBox 12">
            <a:extLst>
              <a:ext uri="{FF2B5EF4-FFF2-40B4-BE49-F238E27FC236}">
                <a16:creationId xmlns:a16="http://schemas.microsoft.com/office/drawing/2014/main" id="{703231E6-8B2E-EE57-138F-F6874E46B50D}"/>
              </a:ext>
            </a:extLst>
          </p:cNvPr>
          <p:cNvSpPr txBox="1"/>
          <p:nvPr/>
        </p:nvSpPr>
        <p:spPr>
          <a:xfrm>
            <a:off x="742123" y="5185098"/>
            <a:ext cx="6142382" cy="1015663"/>
          </a:xfrm>
          <a:prstGeom prst="rect">
            <a:avLst/>
          </a:prstGeom>
          <a:noFill/>
        </p:spPr>
        <p:txBody>
          <a:bodyPr wrap="square">
            <a:spAutoFit/>
          </a:bodyPr>
          <a:lstStyle/>
          <a:p>
            <a:r>
              <a:rPr lang="en-IN" sz="2000" dirty="0"/>
              <a:t>import </a:t>
            </a:r>
            <a:r>
              <a:rPr lang="en-IN" sz="2000" dirty="0" err="1"/>
              <a:t>matplotlib.pyplot</a:t>
            </a:r>
            <a:r>
              <a:rPr lang="en-IN" sz="2000" dirty="0"/>
              <a:t> as </a:t>
            </a:r>
            <a:r>
              <a:rPr lang="en-IN" sz="2000" dirty="0" err="1"/>
              <a:t>plt</a:t>
            </a:r>
            <a:endParaRPr lang="en-IN" sz="2000" dirty="0"/>
          </a:p>
          <a:p>
            <a:r>
              <a:rPr lang="en-IN" sz="2000" dirty="0"/>
              <a:t>%matplotlib inline</a:t>
            </a:r>
          </a:p>
          <a:p>
            <a:r>
              <a:rPr lang="en-IN" sz="2000" dirty="0" err="1"/>
              <a:t>myData.hist</a:t>
            </a:r>
            <a:r>
              <a:rPr lang="en-IN" sz="2000" dirty="0"/>
              <a:t>(</a:t>
            </a:r>
            <a:r>
              <a:rPr lang="en-IN" sz="2000" dirty="0" err="1"/>
              <a:t>figsize</a:t>
            </a:r>
            <a:r>
              <a:rPr lang="en-IN" sz="2000" dirty="0"/>
              <a:t>=(20,20))</a:t>
            </a:r>
          </a:p>
        </p:txBody>
      </p:sp>
      <p:sp>
        <p:nvSpPr>
          <p:cNvPr id="14" name="Arrow: Left 13">
            <a:extLst>
              <a:ext uri="{FF2B5EF4-FFF2-40B4-BE49-F238E27FC236}">
                <a16:creationId xmlns:a16="http://schemas.microsoft.com/office/drawing/2014/main" id="{D670AEB0-3FFE-E007-985A-F43D3B7E4DA5}"/>
              </a:ext>
            </a:extLst>
          </p:cNvPr>
          <p:cNvSpPr/>
          <p:nvPr/>
        </p:nvSpPr>
        <p:spPr>
          <a:xfrm>
            <a:off x="4803913" y="4133749"/>
            <a:ext cx="6142382" cy="204746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solidFill>
                  <a:srgbClr val="FFC000"/>
                </a:solidFill>
              </a:rPr>
              <a:t>Matplot</a:t>
            </a:r>
            <a:r>
              <a:rPr lang="en-US" dirty="0">
                <a:solidFill>
                  <a:srgbClr val="FFC000"/>
                </a:solidFill>
              </a:rPr>
              <a:t> lib is cross </a:t>
            </a:r>
            <a:r>
              <a:rPr lang="en-US" dirty="0" err="1">
                <a:solidFill>
                  <a:srgbClr val="FFC000"/>
                </a:solidFill>
              </a:rPr>
              <a:t>platform,data</a:t>
            </a:r>
            <a:r>
              <a:rPr lang="en-US" dirty="0">
                <a:solidFill>
                  <a:srgbClr val="FFC000"/>
                </a:solidFill>
              </a:rPr>
              <a:t> visualization and graphical library.</a:t>
            </a:r>
          </a:p>
          <a:p>
            <a:pPr algn="ctr"/>
            <a:r>
              <a:rPr lang="en-US" dirty="0">
                <a:solidFill>
                  <a:srgbClr val="FFC000"/>
                </a:solidFill>
              </a:rPr>
              <a:t>.hist()</a:t>
            </a:r>
            <a:r>
              <a:rPr lang="en-US" dirty="0">
                <a:solidFill>
                  <a:srgbClr val="FFC000"/>
                </a:solidFill>
                <a:sym typeface="Wingdings" panose="05000000000000000000" pitchFamily="2" charset="2"/>
              </a:rPr>
              <a:t>is used to plot histogram</a:t>
            </a:r>
            <a:r>
              <a:rPr lang="en-US" dirty="0">
                <a:sym typeface="Wingdings" panose="05000000000000000000" pitchFamily="2" charset="2"/>
              </a:rPr>
              <a:t>.</a:t>
            </a:r>
            <a:endParaRPr lang="en-IN" dirty="0"/>
          </a:p>
        </p:txBody>
      </p:sp>
      <p:sp>
        <p:nvSpPr>
          <p:cNvPr id="16" name="TextBox 15">
            <a:extLst>
              <a:ext uri="{FF2B5EF4-FFF2-40B4-BE49-F238E27FC236}">
                <a16:creationId xmlns:a16="http://schemas.microsoft.com/office/drawing/2014/main" id="{832751C8-56CA-4807-CD99-0C47D3E014F4}"/>
              </a:ext>
            </a:extLst>
          </p:cNvPr>
          <p:cNvSpPr txBox="1"/>
          <p:nvPr/>
        </p:nvSpPr>
        <p:spPr>
          <a:xfrm>
            <a:off x="9440517" y="1072594"/>
            <a:ext cx="1898376" cy="2031325"/>
          </a:xfrm>
          <a:prstGeom prst="rect">
            <a:avLst/>
          </a:prstGeom>
          <a:noFill/>
        </p:spPr>
        <p:txBody>
          <a:bodyPr wrap="square" rtlCol="0">
            <a:spAutoFit/>
          </a:bodyPr>
          <a:lstStyle/>
          <a:p>
            <a:r>
              <a:rPr lang="en-US" dirty="0"/>
              <a:t>INSIDE’S FROM </a:t>
            </a:r>
          </a:p>
          <a:p>
            <a:r>
              <a:rPr lang="en-US" dirty="0"/>
              <a:t>DATA</a:t>
            </a:r>
          </a:p>
          <a:p>
            <a:r>
              <a:rPr lang="en-US" dirty="0">
                <a:solidFill>
                  <a:srgbClr val="002060"/>
                </a:solidFill>
              </a:rPr>
              <a:t>180 records with 9 </a:t>
            </a:r>
          </a:p>
          <a:p>
            <a:r>
              <a:rPr lang="en-US" dirty="0">
                <a:solidFill>
                  <a:srgbClr val="002060"/>
                </a:solidFill>
              </a:rPr>
              <a:t>Attributes in dataset.</a:t>
            </a:r>
          </a:p>
          <a:p>
            <a:r>
              <a:rPr lang="en-US" dirty="0">
                <a:solidFill>
                  <a:srgbClr val="002060"/>
                </a:solidFill>
              </a:rPr>
              <a:t>No missing value found</a:t>
            </a:r>
            <a:endParaRPr lang="en-IN" dirty="0">
              <a:solidFill>
                <a:srgbClr val="002060"/>
              </a:solidFill>
            </a:endParaRPr>
          </a:p>
        </p:txBody>
      </p:sp>
    </p:spTree>
    <p:extLst>
      <p:ext uri="{BB962C8B-B14F-4D97-AF65-F5344CB8AC3E}">
        <p14:creationId xmlns:p14="http://schemas.microsoft.com/office/powerpoint/2010/main" val="733490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C88D1B-5764-7F79-7E75-3EAD8BA0B3E2}"/>
              </a:ext>
            </a:extLst>
          </p:cNvPr>
          <p:cNvSpPr>
            <a:spLocks noChangeArrowheads="1"/>
          </p:cNvSpPr>
          <p:nvPr/>
        </p:nvSpPr>
        <p:spPr bwMode="auto">
          <a:xfrm rot="10800000" flipV="1">
            <a:off x="689113" y="1223870"/>
            <a:ext cx="357808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array([[&lt;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AxesSubplot:title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center':'Age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&lt;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AxesSubplot:title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center':'Education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[&lt;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AxesSubplot:title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center':'Usage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&lt;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AxesSubplot:title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center':'Fitness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[&lt;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AxesSubplot:title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center':'Income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&lt;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AxesSubplot:title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center':'Miles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=object)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316" name="Picture 4">
            <a:extLst>
              <a:ext uri="{FF2B5EF4-FFF2-40B4-BE49-F238E27FC236}">
                <a16:creationId xmlns:a16="http://schemas.microsoft.com/office/drawing/2014/main" id="{369E2D00-EAFC-D88A-A4BC-5F06A713A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13" y="2517913"/>
            <a:ext cx="7938877" cy="3419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925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BBFE9B-637B-C423-2C79-0FDE2FACDC21}"/>
              </a:ext>
            </a:extLst>
          </p:cNvPr>
          <p:cNvSpPr txBox="1"/>
          <p:nvPr/>
        </p:nvSpPr>
        <p:spPr>
          <a:xfrm>
            <a:off x="505326" y="794085"/>
            <a:ext cx="8656720" cy="830997"/>
          </a:xfrm>
          <a:prstGeom prst="rect">
            <a:avLst/>
          </a:prstGeom>
          <a:noFill/>
        </p:spPr>
        <p:txBody>
          <a:bodyPr wrap="square">
            <a:spAutoFit/>
          </a:bodyPr>
          <a:lstStyle/>
          <a:p>
            <a:r>
              <a:rPr lang="en-IN" sz="2400" dirty="0"/>
              <a:t>import seaborn as </a:t>
            </a:r>
            <a:r>
              <a:rPr lang="en-IN" sz="2400" dirty="0" err="1"/>
              <a:t>sns</a:t>
            </a:r>
            <a:endParaRPr lang="en-IN" sz="2400" dirty="0"/>
          </a:p>
          <a:p>
            <a:r>
              <a:rPr lang="en-IN" sz="2400" dirty="0" err="1"/>
              <a:t>sns.boxplot</a:t>
            </a:r>
            <a:r>
              <a:rPr lang="en-IN" sz="2400" dirty="0"/>
              <a:t>(x='</a:t>
            </a:r>
            <a:r>
              <a:rPr lang="en-IN" sz="2400" dirty="0" err="1"/>
              <a:t>Gender',y</a:t>
            </a:r>
            <a:r>
              <a:rPr lang="en-IN" sz="2400" dirty="0"/>
              <a:t>='</a:t>
            </a:r>
            <a:r>
              <a:rPr lang="en-IN" sz="2400" dirty="0" err="1"/>
              <a:t>Age',data</a:t>
            </a:r>
            <a:r>
              <a:rPr lang="en-IN" sz="2400" dirty="0"/>
              <a:t>=</a:t>
            </a:r>
            <a:r>
              <a:rPr lang="en-IN" sz="2400" dirty="0" err="1"/>
              <a:t>myData</a:t>
            </a:r>
            <a:r>
              <a:rPr lang="en-IN" dirty="0"/>
              <a:t>)</a:t>
            </a:r>
          </a:p>
        </p:txBody>
      </p:sp>
      <p:pic>
        <p:nvPicPr>
          <p:cNvPr id="14338" name="Picture 2">
            <a:extLst>
              <a:ext uri="{FF2B5EF4-FFF2-40B4-BE49-F238E27FC236}">
                <a16:creationId xmlns:a16="http://schemas.microsoft.com/office/drawing/2014/main" id="{7BA7F238-9397-D503-5BF3-786F3FD9B1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327" y="1876926"/>
            <a:ext cx="4932948" cy="33447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2ED8608-2F85-0DE1-E215-F241713225CF}"/>
              </a:ext>
            </a:extLst>
          </p:cNvPr>
          <p:cNvSpPr txBox="1"/>
          <p:nvPr/>
        </p:nvSpPr>
        <p:spPr>
          <a:xfrm rot="10800000" flipV="1">
            <a:off x="6347796" y="689175"/>
            <a:ext cx="5338878" cy="707886"/>
          </a:xfrm>
          <a:prstGeom prst="rect">
            <a:avLst/>
          </a:prstGeom>
          <a:noFill/>
        </p:spPr>
        <p:txBody>
          <a:bodyPr wrap="square">
            <a:spAutoFit/>
          </a:bodyPr>
          <a:lstStyle/>
          <a:p>
            <a:r>
              <a:rPr lang="en-IN" sz="2000" dirty="0"/>
              <a:t>import pandas as pd</a:t>
            </a:r>
          </a:p>
          <a:p>
            <a:r>
              <a:rPr lang="en-IN" sz="2000" dirty="0" err="1"/>
              <a:t>pd.crosstab</a:t>
            </a:r>
            <a:r>
              <a:rPr lang="en-IN" sz="2000" dirty="0"/>
              <a:t>(</a:t>
            </a:r>
            <a:r>
              <a:rPr lang="en-IN" sz="2000" dirty="0" err="1"/>
              <a:t>myData</a:t>
            </a:r>
            <a:r>
              <a:rPr lang="en-IN" sz="2000" dirty="0"/>
              <a:t>['Product'],</a:t>
            </a:r>
            <a:r>
              <a:rPr lang="en-IN" sz="2000" dirty="0" err="1"/>
              <a:t>myData</a:t>
            </a:r>
            <a:r>
              <a:rPr lang="en-IN" sz="2000" dirty="0"/>
              <a:t>['Gender'])</a:t>
            </a:r>
          </a:p>
        </p:txBody>
      </p:sp>
      <p:cxnSp>
        <p:nvCxnSpPr>
          <p:cNvPr id="7" name="Straight Connector 6">
            <a:extLst>
              <a:ext uri="{FF2B5EF4-FFF2-40B4-BE49-F238E27FC236}">
                <a16:creationId xmlns:a16="http://schemas.microsoft.com/office/drawing/2014/main" id="{A8549982-04CC-A620-44A5-CFE80BF7FA3B}"/>
              </a:ext>
            </a:extLst>
          </p:cNvPr>
          <p:cNvCxnSpPr/>
          <p:nvPr/>
        </p:nvCxnSpPr>
        <p:spPr>
          <a:xfrm>
            <a:off x="6188765" y="689174"/>
            <a:ext cx="0" cy="5486339"/>
          </a:xfrm>
          <a:prstGeom prst="line">
            <a:avLst/>
          </a:prstGeom>
        </p:spPr>
        <p:style>
          <a:lnRef idx="1">
            <a:schemeClr val="dk1"/>
          </a:lnRef>
          <a:fillRef idx="0">
            <a:schemeClr val="dk1"/>
          </a:fillRef>
          <a:effectRef idx="0">
            <a:schemeClr val="dk1"/>
          </a:effectRef>
          <a:fontRef idx="minor">
            <a:schemeClr val="tx1"/>
          </a:fontRef>
        </p:style>
      </p:cxnSp>
      <p:graphicFrame>
        <p:nvGraphicFramePr>
          <p:cNvPr id="8" name="Table 7">
            <a:extLst>
              <a:ext uri="{FF2B5EF4-FFF2-40B4-BE49-F238E27FC236}">
                <a16:creationId xmlns:a16="http://schemas.microsoft.com/office/drawing/2014/main" id="{24F8C700-8100-78DA-0B0D-3D842CD5D6AA}"/>
              </a:ext>
            </a:extLst>
          </p:cNvPr>
          <p:cNvGraphicFramePr>
            <a:graphicFrameLocks noGrp="1"/>
          </p:cNvGraphicFramePr>
          <p:nvPr>
            <p:extLst>
              <p:ext uri="{D42A27DB-BD31-4B8C-83A1-F6EECF244321}">
                <p14:modId xmlns:p14="http://schemas.microsoft.com/office/powerpoint/2010/main" val="194690058"/>
              </p:ext>
            </p:extLst>
          </p:nvPr>
        </p:nvGraphicFramePr>
        <p:xfrm>
          <a:off x="6652598" y="2252872"/>
          <a:ext cx="4469115" cy="1828800"/>
        </p:xfrm>
        <a:graphic>
          <a:graphicData uri="http://schemas.openxmlformats.org/drawingml/2006/table">
            <a:tbl>
              <a:tblPr/>
              <a:tblGrid>
                <a:gridCol w="1489705">
                  <a:extLst>
                    <a:ext uri="{9D8B030D-6E8A-4147-A177-3AD203B41FA5}">
                      <a16:colId xmlns:a16="http://schemas.microsoft.com/office/drawing/2014/main" val="3886933988"/>
                    </a:ext>
                  </a:extLst>
                </a:gridCol>
                <a:gridCol w="1489705">
                  <a:extLst>
                    <a:ext uri="{9D8B030D-6E8A-4147-A177-3AD203B41FA5}">
                      <a16:colId xmlns:a16="http://schemas.microsoft.com/office/drawing/2014/main" val="1536450776"/>
                    </a:ext>
                  </a:extLst>
                </a:gridCol>
                <a:gridCol w="1489705">
                  <a:extLst>
                    <a:ext uri="{9D8B030D-6E8A-4147-A177-3AD203B41FA5}">
                      <a16:colId xmlns:a16="http://schemas.microsoft.com/office/drawing/2014/main" val="4272699971"/>
                    </a:ext>
                  </a:extLst>
                </a:gridCol>
              </a:tblGrid>
              <a:tr h="331305">
                <a:tc>
                  <a:txBody>
                    <a:bodyPr/>
                    <a:lstStyle/>
                    <a:p>
                      <a:pPr algn="r" fontAlgn="ctr"/>
                      <a:r>
                        <a:rPr lang="en-IN" b="1">
                          <a:effectLst/>
                        </a:rPr>
                        <a:t>Gender</a:t>
                      </a:r>
                    </a:p>
                  </a:txBody>
                  <a:tcPr anchor="ctr">
                    <a:lnL>
                      <a:noFill/>
                    </a:lnL>
                    <a:lnR>
                      <a:noFill/>
                    </a:lnR>
                    <a:lnT>
                      <a:noFill/>
                    </a:lnT>
                    <a:lnB>
                      <a:noFill/>
                    </a:lnB>
                  </a:tcPr>
                </a:tc>
                <a:tc>
                  <a:txBody>
                    <a:bodyPr/>
                    <a:lstStyle/>
                    <a:p>
                      <a:pPr algn="r" fontAlgn="ctr"/>
                      <a:r>
                        <a:rPr lang="en-IN" b="1">
                          <a:effectLst/>
                        </a:rPr>
                        <a:t>Female</a:t>
                      </a:r>
                    </a:p>
                  </a:txBody>
                  <a:tcPr anchor="ctr">
                    <a:lnL>
                      <a:noFill/>
                    </a:lnL>
                    <a:lnR>
                      <a:noFill/>
                    </a:lnR>
                    <a:lnT>
                      <a:noFill/>
                    </a:lnT>
                    <a:lnB>
                      <a:noFill/>
                    </a:lnB>
                  </a:tcPr>
                </a:tc>
                <a:tc>
                  <a:txBody>
                    <a:bodyPr/>
                    <a:lstStyle/>
                    <a:p>
                      <a:pPr algn="r" fontAlgn="ctr"/>
                      <a:r>
                        <a:rPr lang="en-IN" b="1">
                          <a:effectLst/>
                        </a:rPr>
                        <a:t>Male</a:t>
                      </a:r>
                    </a:p>
                  </a:txBody>
                  <a:tcPr anchor="ctr">
                    <a:lnL>
                      <a:noFill/>
                    </a:lnL>
                    <a:lnR>
                      <a:noFill/>
                    </a:lnR>
                    <a:lnT>
                      <a:noFill/>
                    </a:lnT>
                    <a:lnB>
                      <a:noFill/>
                    </a:lnB>
                  </a:tcPr>
                </a:tc>
                <a:extLst>
                  <a:ext uri="{0D108BD9-81ED-4DB2-BD59-A6C34878D82A}">
                    <a16:rowId xmlns:a16="http://schemas.microsoft.com/office/drawing/2014/main" val="3474799226"/>
                  </a:ext>
                </a:extLst>
              </a:tr>
              <a:tr h="331305">
                <a:tc>
                  <a:txBody>
                    <a:bodyPr/>
                    <a:lstStyle/>
                    <a:p>
                      <a:pPr algn="r" fontAlgn="ctr"/>
                      <a:r>
                        <a:rPr lang="en-IN" b="1">
                          <a:effectLst/>
                        </a:rPr>
                        <a:t>Product</a:t>
                      </a:r>
                    </a:p>
                  </a:txBody>
                  <a:tcPr anchor="ctr">
                    <a:lnL>
                      <a:noFill/>
                    </a:lnL>
                    <a:lnR>
                      <a:noFill/>
                    </a:lnR>
                    <a:lnT>
                      <a:noFill/>
                    </a:lnT>
                    <a:lnB>
                      <a:noFill/>
                    </a:lnB>
                  </a:tcPr>
                </a:tc>
                <a:tc>
                  <a:txBody>
                    <a:bodyPr/>
                    <a:lstStyle/>
                    <a:p>
                      <a:pPr algn="r" fontAlgn="ctr"/>
                      <a:endParaRPr lang="en-IN" b="1">
                        <a:effectLst/>
                      </a:endParaRPr>
                    </a:p>
                  </a:txBody>
                  <a:tcPr anchor="ctr">
                    <a:lnL>
                      <a:noFill/>
                    </a:lnL>
                    <a:lnR>
                      <a:noFill/>
                    </a:lnR>
                    <a:lnT>
                      <a:noFill/>
                    </a:lnT>
                    <a:lnB>
                      <a:noFill/>
                    </a:lnB>
                  </a:tcPr>
                </a:tc>
                <a:tc>
                  <a:txBody>
                    <a:bodyPr/>
                    <a:lstStyle/>
                    <a:p>
                      <a:pPr algn="r" fontAlgn="ctr"/>
                      <a:endParaRPr lang="en-IN" b="1">
                        <a:effectLst/>
                      </a:endParaRPr>
                    </a:p>
                  </a:txBody>
                  <a:tcPr anchor="ctr">
                    <a:lnL>
                      <a:noFill/>
                    </a:lnL>
                    <a:lnR>
                      <a:noFill/>
                    </a:lnR>
                    <a:lnT>
                      <a:noFill/>
                    </a:lnT>
                    <a:lnB>
                      <a:noFill/>
                    </a:lnB>
                  </a:tcPr>
                </a:tc>
                <a:extLst>
                  <a:ext uri="{0D108BD9-81ED-4DB2-BD59-A6C34878D82A}">
                    <a16:rowId xmlns:a16="http://schemas.microsoft.com/office/drawing/2014/main" val="1808038869"/>
                  </a:ext>
                </a:extLst>
              </a:tr>
              <a:tr h="331305">
                <a:tc>
                  <a:txBody>
                    <a:bodyPr/>
                    <a:lstStyle/>
                    <a:p>
                      <a:pPr algn="r" fontAlgn="ctr"/>
                      <a:r>
                        <a:rPr lang="en-IN" b="1">
                          <a:effectLst/>
                        </a:rPr>
                        <a:t>TM195</a:t>
                      </a:r>
                    </a:p>
                  </a:txBody>
                  <a:tcPr anchor="ctr">
                    <a:lnL>
                      <a:noFill/>
                    </a:lnL>
                    <a:lnR>
                      <a:noFill/>
                    </a:lnR>
                    <a:lnT>
                      <a:noFill/>
                    </a:lnT>
                    <a:lnB>
                      <a:noFill/>
                    </a:lnB>
                    <a:solidFill>
                      <a:srgbClr val="F5F5F5"/>
                    </a:solidFill>
                  </a:tcPr>
                </a:tc>
                <a:tc>
                  <a:txBody>
                    <a:bodyPr/>
                    <a:lstStyle/>
                    <a:p>
                      <a:pPr algn="r" fontAlgn="ctr"/>
                      <a:r>
                        <a:rPr lang="en-IN">
                          <a:effectLst/>
                        </a:rPr>
                        <a:t>40</a:t>
                      </a:r>
                    </a:p>
                  </a:txBody>
                  <a:tcPr anchor="ctr">
                    <a:lnL>
                      <a:noFill/>
                    </a:lnL>
                    <a:lnR>
                      <a:noFill/>
                    </a:lnR>
                    <a:lnT>
                      <a:noFill/>
                    </a:lnT>
                    <a:lnB>
                      <a:noFill/>
                    </a:lnB>
                    <a:solidFill>
                      <a:srgbClr val="F5F5F5"/>
                    </a:solidFill>
                  </a:tcPr>
                </a:tc>
                <a:tc>
                  <a:txBody>
                    <a:bodyPr/>
                    <a:lstStyle/>
                    <a:p>
                      <a:pPr algn="r" fontAlgn="ctr"/>
                      <a:r>
                        <a:rPr lang="en-IN">
                          <a:effectLst/>
                        </a:rPr>
                        <a:t>40</a:t>
                      </a:r>
                    </a:p>
                  </a:txBody>
                  <a:tcPr anchor="ctr">
                    <a:lnL>
                      <a:noFill/>
                    </a:lnL>
                    <a:lnR>
                      <a:noFill/>
                    </a:lnR>
                    <a:lnT>
                      <a:noFill/>
                    </a:lnT>
                    <a:lnB>
                      <a:noFill/>
                    </a:lnB>
                    <a:solidFill>
                      <a:srgbClr val="F5F5F5"/>
                    </a:solidFill>
                  </a:tcPr>
                </a:tc>
                <a:extLst>
                  <a:ext uri="{0D108BD9-81ED-4DB2-BD59-A6C34878D82A}">
                    <a16:rowId xmlns:a16="http://schemas.microsoft.com/office/drawing/2014/main" val="665406044"/>
                  </a:ext>
                </a:extLst>
              </a:tr>
              <a:tr h="331305">
                <a:tc>
                  <a:txBody>
                    <a:bodyPr/>
                    <a:lstStyle/>
                    <a:p>
                      <a:pPr algn="r" fontAlgn="ctr"/>
                      <a:r>
                        <a:rPr lang="en-IN" b="1">
                          <a:effectLst/>
                        </a:rPr>
                        <a:t>TM498</a:t>
                      </a:r>
                    </a:p>
                  </a:txBody>
                  <a:tcPr anchor="ctr">
                    <a:lnL>
                      <a:noFill/>
                    </a:lnL>
                    <a:lnR>
                      <a:noFill/>
                    </a:lnR>
                    <a:lnT>
                      <a:noFill/>
                    </a:lnT>
                    <a:lnB>
                      <a:noFill/>
                    </a:lnB>
                  </a:tcPr>
                </a:tc>
                <a:tc>
                  <a:txBody>
                    <a:bodyPr/>
                    <a:lstStyle/>
                    <a:p>
                      <a:pPr algn="r" fontAlgn="ctr"/>
                      <a:r>
                        <a:rPr lang="en-IN">
                          <a:effectLst/>
                        </a:rPr>
                        <a:t>29</a:t>
                      </a:r>
                    </a:p>
                  </a:txBody>
                  <a:tcPr anchor="ctr">
                    <a:lnL>
                      <a:noFill/>
                    </a:lnL>
                    <a:lnR>
                      <a:noFill/>
                    </a:lnR>
                    <a:lnT>
                      <a:noFill/>
                    </a:lnT>
                    <a:lnB>
                      <a:noFill/>
                    </a:lnB>
                  </a:tcPr>
                </a:tc>
                <a:tc>
                  <a:txBody>
                    <a:bodyPr/>
                    <a:lstStyle/>
                    <a:p>
                      <a:pPr algn="r" fontAlgn="ctr"/>
                      <a:r>
                        <a:rPr lang="en-IN">
                          <a:effectLst/>
                        </a:rPr>
                        <a:t>31</a:t>
                      </a:r>
                    </a:p>
                  </a:txBody>
                  <a:tcPr anchor="ctr">
                    <a:lnL>
                      <a:noFill/>
                    </a:lnL>
                    <a:lnR>
                      <a:noFill/>
                    </a:lnR>
                    <a:lnT>
                      <a:noFill/>
                    </a:lnT>
                    <a:lnB>
                      <a:noFill/>
                    </a:lnB>
                  </a:tcPr>
                </a:tc>
                <a:extLst>
                  <a:ext uri="{0D108BD9-81ED-4DB2-BD59-A6C34878D82A}">
                    <a16:rowId xmlns:a16="http://schemas.microsoft.com/office/drawing/2014/main" val="368909827"/>
                  </a:ext>
                </a:extLst>
              </a:tr>
              <a:tr h="331305">
                <a:tc>
                  <a:txBody>
                    <a:bodyPr/>
                    <a:lstStyle/>
                    <a:p>
                      <a:pPr algn="r" fontAlgn="ctr"/>
                      <a:r>
                        <a:rPr lang="en-IN" b="1">
                          <a:effectLst/>
                        </a:rPr>
                        <a:t>TM798</a:t>
                      </a:r>
                    </a:p>
                  </a:txBody>
                  <a:tcPr anchor="ctr">
                    <a:lnL>
                      <a:noFill/>
                    </a:lnL>
                    <a:lnR>
                      <a:noFill/>
                    </a:lnR>
                    <a:lnT>
                      <a:noFill/>
                    </a:lnT>
                    <a:lnB>
                      <a:noFill/>
                    </a:lnB>
                    <a:solidFill>
                      <a:srgbClr val="F5F5F5"/>
                    </a:solidFill>
                  </a:tcPr>
                </a:tc>
                <a:tc>
                  <a:txBody>
                    <a:bodyPr/>
                    <a:lstStyle/>
                    <a:p>
                      <a:pPr algn="r" fontAlgn="ctr"/>
                      <a:r>
                        <a:rPr lang="en-IN">
                          <a:effectLst/>
                        </a:rPr>
                        <a:t>7</a:t>
                      </a:r>
                    </a:p>
                  </a:txBody>
                  <a:tcPr anchor="ctr">
                    <a:lnL>
                      <a:noFill/>
                    </a:lnL>
                    <a:lnR>
                      <a:noFill/>
                    </a:lnR>
                    <a:lnT>
                      <a:noFill/>
                    </a:lnT>
                    <a:lnB>
                      <a:noFill/>
                    </a:lnB>
                    <a:solidFill>
                      <a:srgbClr val="F5F5F5"/>
                    </a:solidFill>
                  </a:tcPr>
                </a:tc>
                <a:tc>
                  <a:txBody>
                    <a:bodyPr/>
                    <a:lstStyle/>
                    <a:p>
                      <a:pPr algn="r" fontAlgn="ctr"/>
                      <a:r>
                        <a:rPr lang="en-IN" dirty="0">
                          <a:effectLst/>
                        </a:rPr>
                        <a:t>33</a:t>
                      </a:r>
                    </a:p>
                  </a:txBody>
                  <a:tcPr anchor="ctr">
                    <a:lnL>
                      <a:noFill/>
                    </a:lnL>
                    <a:lnR>
                      <a:noFill/>
                    </a:lnR>
                    <a:lnT>
                      <a:noFill/>
                    </a:lnT>
                    <a:lnB>
                      <a:noFill/>
                    </a:lnB>
                    <a:solidFill>
                      <a:srgbClr val="F5F5F5"/>
                    </a:solidFill>
                  </a:tcPr>
                </a:tc>
                <a:extLst>
                  <a:ext uri="{0D108BD9-81ED-4DB2-BD59-A6C34878D82A}">
                    <a16:rowId xmlns:a16="http://schemas.microsoft.com/office/drawing/2014/main" val="4047893135"/>
                  </a:ext>
                </a:extLst>
              </a:tr>
            </a:tbl>
          </a:graphicData>
        </a:graphic>
      </p:graphicFrame>
    </p:spTree>
    <p:extLst>
      <p:ext uri="{BB962C8B-B14F-4D97-AF65-F5344CB8AC3E}">
        <p14:creationId xmlns:p14="http://schemas.microsoft.com/office/powerpoint/2010/main" val="2898249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2E7CE6-1D46-F60C-ECE5-03ED338074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7777" y="1808162"/>
            <a:ext cx="7655442" cy="3720768"/>
          </a:xfrm>
          <a:prstGeom prst="rect">
            <a:avLst/>
          </a:prstGeom>
          <a:noFill/>
          <a:ln>
            <a:noFill/>
          </a:ln>
        </p:spPr>
      </p:pic>
    </p:spTree>
    <p:extLst>
      <p:ext uri="{BB962C8B-B14F-4D97-AF65-F5344CB8AC3E}">
        <p14:creationId xmlns:p14="http://schemas.microsoft.com/office/powerpoint/2010/main" val="3239925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6CCF46-E6E0-547F-A5D5-250F5235C8CD}"/>
              </a:ext>
            </a:extLst>
          </p:cNvPr>
          <p:cNvSpPr txBox="1"/>
          <p:nvPr/>
        </p:nvSpPr>
        <p:spPr>
          <a:xfrm>
            <a:off x="1052946" y="1690255"/>
            <a:ext cx="7716982" cy="923330"/>
          </a:xfrm>
          <a:prstGeom prst="rect">
            <a:avLst/>
          </a:prstGeom>
          <a:noFill/>
        </p:spPr>
        <p:txBody>
          <a:bodyPr wrap="square">
            <a:spAutoFit/>
          </a:bodyPr>
          <a:lstStyle/>
          <a:p>
            <a:r>
              <a:rPr lang="en-US" b="0" i="0" dirty="0">
                <a:effectLst/>
                <a:latin typeface="Inter"/>
              </a:rPr>
              <a:t>For the TM195 model, the same amount of males and females purchased. More males bought the TM798 and TM498 model, with the former being skewed more heavily towards males than the latter.</a:t>
            </a:r>
            <a:endParaRPr lang="en-IN" dirty="0"/>
          </a:p>
        </p:txBody>
      </p:sp>
      <p:sp>
        <p:nvSpPr>
          <p:cNvPr id="4" name="TextBox 3">
            <a:extLst>
              <a:ext uri="{FF2B5EF4-FFF2-40B4-BE49-F238E27FC236}">
                <a16:creationId xmlns:a16="http://schemas.microsoft.com/office/drawing/2014/main" id="{4796BC45-6BD5-2661-DAF8-0101D03BAFD5}"/>
              </a:ext>
            </a:extLst>
          </p:cNvPr>
          <p:cNvSpPr txBox="1"/>
          <p:nvPr/>
        </p:nvSpPr>
        <p:spPr>
          <a:xfrm>
            <a:off x="1191492" y="766833"/>
            <a:ext cx="5597236" cy="646331"/>
          </a:xfrm>
          <a:prstGeom prst="rect">
            <a:avLst/>
          </a:prstGeom>
          <a:noFill/>
        </p:spPr>
        <p:txBody>
          <a:bodyPr wrap="square" rtlCol="0">
            <a:spAutoFit/>
          </a:bodyPr>
          <a:lstStyle/>
          <a:p>
            <a:r>
              <a:rPr lang="en-US" sz="3600" dirty="0">
                <a:latin typeface="Algerian" panose="04020705040A02060702" pitchFamily="82" charset="0"/>
              </a:rPr>
              <a:t>Insights</a:t>
            </a:r>
            <a:endParaRPr lang="en-IN" sz="3600" dirty="0">
              <a:latin typeface="Algerian" panose="04020705040A02060702" pitchFamily="82" charset="0"/>
            </a:endParaRPr>
          </a:p>
        </p:txBody>
      </p:sp>
    </p:spTree>
    <p:extLst>
      <p:ext uri="{BB962C8B-B14F-4D97-AF65-F5344CB8AC3E}">
        <p14:creationId xmlns:p14="http://schemas.microsoft.com/office/powerpoint/2010/main" val="1584933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BD3D19-30EA-6DFE-0BC8-E545C60F944F}"/>
              </a:ext>
            </a:extLst>
          </p:cNvPr>
          <p:cNvSpPr txBox="1"/>
          <p:nvPr/>
        </p:nvSpPr>
        <p:spPr>
          <a:xfrm>
            <a:off x="715617" y="795130"/>
            <a:ext cx="8444948" cy="369332"/>
          </a:xfrm>
          <a:prstGeom prst="rect">
            <a:avLst/>
          </a:prstGeom>
          <a:noFill/>
        </p:spPr>
        <p:txBody>
          <a:bodyPr wrap="square">
            <a:spAutoFit/>
          </a:bodyPr>
          <a:lstStyle/>
          <a:p>
            <a:r>
              <a:rPr lang="en-IN" dirty="0" err="1"/>
              <a:t>pd.crosstab</a:t>
            </a:r>
            <a:r>
              <a:rPr lang="en-IN" dirty="0"/>
              <a:t>(</a:t>
            </a:r>
            <a:r>
              <a:rPr lang="en-IN" dirty="0" err="1"/>
              <a:t>myData</a:t>
            </a:r>
            <a:r>
              <a:rPr lang="en-IN" dirty="0"/>
              <a:t>['Age'],</a:t>
            </a:r>
            <a:r>
              <a:rPr lang="en-IN" dirty="0" err="1"/>
              <a:t>myData</a:t>
            </a:r>
            <a:r>
              <a:rPr lang="en-IN" dirty="0"/>
              <a:t>['Income'])</a:t>
            </a:r>
          </a:p>
        </p:txBody>
      </p:sp>
      <p:graphicFrame>
        <p:nvGraphicFramePr>
          <p:cNvPr id="8" name="Table 7">
            <a:extLst>
              <a:ext uri="{FF2B5EF4-FFF2-40B4-BE49-F238E27FC236}">
                <a16:creationId xmlns:a16="http://schemas.microsoft.com/office/drawing/2014/main" id="{B330C961-4F8D-B1E4-7D82-6B7C1DF9CCAD}"/>
              </a:ext>
            </a:extLst>
          </p:cNvPr>
          <p:cNvGraphicFramePr>
            <a:graphicFrameLocks noGrp="1"/>
          </p:cNvGraphicFramePr>
          <p:nvPr>
            <p:extLst>
              <p:ext uri="{D42A27DB-BD31-4B8C-83A1-F6EECF244321}">
                <p14:modId xmlns:p14="http://schemas.microsoft.com/office/powerpoint/2010/main" val="3711891260"/>
              </p:ext>
            </p:extLst>
          </p:nvPr>
        </p:nvGraphicFramePr>
        <p:xfrm>
          <a:off x="808383" y="1378227"/>
          <a:ext cx="5711684" cy="4426234"/>
        </p:xfrm>
        <a:graphic>
          <a:graphicData uri="http://schemas.openxmlformats.org/drawingml/2006/table">
            <a:tbl>
              <a:tblPr/>
              <a:tblGrid>
                <a:gridCol w="259622">
                  <a:extLst>
                    <a:ext uri="{9D8B030D-6E8A-4147-A177-3AD203B41FA5}">
                      <a16:colId xmlns:a16="http://schemas.microsoft.com/office/drawing/2014/main" val="1160719952"/>
                    </a:ext>
                  </a:extLst>
                </a:gridCol>
                <a:gridCol w="259622">
                  <a:extLst>
                    <a:ext uri="{9D8B030D-6E8A-4147-A177-3AD203B41FA5}">
                      <a16:colId xmlns:a16="http://schemas.microsoft.com/office/drawing/2014/main" val="542983868"/>
                    </a:ext>
                  </a:extLst>
                </a:gridCol>
                <a:gridCol w="259622">
                  <a:extLst>
                    <a:ext uri="{9D8B030D-6E8A-4147-A177-3AD203B41FA5}">
                      <a16:colId xmlns:a16="http://schemas.microsoft.com/office/drawing/2014/main" val="1980164811"/>
                    </a:ext>
                  </a:extLst>
                </a:gridCol>
                <a:gridCol w="259622">
                  <a:extLst>
                    <a:ext uri="{9D8B030D-6E8A-4147-A177-3AD203B41FA5}">
                      <a16:colId xmlns:a16="http://schemas.microsoft.com/office/drawing/2014/main" val="3243080518"/>
                    </a:ext>
                  </a:extLst>
                </a:gridCol>
                <a:gridCol w="259622">
                  <a:extLst>
                    <a:ext uri="{9D8B030D-6E8A-4147-A177-3AD203B41FA5}">
                      <a16:colId xmlns:a16="http://schemas.microsoft.com/office/drawing/2014/main" val="1368097207"/>
                    </a:ext>
                  </a:extLst>
                </a:gridCol>
                <a:gridCol w="259622">
                  <a:extLst>
                    <a:ext uri="{9D8B030D-6E8A-4147-A177-3AD203B41FA5}">
                      <a16:colId xmlns:a16="http://schemas.microsoft.com/office/drawing/2014/main" val="22532051"/>
                    </a:ext>
                  </a:extLst>
                </a:gridCol>
                <a:gridCol w="259622">
                  <a:extLst>
                    <a:ext uri="{9D8B030D-6E8A-4147-A177-3AD203B41FA5}">
                      <a16:colId xmlns:a16="http://schemas.microsoft.com/office/drawing/2014/main" val="813112745"/>
                    </a:ext>
                  </a:extLst>
                </a:gridCol>
                <a:gridCol w="259622">
                  <a:extLst>
                    <a:ext uri="{9D8B030D-6E8A-4147-A177-3AD203B41FA5}">
                      <a16:colId xmlns:a16="http://schemas.microsoft.com/office/drawing/2014/main" val="2618585551"/>
                    </a:ext>
                  </a:extLst>
                </a:gridCol>
                <a:gridCol w="259622">
                  <a:extLst>
                    <a:ext uri="{9D8B030D-6E8A-4147-A177-3AD203B41FA5}">
                      <a16:colId xmlns:a16="http://schemas.microsoft.com/office/drawing/2014/main" val="3323685396"/>
                    </a:ext>
                  </a:extLst>
                </a:gridCol>
                <a:gridCol w="259622">
                  <a:extLst>
                    <a:ext uri="{9D8B030D-6E8A-4147-A177-3AD203B41FA5}">
                      <a16:colId xmlns:a16="http://schemas.microsoft.com/office/drawing/2014/main" val="4096203855"/>
                    </a:ext>
                  </a:extLst>
                </a:gridCol>
                <a:gridCol w="259622">
                  <a:extLst>
                    <a:ext uri="{9D8B030D-6E8A-4147-A177-3AD203B41FA5}">
                      <a16:colId xmlns:a16="http://schemas.microsoft.com/office/drawing/2014/main" val="3256604627"/>
                    </a:ext>
                  </a:extLst>
                </a:gridCol>
                <a:gridCol w="259622">
                  <a:extLst>
                    <a:ext uri="{9D8B030D-6E8A-4147-A177-3AD203B41FA5}">
                      <a16:colId xmlns:a16="http://schemas.microsoft.com/office/drawing/2014/main" val="752547472"/>
                    </a:ext>
                  </a:extLst>
                </a:gridCol>
                <a:gridCol w="259622">
                  <a:extLst>
                    <a:ext uri="{9D8B030D-6E8A-4147-A177-3AD203B41FA5}">
                      <a16:colId xmlns:a16="http://schemas.microsoft.com/office/drawing/2014/main" val="2651042423"/>
                    </a:ext>
                  </a:extLst>
                </a:gridCol>
                <a:gridCol w="259622">
                  <a:extLst>
                    <a:ext uri="{9D8B030D-6E8A-4147-A177-3AD203B41FA5}">
                      <a16:colId xmlns:a16="http://schemas.microsoft.com/office/drawing/2014/main" val="1708444354"/>
                    </a:ext>
                  </a:extLst>
                </a:gridCol>
                <a:gridCol w="259622">
                  <a:extLst>
                    <a:ext uri="{9D8B030D-6E8A-4147-A177-3AD203B41FA5}">
                      <a16:colId xmlns:a16="http://schemas.microsoft.com/office/drawing/2014/main" val="4103472806"/>
                    </a:ext>
                  </a:extLst>
                </a:gridCol>
                <a:gridCol w="259622">
                  <a:extLst>
                    <a:ext uri="{9D8B030D-6E8A-4147-A177-3AD203B41FA5}">
                      <a16:colId xmlns:a16="http://schemas.microsoft.com/office/drawing/2014/main" val="22006021"/>
                    </a:ext>
                  </a:extLst>
                </a:gridCol>
                <a:gridCol w="259622">
                  <a:extLst>
                    <a:ext uri="{9D8B030D-6E8A-4147-A177-3AD203B41FA5}">
                      <a16:colId xmlns:a16="http://schemas.microsoft.com/office/drawing/2014/main" val="3307124068"/>
                    </a:ext>
                  </a:extLst>
                </a:gridCol>
                <a:gridCol w="259622">
                  <a:extLst>
                    <a:ext uri="{9D8B030D-6E8A-4147-A177-3AD203B41FA5}">
                      <a16:colId xmlns:a16="http://schemas.microsoft.com/office/drawing/2014/main" val="3910436595"/>
                    </a:ext>
                  </a:extLst>
                </a:gridCol>
                <a:gridCol w="259622">
                  <a:extLst>
                    <a:ext uri="{9D8B030D-6E8A-4147-A177-3AD203B41FA5}">
                      <a16:colId xmlns:a16="http://schemas.microsoft.com/office/drawing/2014/main" val="1073544605"/>
                    </a:ext>
                  </a:extLst>
                </a:gridCol>
                <a:gridCol w="259622">
                  <a:extLst>
                    <a:ext uri="{9D8B030D-6E8A-4147-A177-3AD203B41FA5}">
                      <a16:colId xmlns:a16="http://schemas.microsoft.com/office/drawing/2014/main" val="3024548475"/>
                    </a:ext>
                  </a:extLst>
                </a:gridCol>
                <a:gridCol w="259622">
                  <a:extLst>
                    <a:ext uri="{9D8B030D-6E8A-4147-A177-3AD203B41FA5}">
                      <a16:colId xmlns:a16="http://schemas.microsoft.com/office/drawing/2014/main" val="4261801771"/>
                    </a:ext>
                  </a:extLst>
                </a:gridCol>
                <a:gridCol w="259622">
                  <a:extLst>
                    <a:ext uri="{9D8B030D-6E8A-4147-A177-3AD203B41FA5}">
                      <a16:colId xmlns:a16="http://schemas.microsoft.com/office/drawing/2014/main" val="479467310"/>
                    </a:ext>
                  </a:extLst>
                </a:gridCol>
              </a:tblGrid>
              <a:tr h="388789">
                <a:tc>
                  <a:txBody>
                    <a:bodyPr/>
                    <a:lstStyle/>
                    <a:p>
                      <a:pPr algn="r" fontAlgn="ctr"/>
                      <a:r>
                        <a:rPr lang="en-IN" sz="400" b="1" dirty="0">
                          <a:effectLst/>
                        </a:rPr>
                        <a:t>Income</a:t>
                      </a:r>
                    </a:p>
                  </a:txBody>
                  <a:tcPr marL="22418" marR="22418" marT="11209" marB="11209" anchor="ctr">
                    <a:lnL>
                      <a:noFill/>
                    </a:lnL>
                    <a:lnR>
                      <a:noFill/>
                    </a:lnR>
                    <a:lnT>
                      <a:noFill/>
                    </a:lnT>
                    <a:lnB>
                      <a:noFill/>
                    </a:lnB>
                  </a:tcPr>
                </a:tc>
                <a:tc>
                  <a:txBody>
                    <a:bodyPr/>
                    <a:lstStyle/>
                    <a:p>
                      <a:pPr algn="r" fontAlgn="ctr"/>
                      <a:r>
                        <a:rPr lang="en-IN" sz="400" b="1" dirty="0">
                          <a:effectLst/>
                        </a:rPr>
                        <a:t>29562</a:t>
                      </a:r>
                    </a:p>
                  </a:txBody>
                  <a:tcPr marL="22418" marR="22418" marT="11209" marB="11209" anchor="ctr">
                    <a:lnL>
                      <a:noFill/>
                    </a:lnL>
                    <a:lnR>
                      <a:noFill/>
                    </a:lnR>
                    <a:lnT>
                      <a:noFill/>
                    </a:lnT>
                    <a:lnB>
                      <a:noFill/>
                    </a:lnB>
                  </a:tcPr>
                </a:tc>
                <a:tc>
                  <a:txBody>
                    <a:bodyPr/>
                    <a:lstStyle/>
                    <a:p>
                      <a:pPr algn="r" fontAlgn="ctr"/>
                      <a:r>
                        <a:rPr lang="en-IN" sz="400" b="1">
                          <a:effectLst/>
                        </a:rPr>
                        <a:t>30699</a:t>
                      </a:r>
                      <a:endParaRPr lang="en-IN" sz="400" b="1" dirty="0">
                        <a:effectLst/>
                      </a:endParaRPr>
                    </a:p>
                  </a:txBody>
                  <a:tcPr marL="22418" marR="22418" marT="11209" marB="11209" anchor="ctr">
                    <a:lnL>
                      <a:noFill/>
                    </a:lnL>
                    <a:lnR>
                      <a:noFill/>
                    </a:lnR>
                    <a:lnT>
                      <a:noFill/>
                    </a:lnT>
                    <a:lnB>
                      <a:noFill/>
                    </a:lnB>
                  </a:tcPr>
                </a:tc>
                <a:tc>
                  <a:txBody>
                    <a:bodyPr/>
                    <a:lstStyle/>
                    <a:p>
                      <a:pPr algn="r" fontAlgn="ctr"/>
                      <a:r>
                        <a:rPr lang="en-IN" sz="400" b="1" dirty="0">
                          <a:effectLst/>
                        </a:rPr>
                        <a:t>31836</a:t>
                      </a:r>
                    </a:p>
                  </a:txBody>
                  <a:tcPr marL="22418" marR="22418" marT="11209" marB="11209" anchor="ctr">
                    <a:lnL>
                      <a:noFill/>
                    </a:lnL>
                    <a:lnR>
                      <a:noFill/>
                    </a:lnR>
                    <a:lnT>
                      <a:noFill/>
                    </a:lnT>
                    <a:lnB>
                      <a:noFill/>
                    </a:lnB>
                  </a:tcPr>
                </a:tc>
                <a:tc>
                  <a:txBody>
                    <a:bodyPr/>
                    <a:lstStyle/>
                    <a:p>
                      <a:pPr algn="r" fontAlgn="ctr"/>
                      <a:r>
                        <a:rPr lang="en-IN" sz="400" b="1">
                          <a:effectLst/>
                        </a:rPr>
                        <a:t>32973</a:t>
                      </a:r>
                    </a:p>
                  </a:txBody>
                  <a:tcPr marL="22418" marR="22418" marT="11209" marB="11209" anchor="ctr">
                    <a:lnL>
                      <a:noFill/>
                    </a:lnL>
                    <a:lnR>
                      <a:noFill/>
                    </a:lnR>
                    <a:lnT>
                      <a:noFill/>
                    </a:lnT>
                    <a:lnB>
                      <a:noFill/>
                    </a:lnB>
                  </a:tcPr>
                </a:tc>
                <a:tc>
                  <a:txBody>
                    <a:bodyPr/>
                    <a:lstStyle/>
                    <a:p>
                      <a:pPr algn="r" fontAlgn="ctr"/>
                      <a:r>
                        <a:rPr lang="en-IN" sz="400" b="1">
                          <a:effectLst/>
                        </a:rPr>
                        <a:t>34110</a:t>
                      </a:r>
                    </a:p>
                  </a:txBody>
                  <a:tcPr marL="22418" marR="22418" marT="11209" marB="11209" anchor="ctr">
                    <a:lnL>
                      <a:noFill/>
                    </a:lnL>
                    <a:lnR>
                      <a:noFill/>
                    </a:lnR>
                    <a:lnT>
                      <a:noFill/>
                    </a:lnT>
                    <a:lnB>
                      <a:noFill/>
                    </a:lnB>
                  </a:tcPr>
                </a:tc>
                <a:tc>
                  <a:txBody>
                    <a:bodyPr/>
                    <a:lstStyle/>
                    <a:p>
                      <a:pPr algn="r" fontAlgn="ctr"/>
                      <a:r>
                        <a:rPr lang="en-IN" sz="400" b="1">
                          <a:effectLst/>
                        </a:rPr>
                        <a:t>35247</a:t>
                      </a:r>
                    </a:p>
                  </a:txBody>
                  <a:tcPr marL="22418" marR="22418" marT="11209" marB="11209" anchor="ctr">
                    <a:lnL>
                      <a:noFill/>
                    </a:lnL>
                    <a:lnR>
                      <a:noFill/>
                    </a:lnR>
                    <a:lnT>
                      <a:noFill/>
                    </a:lnT>
                    <a:lnB>
                      <a:noFill/>
                    </a:lnB>
                  </a:tcPr>
                </a:tc>
                <a:tc>
                  <a:txBody>
                    <a:bodyPr/>
                    <a:lstStyle/>
                    <a:p>
                      <a:pPr algn="r" fontAlgn="ctr"/>
                      <a:r>
                        <a:rPr lang="en-IN" sz="400" b="1">
                          <a:effectLst/>
                        </a:rPr>
                        <a:t>36384</a:t>
                      </a:r>
                    </a:p>
                  </a:txBody>
                  <a:tcPr marL="22418" marR="22418" marT="11209" marB="11209" anchor="ctr">
                    <a:lnL>
                      <a:noFill/>
                    </a:lnL>
                    <a:lnR>
                      <a:noFill/>
                    </a:lnR>
                    <a:lnT>
                      <a:noFill/>
                    </a:lnT>
                    <a:lnB>
                      <a:noFill/>
                    </a:lnB>
                  </a:tcPr>
                </a:tc>
                <a:tc>
                  <a:txBody>
                    <a:bodyPr/>
                    <a:lstStyle/>
                    <a:p>
                      <a:pPr algn="r" fontAlgn="ctr"/>
                      <a:r>
                        <a:rPr lang="en-IN" sz="400" b="1">
                          <a:effectLst/>
                        </a:rPr>
                        <a:t>37521</a:t>
                      </a:r>
                    </a:p>
                  </a:txBody>
                  <a:tcPr marL="22418" marR="22418" marT="11209" marB="11209" anchor="ctr">
                    <a:lnL>
                      <a:noFill/>
                    </a:lnL>
                    <a:lnR>
                      <a:noFill/>
                    </a:lnR>
                    <a:lnT>
                      <a:noFill/>
                    </a:lnT>
                    <a:lnB>
                      <a:noFill/>
                    </a:lnB>
                  </a:tcPr>
                </a:tc>
                <a:tc>
                  <a:txBody>
                    <a:bodyPr/>
                    <a:lstStyle/>
                    <a:p>
                      <a:pPr algn="r" fontAlgn="ctr"/>
                      <a:r>
                        <a:rPr lang="en-IN" sz="400" b="1">
                          <a:effectLst/>
                        </a:rPr>
                        <a:t>38658</a:t>
                      </a:r>
                    </a:p>
                  </a:txBody>
                  <a:tcPr marL="22418" marR="22418" marT="11209" marB="11209" anchor="ctr">
                    <a:lnL>
                      <a:noFill/>
                    </a:lnL>
                    <a:lnR>
                      <a:noFill/>
                    </a:lnR>
                    <a:lnT>
                      <a:noFill/>
                    </a:lnT>
                    <a:lnB>
                      <a:noFill/>
                    </a:lnB>
                  </a:tcPr>
                </a:tc>
                <a:tc>
                  <a:txBody>
                    <a:bodyPr/>
                    <a:lstStyle/>
                    <a:p>
                      <a:pPr algn="r" fontAlgn="ctr"/>
                      <a:r>
                        <a:rPr lang="en-IN" sz="400" b="1">
                          <a:effectLst/>
                        </a:rPr>
                        <a:t>39795</a:t>
                      </a:r>
                    </a:p>
                  </a:txBody>
                  <a:tcPr marL="22418" marR="22418" marT="11209" marB="11209" anchor="ctr">
                    <a:lnL>
                      <a:noFill/>
                    </a:lnL>
                    <a:lnR>
                      <a:noFill/>
                    </a:lnR>
                    <a:lnT>
                      <a:noFill/>
                    </a:lnT>
                    <a:lnB>
                      <a:noFill/>
                    </a:lnB>
                  </a:tcPr>
                </a:tc>
                <a:tc>
                  <a:txBody>
                    <a:bodyPr/>
                    <a:lstStyle/>
                    <a:p>
                      <a:pPr algn="r" fontAlgn="ctr"/>
                      <a:r>
                        <a:rPr lang="en-IN" sz="400" b="1">
                          <a:effectLst/>
                        </a:rPr>
                        <a:t>...</a:t>
                      </a:r>
                    </a:p>
                  </a:txBody>
                  <a:tcPr marL="22418" marR="22418" marT="11209" marB="11209" anchor="ctr">
                    <a:lnL>
                      <a:noFill/>
                    </a:lnL>
                    <a:lnR>
                      <a:noFill/>
                    </a:lnR>
                    <a:lnT>
                      <a:noFill/>
                    </a:lnT>
                    <a:lnB>
                      <a:noFill/>
                    </a:lnB>
                  </a:tcPr>
                </a:tc>
                <a:tc>
                  <a:txBody>
                    <a:bodyPr/>
                    <a:lstStyle/>
                    <a:p>
                      <a:pPr algn="r" fontAlgn="ctr"/>
                      <a:r>
                        <a:rPr lang="en-IN" sz="400" b="1">
                          <a:effectLst/>
                        </a:rPr>
                        <a:t>85906</a:t>
                      </a:r>
                    </a:p>
                  </a:txBody>
                  <a:tcPr marL="22418" marR="22418" marT="11209" marB="11209" anchor="ctr">
                    <a:lnL>
                      <a:noFill/>
                    </a:lnL>
                    <a:lnR>
                      <a:noFill/>
                    </a:lnR>
                    <a:lnT>
                      <a:noFill/>
                    </a:lnT>
                    <a:lnB>
                      <a:noFill/>
                    </a:lnB>
                  </a:tcPr>
                </a:tc>
                <a:tc>
                  <a:txBody>
                    <a:bodyPr/>
                    <a:lstStyle/>
                    <a:p>
                      <a:pPr algn="r" fontAlgn="ctr"/>
                      <a:r>
                        <a:rPr lang="en-IN" sz="400" b="1" dirty="0">
                          <a:effectLst/>
                        </a:rPr>
                        <a:t>88396</a:t>
                      </a:r>
                    </a:p>
                  </a:txBody>
                  <a:tcPr marL="22418" marR="22418" marT="11209" marB="11209" anchor="ctr">
                    <a:lnL>
                      <a:noFill/>
                    </a:lnL>
                    <a:lnR>
                      <a:noFill/>
                    </a:lnR>
                    <a:lnT>
                      <a:noFill/>
                    </a:lnT>
                    <a:lnB>
                      <a:noFill/>
                    </a:lnB>
                  </a:tcPr>
                </a:tc>
                <a:tc>
                  <a:txBody>
                    <a:bodyPr/>
                    <a:lstStyle/>
                    <a:p>
                      <a:pPr algn="r" fontAlgn="ctr"/>
                      <a:r>
                        <a:rPr lang="en-IN" sz="400" b="1">
                          <a:effectLst/>
                        </a:rPr>
                        <a:t>89641</a:t>
                      </a:r>
                    </a:p>
                  </a:txBody>
                  <a:tcPr marL="22418" marR="22418" marT="11209" marB="11209" anchor="ctr">
                    <a:lnL>
                      <a:noFill/>
                    </a:lnL>
                    <a:lnR>
                      <a:noFill/>
                    </a:lnR>
                    <a:lnT>
                      <a:noFill/>
                    </a:lnT>
                    <a:lnB>
                      <a:noFill/>
                    </a:lnB>
                  </a:tcPr>
                </a:tc>
                <a:tc>
                  <a:txBody>
                    <a:bodyPr/>
                    <a:lstStyle/>
                    <a:p>
                      <a:pPr algn="r" fontAlgn="ctr"/>
                      <a:r>
                        <a:rPr lang="en-IN" sz="400" b="1">
                          <a:effectLst/>
                        </a:rPr>
                        <a:t>90886</a:t>
                      </a:r>
                    </a:p>
                  </a:txBody>
                  <a:tcPr marL="22418" marR="22418" marT="11209" marB="11209" anchor="ctr">
                    <a:lnL>
                      <a:noFill/>
                    </a:lnL>
                    <a:lnR>
                      <a:noFill/>
                    </a:lnR>
                    <a:lnT>
                      <a:noFill/>
                    </a:lnT>
                    <a:lnB>
                      <a:noFill/>
                    </a:lnB>
                  </a:tcPr>
                </a:tc>
                <a:tc>
                  <a:txBody>
                    <a:bodyPr/>
                    <a:lstStyle/>
                    <a:p>
                      <a:pPr algn="r" fontAlgn="ctr"/>
                      <a:r>
                        <a:rPr lang="en-IN" sz="400" b="1">
                          <a:effectLst/>
                        </a:rPr>
                        <a:t>92131</a:t>
                      </a:r>
                    </a:p>
                  </a:txBody>
                  <a:tcPr marL="22418" marR="22418" marT="11209" marB="11209" anchor="ctr">
                    <a:lnL>
                      <a:noFill/>
                    </a:lnL>
                    <a:lnR>
                      <a:noFill/>
                    </a:lnR>
                    <a:lnT>
                      <a:noFill/>
                    </a:lnT>
                    <a:lnB>
                      <a:noFill/>
                    </a:lnB>
                  </a:tcPr>
                </a:tc>
                <a:tc>
                  <a:txBody>
                    <a:bodyPr/>
                    <a:lstStyle/>
                    <a:p>
                      <a:pPr algn="r" fontAlgn="ctr"/>
                      <a:r>
                        <a:rPr lang="en-IN" sz="400" b="1">
                          <a:effectLst/>
                        </a:rPr>
                        <a:t>95508</a:t>
                      </a:r>
                    </a:p>
                  </a:txBody>
                  <a:tcPr marL="22418" marR="22418" marT="11209" marB="11209" anchor="ctr">
                    <a:lnL>
                      <a:noFill/>
                    </a:lnL>
                    <a:lnR>
                      <a:noFill/>
                    </a:lnR>
                    <a:lnT>
                      <a:noFill/>
                    </a:lnT>
                    <a:lnB>
                      <a:noFill/>
                    </a:lnB>
                  </a:tcPr>
                </a:tc>
                <a:tc>
                  <a:txBody>
                    <a:bodyPr/>
                    <a:lstStyle/>
                    <a:p>
                      <a:pPr algn="r" fontAlgn="ctr"/>
                      <a:r>
                        <a:rPr lang="en-IN" sz="400" b="1">
                          <a:effectLst/>
                        </a:rPr>
                        <a:t>95866</a:t>
                      </a:r>
                    </a:p>
                  </a:txBody>
                  <a:tcPr marL="22418" marR="22418" marT="11209" marB="11209" anchor="ctr">
                    <a:lnL>
                      <a:noFill/>
                    </a:lnL>
                    <a:lnR>
                      <a:noFill/>
                    </a:lnR>
                    <a:lnT>
                      <a:noFill/>
                    </a:lnT>
                    <a:lnB>
                      <a:noFill/>
                    </a:lnB>
                  </a:tcPr>
                </a:tc>
                <a:tc>
                  <a:txBody>
                    <a:bodyPr/>
                    <a:lstStyle/>
                    <a:p>
                      <a:pPr algn="r" fontAlgn="ctr"/>
                      <a:r>
                        <a:rPr lang="en-IN" sz="400" b="1">
                          <a:effectLst/>
                        </a:rPr>
                        <a:t>99601</a:t>
                      </a:r>
                    </a:p>
                  </a:txBody>
                  <a:tcPr marL="22418" marR="22418" marT="11209" marB="11209" anchor="ctr">
                    <a:lnL>
                      <a:noFill/>
                    </a:lnL>
                    <a:lnR>
                      <a:noFill/>
                    </a:lnR>
                    <a:lnT>
                      <a:noFill/>
                    </a:lnT>
                    <a:lnB>
                      <a:noFill/>
                    </a:lnB>
                  </a:tcPr>
                </a:tc>
                <a:tc>
                  <a:txBody>
                    <a:bodyPr/>
                    <a:lstStyle/>
                    <a:p>
                      <a:pPr algn="r" fontAlgn="ctr"/>
                      <a:r>
                        <a:rPr lang="en-IN" sz="400" b="1">
                          <a:effectLst/>
                        </a:rPr>
                        <a:t>103336</a:t>
                      </a:r>
                    </a:p>
                  </a:txBody>
                  <a:tcPr marL="22418" marR="22418" marT="11209" marB="11209" anchor="ctr">
                    <a:lnL>
                      <a:noFill/>
                    </a:lnL>
                    <a:lnR>
                      <a:noFill/>
                    </a:lnR>
                    <a:lnT>
                      <a:noFill/>
                    </a:lnT>
                    <a:lnB>
                      <a:noFill/>
                    </a:lnB>
                  </a:tcPr>
                </a:tc>
                <a:tc>
                  <a:txBody>
                    <a:bodyPr/>
                    <a:lstStyle/>
                    <a:p>
                      <a:pPr algn="r" fontAlgn="ctr"/>
                      <a:r>
                        <a:rPr lang="en-IN" sz="400" b="1">
                          <a:effectLst/>
                        </a:rPr>
                        <a:t>104581</a:t>
                      </a:r>
                    </a:p>
                  </a:txBody>
                  <a:tcPr marL="22418" marR="22418" marT="11209" marB="11209" anchor="ctr">
                    <a:lnL>
                      <a:noFill/>
                    </a:lnL>
                    <a:lnR>
                      <a:noFill/>
                    </a:lnR>
                    <a:lnT>
                      <a:noFill/>
                    </a:lnT>
                    <a:lnB>
                      <a:noFill/>
                    </a:lnB>
                  </a:tcPr>
                </a:tc>
                <a:extLst>
                  <a:ext uri="{0D108BD9-81ED-4DB2-BD59-A6C34878D82A}">
                    <a16:rowId xmlns:a16="http://schemas.microsoft.com/office/drawing/2014/main" val="3671398205"/>
                  </a:ext>
                </a:extLst>
              </a:tr>
              <a:tr h="209349">
                <a:tc>
                  <a:txBody>
                    <a:bodyPr/>
                    <a:lstStyle/>
                    <a:p>
                      <a:pPr algn="r" fontAlgn="ctr"/>
                      <a:r>
                        <a:rPr lang="en-IN" sz="400" b="1" dirty="0">
                          <a:effectLst/>
                        </a:rPr>
                        <a:t>Age</a:t>
                      </a:r>
                    </a:p>
                  </a:txBody>
                  <a:tcPr marL="22418" marR="22418" marT="11209" marB="11209" anchor="ctr">
                    <a:lnL>
                      <a:noFill/>
                    </a:lnL>
                    <a:lnR>
                      <a:noFill/>
                    </a:lnR>
                    <a:lnT>
                      <a:noFill/>
                    </a:lnT>
                    <a:lnB>
                      <a:noFill/>
                    </a:lnB>
                  </a:tcPr>
                </a:tc>
                <a:tc>
                  <a:txBody>
                    <a:bodyPr/>
                    <a:lstStyle/>
                    <a:p>
                      <a:pPr algn="r" fontAlgn="ctr"/>
                      <a:endParaRPr lang="en-IN" sz="400" b="1" dirty="0">
                        <a:effectLst/>
                      </a:endParaRPr>
                    </a:p>
                  </a:txBody>
                  <a:tcPr marL="22418" marR="22418" marT="11209" marB="11209" anchor="ctr">
                    <a:lnL>
                      <a:noFill/>
                    </a:lnL>
                    <a:lnR>
                      <a:noFill/>
                    </a:lnR>
                    <a:lnT>
                      <a:noFill/>
                    </a:lnT>
                    <a:lnB>
                      <a:noFill/>
                    </a:lnB>
                  </a:tcPr>
                </a:tc>
                <a:tc>
                  <a:txBody>
                    <a:bodyPr/>
                    <a:lstStyle/>
                    <a:p>
                      <a:pPr algn="r" fontAlgn="ctr"/>
                      <a:endParaRPr lang="en-IN" sz="400" b="1" dirty="0">
                        <a:effectLst/>
                      </a:endParaRPr>
                    </a:p>
                  </a:txBody>
                  <a:tcPr marL="22418" marR="22418" marT="11209" marB="11209" anchor="ctr">
                    <a:lnL>
                      <a:noFill/>
                    </a:lnL>
                    <a:lnR>
                      <a:noFill/>
                    </a:lnR>
                    <a:lnT>
                      <a:noFill/>
                    </a:lnT>
                    <a:lnB>
                      <a:noFill/>
                    </a:lnB>
                  </a:tcPr>
                </a:tc>
                <a:tc>
                  <a:txBody>
                    <a:bodyPr/>
                    <a:lstStyle/>
                    <a:p>
                      <a:pPr algn="r" fontAlgn="ctr"/>
                      <a:endParaRPr lang="en-IN" sz="400" b="1">
                        <a:effectLst/>
                      </a:endParaRPr>
                    </a:p>
                  </a:txBody>
                  <a:tcPr marL="22418" marR="22418" marT="11209" marB="11209" anchor="ctr">
                    <a:lnL>
                      <a:noFill/>
                    </a:lnL>
                    <a:lnR>
                      <a:noFill/>
                    </a:lnR>
                    <a:lnT>
                      <a:noFill/>
                    </a:lnT>
                    <a:lnB>
                      <a:noFill/>
                    </a:lnB>
                  </a:tcPr>
                </a:tc>
                <a:tc>
                  <a:txBody>
                    <a:bodyPr/>
                    <a:lstStyle/>
                    <a:p>
                      <a:pPr algn="r" fontAlgn="ctr"/>
                      <a:endParaRPr lang="en-IN" sz="400" b="1">
                        <a:effectLst/>
                      </a:endParaRPr>
                    </a:p>
                  </a:txBody>
                  <a:tcPr marL="22418" marR="22418" marT="11209" marB="11209" anchor="ctr">
                    <a:lnL>
                      <a:noFill/>
                    </a:lnL>
                    <a:lnR>
                      <a:noFill/>
                    </a:lnR>
                    <a:lnT>
                      <a:noFill/>
                    </a:lnT>
                    <a:lnB>
                      <a:noFill/>
                    </a:lnB>
                  </a:tcPr>
                </a:tc>
                <a:tc>
                  <a:txBody>
                    <a:bodyPr/>
                    <a:lstStyle/>
                    <a:p>
                      <a:pPr algn="r" fontAlgn="ctr"/>
                      <a:endParaRPr lang="en-IN" sz="400" b="1" dirty="0">
                        <a:effectLst/>
                      </a:endParaRPr>
                    </a:p>
                  </a:txBody>
                  <a:tcPr marL="22418" marR="22418" marT="11209" marB="11209" anchor="ctr">
                    <a:lnL>
                      <a:noFill/>
                    </a:lnL>
                    <a:lnR>
                      <a:noFill/>
                    </a:lnR>
                    <a:lnT>
                      <a:noFill/>
                    </a:lnT>
                    <a:lnB>
                      <a:noFill/>
                    </a:lnB>
                  </a:tcPr>
                </a:tc>
                <a:tc>
                  <a:txBody>
                    <a:bodyPr/>
                    <a:lstStyle/>
                    <a:p>
                      <a:pPr algn="r" fontAlgn="ctr"/>
                      <a:endParaRPr lang="en-IN" sz="400" b="1">
                        <a:effectLst/>
                      </a:endParaRPr>
                    </a:p>
                  </a:txBody>
                  <a:tcPr marL="22418" marR="22418" marT="11209" marB="11209" anchor="ctr">
                    <a:lnL>
                      <a:noFill/>
                    </a:lnL>
                    <a:lnR>
                      <a:noFill/>
                    </a:lnR>
                    <a:lnT>
                      <a:noFill/>
                    </a:lnT>
                    <a:lnB>
                      <a:noFill/>
                    </a:lnB>
                  </a:tcPr>
                </a:tc>
                <a:tc>
                  <a:txBody>
                    <a:bodyPr/>
                    <a:lstStyle/>
                    <a:p>
                      <a:pPr algn="r" fontAlgn="ctr"/>
                      <a:endParaRPr lang="en-IN" sz="400" b="1">
                        <a:effectLst/>
                      </a:endParaRPr>
                    </a:p>
                  </a:txBody>
                  <a:tcPr marL="22418" marR="22418" marT="11209" marB="11209" anchor="ctr">
                    <a:lnL>
                      <a:noFill/>
                    </a:lnL>
                    <a:lnR>
                      <a:noFill/>
                    </a:lnR>
                    <a:lnT>
                      <a:noFill/>
                    </a:lnT>
                    <a:lnB>
                      <a:noFill/>
                    </a:lnB>
                  </a:tcPr>
                </a:tc>
                <a:tc>
                  <a:txBody>
                    <a:bodyPr/>
                    <a:lstStyle/>
                    <a:p>
                      <a:pPr algn="r" fontAlgn="ctr"/>
                      <a:endParaRPr lang="en-IN" sz="400" b="1">
                        <a:effectLst/>
                      </a:endParaRPr>
                    </a:p>
                  </a:txBody>
                  <a:tcPr marL="22418" marR="22418" marT="11209" marB="11209" anchor="ctr">
                    <a:lnL>
                      <a:noFill/>
                    </a:lnL>
                    <a:lnR>
                      <a:noFill/>
                    </a:lnR>
                    <a:lnT>
                      <a:noFill/>
                    </a:lnT>
                    <a:lnB>
                      <a:noFill/>
                    </a:lnB>
                  </a:tcPr>
                </a:tc>
                <a:tc>
                  <a:txBody>
                    <a:bodyPr/>
                    <a:lstStyle/>
                    <a:p>
                      <a:pPr algn="r" fontAlgn="ctr"/>
                      <a:endParaRPr lang="en-IN" sz="400" b="1">
                        <a:effectLst/>
                      </a:endParaRPr>
                    </a:p>
                  </a:txBody>
                  <a:tcPr marL="22418" marR="22418" marT="11209" marB="11209" anchor="ctr">
                    <a:lnL>
                      <a:noFill/>
                    </a:lnL>
                    <a:lnR>
                      <a:noFill/>
                    </a:lnR>
                    <a:lnT>
                      <a:noFill/>
                    </a:lnT>
                    <a:lnB>
                      <a:noFill/>
                    </a:lnB>
                  </a:tcPr>
                </a:tc>
                <a:tc>
                  <a:txBody>
                    <a:bodyPr/>
                    <a:lstStyle/>
                    <a:p>
                      <a:pPr algn="r" fontAlgn="ctr"/>
                      <a:endParaRPr lang="en-IN" sz="400" b="1">
                        <a:effectLst/>
                      </a:endParaRPr>
                    </a:p>
                  </a:txBody>
                  <a:tcPr marL="22418" marR="22418" marT="11209" marB="11209" anchor="ctr">
                    <a:lnL>
                      <a:noFill/>
                    </a:lnL>
                    <a:lnR>
                      <a:noFill/>
                    </a:lnR>
                    <a:lnT>
                      <a:noFill/>
                    </a:lnT>
                    <a:lnB>
                      <a:noFill/>
                    </a:lnB>
                  </a:tcPr>
                </a:tc>
                <a:tc>
                  <a:txBody>
                    <a:bodyPr/>
                    <a:lstStyle/>
                    <a:p>
                      <a:pPr algn="r" fontAlgn="ctr"/>
                      <a:endParaRPr lang="en-IN" sz="400" b="1">
                        <a:effectLst/>
                      </a:endParaRPr>
                    </a:p>
                  </a:txBody>
                  <a:tcPr marL="22418" marR="22418" marT="11209" marB="11209" anchor="ctr">
                    <a:lnL>
                      <a:noFill/>
                    </a:lnL>
                    <a:lnR>
                      <a:noFill/>
                    </a:lnR>
                    <a:lnT>
                      <a:noFill/>
                    </a:lnT>
                    <a:lnB>
                      <a:noFill/>
                    </a:lnB>
                  </a:tcPr>
                </a:tc>
                <a:tc>
                  <a:txBody>
                    <a:bodyPr/>
                    <a:lstStyle/>
                    <a:p>
                      <a:pPr algn="r" fontAlgn="ctr"/>
                      <a:endParaRPr lang="en-IN" sz="400" b="1">
                        <a:effectLst/>
                      </a:endParaRPr>
                    </a:p>
                  </a:txBody>
                  <a:tcPr marL="22418" marR="22418" marT="11209" marB="11209" anchor="ctr">
                    <a:lnL>
                      <a:noFill/>
                    </a:lnL>
                    <a:lnR>
                      <a:noFill/>
                    </a:lnR>
                    <a:lnT>
                      <a:noFill/>
                    </a:lnT>
                    <a:lnB>
                      <a:noFill/>
                    </a:lnB>
                  </a:tcPr>
                </a:tc>
                <a:tc>
                  <a:txBody>
                    <a:bodyPr/>
                    <a:lstStyle/>
                    <a:p>
                      <a:pPr algn="r" fontAlgn="ctr"/>
                      <a:endParaRPr lang="en-IN" sz="400" b="1">
                        <a:effectLst/>
                      </a:endParaRPr>
                    </a:p>
                  </a:txBody>
                  <a:tcPr marL="22418" marR="22418" marT="11209" marB="11209" anchor="ctr">
                    <a:lnL>
                      <a:noFill/>
                    </a:lnL>
                    <a:lnR>
                      <a:noFill/>
                    </a:lnR>
                    <a:lnT>
                      <a:noFill/>
                    </a:lnT>
                    <a:lnB>
                      <a:noFill/>
                    </a:lnB>
                  </a:tcPr>
                </a:tc>
                <a:tc>
                  <a:txBody>
                    <a:bodyPr/>
                    <a:lstStyle/>
                    <a:p>
                      <a:pPr algn="r" fontAlgn="ctr"/>
                      <a:endParaRPr lang="en-IN" sz="400" b="1">
                        <a:effectLst/>
                      </a:endParaRPr>
                    </a:p>
                  </a:txBody>
                  <a:tcPr marL="22418" marR="22418" marT="11209" marB="11209" anchor="ctr">
                    <a:lnL>
                      <a:noFill/>
                    </a:lnL>
                    <a:lnR>
                      <a:noFill/>
                    </a:lnR>
                    <a:lnT>
                      <a:noFill/>
                    </a:lnT>
                    <a:lnB>
                      <a:noFill/>
                    </a:lnB>
                  </a:tcPr>
                </a:tc>
                <a:tc>
                  <a:txBody>
                    <a:bodyPr/>
                    <a:lstStyle/>
                    <a:p>
                      <a:pPr algn="r" fontAlgn="ctr"/>
                      <a:endParaRPr lang="en-IN" sz="400" b="1">
                        <a:effectLst/>
                      </a:endParaRPr>
                    </a:p>
                  </a:txBody>
                  <a:tcPr marL="22418" marR="22418" marT="11209" marB="11209" anchor="ctr">
                    <a:lnL>
                      <a:noFill/>
                    </a:lnL>
                    <a:lnR>
                      <a:noFill/>
                    </a:lnR>
                    <a:lnT>
                      <a:noFill/>
                    </a:lnT>
                    <a:lnB>
                      <a:noFill/>
                    </a:lnB>
                  </a:tcPr>
                </a:tc>
                <a:tc>
                  <a:txBody>
                    <a:bodyPr/>
                    <a:lstStyle/>
                    <a:p>
                      <a:pPr algn="r" fontAlgn="ctr"/>
                      <a:endParaRPr lang="en-IN" sz="400" b="1">
                        <a:effectLst/>
                      </a:endParaRPr>
                    </a:p>
                  </a:txBody>
                  <a:tcPr marL="22418" marR="22418" marT="11209" marB="11209" anchor="ctr">
                    <a:lnL>
                      <a:noFill/>
                    </a:lnL>
                    <a:lnR>
                      <a:noFill/>
                    </a:lnR>
                    <a:lnT>
                      <a:noFill/>
                    </a:lnT>
                    <a:lnB>
                      <a:noFill/>
                    </a:lnB>
                  </a:tcPr>
                </a:tc>
                <a:tc>
                  <a:txBody>
                    <a:bodyPr/>
                    <a:lstStyle/>
                    <a:p>
                      <a:pPr algn="r" fontAlgn="ctr"/>
                      <a:endParaRPr lang="en-IN" sz="400" b="1">
                        <a:effectLst/>
                      </a:endParaRPr>
                    </a:p>
                  </a:txBody>
                  <a:tcPr marL="22418" marR="22418" marT="11209" marB="11209" anchor="ctr">
                    <a:lnL>
                      <a:noFill/>
                    </a:lnL>
                    <a:lnR>
                      <a:noFill/>
                    </a:lnR>
                    <a:lnT>
                      <a:noFill/>
                    </a:lnT>
                    <a:lnB>
                      <a:noFill/>
                    </a:lnB>
                  </a:tcPr>
                </a:tc>
                <a:tc>
                  <a:txBody>
                    <a:bodyPr/>
                    <a:lstStyle/>
                    <a:p>
                      <a:pPr algn="r" fontAlgn="ctr"/>
                      <a:endParaRPr lang="en-IN" sz="400" b="1">
                        <a:effectLst/>
                      </a:endParaRPr>
                    </a:p>
                  </a:txBody>
                  <a:tcPr marL="22418" marR="22418" marT="11209" marB="11209" anchor="ctr">
                    <a:lnL>
                      <a:noFill/>
                    </a:lnL>
                    <a:lnR>
                      <a:noFill/>
                    </a:lnR>
                    <a:lnT>
                      <a:noFill/>
                    </a:lnT>
                    <a:lnB>
                      <a:noFill/>
                    </a:lnB>
                  </a:tcPr>
                </a:tc>
                <a:tc>
                  <a:txBody>
                    <a:bodyPr/>
                    <a:lstStyle/>
                    <a:p>
                      <a:pPr algn="r" fontAlgn="ctr"/>
                      <a:endParaRPr lang="en-IN" sz="400" b="1">
                        <a:effectLst/>
                      </a:endParaRPr>
                    </a:p>
                  </a:txBody>
                  <a:tcPr marL="22418" marR="22418" marT="11209" marB="11209" anchor="ctr">
                    <a:lnL>
                      <a:noFill/>
                    </a:lnL>
                    <a:lnR>
                      <a:noFill/>
                    </a:lnR>
                    <a:lnT>
                      <a:noFill/>
                    </a:lnT>
                    <a:lnB>
                      <a:noFill/>
                    </a:lnB>
                  </a:tcPr>
                </a:tc>
                <a:tc>
                  <a:txBody>
                    <a:bodyPr/>
                    <a:lstStyle/>
                    <a:p>
                      <a:pPr algn="r" fontAlgn="ctr"/>
                      <a:endParaRPr lang="en-IN" sz="400" b="1">
                        <a:effectLst/>
                      </a:endParaRPr>
                    </a:p>
                  </a:txBody>
                  <a:tcPr marL="22418" marR="22418" marT="11209" marB="11209" anchor="ctr">
                    <a:lnL>
                      <a:noFill/>
                    </a:lnL>
                    <a:lnR>
                      <a:noFill/>
                    </a:lnR>
                    <a:lnT>
                      <a:noFill/>
                    </a:lnT>
                    <a:lnB>
                      <a:noFill/>
                    </a:lnB>
                  </a:tcPr>
                </a:tc>
                <a:tc>
                  <a:txBody>
                    <a:bodyPr/>
                    <a:lstStyle/>
                    <a:p>
                      <a:pPr algn="r" fontAlgn="ctr"/>
                      <a:endParaRPr lang="en-IN" sz="400" b="1">
                        <a:effectLst/>
                      </a:endParaRPr>
                    </a:p>
                  </a:txBody>
                  <a:tcPr marL="22418" marR="22418" marT="11209" marB="11209" anchor="ctr">
                    <a:lnL>
                      <a:noFill/>
                    </a:lnL>
                    <a:lnR>
                      <a:noFill/>
                    </a:lnR>
                    <a:lnT>
                      <a:noFill/>
                    </a:lnT>
                    <a:lnB>
                      <a:noFill/>
                    </a:lnB>
                  </a:tcPr>
                </a:tc>
                <a:extLst>
                  <a:ext uri="{0D108BD9-81ED-4DB2-BD59-A6C34878D82A}">
                    <a16:rowId xmlns:a16="http://schemas.microsoft.com/office/drawing/2014/main" val="1838495790"/>
                  </a:ext>
                </a:extLst>
              </a:tr>
              <a:tr h="119628">
                <a:tc>
                  <a:txBody>
                    <a:bodyPr/>
                    <a:lstStyle/>
                    <a:p>
                      <a:pPr algn="r" fontAlgn="ctr"/>
                      <a:r>
                        <a:rPr lang="en-IN" sz="400" b="1">
                          <a:effectLst/>
                        </a:rPr>
                        <a:t>18</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1</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extLst>
                  <a:ext uri="{0D108BD9-81ED-4DB2-BD59-A6C34878D82A}">
                    <a16:rowId xmlns:a16="http://schemas.microsoft.com/office/drawing/2014/main" val="2205825310"/>
                  </a:ext>
                </a:extLst>
              </a:tr>
              <a:tr h="119628">
                <a:tc>
                  <a:txBody>
                    <a:bodyPr/>
                    <a:lstStyle/>
                    <a:p>
                      <a:pPr algn="r" fontAlgn="ctr"/>
                      <a:r>
                        <a:rPr lang="en-IN" sz="400" b="1">
                          <a:effectLst/>
                        </a:rPr>
                        <a:t>19</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1</a:t>
                      </a:r>
                    </a:p>
                  </a:txBody>
                  <a:tcPr marL="22418" marR="22418" marT="11209" marB="11209" anchor="ctr">
                    <a:lnL>
                      <a:noFill/>
                    </a:lnL>
                    <a:lnR>
                      <a:noFill/>
                    </a:lnR>
                    <a:lnT>
                      <a:noFill/>
                    </a:lnT>
                    <a:lnB>
                      <a:noFill/>
                    </a:lnB>
                  </a:tcPr>
                </a:tc>
                <a:tc>
                  <a:txBody>
                    <a:bodyPr/>
                    <a:lstStyle/>
                    <a:p>
                      <a:pPr algn="r" fontAlgn="ctr"/>
                      <a:r>
                        <a:rPr lang="en-IN" sz="400">
                          <a:effectLst/>
                        </a:rPr>
                        <a:t>2</a:t>
                      </a:r>
                    </a:p>
                  </a:txBody>
                  <a:tcPr marL="22418" marR="22418" marT="11209" marB="11209" anchor="ctr">
                    <a:lnL>
                      <a:noFill/>
                    </a:lnL>
                    <a:lnR>
                      <a:noFill/>
                    </a:lnR>
                    <a:lnT>
                      <a:noFill/>
                    </a:lnT>
                    <a:lnB>
                      <a:noFill/>
                    </a:lnB>
                  </a:tcPr>
                </a:tc>
                <a:tc>
                  <a:txBody>
                    <a:bodyPr/>
                    <a:lstStyle/>
                    <a:p>
                      <a:pPr algn="r" fontAlgn="ctr"/>
                      <a:r>
                        <a:rPr lang="en-IN" sz="400">
                          <a:effectLst/>
                        </a:rPr>
                        <a:t>1</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dirty="0">
                          <a:effectLst/>
                        </a:rPr>
                        <a:t>0</a:t>
                      </a:r>
                    </a:p>
                  </a:txBody>
                  <a:tcPr marL="22418" marR="22418" marT="11209" marB="11209" anchor="ctr">
                    <a:lnL>
                      <a:noFill/>
                    </a:lnL>
                    <a:lnR>
                      <a:noFill/>
                    </a:lnR>
                    <a:lnT>
                      <a:noFill/>
                    </a:lnT>
                    <a:lnB>
                      <a:noFill/>
                    </a:lnB>
                  </a:tcPr>
                </a:tc>
                <a:tc>
                  <a:txBody>
                    <a:bodyPr/>
                    <a:lstStyle/>
                    <a:p>
                      <a:pPr algn="r" fontAlgn="ctr"/>
                      <a:r>
                        <a:rPr lang="en-IN" sz="400" dirty="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extLst>
                  <a:ext uri="{0D108BD9-81ED-4DB2-BD59-A6C34878D82A}">
                    <a16:rowId xmlns:a16="http://schemas.microsoft.com/office/drawing/2014/main" val="902534113"/>
                  </a:ext>
                </a:extLst>
              </a:tr>
              <a:tr h="119628">
                <a:tc>
                  <a:txBody>
                    <a:bodyPr/>
                    <a:lstStyle/>
                    <a:p>
                      <a:pPr algn="r" fontAlgn="ctr"/>
                      <a:r>
                        <a:rPr lang="en-IN" sz="400" b="1">
                          <a:effectLst/>
                        </a:rPr>
                        <a:t>20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2</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1</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1</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1</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extLst>
                  <a:ext uri="{0D108BD9-81ED-4DB2-BD59-A6C34878D82A}">
                    <a16:rowId xmlns:a16="http://schemas.microsoft.com/office/drawing/2014/main" val="2716077932"/>
                  </a:ext>
                </a:extLst>
              </a:tr>
              <a:tr h="119628">
                <a:tc>
                  <a:txBody>
                    <a:bodyPr/>
                    <a:lstStyle/>
                    <a:p>
                      <a:pPr algn="r" fontAlgn="ctr"/>
                      <a:r>
                        <a:rPr lang="en-IN" sz="400" b="1">
                          <a:effectLst/>
                        </a:rPr>
                        <a:t>21</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2</a:t>
                      </a:r>
                    </a:p>
                  </a:txBody>
                  <a:tcPr marL="22418" marR="22418" marT="11209" marB="11209" anchor="ctr">
                    <a:lnL>
                      <a:noFill/>
                    </a:lnL>
                    <a:lnR>
                      <a:noFill/>
                    </a:lnR>
                    <a:lnT>
                      <a:noFill/>
                    </a:lnT>
                    <a:lnB>
                      <a:noFill/>
                    </a:lnB>
                  </a:tcPr>
                </a:tc>
                <a:tc>
                  <a:txBody>
                    <a:bodyPr/>
                    <a:lstStyle/>
                    <a:p>
                      <a:pPr algn="r" fontAlgn="ctr"/>
                      <a:r>
                        <a:rPr lang="en-IN" sz="400">
                          <a:effectLst/>
                        </a:rPr>
                        <a:t>2</a:t>
                      </a:r>
                    </a:p>
                  </a:txBody>
                  <a:tcPr marL="22418" marR="22418" marT="11209" marB="11209" anchor="ctr">
                    <a:lnL>
                      <a:noFill/>
                    </a:lnL>
                    <a:lnR>
                      <a:noFill/>
                    </a:lnR>
                    <a:lnT>
                      <a:noFill/>
                    </a:lnT>
                    <a:lnB>
                      <a:noFill/>
                    </a:lnB>
                  </a:tcPr>
                </a:tc>
                <a:tc>
                  <a:txBody>
                    <a:bodyPr/>
                    <a:lstStyle/>
                    <a:p>
                      <a:pPr algn="r" fontAlgn="ctr"/>
                      <a:r>
                        <a:rPr lang="en-IN" sz="400">
                          <a:effectLst/>
                        </a:rPr>
                        <a:t>2</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1</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extLst>
                  <a:ext uri="{0D108BD9-81ED-4DB2-BD59-A6C34878D82A}">
                    <a16:rowId xmlns:a16="http://schemas.microsoft.com/office/drawing/2014/main" val="50720500"/>
                  </a:ext>
                </a:extLst>
              </a:tr>
              <a:tr h="119628">
                <a:tc>
                  <a:txBody>
                    <a:bodyPr/>
                    <a:lstStyle/>
                    <a:p>
                      <a:pPr algn="r" fontAlgn="ctr"/>
                      <a:r>
                        <a:rPr lang="en-IN" sz="400" b="1">
                          <a:effectLst/>
                        </a:rPr>
                        <a:t>22</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2</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2</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extLst>
                  <a:ext uri="{0D108BD9-81ED-4DB2-BD59-A6C34878D82A}">
                    <a16:rowId xmlns:a16="http://schemas.microsoft.com/office/drawing/2014/main" val="525587259"/>
                  </a:ext>
                </a:extLst>
              </a:tr>
              <a:tr h="119628">
                <a:tc>
                  <a:txBody>
                    <a:bodyPr/>
                    <a:lstStyle/>
                    <a:p>
                      <a:pPr algn="r" fontAlgn="ctr"/>
                      <a:r>
                        <a:rPr lang="en-IN" sz="400" b="1">
                          <a:effectLst/>
                        </a:rPr>
                        <a:t>23</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2</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1</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4</a:t>
                      </a:r>
                    </a:p>
                  </a:txBody>
                  <a:tcPr marL="22418" marR="22418" marT="11209" marB="11209" anchor="ctr">
                    <a:lnL>
                      <a:noFill/>
                    </a:lnL>
                    <a:lnR>
                      <a:noFill/>
                    </a:lnR>
                    <a:lnT>
                      <a:noFill/>
                    </a:lnT>
                    <a:lnB>
                      <a:noFill/>
                    </a:lnB>
                  </a:tcPr>
                </a:tc>
                <a:tc>
                  <a:txBody>
                    <a:bodyPr/>
                    <a:lstStyle/>
                    <a:p>
                      <a:pPr algn="r" fontAlgn="ctr"/>
                      <a:r>
                        <a:rPr lang="en-IN" sz="400">
                          <a:effectLst/>
                        </a:rPr>
                        <a:t>1</a:t>
                      </a:r>
                    </a:p>
                  </a:txBody>
                  <a:tcPr marL="22418" marR="22418" marT="11209" marB="11209" anchor="ctr">
                    <a:lnL>
                      <a:noFill/>
                    </a:lnL>
                    <a:lnR>
                      <a:noFill/>
                    </a:lnR>
                    <a:lnT>
                      <a:noFill/>
                    </a:lnT>
                    <a:lnB>
                      <a:noFill/>
                    </a:lnB>
                  </a:tcPr>
                </a:tc>
                <a:tc>
                  <a:txBody>
                    <a:bodyPr/>
                    <a:lstStyle/>
                    <a:p>
                      <a:pPr algn="r" fontAlgn="ctr"/>
                      <a:r>
                        <a:rPr lang="en-IN" sz="400">
                          <a:effectLst/>
                        </a:rPr>
                        <a:t>...</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extLst>
                  <a:ext uri="{0D108BD9-81ED-4DB2-BD59-A6C34878D82A}">
                    <a16:rowId xmlns:a16="http://schemas.microsoft.com/office/drawing/2014/main" val="359879646"/>
                  </a:ext>
                </a:extLst>
              </a:tr>
              <a:tr h="119628">
                <a:tc>
                  <a:txBody>
                    <a:bodyPr/>
                    <a:lstStyle/>
                    <a:p>
                      <a:pPr algn="r" fontAlgn="ctr"/>
                      <a:r>
                        <a:rPr lang="en-IN" sz="400" b="1">
                          <a:effectLst/>
                        </a:rPr>
                        <a:t>24</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extLst>
                  <a:ext uri="{0D108BD9-81ED-4DB2-BD59-A6C34878D82A}">
                    <a16:rowId xmlns:a16="http://schemas.microsoft.com/office/drawing/2014/main" val="4179738216"/>
                  </a:ext>
                </a:extLst>
              </a:tr>
              <a:tr h="119628">
                <a:tc>
                  <a:txBody>
                    <a:bodyPr/>
                    <a:lstStyle/>
                    <a:p>
                      <a:pPr algn="r" fontAlgn="ctr"/>
                      <a:r>
                        <a:rPr lang="en-IN" sz="400" b="1">
                          <a:effectLst/>
                        </a:rPr>
                        <a:t>25</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1</a:t>
                      </a:r>
                    </a:p>
                  </a:txBody>
                  <a:tcPr marL="22418" marR="22418" marT="11209" marB="11209" anchor="ctr">
                    <a:lnL>
                      <a:noFill/>
                    </a:lnL>
                    <a:lnR>
                      <a:noFill/>
                    </a:lnR>
                    <a:lnT>
                      <a:noFill/>
                    </a:lnT>
                    <a:lnB>
                      <a:noFill/>
                    </a:lnB>
                  </a:tcPr>
                </a:tc>
                <a:tc>
                  <a:txBody>
                    <a:bodyPr/>
                    <a:lstStyle/>
                    <a:p>
                      <a:pPr algn="r" fontAlgn="ctr"/>
                      <a:r>
                        <a:rPr lang="en-IN" sz="400">
                          <a:effectLst/>
                        </a:rPr>
                        <a:t>...</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dirty="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dirty="0">
                          <a:effectLst/>
                        </a:rPr>
                        <a:t>0</a:t>
                      </a:r>
                    </a:p>
                  </a:txBody>
                  <a:tcPr marL="22418" marR="22418" marT="11209" marB="11209" anchor="ctr">
                    <a:lnL>
                      <a:noFill/>
                    </a:lnL>
                    <a:lnR>
                      <a:noFill/>
                    </a:lnR>
                    <a:lnT>
                      <a:noFill/>
                    </a:lnT>
                    <a:lnB>
                      <a:noFill/>
                    </a:lnB>
                  </a:tcPr>
                </a:tc>
                <a:extLst>
                  <a:ext uri="{0D108BD9-81ED-4DB2-BD59-A6C34878D82A}">
                    <a16:rowId xmlns:a16="http://schemas.microsoft.com/office/drawing/2014/main" val="1632946507"/>
                  </a:ext>
                </a:extLst>
              </a:tr>
              <a:tr h="119628">
                <a:tc>
                  <a:txBody>
                    <a:bodyPr/>
                    <a:lstStyle/>
                    <a:p>
                      <a:pPr algn="r" fontAlgn="ctr"/>
                      <a:r>
                        <a:rPr lang="en-IN" sz="400" b="1">
                          <a:effectLst/>
                        </a:rPr>
                        <a:t>26</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1</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a:t>
                      </a:r>
                    </a:p>
                  </a:txBody>
                  <a:tcPr marL="22418" marR="22418" marT="11209" marB="11209" anchor="ctr">
                    <a:lnL>
                      <a:noFill/>
                    </a:lnL>
                    <a:lnR>
                      <a:noFill/>
                    </a:lnR>
                    <a:lnT>
                      <a:noFill/>
                    </a:lnT>
                    <a:lnB>
                      <a:noFill/>
                    </a:lnB>
                  </a:tcPr>
                </a:tc>
                <a:tc>
                  <a:txBody>
                    <a:bodyPr/>
                    <a:lstStyle/>
                    <a:p>
                      <a:pPr algn="r" fontAlgn="ctr"/>
                      <a:r>
                        <a:rPr lang="en-IN" sz="400" dirty="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extLst>
                  <a:ext uri="{0D108BD9-81ED-4DB2-BD59-A6C34878D82A}">
                    <a16:rowId xmlns:a16="http://schemas.microsoft.com/office/drawing/2014/main" val="2533078894"/>
                  </a:ext>
                </a:extLst>
              </a:tr>
              <a:tr h="119628">
                <a:tc>
                  <a:txBody>
                    <a:bodyPr/>
                    <a:lstStyle/>
                    <a:p>
                      <a:pPr algn="r" fontAlgn="ctr"/>
                      <a:r>
                        <a:rPr lang="en-IN" sz="400" b="1">
                          <a:effectLst/>
                        </a:rPr>
                        <a:t>27</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1</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1</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extLst>
                  <a:ext uri="{0D108BD9-81ED-4DB2-BD59-A6C34878D82A}">
                    <a16:rowId xmlns:a16="http://schemas.microsoft.com/office/drawing/2014/main" val="1602216482"/>
                  </a:ext>
                </a:extLst>
              </a:tr>
              <a:tr h="119628">
                <a:tc>
                  <a:txBody>
                    <a:bodyPr/>
                    <a:lstStyle/>
                    <a:p>
                      <a:pPr algn="r" fontAlgn="ctr"/>
                      <a:r>
                        <a:rPr lang="en-IN" sz="400" b="1">
                          <a:effectLst/>
                        </a:rPr>
                        <a:t>28</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1</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1</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extLst>
                  <a:ext uri="{0D108BD9-81ED-4DB2-BD59-A6C34878D82A}">
                    <a16:rowId xmlns:a16="http://schemas.microsoft.com/office/drawing/2014/main" val="4292162153"/>
                  </a:ext>
                </a:extLst>
              </a:tr>
              <a:tr h="119628">
                <a:tc>
                  <a:txBody>
                    <a:bodyPr/>
                    <a:lstStyle/>
                    <a:p>
                      <a:pPr algn="r" fontAlgn="ctr"/>
                      <a:r>
                        <a:rPr lang="en-IN" sz="400" b="1">
                          <a:effectLst/>
                        </a:rPr>
                        <a:t>29</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a:t>
                      </a:r>
                    </a:p>
                  </a:txBody>
                  <a:tcPr marL="22418" marR="22418" marT="11209" marB="11209" anchor="ctr">
                    <a:lnL>
                      <a:noFill/>
                    </a:lnL>
                    <a:lnR>
                      <a:noFill/>
                    </a:lnR>
                    <a:lnT>
                      <a:noFill/>
                    </a:lnT>
                    <a:lnB>
                      <a:noFill/>
                    </a:lnB>
                  </a:tcPr>
                </a:tc>
                <a:tc>
                  <a:txBody>
                    <a:bodyPr/>
                    <a:lstStyle/>
                    <a:p>
                      <a:pPr algn="r" fontAlgn="ctr"/>
                      <a:r>
                        <a:rPr lang="en-IN" sz="400">
                          <a:effectLst/>
                        </a:rPr>
                        <a:t>1</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extLst>
                  <a:ext uri="{0D108BD9-81ED-4DB2-BD59-A6C34878D82A}">
                    <a16:rowId xmlns:a16="http://schemas.microsoft.com/office/drawing/2014/main" val="1002189654"/>
                  </a:ext>
                </a:extLst>
              </a:tr>
              <a:tr h="119628">
                <a:tc>
                  <a:txBody>
                    <a:bodyPr/>
                    <a:lstStyle/>
                    <a:p>
                      <a:pPr algn="r" fontAlgn="ctr"/>
                      <a:r>
                        <a:rPr lang="en-IN" sz="400" b="1">
                          <a:effectLst/>
                        </a:rPr>
                        <a:t>30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1</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1</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1</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extLst>
                  <a:ext uri="{0D108BD9-81ED-4DB2-BD59-A6C34878D82A}">
                    <a16:rowId xmlns:a16="http://schemas.microsoft.com/office/drawing/2014/main" val="1296916848"/>
                  </a:ext>
                </a:extLst>
              </a:tr>
              <a:tr h="119628">
                <a:tc>
                  <a:txBody>
                    <a:bodyPr/>
                    <a:lstStyle/>
                    <a:p>
                      <a:pPr algn="r" fontAlgn="ctr"/>
                      <a:r>
                        <a:rPr lang="en-IN" sz="400" b="1">
                          <a:effectLst/>
                        </a:rPr>
                        <a:t>31</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1</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extLst>
                  <a:ext uri="{0D108BD9-81ED-4DB2-BD59-A6C34878D82A}">
                    <a16:rowId xmlns:a16="http://schemas.microsoft.com/office/drawing/2014/main" val="3394831917"/>
                  </a:ext>
                </a:extLst>
              </a:tr>
              <a:tr h="119628">
                <a:tc>
                  <a:txBody>
                    <a:bodyPr/>
                    <a:lstStyle/>
                    <a:p>
                      <a:pPr algn="r" fontAlgn="ctr"/>
                      <a:r>
                        <a:rPr lang="en-IN" sz="400" b="1">
                          <a:effectLst/>
                        </a:rPr>
                        <a:t>32</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extLst>
                  <a:ext uri="{0D108BD9-81ED-4DB2-BD59-A6C34878D82A}">
                    <a16:rowId xmlns:a16="http://schemas.microsoft.com/office/drawing/2014/main" val="4016629303"/>
                  </a:ext>
                </a:extLst>
              </a:tr>
              <a:tr h="119628">
                <a:tc>
                  <a:txBody>
                    <a:bodyPr/>
                    <a:lstStyle/>
                    <a:p>
                      <a:pPr algn="r" fontAlgn="ctr"/>
                      <a:r>
                        <a:rPr lang="en-IN" sz="400" b="1">
                          <a:effectLst/>
                        </a:rPr>
                        <a:t>33</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dirty="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1</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extLst>
                  <a:ext uri="{0D108BD9-81ED-4DB2-BD59-A6C34878D82A}">
                    <a16:rowId xmlns:a16="http://schemas.microsoft.com/office/drawing/2014/main" val="2077544954"/>
                  </a:ext>
                </a:extLst>
              </a:tr>
              <a:tr h="119628">
                <a:tc>
                  <a:txBody>
                    <a:bodyPr/>
                    <a:lstStyle/>
                    <a:p>
                      <a:pPr algn="r" fontAlgn="ctr"/>
                      <a:r>
                        <a:rPr lang="en-IN" sz="400" b="1">
                          <a:effectLst/>
                        </a:rPr>
                        <a:t>34</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1</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extLst>
                  <a:ext uri="{0D108BD9-81ED-4DB2-BD59-A6C34878D82A}">
                    <a16:rowId xmlns:a16="http://schemas.microsoft.com/office/drawing/2014/main" val="1204992101"/>
                  </a:ext>
                </a:extLst>
              </a:tr>
              <a:tr h="119628">
                <a:tc>
                  <a:txBody>
                    <a:bodyPr/>
                    <a:lstStyle/>
                    <a:p>
                      <a:pPr algn="r" fontAlgn="ctr"/>
                      <a:r>
                        <a:rPr lang="en-IN" sz="400" b="1">
                          <a:effectLst/>
                        </a:rPr>
                        <a:t>35</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1</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extLst>
                  <a:ext uri="{0D108BD9-81ED-4DB2-BD59-A6C34878D82A}">
                    <a16:rowId xmlns:a16="http://schemas.microsoft.com/office/drawing/2014/main" val="976779742"/>
                  </a:ext>
                </a:extLst>
              </a:tr>
              <a:tr h="119628">
                <a:tc>
                  <a:txBody>
                    <a:bodyPr/>
                    <a:lstStyle/>
                    <a:p>
                      <a:pPr algn="r" fontAlgn="ctr"/>
                      <a:r>
                        <a:rPr lang="en-IN" sz="400" b="1">
                          <a:effectLst/>
                        </a:rPr>
                        <a:t>36</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dirty="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extLst>
                  <a:ext uri="{0D108BD9-81ED-4DB2-BD59-A6C34878D82A}">
                    <a16:rowId xmlns:a16="http://schemas.microsoft.com/office/drawing/2014/main" val="258648716"/>
                  </a:ext>
                </a:extLst>
              </a:tr>
              <a:tr h="119628">
                <a:tc>
                  <a:txBody>
                    <a:bodyPr/>
                    <a:lstStyle/>
                    <a:p>
                      <a:pPr algn="r" fontAlgn="ctr"/>
                      <a:r>
                        <a:rPr lang="en-IN" sz="400" b="1">
                          <a:effectLst/>
                        </a:rPr>
                        <a:t>37</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1</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extLst>
                  <a:ext uri="{0D108BD9-81ED-4DB2-BD59-A6C34878D82A}">
                    <a16:rowId xmlns:a16="http://schemas.microsoft.com/office/drawing/2014/main" val="764997324"/>
                  </a:ext>
                </a:extLst>
              </a:tr>
              <a:tr h="119628">
                <a:tc>
                  <a:txBody>
                    <a:bodyPr/>
                    <a:lstStyle/>
                    <a:p>
                      <a:pPr algn="r" fontAlgn="ctr"/>
                      <a:r>
                        <a:rPr lang="en-IN" sz="400" b="1">
                          <a:effectLst/>
                        </a:rPr>
                        <a:t>38</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1</a:t>
                      </a:r>
                    </a:p>
                  </a:txBody>
                  <a:tcPr marL="22418" marR="22418" marT="11209" marB="11209" anchor="ctr">
                    <a:lnL>
                      <a:noFill/>
                    </a:lnL>
                    <a:lnR>
                      <a:noFill/>
                    </a:lnR>
                    <a:lnT>
                      <a:noFill/>
                    </a:lnT>
                    <a:lnB>
                      <a:noFill/>
                    </a:lnB>
                    <a:solidFill>
                      <a:srgbClr val="F5F5F5"/>
                    </a:solidFill>
                  </a:tcPr>
                </a:tc>
                <a:extLst>
                  <a:ext uri="{0D108BD9-81ED-4DB2-BD59-A6C34878D82A}">
                    <a16:rowId xmlns:a16="http://schemas.microsoft.com/office/drawing/2014/main" val="3861395470"/>
                  </a:ext>
                </a:extLst>
              </a:tr>
              <a:tr h="119628">
                <a:tc>
                  <a:txBody>
                    <a:bodyPr/>
                    <a:lstStyle/>
                    <a:p>
                      <a:pPr algn="r" fontAlgn="ctr"/>
                      <a:r>
                        <a:rPr lang="en-IN" sz="400" b="1">
                          <a:effectLst/>
                        </a:rPr>
                        <a:t>39</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extLst>
                  <a:ext uri="{0D108BD9-81ED-4DB2-BD59-A6C34878D82A}">
                    <a16:rowId xmlns:a16="http://schemas.microsoft.com/office/drawing/2014/main" val="1679207560"/>
                  </a:ext>
                </a:extLst>
              </a:tr>
              <a:tr h="119628">
                <a:tc>
                  <a:txBody>
                    <a:bodyPr/>
                    <a:lstStyle/>
                    <a:p>
                      <a:pPr algn="r" fontAlgn="ctr"/>
                      <a:r>
                        <a:rPr lang="en-IN" sz="400" b="1">
                          <a:effectLst/>
                        </a:rPr>
                        <a:t>40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extLst>
                  <a:ext uri="{0D108BD9-81ED-4DB2-BD59-A6C34878D82A}">
                    <a16:rowId xmlns:a16="http://schemas.microsoft.com/office/drawing/2014/main" val="3948604173"/>
                  </a:ext>
                </a:extLst>
              </a:tr>
              <a:tr h="119628">
                <a:tc>
                  <a:txBody>
                    <a:bodyPr/>
                    <a:lstStyle/>
                    <a:p>
                      <a:pPr algn="r" fontAlgn="ctr"/>
                      <a:r>
                        <a:rPr lang="en-IN" sz="400" b="1">
                          <a:effectLst/>
                        </a:rPr>
                        <a:t>41</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extLst>
                  <a:ext uri="{0D108BD9-81ED-4DB2-BD59-A6C34878D82A}">
                    <a16:rowId xmlns:a16="http://schemas.microsoft.com/office/drawing/2014/main" val="2042511865"/>
                  </a:ext>
                </a:extLst>
              </a:tr>
              <a:tr h="119628">
                <a:tc>
                  <a:txBody>
                    <a:bodyPr/>
                    <a:lstStyle/>
                    <a:p>
                      <a:pPr algn="r" fontAlgn="ctr"/>
                      <a:r>
                        <a:rPr lang="en-IN" sz="400" b="1">
                          <a:effectLst/>
                        </a:rPr>
                        <a:t>42</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1</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extLst>
                  <a:ext uri="{0D108BD9-81ED-4DB2-BD59-A6C34878D82A}">
                    <a16:rowId xmlns:a16="http://schemas.microsoft.com/office/drawing/2014/main" val="996397106"/>
                  </a:ext>
                </a:extLst>
              </a:tr>
              <a:tr h="119628">
                <a:tc>
                  <a:txBody>
                    <a:bodyPr/>
                    <a:lstStyle/>
                    <a:p>
                      <a:pPr algn="r" fontAlgn="ctr"/>
                      <a:r>
                        <a:rPr lang="en-IN" sz="400" b="1">
                          <a:effectLst/>
                        </a:rPr>
                        <a:t>43</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dirty="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extLst>
                  <a:ext uri="{0D108BD9-81ED-4DB2-BD59-A6C34878D82A}">
                    <a16:rowId xmlns:a16="http://schemas.microsoft.com/office/drawing/2014/main" val="74613230"/>
                  </a:ext>
                </a:extLst>
              </a:tr>
              <a:tr h="119628">
                <a:tc>
                  <a:txBody>
                    <a:bodyPr/>
                    <a:lstStyle/>
                    <a:p>
                      <a:pPr algn="r" fontAlgn="ctr"/>
                      <a:r>
                        <a:rPr lang="en-IN" sz="400" b="1">
                          <a:effectLst/>
                        </a:rPr>
                        <a:t>44</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extLst>
                  <a:ext uri="{0D108BD9-81ED-4DB2-BD59-A6C34878D82A}">
                    <a16:rowId xmlns:a16="http://schemas.microsoft.com/office/drawing/2014/main" val="569028270"/>
                  </a:ext>
                </a:extLst>
              </a:tr>
              <a:tr h="119628">
                <a:tc>
                  <a:txBody>
                    <a:bodyPr/>
                    <a:lstStyle/>
                    <a:p>
                      <a:pPr algn="r" fontAlgn="ctr"/>
                      <a:r>
                        <a:rPr lang="en-IN" sz="400" b="1">
                          <a:effectLst/>
                        </a:rPr>
                        <a:t>45</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1</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extLst>
                  <a:ext uri="{0D108BD9-81ED-4DB2-BD59-A6C34878D82A}">
                    <a16:rowId xmlns:a16="http://schemas.microsoft.com/office/drawing/2014/main" val="2241076314"/>
                  </a:ext>
                </a:extLst>
              </a:tr>
              <a:tr h="119628">
                <a:tc>
                  <a:txBody>
                    <a:bodyPr/>
                    <a:lstStyle/>
                    <a:p>
                      <a:pPr algn="r" fontAlgn="ctr"/>
                      <a:r>
                        <a:rPr lang="en-IN" sz="400" b="1">
                          <a:effectLst/>
                        </a:rPr>
                        <a:t>46</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extLst>
                  <a:ext uri="{0D108BD9-81ED-4DB2-BD59-A6C34878D82A}">
                    <a16:rowId xmlns:a16="http://schemas.microsoft.com/office/drawing/2014/main" val="879732680"/>
                  </a:ext>
                </a:extLst>
              </a:tr>
              <a:tr h="119628">
                <a:tc>
                  <a:txBody>
                    <a:bodyPr/>
                    <a:lstStyle/>
                    <a:p>
                      <a:pPr algn="r" fontAlgn="ctr"/>
                      <a:r>
                        <a:rPr lang="en-IN" sz="400" b="1">
                          <a:effectLst/>
                        </a:rPr>
                        <a:t>47</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1</a:t>
                      </a:r>
                    </a:p>
                  </a:txBody>
                  <a:tcPr marL="22418" marR="22418" marT="11209" marB="11209" anchor="ctr">
                    <a:lnL>
                      <a:noFill/>
                    </a:lnL>
                    <a:lnR>
                      <a:noFill/>
                    </a:lnR>
                    <a:lnT>
                      <a:noFill/>
                    </a:lnT>
                    <a:lnB>
                      <a:noFill/>
                    </a:lnB>
                  </a:tcPr>
                </a:tc>
                <a:extLst>
                  <a:ext uri="{0D108BD9-81ED-4DB2-BD59-A6C34878D82A}">
                    <a16:rowId xmlns:a16="http://schemas.microsoft.com/office/drawing/2014/main" val="1487019196"/>
                  </a:ext>
                </a:extLst>
              </a:tr>
              <a:tr h="119628">
                <a:tc>
                  <a:txBody>
                    <a:bodyPr/>
                    <a:lstStyle/>
                    <a:p>
                      <a:pPr algn="r" fontAlgn="ctr"/>
                      <a:r>
                        <a:rPr lang="en-IN" sz="400" b="1">
                          <a:effectLst/>
                        </a:rPr>
                        <a:t>48</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1</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tc>
                  <a:txBody>
                    <a:bodyPr/>
                    <a:lstStyle/>
                    <a:p>
                      <a:pPr algn="r" fontAlgn="ctr"/>
                      <a:r>
                        <a:rPr lang="en-IN" sz="400">
                          <a:effectLst/>
                        </a:rPr>
                        <a:t>0</a:t>
                      </a:r>
                    </a:p>
                  </a:txBody>
                  <a:tcPr marL="22418" marR="22418" marT="11209" marB="11209" anchor="ctr">
                    <a:lnL>
                      <a:noFill/>
                    </a:lnL>
                    <a:lnR>
                      <a:noFill/>
                    </a:lnR>
                    <a:lnT>
                      <a:noFill/>
                    </a:lnT>
                    <a:lnB>
                      <a:noFill/>
                    </a:lnB>
                    <a:solidFill>
                      <a:srgbClr val="F5F5F5"/>
                    </a:solidFill>
                  </a:tcPr>
                </a:tc>
                <a:extLst>
                  <a:ext uri="{0D108BD9-81ED-4DB2-BD59-A6C34878D82A}">
                    <a16:rowId xmlns:a16="http://schemas.microsoft.com/office/drawing/2014/main" val="3216410978"/>
                  </a:ext>
                </a:extLst>
              </a:tr>
              <a:tr h="119628">
                <a:tc>
                  <a:txBody>
                    <a:bodyPr/>
                    <a:lstStyle/>
                    <a:p>
                      <a:pPr algn="r" fontAlgn="ctr"/>
                      <a:r>
                        <a:rPr lang="en-IN" sz="400" b="1">
                          <a:effectLst/>
                        </a:rPr>
                        <a:t>50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a:effectLst/>
                        </a:rPr>
                        <a:t>0</a:t>
                      </a:r>
                    </a:p>
                  </a:txBody>
                  <a:tcPr marL="22418" marR="22418" marT="11209" marB="11209" anchor="ctr">
                    <a:lnL>
                      <a:noFill/>
                    </a:lnL>
                    <a:lnR>
                      <a:noFill/>
                    </a:lnR>
                    <a:lnT>
                      <a:noFill/>
                    </a:lnT>
                    <a:lnB>
                      <a:noFill/>
                    </a:lnB>
                  </a:tcPr>
                </a:tc>
                <a:tc>
                  <a:txBody>
                    <a:bodyPr/>
                    <a:lstStyle/>
                    <a:p>
                      <a:pPr algn="r" fontAlgn="ctr"/>
                      <a:r>
                        <a:rPr lang="en-IN" sz="400" dirty="0">
                          <a:effectLst/>
                        </a:rPr>
                        <a:t>0</a:t>
                      </a:r>
                    </a:p>
                  </a:txBody>
                  <a:tcPr marL="22418" marR="22418" marT="11209" marB="11209" anchor="ctr">
                    <a:lnL>
                      <a:noFill/>
                    </a:lnL>
                    <a:lnR>
                      <a:noFill/>
                    </a:lnR>
                    <a:lnT>
                      <a:noFill/>
                    </a:lnT>
                    <a:lnB>
                      <a:noFill/>
                    </a:lnB>
                  </a:tcPr>
                </a:tc>
                <a:extLst>
                  <a:ext uri="{0D108BD9-81ED-4DB2-BD59-A6C34878D82A}">
                    <a16:rowId xmlns:a16="http://schemas.microsoft.com/office/drawing/2014/main" val="3443668979"/>
                  </a:ext>
                </a:extLst>
              </a:tr>
            </a:tbl>
          </a:graphicData>
        </a:graphic>
      </p:graphicFrame>
    </p:spTree>
    <p:extLst>
      <p:ext uri="{BB962C8B-B14F-4D97-AF65-F5344CB8AC3E}">
        <p14:creationId xmlns:p14="http://schemas.microsoft.com/office/powerpoint/2010/main" val="1058958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8D0A96-9051-820E-857C-E6DBC456DD14}"/>
              </a:ext>
            </a:extLst>
          </p:cNvPr>
          <p:cNvSpPr txBox="1"/>
          <p:nvPr/>
        </p:nvSpPr>
        <p:spPr>
          <a:xfrm>
            <a:off x="770021" y="702365"/>
            <a:ext cx="8583049" cy="400110"/>
          </a:xfrm>
          <a:prstGeom prst="rect">
            <a:avLst/>
          </a:prstGeom>
          <a:noFill/>
        </p:spPr>
        <p:txBody>
          <a:bodyPr wrap="square">
            <a:spAutoFit/>
          </a:bodyPr>
          <a:lstStyle/>
          <a:p>
            <a:r>
              <a:rPr lang="en-IN" sz="2000" dirty="0" err="1"/>
              <a:t>sns.countplot</a:t>
            </a:r>
            <a:r>
              <a:rPr lang="en-IN" sz="2000" dirty="0"/>
              <a:t>(x="</a:t>
            </a:r>
            <a:r>
              <a:rPr lang="en-IN" sz="2000" dirty="0" err="1"/>
              <a:t>Product",hue</a:t>
            </a:r>
            <a:r>
              <a:rPr lang="en-IN" sz="2000" dirty="0"/>
              <a:t>='</a:t>
            </a:r>
            <a:r>
              <a:rPr lang="en-IN" sz="2000" dirty="0" err="1"/>
              <a:t>Gender',data</a:t>
            </a:r>
            <a:r>
              <a:rPr lang="en-IN" sz="2000" dirty="0"/>
              <a:t>=</a:t>
            </a:r>
            <a:r>
              <a:rPr lang="en-IN" sz="2000" dirty="0" err="1"/>
              <a:t>myData</a:t>
            </a:r>
            <a:r>
              <a:rPr lang="en-IN" sz="2000" dirty="0"/>
              <a:t>)</a:t>
            </a:r>
          </a:p>
        </p:txBody>
      </p:sp>
      <p:pic>
        <p:nvPicPr>
          <p:cNvPr id="16387" name="Picture 3">
            <a:extLst>
              <a:ext uri="{FF2B5EF4-FFF2-40B4-BE49-F238E27FC236}">
                <a16:creationId xmlns:a16="http://schemas.microsoft.com/office/drawing/2014/main" id="{A20D0C4C-E812-E103-D355-9DC268B8B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83" y="1338470"/>
            <a:ext cx="4214191" cy="33383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4D2F790-E297-927A-6097-A9E27F8E3A10}"/>
              </a:ext>
            </a:extLst>
          </p:cNvPr>
          <p:cNvSpPr txBox="1"/>
          <p:nvPr/>
        </p:nvSpPr>
        <p:spPr>
          <a:xfrm>
            <a:off x="6586330" y="821636"/>
            <a:ext cx="4717774" cy="646331"/>
          </a:xfrm>
          <a:prstGeom prst="rect">
            <a:avLst/>
          </a:prstGeom>
          <a:noFill/>
        </p:spPr>
        <p:txBody>
          <a:bodyPr wrap="square">
            <a:spAutoFit/>
          </a:bodyPr>
          <a:lstStyle/>
          <a:p>
            <a:r>
              <a:rPr lang="en-IN" dirty="0" err="1"/>
              <a:t>pd.pivot_table</a:t>
            </a:r>
            <a:r>
              <a:rPr lang="en-IN" dirty="0"/>
              <a:t>(</a:t>
            </a:r>
            <a:r>
              <a:rPr lang="en-IN" dirty="0" err="1"/>
              <a:t>myData,index</a:t>
            </a:r>
            <a:r>
              <a:rPr lang="en-IN" dirty="0"/>
              <a:t>=['</a:t>
            </a:r>
            <a:r>
              <a:rPr lang="en-IN" dirty="0" err="1"/>
              <a:t>Product','Gender</a:t>
            </a:r>
            <a:r>
              <a:rPr lang="en-IN" dirty="0"/>
              <a:t>’],   columns=['</a:t>
            </a:r>
            <a:r>
              <a:rPr lang="en-IN" dirty="0" err="1"/>
              <a:t>MaritalStatus</a:t>
            </a:r>
            <a:r>
              <a:rPr lang="en-IN" dirty="0"/>
              <a:t>'],</a:t>
            </a:r>
            <a:r>
              <a:rPr lang="en-IN" dirty="0" err="1"/>
              <a:t>aggfunc</a:t>
            </a:r>
            <a:r>
              <a:rPr lang="en-IN" dirty="0"/>
              <a:t>=</a:t>
            </a:r>
            <a:r>
              <a:rPr lang="en-IN" dirty="0" err="1"/>
              <a:t>len</a:t>
            </a:r>
            <a:r>
              <a:rPr lang="en-IN" dirty="0"/>
              <a:t>)</a:t>
            </a:r>
          </a:p>
        </p:txBody>
      </p:sp>
      <p:graphicFrame>
        <p:nvGraphicFramePr>
          <p:cNvPr id="11" name="Table 10">
            <a:extLst>
              <a:ext uri="{FF2B5EF4-FFF2-40B4-BE49-F238E27FC236}">
                <a16:creationId xmlns:a16="http://schemas.microsoft.com/office/drawing/2014/main" id="{47BBFB41-1D10-32DC-6C2B-4A8180883DDB}"/>
              </a:ext>
            </a:extLst>
          </p:cNvPr>
          <p:cNvGraphicFramePr>
            <a:graphicFrameLocks noGrp="1"/>
          </p:cNvGraphicFramePr>
          <p:nvPr>
            <p:extLst>
              <p:ext uri="{D42A27DB-BD31-4B8C-83A1-F6EECF244321}">
                <p14:modId xmlns:p14="http://schemas.microsoft.com/office/powerpoint/2010/main" val="944912853"/>
              </p:ext>
            </p:extLst>
          </p:nvPr>
        </p:nvGraphicFramePr>
        <p:xfrm>
          <a:off x="4850296" y="1587239"/>
          <a:ext cx="5656788" cy="4266398"/>
        </p:xfrm>
        <a:graphic>
          <a:graphicData uri="http://schemas.openxmlformats.org/drawingml/2006/table">
            <a:tbl>
              <a:tblPr/>
              <a:tblGrid>
                <a:gridCol w="471399">
                  <a:extLst>
                    <a:ext uri="{9D8B030D-6E8A-4147-A177-3AD203B41FA5}">
                      <a16:colId xmlns:a16="http://schemas.microsoft.com/office/drawing/2014/main" val="2691400884"/>
                    </a:ext>
                  </a:extLst>
                </a:gridCol>
                <a:gridCol w="471399">
                  <a:extLst>
                    <a:ext uri="{9D8B030D-6E8A-4147-A177-3AD203B41FA5}">
                      <a16:colId xmlns:a16="http://schemas.microsoft.com/office/drawing/2014/main" val="2563417281"/>
                    </a:ext>
                  </a:extLst>
                </a:gridCol>
                <a:gridCol w="471399">
                  <a:extLst>
                    <a:ext uri="{9D8B030D-6E8A-4147-A177-3AD203B41FA5}">
                      <a16:colId xmlns:a16="http://schemas.microsoft.com/office/drawing/2014/main" val="63216830"/>
                    </a:ext>
                  </a:extLst>
                </a:gridCol>
                <a:gridCol w="471399">
                  <a:extLst>
                    <a:ext uri="{9D8B030D-6E8A-4147-A177-3AD203B41FA5}">
                      <a16:colId xmlns:a16="http://schemas.microsoft.com/office/drawing/2014/main" val="2000567463"/>
                    </a:ext>
                  </a:extLst>
                </a:gridCol>
                <a:gridCol w="471399">
                  <a:extLst>
                    <a:ext uri="{9D8B030D-6E8A-4147-A177-3AD203B41FA5}">
                      <a16:colId xmlns:a16="http://schemas.microsoft.com/office/drawing/2014/main" val="372731873"/>
                    </a:ext>
                  </a:extLst>
                </a:gridCol>
                <a:gridCol w="471399">
                  <a:extLst>
                    <a:ext uri="{9D8B030D-6E8A-4147-A177-3AD203B41FA5}">
                      <a16:colId xmlns:a16="http://schemas.microsoft.com/office/drawing/2014/main" val="2852006686"/>
                    </a:ext>
                  </a:extLst>
                </a:gridCol>
                <a:gridCol w="471399">
                  <a:extLst>
                    <a:ext uri="{9D8B030D-6E8A-4147-A177-3AD203B41FA5}">
                      <a16:colId xmlns:a16="http://schemas.microsoft.com/office/drawing/2014/main" val="2027366450"/>
                    </a:ext>
                  </a:extLst>
                </a:gridCol>
                <a:gridCol w="471399">
                  <a:extLst>
                    <a:ext uri="{9D8B030D-6E8A-4147-A177-3AD203B41FA5}">
                      <a16:colId xmlns:a16="http://schemas.microsoft.com/office/drawing/2014/main" val="3501267143"/>
                    </a:ext>
                  </a:extLst>
                </a:gridCol>
                <a:gridCol w="471399">
                  <a:extLst>
                    <a:ext uri="{9D8B030D-6E8A-4147-A177-3AD203B41FA5}">
                      <a16:colId xmlns:a16="http://schemas.microsoft.com/office/drawing/2014/main" val="2339180913"/>
                    </a:ext>
                  </a:extLst>
                </a:gridCol>
                <a:gridCol w="471399">
                  <a:extLst>
                    <a:ext uri="{9D8B030D-6E8A-4147-A177-3AD203B41FA5}">
                      <a16:colId xmlns:a16="http://schemas.microsoft.com/office/drawing/2014/main" val="373954111"/>
                    </a:ext>
                  </a:extLst>
                </a:gridCol>
                <a:gridCol w="471399">
                  <a:extLst>
                    <a:ext uri="{9D8B030D-6E8A-4147-A177-3AD203B41FA5}">
                      <a16:colId xmlns:a16="http://schemas.microsoft.com/office/drawing/2014/main" val="2732795256"/>
                    </a:ext>
                  </a:extLst>
                </a:gridCol>
                <a:gridCol w="471399">
                  <a:extLst>
                    <a:ext uri="{9D8B030D-6E8A-4147-A177-3AD203B41FA5}">
                      <a16:colId xmlns:a16="http://schemas.microsoft.com/office/drawing/2014/main" val="3961130284"/>
                    </a:ext>
                  </a:extLst>
                </a:gridCol>
              </a:tblGrid>
              <a:tr h="316237">
                <a:tc gridSpan="2">
                  <a:txBody>
                    <a:bodyPr/>
                    <a:lstStyle/>
                    <a:p>
                      <a:pPr algn="r" fontAlgn="ctr"/>
                      <a:r>
                        <a:rPr lang="en-IN" sz="1200" b="1">
                          <a:effectLst/>
                        </a:rPr>
                        <a:t>Age</a:t>
                      </a:r>
                    </a:p>
                  </a:txBody>
                  <a:tcPr marL="61442" marR="61442" marT="30721" marB="30721" anchor="ctr">
                    <a:lnL>
                      <a:noFill/>
                    </a:lnL>
                    <a:lnR>
                      <a:noFill/>
                    </a:lnR>
                    <a:lnT>
                      <a:noFill/>
                    </a:lnT>
                    <a:lnB>
                      <a:noFill/>
                    </a:lnB>
                  </a:tcPr>
                </a:tc>
                <a:tc hMerge="1">
                  <a:txBody>
                    <a:bodyPr/>
                    <a:lstStyle/>
                    <a:p>
                      <a:endParaRPr lang="en-IN"/>
                    </a:p>
                  </a:txBody>
                  <a:tcPr/>
                </a:tc>
                <a:tc gridSpan="2">
                  <a:txBody>
                    <a:bodyPr/>
                    <a:lstStyle/>
                    <a:p>
                      <a:pPr algn="r" fontAlgn="ctr"/>
                      <a:r>
                        <a:rPr lang="en-IN" sz="1200" b="1">
                          <a:effectLst/>
                        </a:rPr>
                        <a:t>Fitness</a:t>
                      </a:r>
                    </a:p>
                  </a:txBody>
                  <a:tcPr marL="61442" marR="61442" marT="30721" marB="30721" anchor="ctr">
                    <a:lnL>
                      <a:noFill/>
                    </a:lnL>
                    <a:lnR>
                      <a:noFill/>
                    </a:lnR>
                    <a:lnT>
                      <a:noFill/>
                    </a:lnT>
                    <a:lnB>
                      <a:noFill/>
                    </a:lnB>
                  </a:tcPr>
                </a:tc>
                <a:tc hMerge="1">
                  <a:txBody>
                    <a:bodyPr/>
                    <a:lstStyle/>
                    <a:p>
                      <a:endParaRPr lang="en-IN"/>
                    </a:p>
                  </a:txBody>
                  <a:tcPr/>
                </a:tc>
                <a:tc gridSpan="2">
                  <a:txBody>
                    <a:bodyPr/>
                    <a:lstStyle/>
                    <a:p>
                      <a:pPr algn="r" fontAlgn="ctr"/>
                      <a:r>
                        <a:rPr lang="en-IN" sz="1200" b="1">
                          <a:effectLst/>
                        </a:rPr>
                        <a:t>Income</a:t>
                      </a:r>
                    </a:p>
                  </a:txBody>
                  <a:tcPr marL="61442" marR="61442" marT="30721" marB="30721" anchor="ctr">
                    <a:lnL>
                      <a:noFill/>
                    </a:lnL>
                    <a:lnR>
                      <a:noFill/>
                    </a:lnR>
                    <a:lnT>
                      <a:noFill/>
                    </a:lnT>
                    <a:lnB>
                      <a:noFill/>
                    </a:lnB>
                  </a:tcPr>
                </a:tc>
                <a:tc hMerge="1">
                  <a:txBody>
                    <a:bodyPr/>
                    <a:lstStyle/>
                    <a:p>
                      <a:endParaRPr lang="en-IN"/>
                    </a:p>
                  </a:txBody>
                  <a:tcPr/>
                </a:tc>
                <a:tc gridSpan="2">
                  <a:txBody>
                    <a:bodyPr/>
                    <a:lstStyle/>
                    <a:p>
                      <a:pPr algn="r" fontAlgn="ctr"/>
                      <a:r>
                        <a:rPr lang="en-IN" sz="1200" b="1">
                          <a:effectLst/>
                        </a:rPr>
                        <a:t>Miles</a:t>
                      </a:r>
                    </a:p>
                  </a:txBody>
                  <a:tcPr marL="61442" marR="61442" marT="30721" marB="30721" anchor="ctr">
                    <a:lnL>
                      <a:noFill/>
                    </a:lnL>
                    <a:lnR>
                      <a:noFill/>
                    </a:lnR>
                    <a:lnT>
                      <a:noFill/>
                    </a:lnT>
                    <a:lnB>
                      <a:noFill/>
                    </a:lnB>
                  </a:tcPr>
                </a:tc>
                <a:tc hMerge="1">
                  <a:txBody>
                    <a:bodyPr/>
                    <a:lstStyle/>
                    <a:p>
                      <a:endParaRPr lang="en-IN"/>
                    </a:p>
                  </a:txBody>
                  <a:tcPr/>
                </a:tc>
                <a:tc gridSpan="2">
                  <a:txBody>
                    <a:bodyPr/>
                    <a:lstStyle/>
                    <a:p>
                      <a:pPr algn="r" fontAlgn="ctr"/>
                      <a:r>
                        <a:rPr lang="en-IN" sz="1200" b="1">
                          <a:effectLst/>
                        </a:rPr>
                        <a:t>Usage</a:t>
                      </a:r>
                    </a:p>
                  </a:txBody>
                  <a:tcPr marL="61442" marR="61442" marT="30721" marB="30721" anchor="ctr">
                    <a:lnL>
                      <a:noFill/>
                    </a:lnL>
                    <a:lnR>
                      <a:noFill/>
                    </a:lnR>
                    <a:lnT>
                      <a:noFill/>
                    </a:lnT>
                    <a:lnB>
                      <a:noFill/>
                    </a:lnB>
                  </a:tcPr>
                </a:tc>
                <a:tc hMerge="1">
                  <a:txBody>
                    <a:bodyPr/>
                    <a:lstStyle/>
                    <a:p>
                      <a:endParaRPr lang="en-IN"/>
                    </a:p>
                  </a:txBody>
                  <a:tcPr/>
                </a:tc>
                <a:tc>
                  <a:txBody>
                    <a:bodyPr/>
                    <a:lstStyle/>
                    <a:p>
                      <a:endParaRPr lang="en-IN" sz="1200"/>
                    </a:p>
                  </a:txBody>
                  <a:tcPr marL="61442" marR="61442" marT="30721" marB="30721">
                    <a:lnL>
                      <a:noFill/>
                    </a:lnL>
                  </a:tcPr>
                </a:tc>
                <a:tc>
                  <a:txBody>
                    <a:bodyPr/>
                    <a:lstStyle/>
                    <a:p>
                      <a:endParaRPr lang="en-IN" sz="1200"/>
                    </a:p>
                  </a:txBody>
                  <a:tcPr marL="61442" marR="61442" marT="30721" marB="30721"/>
                </a:tc>
                <a:extLst>
                  <a:ext uri="{0D108BD9-81ED-4DB2-BD59-A6C34878D82A}">
                    <a16:rowId xmlns:a16="http://schemas.microsoft.com/office/drawing/2014/main" val="3121574477"/>
                  </a:ext>
                </a:extLst>
              </a:tr>
              <a:tr h="789658">
                <a:tc>
                  <a:txBody>
                    <a:bodyPr/>
                    <a:lstStyle/>
                    <a:p>
                      <a:pPr algn="r" fontAlgn="ctr"/>
                      <a:endParaRPr lang="en-IN" sz="1200" b="1">
                        <a:effectLst/>
                      </a:endParaRPr>
                    </a:p>
                  </a:txBody>
                  <a:tcPr marL="61442" marR="61442" marT="30721" marB="30721" anchor="ctr">
                    <a:lnL>
                      <a:noFill/>
                    </a:lnL>
                    <a:lnR>
                      <a:noFill/>
                    </a:lnR>
                    <a:lnT>
                      <a:noFill/>
                    </a:lnT>
                    <a:lnB>
                      <a:noFill/>
                    </a:lnB>
                  </a:tcPr>
                </a:tc>
                <a:tc>
                  <a:txBody>
                    <a:bodyPr/>
                    <a:lstStyle/>
                    <a:p>
                      <a:pPr algn="r" fontAlgn="ctr"/>
                      <a:r>
                        <a:rPr lang="en-IN" sz="1200" b="1" dirty="0" err="1">
                          <a:effectLst/>
                        </a:rPr>
                        <a:t>MaritalStatus</a:t>
                      </a:r>
                      <a:endParaRPr lang="en-IN" sz="1200" b="1" dirty="0">
                        <a:effectLst/>
                      </a:endParaRPr>
                    </a:p>
                  </a:txBody>
                  <a:tcPr marL="61442" marR="61442" marT="30721" marB="30721" anchor="ctr">
                    <a:lnL>
                      <a:noFill/>
                    </a:lnL>
                    <a:lnR>
                      <a:noFill/>
                    </a:lnR>
                    <a:lnT>
                      <a:noFill/>
                    </a:lnT>
                    <a:lnB>
                      <a:noFill/>
                    </a:lnB>
                  </a:tcPr>
                </a:tc>
                <a:tc>
                  <a:txBody>
                    <a:bodyPr/>
                    <a:lstStyle/>
                    <a:p>
                      <a:pPr algn="r" fontAlgn="ctr"/>
                      <a:r>
                        <a:rPr lang="en-IN" sz="1200" b="1">
                          <a:effectLst/>
                        </a:rPr>
                        <a:t>Partnered</a:t>
                      </a:r>
                    </a:p>
                  </a:txBody>
                  <a:tcPr marL="61442" marR="61442" marT="30721" marB="30721" anchor="ctr">
                    <a:lnL>
                      <a:noFill/>
                    </a:lnL>
                    <a:lnR>
                      <a:noFill/>
                    </a:lnR>
                    <a:lnT>
                      <a:noFill/>
                    </a:lnT>
                    <a:lnB>
                      <a:noFill/>
                    </a:lnB>
                  </a:tcPr>
                </a:tc>
                <a:tc>
                  <a:txBody>
                    <a:bodyPr/>
                    <a:lstStyle/>
                    <a:p>
                      <a:pPr algn="r" fontAlgn="ctr"/>
                      <a:r>
                        <a:rPr lang="en-IN" sz="1200" b="1">
                          <a:effectLst/>
                        </a:rPr>
                        <a:t>Single</a:t>
                      </a:r>
                    </a:p>
                  </a:txBody>
                  <a:tcPr marL="61442" marR="61442" marT="30721" marB="30721" anchor="ctr">
                    <a:lnL>
                      <a:noFill/>
                    </a:lnL>
                    <a:lnR>
                      <a:noFill/>
                    </a:lnR>
                    <a:lnT>
                      <a:noFill/>
                    </a:lnT>
                    <a:lnB>
                      <a:noFill/>
                    </a:lnB>
                  </a:tcPr>
                </a:tc>
                <a:tc>
                  <a:txBody>
                    <a:bodyPr/>
                    <a:lstStyle/>
                    <a:p>
                      <a:pPr algn="r" fontAlgn="ctr"/>
                      <a:r>
                        <a:rPr lang="en-IN" sz="1200" b="1">
                          <a:effectLst/>
                        </a:rPr>
                        <a:t>Partnered</a:t>
                      </a:r>
                    </a:p>
                  </a:txBody>
                  <a:tcPr marL="61442" marR="61442" marT="30721" marB="30721" anchor="ctr">
                    <a:lnL>
                      <a:noFill/>
                    </a:lnL>
                    <a:lnR>
                      <a:noFill/>
                    </a:lnR>
                    <a:lnT>
                      <a:noFill/>
                    </a:lnT>
                    <a:lnB>
                      <a:noFill/>
                    </a:lnB>
                  </a:tcPr>
                </a:tc>
                <a:tc>
                  <a:txBody>
                    <a:bodyPr/>
                    <a:lstStyle/>
                    <a:p>
                      <a:pPr algn="r" fontAlgn="ctr"/>
                      <a:r>
                        <a:rPr lang="en-IN" sz="1200" b="1">
                          <a:effectLst/>
                        </a:rPr>
                        <a:t>Single</a:t>
                      </a:r>
                    </a:p>
                  </a:txBody>
                  <a:tcPr marL="61442" marR="61442" marT="30721" marB="30721" anchor="ctr">
                    <a:lnL>
                      <a:noFill/>
                    </a:lnL>
                    <a:lnR>
                      <a:noFill/>
                    </a:lnR>
                    <a:lnT>
                      <a:noFill/>
                    </a:lnT>
                    <a:lnB>
                      <a:noFill/>
                    </a:lnB>
                  </a:tcPr>
                </a:tc>
                <a:tc>
                  <a:txBody>
                    <a:bodyPr/>
                    <a:lstStyle/>
                    <a:p>
                      <a:pPr algn="r" fontAlgn="ctr"/>
                      <a:r>
                        <a:rPr lang="en-IN" sz="1200" b="1">
                          <a:effectLst/>
                        </a:rPr>
                        <a:t>Partnered</a:t>
                      </a:r>
                    </a:p>
                  </a:txBody>
                  <a:tcPr marL="61442" marR="61442" marT="30721" marB="30721" anchor="ctr">
                    <a:lnL>
                      <a:noFill/>
                    </a:lnL>
                    <a:lnR>
                      <a:noFill/>
                    </a:lnR>
                    <a:lnT>
                      <a:noFill/>
                    </a:lnT>
                    <a:lnB>
                      <a:noFill/>
                    </a:lnB>
                  </a:tcPr>
                </a:tc>
                <a:tc>
                  <a:txBody>
                    <a:bodyPr/>
                    <a:lstStyle/>
                    <a:p>
                      <a:pPr algn="r" fontAlgn="ctr"/>
                      <a:r>
                        <a:rPr lang="en-IN" sz="1200" b="1">
                          <a:effectLst/>
                        </a:rPr>
                        <a:t>Single</a:t>
                      </a:r>
                    </a:p>
                  </a:txBody>
                  <a:tcPr marL="61442" marR="61442" marT="30721" marB="30721" anchor="ctr">
                    <a:lnL>
                      <a:noFill/>
                    </a:lnL>
                    <a:lnR>
                      <a:noFill/>
                    </a:lnR>
                    <a:lnT>
                      <a:noFill/>
                    </a:lnT>
                    <a:lnB>
                      <a:noFill/>
                    </a:lnB>
                  </a:tcPr>
                </a:tc>
                <a:tc>
                  <a:txBody>
                    <a:bodyPr/>
                    <a:lstStyle/>
                    <a:p>
                      <a:pPr algn="r" fontAlgn="ctr"/>
                      <a:r>
                        <a:rPr lang="en-IN" sz="1200" b="1">
                          <a:effectLst/>
                        </a:rPr>
                        <a:t>Partnered</a:t>
                      </a:r>
                    </a:p>
                  </a:txBody>
                  <a:tcPr marL="61442" marR="61442" marT="30721" marB="30721" anchor="ctr">
                    <a:lnL>
                      <a:noFill/>
                    </a:lnL>
                    <a:lnR>
                      <a:noFill/>
                    </a:lnR>
                    <a:lnT>
                      <a:noFill/>
                    </a:lnT>
                    <a:lnB>
                      <a:noFill/>
                    </a:lnB>
                  </a:tcPr>
                </a:tc>
                <a:tc>
                  <a:txBody>
                    <a:bodyPr/>
                    <a:lstStyle/>
                    <a:p>
                      <a:pPr algn="r" fontAlgn="ctr"/>
                      <a:r>
                        <a:rPr lang="en-IN" sz="1200" b="1" dirty="0">
                          <a:effectLst/>
                        </a:rPr>
                        <a:t>Single</a:t>
                      </a:r>
                    </a:p>
                  </a:txBody>
                  <a:tcPr marL="61442" marR="61442" marT="30721" marB="30721" anchor="ctr">
                    <a:lnL>
                      <a:noFill/>
                    </a:lnL>
                    <a:lnR>
                      <a:noFill/>
                    </a:lnR>
                    <a:lnT>
                      <a:noFill/>
                    </a:lnT>
                    <a:lnB>
                      <a:noFill/>
                    </a:lnB>
                  </a:tcPr>
                </a:tc>
                <a:tc>
                  <a:txBody>
                    <a:bodyPr/>
                    <a:lstStyle/>
                    <a:p>
                      <a:pPr algn="r" fontAlgn="ctr"/>
                      <a:r>
                        <a:rPr lang="en-IN" sz="1200" b="1">
                          <a:effectLst/>
                        </a:rPr>
                        <a:t>Partnered</a:t>
                      </a:r>
                    </a:p>
                  </a:txBody>
                  <a:tcPr marL="61442" marR="61442" marT="30721" marB="30721" anchor="ctr">
                    <a:lnL>
                      <a:noFill/>
                    </a:lnL>
                    <a:lnR>
                      <a:noFill/>
                    </a:lnR>
                    <a:lnB>
                      <a:noFill/>
                    </a:lnB>
                  </a:tcPr>
                </a:tc>
                <a:tc>
                  <a:txBody>
                    <a:bodyPr/>
                    <a:lstStyle/>
                    <a:p>
                      <a:pPr algn="r" fontAlgn="ctr"/>
                      <a:r>
                        <a:rPr lang="en-IN" sz="1200" b="1" dirty="0">
                          <a:effectLst/>
                        </a:rPr>
                        <a:t>Single</a:t>
                      </a:r>
                    </a:p>
                  </a:txBody>
                  <a:tcPr marL="61442" marR="61442" marT="30721" marB="30721" anchor="ctr">
                    <a:lnL>
                      <a:noFill/>
                    </a:lnL>
                    <a:lnR>
                      <a:noFill/>
                    </a:lnR>
                    <a:lnB>
                      <a:noFill/>
                    </a:lnB>
                  </a:tcPr>
                </a:tc>
                <a:extLst>
                  <a:ext uri="{0D108BD9-81ED-4DB2-BD59-A6C34878D82A}">
                    <a16:rowId xmlns:a16="http://schemas.microsoft.com/office/drawing/2014/main" val="612441253"/>
                  </a:ext>
                </a:extLst>
              </a:tr>
              <a:tr h="552948">
                <a:tc>
                  <a:txBody>
                    <a:bodyPr/>
                    <a:lstStyle/>
                    <a:p>
                      <a:pPr algn="r" fontAlgn="ctr"/>
                      <a:r>
                        <a:rPr lang="en-IN" sz="1200" b="1">
                          <a:effectLst/>
                        </a:rPr>
                        <a:t>Product</a:t>
                      </a:r>
                    </a:p>
                  </a:txBody>
                  <a:tcPr marL="61442" marR="61442" marT="30721" marB="30721" anchor="ctr">
                    <a:lnL>
                      <a:noFill/>
                    </a:lnL>
                    <a:lnR>
                      <a:noFill/>
                    </a:lnR>
                    <a:lnT>
                      <a:noFill/>
                    </a:lnT>
                    <a:lnB>
                      <a:noFill/>
                    </a:lnB>
                  </a:tcPr>
                </a:tc>
                <a:tc>
                  <a:txBody>
                    <a:bodyPr/>
                    <a:lstStyle/>
                    <a:p>
                      <a:pPr algn="r" fontAlgn="ctr"/>
                      <a:r>
                        <a:rPr lang="en-IN" sz="1200" b="1">
                          <a:effectLst/>
                        </a:rPr>
                        <a:t>Gender</a:t>
                      </a:r>
                    </a:p>
                  </a:txBody>
                  <a:tcPr marL="61442" marR="61442" marT="30721" marB="30721" anchor="ctr">
                    <a:lnL>
                      <a:noFill/>
                    </a:lnL>
                    <a:lnR>
                      <a:noFill/>
                    </a:lnR>
                    <a:lnT>
                      <a:noFill/>
                    </a:lnT>
                    <a:lnB>
                      <a:noFill/>
                    </a:lnB>
                  </a:tcPr>
                </a:tc>
                <a:tc>
                  <a:txBody>
                    <a:bodyPr/>
                    <a:lstStyle/>
                    <a:p>
                      <a:pPr algn="r" fontAlgn="ctr"/>
                      <a:endParaRPr lang="en-IN" sz="1200" b="1">
                        <a:effectLst/>
                      </a:endParaRPr>
                    </a:p>
                  </a:txBody>
                  <a:tcPr marL="61442" marR="61442" marT="30721" marB="30721" anchor="ctr">
                    <a:lnL>
                      <a:noFill/>
                    </a:lnL>
                    <a:lnR>
                      <a:noFill/>
                    </a:lnR>
                    <a:lnT>
                      <a:noFill/>
                    </a:lnT>
                    <a:lnB>
                      <a:noFill/>
                    </a:lnB>
                  </a:tcPr>
                </a:tc>
                <a:tc>
                  <a:txBody>
                    <a:bodyPr/>
                    <a:lstStyle/>
                    <a:p>
                      <a:pPr algn="r" fontAlgn="ctr"/>
                      <a:endParaRPr lang="en-IN" sz="1200" b="1">
                        <a:effectLst/>
                      </a:endParaRPr>
                    </a:p>
                  </a:txBody>
                  <a:tcPr marL="61442" marR="61442" marT="30721" marB="30721" anchor="ctr">
                    <a:lnL>
                      <a:noFill/>
                    </a:lnL>
                    <a:lnR>
                      <a:noFill/>
                    </a:lnR>
                    <a:lnT>
                      <a:noFill/>
                    </a:lnT>
                    <a:lnB>
                      <a:noFill/>
                    </a:lnB>
                  </a:tcPr>
                </a:tc>
                <a:tc>
                  <a:txBody>
                    <a:bodyPr/>
                    <a:lstStyle/>
                    <a:p>
                      <a:pPr algn="r" fontAlgn="ctr"/>
                      <a:endParaRPr lang="en-IN" sz="1200" b="1">
                        <a:effectLst/>
                      </a:endParaRPr>
                    </a:p>
                  </a:txBody>
                  <a:tcPr marL="61442" marR="61442" marT="30721" marB="30721" anchor="ctr">
                    <a:lnL>
                      <a:noFill/>
                    </a:lnL>
                    <a:lnR>
                      <a:noFill/>
                    </a:lnR>
                    <a:lnT>
                      <a:noFill/>
                    </a:lnT>
                    <a:lnB>
                      <a:noFill/>
                    </a:lnB>
                  </a:tcPr>
                </a:tc>
                <a:tc>
                  <a:txBody>
                    <a:bodyPr/>
                    <a:lstStyle/>
                    <a:p>
                      <a:pPr algn="r" fontAlgn="ctr"/>
                      <a:endParaRPr lang="en-IN" sz="1200" b="1">
                        <a:effectLst/>
                      </a:endParaRPr>
                    </a:p>
                  </a:txBody>
                  <a:tcPr marL="61442" marR="61442" marT="30721" marB="30721" anchor="ctr">
                    <a:lnL>
                      <a:noFill/>
                    </a:lnL>
                    <a:lnR>
                      <a:noFill/>
                    </a:lnR>
                    <a:lnT>
                      <a:noFill/>
                    </a:lnT>
                    <a:lnB>
                      <a:noFill/>
                    </a:lnB>
                  </a:tcPr>
                </a:tc>
                <a:tc>
                  <a:txBody>
                    <a:bodyPr/>
                    <a:lstStyle/>
                    <a:p>
                      <a:pPr algn="r" fontAlgn="ctr"/>
                      <a:endParaRPr lang="en-IN" sz="1200" b="1">
                        <a:effectLst/>
                      </a:endParaRPr>
                    </a:p>
                  </a:txBody>
                  <a:tcPr marL="61442" marR="61442" marT="30721" marB="30721" anchor="ctr">
                    <a:lnL>
                      <a:noFill/>
                    </a:lnL>
                    <a:lnR>
                      <a:noFill/>
                    </a:lnR>
                    <a:lnT>
                      <a:noFill/>
                    </a:lnT>
                    <a:lnB>
                      <a:noFill/>
                    </a:lnB>
                  </a:tcPr>
                </a:tc>
                <a:tc>
                  <a:txBody>
                    <a:bodyPr/>
                    <a:lstStyle/>
                    <a:p>
                      <a:pPr algn="r" fontAlgn="ctr"/>
                      <a:endParaRPr lang="en-IN" sz="1200" b="1">
                        <a:effectLst/>
                      </a:endParaRPr>
                    </a:p>
                  </a:txBody>
                  <a:tcPr marL="61442" marR="61442" marT="30721" marB="30721" anchor="ctr">
                    <a:lnL>
                      <a:noFill/>
                    </a:lnL>
                    <a:lnR>
                      <a:noFill/>
                    </a:lnR>
                    <a:lnT>
                      <a:noFill/>
                    </a:lnT>
                    <a:lnB>
                      <a:noFill/>
                    </a:lnB>
                  </a:tcPr>
                </a:tc>
                <a:tc>
                  <a:txBody>
                    <a:bodyPr/>
                    <a:lstStyle/>
                    <a:p>
                      <a:pPr algn="r" fontAlgn="ctr"/>
                      <a:endParaRPr lang="en-IN" sz="1200" b="1">
                        <a:effectLst/>
                      </a:endParaRPr>
                    </a:p>
                  </a:txBody>
                  <a:tcPr marL="61442" marR="61442" marT="30721" marB="30721" anchor="ctr">
                    <a:lnL>
                      <a:noFill/>
                    </a:lnL>
                    <a:lnR>
                      <a:noFill/>
                    </a:lnR>
                    <a:lnT>
                      <a:noFill/>
                    </a:lnT>
                    <a:lnB>
                      <a:noFill/>
                    </a:lnB>
                  </a:tcPr>
                </a:tc>
                <a:tc>
                  <a:txBody>
                    <a:bodyPr/>
                    <a:lstStyle/>
                    <a:p>
                      <a:pPr algn="r" fontAlgn="ctr"/>
                      <a:endParaRPr lang="en-IN" sz="1200" b="1">
                        <a:effectLst/>
                      </a:endParaRPr>
                    </a:p>
                  </a:txBody>
                  <a:tcPr marL="61442" marR="61442" marT="30721" marB="30721" anchor="ctr">
                    <a:lnL>
                      <a:noFill/>
                    </a:lnL>
                    <a:lnR>
                      <a:noFill/>
                    </a:lnR>
                    <a:lnT>
                      <a:noFill/>
                    </a:lnT>
                    <a:lnB>
                      <a:noFill/>
                    </a:lnB>
                  </a:tcPr>
                </a:tc>
                <a:tc>
                  <a:txBody>
                    <a:bodyPr/>
                    <a:lstStyle/>
                    <a:p>
                      <a:pPr algn="r" fontAlgn="ctr"/>
                      <a:endParaRPr lang="en-IN" sz="1200" b="1">
                        <a:effectLst/>
                      </a:endParaRPr>
                    </a:p>
                  </a:txBody>
                  <a:tcPr marL="61442" marR="61442" marT="30721" marB="30721" anchor="ctr">
                    <a:lnL>
                      <a:noFill/>
                    </a:lnL>
                    <a:lnR>
                      <a:noFill/>
                    </a:lnR>
                    <a:lnT>
                      <a:noFill/>
                    </a:lnT>
                    <a:lnB>
                      <a:noFill/>
                    </a:lnB>
                  </a:tcPr>
                </a:tc>
                <a:tc>
                  <a:txBody>
                    <a:bodyPr/>
                    <a:lstStyle/>
                    <a:p>
                      <a:pPr algn="r" fontAlgn="ctr"/>
                      <a:endParaRPr lang="en-IN" sz="1200" b="1">
                        <a:effectLst/>
                      </a:endParaRPr>
                    </a:p>
                  </a:txBody>
                  <a:tcPr marL="61442" marR="61442" marT="30721" marB="30721" anchor="ctr">
                    <a:lnL>
                      <a:noFill/>
                    </a:lnL>
                    <a:lnR>
                      <a:noFill/>
                    </a:lnR>
                    <a:lnT>
                      <a:noFill/>
                    </a:lnT>
                    <a:lnB>
                      <a:noFill/>
                    </a:lnB>
                  </a:tcPr>
                </a:tc>
                <a:extLst>
                  <a:ext uri="{0D108BD9-81ED-4DB2-BD59-A6C34878D82A}">
                    <a16:rowId xmlns:a16="http://schemas.microsoft.com/office/drawing/2014/main" val="4062299569"/>
                  </a:ext>
                </a:extLst>
              </a:tr>
              <a:tr h="552948">
                <a:tc rowSpan="2">
                  <a:txBody>
                    <a:bodyPr/>
                    <a:lstStyle/>
                    <a:p>
                      <a:pPr algn="r" fontAlgn="ctr"/>
                      <a:r>
                        <a:rPr lang="en-IN" sz="1200" b="1">
                          <a:effectLst/>
                        </a:rPr>
                        <a:t>TM195</a:t>
                      </a:r>
                    </a:p>
                  </a:txBody>
                  <a:tcPr marL="61442" marR="61442" marT="30721" marB="30721" anchor="ctr">
                    <a:lnL>
                      <a:noFill/>
                    </a:lnL>
                    <a:lnR>
                      <a:noFill/>
                    </a:lnR>
                    <a:lnT>
                      <a:noFill/>
                    </a:lnT>
                    <a:lnB>
                      <a:noFill/>
                    </a:lnB>
                    <a:solidFill>
                      <a:srgbClr val="F5F5F5"/>
                    </a:solidFill>
                  </a:tcPr>
                </a:tc>
                <a:tc>
                  <a:txBody>
                    <a:bodyPr/>
                    <a:lstStyle/>
                    <a:p>
                      <a:pPr algn="r" fontAlgn="ctr"/>
                      <a:r>
                        <a:rPr lang="en-IN" sz="1200" b="1">
                          <a:effectLst/>
                        </a:rPr>
                        <a:t>Female</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27</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13</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27</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13</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27</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13</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27</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13</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27</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13</a:t>
                      </a:r>
                    </a:p>
                  </a:txBody>
                  <a:tcPr marL="61442" marR="61442" marT="30721" marB="30721" anchor="ctr">
                    <a:lnL>
                      <a:noFill/>
                    </a:lnL>
                    <a:lnR>
                      <a:noFill/>
                    </a:lnR>
                    <a:lnT>
                      <a:noFill/>
                    </a:lnT>
                    <a:lnB>
                      <a:noFill/>
                    </a:lnB>
                    <a:solidFill>
                      <a:srgbClr val="F5F5F5"/>
                    </a:solidFill>
                  </a:tcPr>
                </a:tc>
                <a:extLst>
                  <a:ext uri="{0D108BD9-81ED-4DB2-BD59-A6C34878D82A}">
                    <a16:rowId xmlns:a16="http://schemas.microsoft.com/office/drawing/2014/main" val="3120207763"/>
                  </a:ext>
                </a:extLst>
              </a:tr>
              <a:tr h="316237">
                <a:tc vMerge="1">
                  <a:txBody>
                    <a:bodyPr/>
                    <a:lstStyle/>
                    <a:p>
                      <a:endParaRPr lang="en-IN"/>
                    </a:p>
                  </a:txBody>
                  <a:tcPr/>
                </a:tc>
                <a:tc>
                  <a:txBody>
                    <a:bodyPr/>
                    <a:lstStyle/>
                    <a:p>
                      <a:pPr algn="r" fontAlgn="ctr"/>
                      <a:r>
                        <a:rPr lang="en-IN" sz="1200" b="1">
                          <a:effectLst/>
                        </a:rPr>
                        <a:t>Male</a:t>
                      </a:r>
                    </a:p>
                  </a:txBody>
                  <a:tcPr marL="61442" marR="61442" marT="30721" marB="30721" anchor="ctr">
                    <a:lnL>
                      <a:noFill/>
                    </a:lnL>
                    <a:lnR>
                      <a:noFill/>
                    </a:lnR>
                    <a:lnT>
                      <a:noFill/>
                    </a:lnT>
                    <a:lnB>
                      <a:noFill/>
                    </a:lnB>
                  </a:tcPr>
                </a:tc>
                <a:tc>
                  <a:txBody>
                    <a:bodyPr/>
                    <a:lstStyle/>
                    <a:p>
                      <a:pPr algn="r" fontAlgn="ctr"/>
                      <a:r>
                        <a:rPr lang="en-IN" sz="1200">
                          <a:effectLst/>
                        </a:rPr>
                        <a:t>21</a:t>
                      </a:r>
                    </a:p>
                  </a:txBody>
                  <a:tcPr marL="61442" marR="61442" marT="30721" marB="30721" anchor="ctr">
                    <a:lnL>
                      <a:noFill/>
                    </a:lnL>
                    <a:lnR>
                      <a:noFill/>
                    </a:lnR>
                    <a:lnT>
                      <a:noFill/>
                    </a:lnT>
                    <a:lnB>
                      <a:noFill/>
                    </a:lnB>
                  </a:tcPr>
                </a:tc>
                <a:tc>
                  <a:txBody>
                    <a:bodyPr/>
                    <a:lstStyle/>
                    <a:p>
                      <a:pPr algn="r" fontAlgn="ctr"/>
                      <a:r>
                        <a:rPr lang="en-IN" sz="1200">
                          <a:effectLst/>
                        </a:rPr>
                        <a:t>19</a:t>
                      </a:r>
                    </a:p>
                  </a:txBody>
                  <a:tcPr marL="61442" marR="61442" marT="30721" marB="30721" anchor="ctr">
                    <a:lnL>
                      <a:noFill/>
                    </a:lnL>
                    <a:lnR>
                      <a:noFill/>
                    </a:lnR>
                    <a:lnT>
                      <a:noFill/>
                    </a:lnT>
                    <a:lnB>
                      <a:noFill/>
                    </a:lnB>
                  </a:tcPr>
                </a:tc>
                <a:tc>
                  <a:txBody>
                    <a:bodyPr/>
                    <a:lstStyle/>
                    <a:p>
                      <a:pPr algn="r" fontAlgn="ctr"/>
                      <a:r>
                        <a:rPr lang="en-IN" sz="1200">
                          <a:effectLst/>
                        </a:rPr>
                        <a:t>21</a:t>
                      </a:r>
                    </a:p>
                  </a:txBody>
                  <a:tcPr marL="61442" marR="61442" marT="30721" marB="30721" anchor="ctr">
                    <a:lnL>
                      <a:noFill/>
                    </a:lnL>
                    <a:lnR>
                      <a:noFill/>
                    </a:lnR>
                    <a:lnT>
                      <a:noFill/>
                    </a:lnT>
                    <a:lnB>
                      <a:noFill/>
                    </a:lnB>
                  </a:tcPr>
                </a:tc>
                <a:tc>
                  <a:txBody>
                    <a:bodyPr/>
                    <a:lstStyle/>
                    <a:p>
                      <a:pPr algn="r" fontAlgn="ctr"/>
                      <a:r>
                        <a:rPr lang="en-IN" sz="1200">
                          <a:effectLst/>
                        </a:rPr>
                        <a:t>19</a:t>
                      </a:r>
                    </a:p>
                  </a:txBody>
                  <a:tcPr marL="61442" marR="61442" marT="30721" marB="30721" anchor="ctr">
                    <a:lnL>
                      <a:noFill/>
                    </a:lnL>
                    <a:lnR>
                      <a:noFill/>
                    </a:lnR>
                    <a:lnT>
                      <a:noFill/>
                    </a:lnT>
                    <a:lnB>
                      <a:noFill/>
                    </a:lnB>
                  </a:tcPr>
                </a:tc>
                <a:tc>
                  <a:txBody>
                    <a:bodyPr/>
                    <a:lstStyle/>
                    <a:p>
                      <a:pPr algn="r" fontAlgn="ctr"/>
                      <a:r>
                        <a:rPr lang="en-IN" sz="1200">
                          <a:effectLst/>
                        </a:rPr>
                        <a:t>21</a:t>
                      </a:r>
                    </a:p>
                  </a:txBody>
                  <a:tcPr marL="61442" marR="61442" marT="30721" marB="30721" anchor="ctr">
                    <a:lnL>
                      <a:noFill/>
                    </a:lnL>
                    <a:lnR>
                      <a:noFill/>
                    </a:lnR>
                    <a:lnT>
                      <a:noFill/>
                    </a:lnT>
                    <a:lnB>
                      <a:noFill/>
                    </a:lnB>
                  </a:tcPr>
                </a:tc>
                <a:tc>
                  <a:txBody>
                    <a:bodyPr/>
                    <a:lstStyle/>
                    <a:p>
                      <a:pPr algn="r" fontAlgn="ctr"/>
                      <a:r>
                        <a:rPr lang="en-IN" sz="1200">
                          <a:effectLst/>
                        </a:rPr>
                        <a:t>19</a:t>
                      </a:r>
                    </a:p>
                  </a:txBody>
                  <a:tcPr marL="61442" marR="61442" marT="30721" marB="30721" anchor="ctr">
                    <a:lnL>
                      <a:noFill/>
                    </a:lnL>
                    <a:lnR>
                      <a:noFill/>
                    </a:lnR>
                    <a:lnT>
                      <a:noFill/>
                    </a:lnT>
                    <a:lnB>
                      <a:noFill/>
                    </a:lnB>
                  </a:tcPr>
                </a:tc>
                <a:tc>
                  <a:txBody>
                    <a:bodyPr/>
                    <a:lstStyle/>
                    <a:p>
                      <a:pPr algn="r" fontAlgn="ctr"/>
                      <a:r>
                        <a:rPr lang="en-IN" sz="1200">
                          <a:effectLst/>
                        </a:rPr>
                        <a:t>21</a:t>
                      </a:r>
                    </a:p>
                  </a:txBody>
                  <a:tcPr marL="61442" marR="61442" marT="30721" marB="30721" anchor="ctr">
                    <a:lnL>
                      <a:noFill/>
                    </a:lnL>
                    <a:lnR>
                      <a:noFill/>
                    </a:lnR>
                    <a:lnT>
                      <a:noFill/>
                    </a:lnT>
                    <a:lnB>
                      <a:noFill/>
                    </a:lnB>
                  </a:tcPr>
                </a:tc>
                <a:tc>
                  <a:txBody>
                    <a:bodyPr/>
                    <a:lstStyle/>
                    <a:p>
                      <a:pPr algn="r" fontAlgn="ctr"/>
                      <a:r>
                        <a:rPr lang="en-IN" sz="1200">
                          <a:effectLst/>
                        </a:rPr>
                        <a:t>19</a:t>
                      </a:r>
                    </a:p>
                  </a:txBody>
                  <a:tcPr marL="61442" marR="61442" marT="30721" marB="30721" anchor="ctr">
                    <a:lnL>
                      <a:noFill/>
                    </a:lnL>
                    <a:lnR>
                      <a:noFill/>
                    </a:lnR>
                    <a:lnT>
                      <a:noFill/>
                    </a:lnT>
                    <a:lnB>
                      <a:noFill/>
                    </a:lnB>
                  </a:tcPr>
                </a:tc>
                <a:tc>
                  <a:txBody>
                    <a:bodyPr/>
                    <a:lstStyle/>
                    <a:p>
                      <a:pPr algn="r" fontAlgn="ctr"/>
                      <a:r>
                        <a:rPr lang="en-IN" sz="1200">
                          <a:effectLst/>
                        </a:rPr>
                        <a:t>21</a:t>
                      </a:r>
                    </a:p>
                  </a:txBody>
                  <a:tcPr marL="61442" marR="61442" marT="30721" marB="30721" anchor="ctr">
                    <a:lnL>
                      <a:noFill/>
                    </a:lnL>
                    <a:lnR>
                      <a:noFill/>
                    </a:lnR>
                    <a:lnT>
                      <a:noFill/>
                    </a:lnT>
                    <a:lnB>
                      <a:noFill/>
                    </a:lnB>
                  </a:tcPr>
                </a:tc>
                <a:tc>
                  <a:txBody>
                    <a:bodyPr/>
                    <a:lstStyle/>
                    <a:p>
                      <a:pPr algn="r" fontAlgn="ctr"/>
                      <a:r>
                        <a:rPr lang="en-IN" sz="1200">
                          <a:effectLst/>
                        </a:rPr>
                        <a:t>19</a:t>
                      </a:r>
                    </a:p>
                  </a:txBody>
                  <a:tcPr marL="61442" marR="61442" marT="30721" marB="30721" anchor="ctr">
                    <a:lnL>
                      <a:noFill/>
                    </a:lnL>
                    <a:lnR>
                      <a:noFill/>
                    </a:lnR>
                    <a:lnT>
                      <a:noFill/>
                    </a:lnT>
                    <a:lnB>
                      <a:noFill/>
                    </a:lnB>
                  </a:tcPr>
                </a:tc>
                <a:extLst>
                  <a:ext uri="{0D108BD9-81ED-4DB2-BD59-A6C34878D82A}">
                    <a16:rowId xmlns:a16="http://schemas.microsoft.com/office/drawing/2014/main" val="3075228850"/>
                  </a:ext>
                </a:extLst>
              </a:tr>
              <a:tr h="552948">
                <a:tc rowSpan="2">
                  <a:txBody>
                    <a:bodyPr/>
                    <a:lstStyle/>
                    <a:p>
                      <a:pPr algn="r" fontAlgn="ctr"/>
                      <a:r>
                        <a:rPr lang="en-IN" sz="1200" b="1">
                          <a:effectLst/>
                        </a:rPr>
                        <a:t>TM498</a:t>
                      </a:r>
                    </a:p>
                  </a:txBody>
                  <a:tcPr marL="61442" marR="61442" marT="30721" marB="30721" anchor="ctr">
                    <a:lnL>
                      <a:noFill/>
                    </a:lnL>
                    <a:lnR>
                      <a:noFill/>
                    </a:lnR>
                    <a:lnT>
                      <a:noFill/>
                    </a:lnT>
                    <a:lnB>
                      <a:noFill/>
                    </a:lnB>
                    <a:solidFill>
                      <a:srgbClr val="F5F5F5"/>
                    </a:solidFill>
                  </a:tcPr>
                </a:tc>
                <a:tc>
                  <a:txBody>
                    <a:bodyPr/>
                    <a:lstStyle/>
                    <a:p>
                      <a:pPr algn="r" fontAlgn="ctr"/>
                      <a:r>
                        <a:rPr lang="en-IN" sz="1200" b="1">
                          <a:effectLst/>
                        </a:rPr>
                        <a:t>Female</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15</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14</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15</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14</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15</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14</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15</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14</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15</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14</a:t>
                      </a:r>
                    </a:p>
                  </a:txBody>
                  <a:tcPr marL="61442" marR="61442" marT="30721" marB="30721" anchor="ctr">
                    <a:lnL>
                      <a:noFill/>
                    </a:lnL>
                    <a:lnR>
                      <a:noFill/>
                    </a:lnR>
                    <a:lnT>
                      <a:noFill/>
                    </a:lnT>
                    <a:lnB>
                      <a:noFill/>
                    </a:lnB>
                    <a:solidFill>
                      <a:srgbClr val="F5F5F5"/>
                    </a:solidFill>
                  </a:tcPr>
                </a:tc>
                <a:extLst>
                  <a:ext uri="{0D108BD9-81ED-4DB2-BD59-A6C34878D82A}">
                    <a16:rowId xmlns:a16="http://schemas.microsoft.com/office/drawing/2014/main" val="4227694067"/>
                  </a:ext>
                </a:extLst>
              </a:tr>
              <a:tr h="316237">
                <a:tc vMerge="1">
                  <a:txBody>
                    <a:bodyPr/>
                    <a:lstStyle/>
                    <a:p>
                      <a:endParaRPr lang="en-IN"/>
                    </a:p>
                  </a:txBody>
                  <a:tcPr/>
                </a:tc>
                <a:tc>
                  <a:txBody>
                    <a:bodyPr/>
                    <a:lstStyle/>
                    <a:p>
                      <a:pPr algn="r" fontAlgn="ctr"/>
                      <a:r>
                        <a:rPr lang="en-IN" sz="1200" b="1">
                          <a:effectLst/>
                        </a:rPr>
                        <a:t>Male</a:t>
                      </a:r>
                    </a:p>
                  </a:txBody>
                  <a:tcPr marL="61442" marR="61442" marT="30721" marB="30721" anchor="ctr">
                    <a:lnL>
                      <a:noFill/>
                    </a:lnL>
                    <a:lnR>
                      <a:noFill/>
                    </a:lnR>
                    <a:lnT>
                      <a:noFill/>
                    </a:lnT>
                    <a:lnB>
                      <a:noFill/>
                    </a:lnB>
                  </a:tcPr>
                </a:tc>
                <a:tc>
                  <a:txBody>
                    <a:bodyPr/>
                    <a:lstStyle/>
                    <a:p>
                      <a:pPr algn="r" fontAlgn="ctr"/>
                      <a:r>
                        <a:rPr lang="en-IN" sz="1200">
                          <a:effectLst/>
                        </a:rPr>
                        <a:t>21</a:t>
                      </a:r>
                    </a:p>
                  </a:txBody>
                  <a:tcPr marL="61442" marR="61442" marT="30721" marB="30721" anchor="ctr">
                    <a:lnL>
                      <a:noFill/>
                    </a:lnL>
                    <a:lnR>
                      <a:noFill/>
                    </a:lnR>
                    <a:lnT>
                      <a:noFill/>
                    </a:lnT>
                    <a:lnB>
                      <a:noFill/>
                    </a:lnB>
                  </a:tcPr>
                </a:tc>
                <a:tc>
                  <a:txBody>
                    <a:bodyPr/>
                    <a:lstStyle/>
                    <a:p>
                      <a:pPr algn="r" fontAlgn="ctr"/>
                      <a:r>
                        <a:rPr lang="en-IN" sz="1200">
                          <a:effectLst/>
                        </a:rPr>
                        <a:t>10</a:t>
                      </a:r>
                    </a:p>
                  </a:txBody>
                  <a:tcPr marL="61442" marR="61442" marT="30721" marB="30721" anchor="ctr">
                    <a:lnL>
                      <a:noFill/>
                    </a:lnL>
                    <a:lnR>
                      <a:noFill/>
                    </a:lnR>
                    <a:lnT>
                      <a:noFill/>
                    </a:lnT>
                    <a:lnB>
                      <a:noFill/>
                    </a:lnB>
                  </a:tcPr>
                </a:tc>
                <a:tc>
                  <a:txBody>
                    <a:bodyPr/>
                    <a:lstStyle/>
                    <a:p>
                      <a:pPr algn="r" fontAlgn="ctr"/>
                      <a:r>
                        <a:rPr lang="en-IN" sz="1200">
                          <a:effectLst/>
                        </a:rPr>
                        <a:t>21</a:t>
                      </a:r>
                    </a:p>
                  </a:txBody>
                  <a:tcPr marL="61442" marR="61442" marT="30721" marB="30721" anchor="ctr">
                    <a:lnL>
                      <a:noFill/>
                    </a:lnL>
                    <a:lnR>
                      <a:noFill/>
                    </a:lnR>
                    <a:lnT>
                      <a:noFill/>
                    </a:lnT>
                    <a:lnB>
                      <a:noFill/>
                    </a:lnB>
                  </a:tcPr>
                </a:tc>
                <a:tc>
                  <a:txBody>
                    <a:bodyPr/>
                    <a:lstStyle/>
                    <a:p>
                      <a:pPr algn="r" fontAlgn="ctr"/>
                      <a:r>
                        <a:rPr lang="en-IN" sz="1200">
                          <a:effectLst/>
                        </a:rPr>
                        <a:t>10</a:t>
                      </a:r>
                    </a:p>
                  </a:txBody>
                  <a:tcPr marL="61442" marR="61442" marT="30721" marB="30721" anchor="ctr">
                    <a:lnL>
                      <a:noFill/>
                    </a:lnL>
                    <a:lnR>
                      <a:noFill/>
                    </a:lnR>
                    <a:lnT>
                      <a:noFill/>
                    </a:lnT>
                    <a:lnB>
                      <a:noFill/>
                    </a:lnB>
                  </a:tcPr>
                </a:tc>
                <a:tc>
                  <a:txBody>
                    <a:bodyPr/>
                    <a:lstStyle/>
                    <a:p>
                      <a:pPr algn="r" fontAlgn="ctr"/>
                      <a:r>
                        <a:rPr lang="en-IN" sz="1200">
                          <a:effectLst/>
                        </a:rPr>
                        <a:t>21</a:t>
                      </a:r>
                    </a:p>
                  </a:txBody>
                  <a:tcPr marL="61442" marR="61442" marT="30721" marB="30721" anchor="ctr">
                    <a:lnL>
                      <a:noFill/>
                    </a:lnL>
                    <a:lnR>
                      <a:noFill/>
                    </a:lnR>
                    <a:lnT>
                      <a:noFill/>
                    </a:lnT>
                    <a:lnB>
                      <a:noFill/>
                    </a:lnB>
                  </a:tcPr>
                </a:tc>
                <a:tc>
                  <a:txBody>
                    <a:bodyPr/>
                    <a:lstStyle/>
                    <a:p>
                      <a:pPr algn="r" fontAlgn="ctr"/>
                      <a:r>
                        <a:rPr lang="en-IN" sz="1200">
                          <a:effectLst/>
                        </a:rPr>
                        <a:t>10</a:t>
                      </a:r>
                    </a:p>
                  </a:txBody>
                  <a:tcPr marL="61442" marR="61442" marT="30721" marB="30721" anchor="ctr">
                    <a:lnL>
                      <a:noFill/>
                    </a:lnL>
                    <a:lnR>
                      <a:noFill/>
                    </a:lnR>
                    <a:lnT>
                      <a:noFill/>
                    </a:lnT>
                    <a:lnB>
                      <a:noFill/>
                    </a:lnB>
                  </a:tcPr>
                </a:tc>
                <a:tc>
                  <a:txBody>
                    <a:bodyPr/>
                    <a:lstStyle/>
                    <a:p>
                      <a:pPr algn="r" fontAlgn="ctr"/>
                      <a:r>
                        <a:rPr lang="en-IN" sz="1200">
                          <a:effectLst/>
                        </a:rPr>
                        <a:t>21</a:t>
                      </a:r>
                    </a:p>
                  </a:txBody>
                  <a:tcPr marL="61442" marR="61442" marT="30721" marB="30721" anchor="ctr">
                    <a:lnL>
                      <a:noFill/>
                    </a:lnL>
                    <a:lnR>
                      <a:noFill/>
                    </a:lnR>
                    <a:lnT>
                      <a:noFill/>
                    </a:lnT>
                    <a:lnB>
                      <a:noFill/>
                    </a:lnB>
                  </a:tcPr>
                </a:tc>
                <a:tc>
                  <a:txBody>
                    <a:bodyPr/>
                    <a:lstStyle/>
                    <a:p>
                      <a:pPr algn="r" fontAlgn="ctr"/>
                      <a:r>
                        <a:rPr lang="en-IN" sz="1200">
                          <a:effectLst/>
                        </a:rPr>
                        <a:t>10</a:t>
                      </a:r>
                    </a:p>
                  </a:txBody>
                  <a:tcPr marL="61442" marR="61442" marT="30721" marB="30721" anchor="ctr">
                    <a:lnL>
                      <a:noFill/>
                    </a:lnL>
                    <a:lnR>
                      <a:noFill/>
                    </a:lnR>
                    <a:lnT>
                      <a:noFill/>
                    </a:lnT>
                    <a:lnB>
                      <a:noFill/>
                    </a:lnB>
                  </a:tcPr>
                </a:tc>
                <a:tc>
                  <a:txBody>
                    <a:bodyPr/>
                    <a:lstStyle/>
                    <a:p>
                      <a:pPr algn="r" fontAlgn="ctr"/>
                      <a:r>
                        <a:rPr lang="en-IN" sz="1200">
                          <a:effectLst/>
                        </a:rPr>
                        <a:t>21</a:t>
                      </a:r>
                    </a:p>
                  </a:txBody>
                  <a:tcPr marL="61442" marR="61442" marT="30721" marB="30721" anchor="ctr">
                    <a:lnL>
                      <a:noFill/>
                    </a:lnL>
                    <a:lnR>
                      <a:noFill/>
                    </a:lnR>
                    <a:lnT>
                      <a:noFill/>
                    </a:lnT>
                    <a:lnB>
                      <a:noFill/>
                    </a:lnB>
                  </a:tcPr>
                </a:tc>
                <a:tc>
                  <a:txBody>
                    <a:bodyPr/>
                    <a:lstStyle/>
                    <a:p>
                      <a:pPr algn="r" fontAlgn="ctr"/>
                      <a:r>
                        <a:rPr lang="en-IN" sz="1200">
                          <a:effectLst/>
                        </a:rPr>
                        <a:t>10</a:t>
                      </a:r>
                    </a:p>
                  </a:txBody>
                  <a:tcPr marL="61442" marR="61442" marT="30721" marB="30721" anchor="ctr">
                    <a:lnL>
                      <a:noFill/>
                    </a:lnL>
                    <a:lnR>
                      <a:noFill/>
                    </a:lnR>
                    <a:lnT>
                      <a:noFill/>
                    </a:lnT>
                    <a:lnB>
                      <a:noFill/>
                    </a:lnB>
                  </a:tcPr>
                </a:tc>
                <a:extLst>
                  <a:ext uri="{0D108BD9-81ED-4DB2-BD59-A6C34878D82A}">
                    <a16:rowId xmlns:a16="http://schemas.microsoft.com/office/drawing/2014/main" val="716982063"/>
                  </a:ext>
                </a:extLst>
              </a:tr>
              <a:tr h="552948">
                <a:tc rowSpan="2">
                  <a:txBody>
                    <a:bodyPr/>
                    <a:lstStyle/>
                    <a:p>
                      <a:pPr algn="r" fontAlgn="ctr"/>
                      <a:r>
                        <a:rPr lang="en-IN" sz="1200" b="1">
                          <a:effectLst/>
                        </a:rPr>
                        <a:t>TM798</a:t>
                      </a:r>
                    </a:p>
                  </a:txBody>
                  <a:tcPr marL="61442" marR="61442" marT="30721" marB="30721" anchor="ctr">
                    <a:lnL>
                      <a:noFill/>
                    </a:lnL>
                    <a:lnR>
                      <a:noFill/>
                    </a:lnR>
                    <a:lnT>
                      <a:noFill/>
                    </a:lnT>
                    <a:lnB>
                      <a:noFill/>
                    </a:lnB>
                    <a:solidFill>
                      <a:srgbClr val="F5F5F5"/>
                    </a:solidFill>
                  </a:tcPr>
                </a:tc>
                <a:tc>
                  <a:txBody>
                    <a:bodyPr/>
                    <a:lstStyle/>
                    <a:p>
                      <a:pPr algn="r" fontAlgn="ctr"/>
                      <a:r>
                        <a:rPr lang="en-IN" sz="1200" b="1">
                          <a:effectLst/>
                        </a:rPr>
                        <a:t>Female</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4</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3</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4</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3</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4</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3</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4</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3</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4</a:t>
                      </a:r>
                    </a:p>
                  </a:txBody>
                  <a:tcPr marL="61442" marR="61442" marT="30721" marB="30721" anchor="ctr">
                    <a:lnL>
                      <a:noFill/>
                    </a:lnL>
                    <a:lnR>
                      <a:noFill/>
                    </a:lnR>
                    <a:lnT>
                      <a:noFill/>
                    </a:lnT>
                    <a:lnB>
                      <a:noFill/>
                    </a:lnB>
                    <a:solidFill>
                      <a:srgbClr val="F5F5F5"/>
                    </a:solidFill>
                  </a:tcPr>
                </a:tc>
                <a:tc>
                  <a:txBody>
                    <a:bodyPr/>
                    <a:lstStyle/>
                    <a:p>
                      <a:pPr algn="r" fontAlgn="ctr"/>
                      <a:r>
                        <a:rPr lang="en-IN" sz="1200">
                          <a:effectLst/>
                        </a:rPr>
                        <a:t>3</a:t>
                      </a:r>
                    </a:p>
                  </a:txBody>
                  <a:tcPr marL="61442" marR="61442" marT="30721" marB="30721" anchor="ctr">
                    <a:lnL>
                      <a:noFill/>
                    </a:lnL>
                    <a:lnR>
                      <a:noFill/>
                    </a:lnR>
                    <a:lnT>
                      <a:noFill/>
                    </a:lnT>
                    <a:lnB>
                      <a:noFill/>
                    </a:lnB>
                    <a:solidFill>
                      <a:srgbClr val="F5F5F5"/>
                    </a:solidFill>
                  </a:tcPr>
                </a:tc>
                <a:extLst>
                  <a:ext uri="{0D108BD9-81ED-4DB2-BD59-A6C34878D82A}">
                    <a16:rowId xmlns:a16="http://schemas.microsoft.com/office/drawing/2014/main" val="392864143"/>
                  </a:ext>
                </a:extLst>
              </a:tr>
              <a:tr h="316237">
                <a:tc vMerge="1">
                  <a:txBody>
                    <a:bodyPr/>
                    <a:lstStyle/>
                    <a:p>
                      <a:endParaRPr lang="en-IN"/>
                    </a:p>
                  </a:txBody>
                  <a:tcPr/>
                </a:tc>
                <a:tc>
                  <a:txBody>
                    <a:bodyPr/>
                    <a:lstStyle/>
                    <a:p>
                      <a:pPr algn="r" fontAlgn="ctr"/>
                      <a:r>
                        <a:rPr lang="en-IN" sz="1200" b="1">
                          <a:effectLst/>
                        </a:rPr>
                        <a:t>Male</a:t>
                      </a:r>
                    </a:p>
                  </a:txBody>
                  <a:tcPr marL="61442" marR="61442" marT="30721" marB="30721" anchor="ctr">
                    <a:lnL>
                      <a:noFill/>
                    </a:lnL>
                    <a:lnR>
                      <a:noFill/>
                    </a:lnR>
                    <a:lnT>
                      <a:noFill/>
                    </a:lnT>
                    <a:lnB>
                      <a:noFill/>
                    </a:lnB>
                  </a:tcPr>
                </a:tc>
                <a:tc>
                  <a:txBody>
                    <a:bodyPr/>
                    <a:lstStyle/>
                    <a:p>
                      <a:pPr algn="r" fontAlgn="ctr"/>
                      <a:r>
                        <a:rPr lang="en-IN" sz="1200" dirty="0">
                          <a:effectLst/>
                        </a:rPr>
                        <a:t>19</a:t>
                      </a:r>
                    </a:p>
                  </a:txBody>
                  <a:tcPr marL="61442" marR="61442" marT="30721" marB="30721" anchor="ctr">
                    <a:lnL>
                      <a:noFill/>
                    </a:lnL>
                    <a:lnR>
                      <a:noFill/>
                    </a:lnR>
                    <a:lnT>
                      <a:noFill/>
                    </a:lnT>
                    <a:lnB>
                      <a:noFill/>
                    </a:lnB>
                  </a:tcPr>
                </a:tc>
                <a:tc>
                  <a:txBody>
                    <a:bodyPr/>
                    <a:lstStyle/>
                    <a:p>
                      <a:pPr algn="r" fontAlgn="ctr"/>
                      <a:r>
                        <a:rPr lang="en-IN" sz="1200" dirty="0">
                          <a:effectLst/>
                        </a:rPr>
                        <a:t>14</a:t>
                      </a:r>
                    </a:p>
                  </a:txBody>
                  <a:tcPr marL="61442" marR="61442" marT="30721" marB="30721" anchor="ctr">
                    <a:lnL>
                      <a:noFill/>
                    </a:lnL>
                    <a:lnR>
                      <a:noFill/>
                    </a:lnR>
                    <a:lnT>
                      <a:noFill/>
                    </a:lnT>
                    <a:lnB>
                      <a:noFill/>
                    </a:lnB>
                  </a:tcPr>
                </a:tc>
                <a:tc>
                  <a:txBody>
                    <a:bodyPr/>
                    <a:lstStyle/>
                    <a:p>
                      <a:pPr algn="r" fontAlgn="ctr"/>
                      <a:r>
                        <a:rPr lang="en-IN" sz="1200">
                          <a:effectLst/>
                        </a:rPr>
                        <a:t>19</a:t>
                      </a:r>
                    </a:p>
                  </a:txBody>
                  <a:tcPr marL="61442" marR="61442" marT="30721" marB="30721" anchor="ctr">
                    <a:lnL>
                      <a:noFill/>
                    </a:lnL>
                    <a:lnR>
                      <a:noFill/>
                    </a:lnR>
                    <a:lnT>
                      <a:noFill/>
                    </a:lnT>
                    <a:lnB>
                      <a:noFill/>
                    </a:lnB>
                  </a:tcPr>
                </a:tc>
                <a:tc>
                  <a:txBody>
                    <a:bodyPr/>
                    <a:lstStyle/>
                    <a:p>
                      <a:pPr algn="r" fontAlgn="ctr"/>
                      <a:r>
                        <a:rPr lang="en-IN" sz="1200">
                          <a:effectLst/>
                        </a:rPr>
                        <a:t>14</a:t>
                      </a:r>
                    </a:p>
                  </a:txBody>
                  <a:tcPr marL="61442" marR="61442" marT="30721" marB="30721" anchor="ctr">
                    <a:lnL>
                      <a:noFill/>
                    </a:lnL>
                    <a:lnR>
                      <a:noFill/>
                    </a:lnR>
                    <a:lnT>
                      <a:noFill/>
                    </a:lnT>
                    <a:lnB>
                      <a:noFill/>
                    </a:lnB>
                  </a:tcPr>
                </a:tc>
                <a:tc>
                  <a:txBody>
                    <a:bodyPr/>
                    <a:lstStyle/>
                    <a:p>
                      <a:pPr algn="r" fontAlgn="ctr"/>
                      <a:r>
                        <a:rPr lang="en-IN" sz="1200">
                          <a:effectLst/>
                        </a:rPr>
                        <a:t>19</a:t>
                      </a:r>
                    </a:p>
                  </a:txBody>
                  <a:tcPr marL="61442" marR="61442" marT="30721" marB="30721" anchor="ctr">
                    <a:lnL>
                      <a:noFill/>
                    </a:lnL>
                    <a:lnR>
                      <a:noFill/>
                    </a:lnR>
                    <a:lnT>
                      <a:noFill/>
                    </a:lnT>
                    <a:lnB>
                      <a:noFill/>
                    </a:lnB>
                  </a:tcPr>
                </a:tc>
                <a:tc>
                  <a:txBody>
                    <a:bodyPr/>
                    <a:lstStyle/>
                    <a:p>
                      <a:pPr algn="r" fontAlgn="ctr"/>
                      <a:r>
                        <a:rPr lang="en-IN" sz="1200">
                          <a:effectLst/>
                        </a:rPr>
                        <a:t>14</a:t>
                      </a:r>
                    </a:p>
                  </a:txBody>
                  <a:tcPr marL="61442" marR="61442" marT="30721" marB="30721" anchor="ctr">
                    <a:lnL>
                      <a:noFill/>
                    </a:lnL>
                    <a:lnR>
                      <a:noFill/>
                    </a:lnR>
                    <a:lnT>
                      <a:noFill/>
                    </a:lnT>
                    <a:lnB>
                      <a:noFill/>
                    </a:lnB>
                  </a:tcPr>
                </a:tc>
                <a:tc>
                  <a:txBody>
                    <a:bodyPr/>
                    <a:lstStyle/>
                    <a:p>
                      <a:pPr algn="r" fontAlgn="ctr"/>
                      <a:r>
                        <a:rPr lang="en-IN" sz="1200">
                          <a:effectLst/>
                        </a:rPr>
                        <a:t>19</a:t>
                      </a:r>
                    </a:p>
                  </a:txBody>
                  <a:tcPr marL="61442" marR="61442" marT="30721" marB="30721" anchor="ctr">
                    <a:lnL>
                      <a:noFill/>
                    </a:lnL>
                    <a:lnR>
                      <a:noFill/>
                    </a:lnR>
                    <a:lnT>
                      <a:noFill/>
                    </a:lnT>
                    <a:lnB>
                      <a:noFill/>
                    </a:lnB>
                  </a:tcPr>
                </a:tc>
                <a:tc>
                  <a:txBody>
                    <a:bodyPr/>
                    <a:lstStyle/>
                    <a:p>
                      <a:pPr algn="r" fontAlgn="ctr"/>
                      <a:r>
                        <a:rPr lang="en-IN" sz="1200">
                          <a:effectLst/>
                        </a:rPr>
                        <a:t>14</a:t>
                      </a:r>
                    </a:p>
                  </a:txBody>
                  <a:tcPr marL="61442" marR="61442" marT="30721" marB="30721" anchor="ctr">
                    <a:lnL>
                      <a:noFill/>
                    </a:lnL>
                    <a:lnR>
                      <a:noFill/>
                    </a:lnR>
                    <a:lnT>
                      <a:noFill/>
                    </a:lnT>
                    <a:lnB>
                      <a:noFill/>
                    </a:lnB>
                  </a:tcPr>
                </a:tc>
                <a:tc>
                  <a:txBody>
                    <a:bodyPr/>
                    <a:lstStyle/>
                    <a:p>
                      <a:pPr algn="r" fontAlgn="ctr"/>
                      <a:r>
                        <a:rPr lang="en-IN" sz="1200">
                          <a:effectLst/>
                        </a:rPr>
                        <a:t>19</a:t>
                      </a:r>
                    </a:p>
                  </a:txBody>
                  <a:tcPr marL="61442" marR="61442" marT="30721" marB="30721" anchor="ctr">
                    <a:lnL>
                      <a:noFill/>
                    </a:lnL>
                    <a:lnR>
                      <a:noFill/>
                    </a:lnR>
                    <a:lnT>
                      <a:noFill/>
                    </a:lnT>
                    <a:lnB>
                      <a:noFill/>
                    </a:lnB>
                  </a:tcPr>
                </a:tc>
                <a:tc>
                  <a:txBody>
                    <a:bodyPr/>
                    <a:lstStyle/>
                    <a:p>
                      <a:pPr algn="r" fontAlgn="ctr"/>
                      <a:r>
                        <a:rPr lang="en-IN" sz="1200" dirty="0">
                          <a:effectLst/>
                        </a:rPr>
                        <a:t>14</a:t>
                      </a:r>
                    </a:p>
                  </a:txBody>
                  <a:tcPr marL="61442" marR="61442" marT="30721" marB="30721" anchor="ctr">
                    <a:lnL>
                      <a:noFill/>
                    </a:lnL>
                    <a:lnR>
                      <a:noFill/>
                    </a:lnR>
                    <a:lnT>
                      <a:noFill/>
                    </a:lnT>
                    <a:lnB>
                      <a:noFill/>
                    </a:lnB>
                  </a:tcPr>
                </a:tc>
                <a:extLst>
                  <a:ext uri="{0D108BD9-81ED-4DB2-BD59-A6C34878D82A}">
                    <a16:rowId xmlns:a16="http://schemas.microsoft.com/office/drawing/2014/main" val="130298759"/>
                  </a:ext>
                </a:extLst>
              </a:tr>
            </a:tbl>
          </a:graphicData>
        </a:graphic>
      </p:graphicFrame>
    </p:spTree>
    <p:extLst>
      <p:ext uri="{BB962C8B-B14F-4D97-AF65-F5344CB8AC3E}">
        <p14:creationId xmlns:p14="http://schemas.microsoft.com/office/powerpoint/2010/main" val="2078004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E2A335-4E01-7FC3-6B2E-C896D0BC046D}"/>
              </a:ext>
            </a:extLst>
          </p:cNvPr>
          <p:cNvSpPr txBox="1"/>
          <p:nvPr/>
        </p:nvSpPr>
        <p:spPr>
          <a:xfrm>
            <a:off x="728870" y="755374"/>
            <a:ext cx="8431695" cy="369332"/>
          </a:xfrm>
          <a:prstGeom prst="rect">
            <a:avLst/>
          </a:prstGeom>
          <a:noFill/>
        </p:spPr>
        <p:txBody>
          <a:bodyPr wrap="square">
            <a:spAutoFit/>
          </a:bodyPr>
          <a:lstStyle/>
          <a:p>
            <a:r>
              <a:rPr lang="en-IN" dirty="0" err="1"/>
              <a:t>sns.countplot</a:t>
            </a:r>
            <a:r>
              <a:rPr lang="en-IN" dirty="0"/>
              <a:t>(x="</a:t>
            </a:r>
            <a:r>
              <a:rPr lang="en-IN" dirty="0" err="1"/>
              <a:t>Gender",hue</a:t>
            </a:r>
            <a:r>
              <a:rPr lang="en-IN" dirty="0"/>
              <a:t>='</a:t>
            </a:r>
            <a:r>
              <a:rPr lang="en-IN" dirty="0" err="1"/>
              <a:t>Product',data</a:t>
            </a:r>
            <a:r>
              <a:rPr lang="en-IN" dirty="0"/>
              <a:t>=</a:t>
            </a:r>
            <a:r>
              <a:rPr lang="en-IN" dirty="0" err="1"/>
              <a:t>myData</a:t>
            </a:r>
            <a:r>
              <a:rPr lang="en-IN" dirty="0"/>
              <a:t>)</a:t>
            </a:r>
          </a:p>
        </p:txBody>
      </p:sp>
      <p:pic>
        <p:nvPicPr>
          <p:cNvPr id="17410" name="Picture 2">
            <a:extLst>
              <a:ext uri="{FF2B5EF4-FFF2-40B4-BE49-F238E27FC236}">
                <a16:creationId xmlns:a16="http://schemas.microsoft.com/office/drawing/2014/main" id="{75B8FF8C-8B8C-0BB3-C9FA-2E8BB3DCB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71" y="1378226"/>
            <a:ext cx="4465982" cy="3298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20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DA781D-237D-2DCA-1373-54948C830B54}"/>
              </a:ext>
            </a:extLst>
          </p:cNvPr>
          <p:cNvSpPr txBox="1"/>
          <p:nvPr/>
        </p:nvSpPr>
        <p:spPr>
          <a:xfrm>
            <a:off x="583096" y="636104"/>
            <a:ext cx="8577469" cy="369332"/>
          </a:xfrm>
          <a:prstGeom prst="rect">
            <a:avLst/>
          </a:prstGeom>
          <a:noFill/>
        </p:spPr>
        <p:txBody>
          <a:bodyPr wrap="square">
            <a:spAutoFit/>
          </a:bodyPr>
          <a:lstStyle/>
          <a:p>
            <a:r>
              <a:rPr lang="en-IN" dirty="0" err="1"/>
              <a:t>pd.pivot_table</a:t>
            </a:r>
            <a:r>
              <a:rPr lang="en-IN" dirty="0"/>
              <a:t>(</a:t>
            </a:r>
            <a:r>
              <a:rPr lang="en-IN" dirty="0" err="1"/>
              <a:t>myData</a:t>
            </a:r>
            <a:r>
              <a:rPr lang="en-IN" dirty="0"/>
              <a:t>,'</a:t>
            </a:r>
            <a:r>
              <a:rPr lang="en-IN" dirty="0" err="1"/>
              <a:t>Income',index</a:t>
            </a:r>
            <a:r>
              <a:rPr lang="en-IN" dirty="0"/>
              <a:t>=['</a:t>
            </a:r>
            <a:r>
              <a:rPr lang="en-IN" dirty="0" err="1"/>
              <a:t>Product','Gender</a:t>
            </a:r>
            <a:r>
              <a:rPr lang="en-IN" dirty="0"/>
              <a:t>'],columns=['</a:t>
            </a:r>
            <a:r>
              <a:rPr lang="en-IN" dirty="0" err="1"/>
              <a:t>MaritalStatus</a:t>
            </a:r>
            <a:r>
              <a:rPr lang="en-IN" dirty="0"/>
              <a:t>'])</a:t>
            </a:r>
          </a:p>
        </p:txBody>
      </p:sp>
      <p:graphicFrame>
        <p:nvGraphicFramePr>
          <p:cNvPr id="3" name="Table 2">
            <a:extLst>
              <a:ext uri="{FF2B5EF4-FFF2-40B4-BE49-F238E27FC236}">
                <a16:creationId xmlns:a16="http://schemas.microsoft.com/office/drawing/2014/main" id="{ACD7D039-6EDE-94CD-F17B-F4518F305DAB}"/>
              </a:ext>
            </a:extLst>
          </p:cNvPr>
          <p:cNvGraphicFramePr>
            <a:graphicFrameLocks noGrp="1"/>
          </p:cNvGraphicFramePr>
          <p:nvPr>
            <p:extLst>
              <p:ext uri="{D42A27DB-BD31-4B8C-83A1-F6EECF244321}">
                <p14:modId xmlns:p14="http://schemas.microsoft.com/office/powerpoint/2010/main" val="2752515396"/>
              </p:ext>
            </p:extLst>
          </p:nvPr>
        </p:nvGraphicFramePr>
        <p:xfrm>
          <a:off x="887896" y="1417983"/>
          <a:ext cx="7845288" cy="4170566"/>
        </p:xfrm>
        <a:graphic>
          <a:graphicData uri="http://schemas.openxmlformats.org/drawingml/2006/table">
            <a:tbl>
              <a:tblPr/>
              <a:tblGrid>
                <a:gridCol w="1961322">
                  <a:extLst>
                    <a:ext uri="{9D8B030D-6E8A-4147-A177-3AD203B41FA5}">
                      <a16:colId xmlns:a16="http://schemas.microsoft.com/office/drawing/2014/main" val="3602666212"/>
                    </a:ext>
                  </a:extLst>
                </a:gridCol>
                <a:gridCol w="2098227">
                  <a:extLst>
                    <a:ext uri="{9D8B030D-6E8A-4147-A177-3AD203B41FA5}">
                      <a16:colId xmlns:a16="http://schemas.microsoft.com/office/drawing/2014/main" val="3914483325"/>
                    </a:ext>
                  </a:extLst>
                </a:gridCol>
                <a:gridCol w="2023822">
                  <a:extLst>
                    <a:ext uri="{9D8B030D-6E8A-4147-A177-3AD203B41FA5}">
                      <a16:colId xmlns:a16="http://schemas.microsoft.com/office/drawing/2014/main" val="449928049"/>
                    </a:ext>
                  </a:extLst>
                </a:gridCol>
                <a:gridCol w="1761917">
                  <a:extLst>
                    <a:ext uri="{9D8B030D-6E8A-4147-A177-3AD203B41FA5}">
                      <a16:colId xmlns:a16="http://schemas.microsoft.com/office/drawing/2014/main" val="2230769767"/>
                    </a:ext>
                  </a:extLst>
                </a:gridCol>
              </a:tblGrid>
              <a:tr h="834114">
                <a:tc>
                  <a:txBody>
                    <a:bodyPr/>
                    <a:lstStyle/>
                    <a:p>
                      <a:pPr algn="r" fontAlgn="ctr"/>
                      <a:br>
                        <a:rPr lang="en-IN" b="1" dirty="0">
                          <a:effectLst/>
                        </a:rPr>
                      </a:br>
                      <a:r>
                        <a:rPr lang="en-IN" b="1" dirty="0">
                          <a:effectLst/>
                        </a:rPr>
                        <a:t> </a:t>
                      </a:r>
                      <a:r>
                        <a:rPr lang="en-IN" b="1" dirty="0" err="1">
                          <a:effectLst/>
                        </a:rPr>
                        <a:t>MaritalStatus</a:t>
                      </a:r>
                      <a:endParaRPr lang="en-IN" b="1" dirty="0">
                        <a:effectLst/>
                      </a:endParaRPr>
                    </a:p>
                  </a:txBody>
                  <a:tcPr anchor="ctr">
                    <a:lnL>
                      <a:noFill/>
                    </a:lnL>
                    <a:lnR>
                      <a:noFill/>
                    </a:lnR>
                    <a:lnT>
                      <a:noFill/>
                    </a:lnT>
                    <a:lnB>
                      <a:noFill/>
                    </a:lnB>
                  </a:tcPr>
                </a:tc>
                <a:tc>
                  <a:txBody>
                    <a:bodyPr/>
                    <a:lstStyle/>
                    <a:p>
                      <a:pPr algn="r" fontAlgn="ctr"/>
                      <a:endParaRPr lang="en-IN" b="1" dirty="0">
                        <a:effectLst/>
                      </a:endParaRPr>
                    </a:p>
                  </a:txBody>
                  <a:tcPr anchor="ctr">
                    <a:lnL>
                      <a:noFill/>
                    </a:lnL>
                    <a:lnR>
                      <a:noFill/>
                    </a:lnR>
                    <a:lnT>
                      <a:noFill/>
                    </a:lnT>
                    <a:lnB>
                      <a:noFill/>
                    </a:lnB>
                  </a:tcPr>
                </a:tc>
                <a:tc>
                  <a:txBody>
                    <a:bodyPr/>
                    <a:lstStyle/>
                    <a:p>
                      <a:pPr algn="r" fontAlgn="ctr"/>
                      <a:r>
                        <a:rPr lang="en-IN" b="1" dirty="0">
                          <a:effectLst/>
                        </a:rPr>
                        <a:t>Partnered</a:t>
                      </a:r>
                    </a:p>
                  </a:txBody>
                  <a:tcPr anchor="ctr">
                    <a:lnL>
                      <a:noFill/>
                    </a:lnL>
                    <a:lnR>
                      <a:noFill/>
                    </a:lnR>
                    <a:lnT>
                      <a:noFill/>
                    </a:lnT>
                    <a:lnB>
                      <a:noFill/>
                    </a:lnB>
                  </a:tcPr>
                </a:tc>
                <a:tc>
                  <a:txBody>
                    <a:bodyPr/>
                    <a:lstStyle/>
                    <a:p>
                      <a:r>
                        <a:rPr lang="en-US" dirty="0"/>
                        <a:t>              </a:t>
                      </a:r>
                      <a:r>
                        <a:rPr lang="en-IN" b="1" dirty="0">
                          <a:effectLst/>
                        </a:rPr>
                        <a:t> </a:t>
                      </a:r>
                    </a:p>
                    <a:p>
                      <a:r>
                        <a:rPr lang="en-IN" b="1" dirty="0">
                          <a:effectLst/>
                        </a:rPr>
                        <a:t>            Single</a:t>
                      </a:r>
                      <a:endParaRPr lang="en-IN" dirty="0"/>
                    </a:p>
                  </a:txBody>
                  <a:tcPr>
                    <a:lnL>
                      <a:noFill/>
                    </a:lnL>
                  </a:tcPr>
                </a:tc>
                <a:extLst>
                  <a:ext uri="{0D108BD9-81ED-4DB2-BD59-A6C34878D82A}">
                    <a16:rowId xmlns:a16="http://schemas.microsoft.com/office/drawing/2014/main" val="1241304439"/>
                  </a:ext>
                </a:extLst>
              </a:tr>
              <a:tr h="476636">
                <a:tc>
                  <a:txBody>
                    <a:bodyPr/>
                    <a:lstStyle/>
                    <a:p>
                      <a:pPr algn="r" fontAlgn="ctr"/>
                      <a:r>
                        <a:rPr lang="en-IN" b="1">
                          <a:effectLst/>
                        </a:rPr>
                        <a:t>Product</a:t>
                      </a:r>
                    </a:p>
                  </a:txBody>
                  <a:tcPr anchor="ctr">
                    <a:lnL>
                      <a:noFill/>
                    </a:lnL>
                    <a:lnR>
                      <a:noFill/>
                    </a:lnR>
                    <a:lnT>
                      <a:noFill/>
                    </a:lnT>
                    <a:lnB>
                      <a:noFill/>
                    </a:lnB>
                  </a:tcPr>
                </a:tc>
                <a:tc>
                  <a:txBody>
                    <a:bodyPr/>
                    <a:lstStyle/>
                    <a:p>
                      <a:pPr algn="r" fontAlgn="ctr"/>
                      <a:r>
                        <a:rPr lang="en-IN" b="1" dirty="0">
                          <a:effectLst/>
                        </a:rPr>
                        <a:t>Gender</a:t>
                      </a:r>
                    </a:p>
                  </a:txBody>
                  <a:tcPr anchor="ctr">
                    <a:lnL>
                      <a:noFill/>
                    </a:lnL>
                    <a:lnR>
                      <a:noFill/>
                    </a:lnR>
                    <a:lnT>
                      <a:noFill/>
                    </a:lnT>
                    <a:lnB>
                      <a:noFill/>
                    </a:lnB>
                  </a:tcPr>
                </a:tc>
                <a:tc>
                  <a:txBody>
                    <a:bodyPr/>
                    <a:lstStyle/>
                    <a:p>
                      <a:pPr algn="r" fontAlgn="ctr"/>
                      <a:endParaRPr lang="en-IN" b="1" dirty="0">
                        <a:effectLst/>
                      </a:endParaRPr>
                    </a:p>
                  </a:txBody>
                  <a:tcPr anchor="ctr">
                    <a:lnL>
                      <a:noFill/>
                    </a:lnL>
                    <a:lnR>
                      <a:noFill/>
                    </a:lnR>
                    <a:lnT>
                      <a:noFill/>
                    </a:lnT>
                    <a:lnB>
                      <a:noFill/>
                    </a:lnB>
                  </a:tcPr>
                </a:tc>
                <a:tc>
                  <a:txBody>
                    <a:bodyPr/>
                    <a:lstStyle/>
                    <a:p>
                      <a:pPr algn="r" fontAlgn="ctr"/>
                      <a:endParaRPr lang="en-IN" b="1">
                        <a:effectLst/>
                      </a:endParaRPr>
                    </a:p>
                  </a:txBody>
                  <a:tcPr anchor="ctr">
                    <a:lnL>
                      <a:noFill/>
                    </a:lnL>
                    <a:lnR>
                      <a:noFill/>
                    </a:lnR>
                    <a:lnB>
                      <a:noFill/>
                    </a:lnB>
                  </a:tcPr>
                </a:tc>
                <a:extLst>
                  <a:ext uri="{0D108BD9-81ED-4DB2-BD59-A6C34878D82A}">
                    <a16:rowId xmlns:a16="http://schemas.microsoft.com/office/drawing/2014/main" val="4280180084"/>
                  </a:ext>
                </a:extLst>
              </a:tr>
              <a:tr h="476636">
                <a:tc rowSpan="2">
                  <a:txBody>
                    <a:bodyPr/>
                    <a:lstStyle/>
                    <a:p>
                      <a:pPr algn="r" fontAlgn="ctr"/>
                      <a:r>
                        <a:rPr lang="en-IN" b="1" dirty="0">
                          <a:effectLst/>
                        </a:rPr>
                        <a:t>TM195</a:t>
                      </a:r>
                    </a:p>
                  </a:txBody>
                  <a:tcPr anchor="ctr">
                    <a:lnL>
                      <a:noFill/>
                    </a:lnL>
                    <a:lnR>
                      <a:noFill/>
                    </a:lnR>
                    <a:lnT>
                      <a:noFill/>
                    </a:lnT>
                    <a:lnB>
                      <a:noFill/>
                    </a:lnB>
                    <a:solidFill>
                      <a:srgbClr val="F5F5F5"/>
                    </a:solidFill>
                  </a:tcPr>
                </a:tc>
                <a:tc>
                  <a:txBody>
                    <a:bodyPr/>
                    <a:lstStyle/>
                    <a:p>
                      <a:pPr algn="r" fontAlgn="ctr"/>
                      <a:r>
                        <a:rPr lang="en-IN" b="1">
                          <a:effectLst/>
                        </a:rPr>
                        <a:t>Female</a:t>
                      </a:r>
                    </a:p>
                  </a:txBody>
                  <a:tcPr anchor="ctr">
                    <a:lnL>
                      <a:noFill/>
                    </a:lnL>
                    <a:lnR>
                      <a:noFill/>
                    </a:lnR>
                    <a:lnT>
                      <a:noFill/>
                    </a:lnT>
                    <a:lnB>
                      <a:noFill/>
                    </a:lnB>
                    <a:solidFill>
                      <a:srgbClr val="F5F5F5"/>
                    </a:solidFill>
                  </a:tcPr>
                </a:tc>
                <a:tc>
                  <a:txBody>
                    <a:bodyPr/>
                    <a:lstStyle/>
                    <a:p>
                      <a:pPr algn="r" fontAlgn="ctr"/>
                      <a:r>
                        <a:rPr lang="en-IN" dirty="0">
                          <a:effectLst/>
                        </a:rPr>
                        <a:t>46153.777778</a:t>
                      </a:r>
                    </a:p>
                  </a:txBody>
                  <a:tcPr anchor="ctr">
                    <a:lnL>
                      <a:noFill/>
                    </a:lnL>
                    <a:lnR>
                      <a:noFill/>
                    </a:lnR>
                    <a:lnT>
                      <a:noFill/>
                    </a:lnT>
                    <a:lnB>
                      <a:noFill/>
                    </a:lnB>
                    <a:solidFill>
                      <a:srgbClr val="F5F5F5"/>
                    </a:solidFill>
                  </a:tcPr>
                </a:tc>
                <a:tc>
                  <a:txBody>
                    <a:bodyPr/>
                    <a:lstStyle/>
                    <a:p>
                      <a:pPr algn="r" fontAlgn="ctr"/>
                      <a:r>
                        <a:rPr lang="en-IN">
                          <a:effectLst/>
                        </a:rPr>
                        <a:t>45742.384615</a:t>
                      </a:r>
                    </a:p>
                  </a:txBody>
                  <a:tcPr anchor="ctr">
                    <a:lnL>
                      <a:noFill/>
                    </a:lnL>
                    <a:lnR>
                      <a:noFill/>
                    </a:lnR>
                    <a:lnT>
                      <a:noFill/>
                    </a:lnT>
                    <a:lnB>
                      <a:noFill/>
                    </a:lnB>
                    <a:solidFill>
                      <a:srgbClr val="F5F5F5"/>
                    </a:solidFill>
                  </a:tcPr>
                </a:tc>
                <a:extLst>
                  <a:ext uri="{0D108BD9-81ED-4DB2-BD59-A6C34878D82A}">
                    <a16:rowId xmlns:a16="http://schemas.microsoft.com/office/drawing/2014/main" val="39080462"/>
                  </a:ext>
                </a:extLst>
              </a:tr>
              <a:tr h="476636">
                <a:tc vMerge="1">
                  <a:txBody>
                    <a:bodyPr/>
                    <a:lstStyle/>
                    <a:p>
                      <a:endParaRPr lang="en-IN"/>
                    </a:p>
                  </a:txBody>
                  <a:tcPr/>
                </a:tc>
                <a:tc>
                  <a:txBody>
                    <a:bodyPr/>
                    <a:lstStyle/>
                    <a:p>
                      <a:pPr algn="r" fontAlgn="ctr"/>
                      <a:r>
                        <a:rPr lang="en-IN" b="1">
                          <a:effectLst/>
                        </a:rPr>
                        <a:t>Male</a:t>
                      </a:r>
                    </a:p>
                  </a:txBody>
                  <a:tcPr anchor="ctr">
                    <a:lnL>
                      <a:noFill/>
                    </a:lnL>
                    <a:lnR>
                      <a:noFill/>
                    </a:lnR>
                    <a:lnT>
                      <a:noFill/>
                    </a:lnT>
                    <a:lnB>
                      <a:noFill/>
                    </a:lnB>
                  </a:tcPr>
                </a:tc>
                <a:tc>
                  <a:txBody>
                    <a:bodyPr/>
                    <a:lstStyle/>
                    <a:p>
                      <a:pPr algn="r" fontAlgn="ctr"/>
                      <a:r>
                        <a:rPr lang="en-IN">
                          <a:effectLst/>
                        </a:rPr>
                        <a:t>50028.000000</a:t>
                      </a:r>
                    </a:p>
                  </a:txBody>
                  <a:tcPr anchor="ctr">
                    <a:lnL>
                      <a:noFill/>
                    </a:lnL>
                    <a:lnR>
                      <a:noFill/>
                    </a:lnR>
                    <a:lnT>
                      <a:noFill/>
                    </a:lnT>
                    <a:lnB>
                      <a:noFill/>
                    </a:lnB>
                  </a:tcPr>
                </a:tc>
                <a:tc>
                  <a:txBody>
                    <a:bodyPr/>
                    <a:lstStyle/>
                    <a:p>
                      <a:pPr algn="r" fontAlgn="ctr"/>
                      <a:r>
                        <a:rPr lang="en-IN">
                          <a:effectLst/>
                        </a:rPr>
                        <a:t>43265.842105</a:t>
                      </a:r>
                    </a:p>
                  </a:txBody>
                  <a:tcPr anchor="ctr">
                    <a:lnL>
                      <a:noFill/>
                    </a:lnL>
                    <a:lnR>
                      <a:noFill/>
                    </a:lnR>
                    <a:lnT>
                      <a:noFill/>
                    </a:lnT>
                    <a:lnB>
                      <a:noFill/>
                    </a:lnB>
                  </a:tcPr>
                </a:tc>
                <a:extLst>
                  <a:ext uri="{0D108BD9-81ED-4DB2-BD59-A6C34878D82A}">
                    <a16:rowId xmlns:a16="http://schemas.microsoft.com/office/drawing/2014/main" val="4155062173"/>
                  </a:ext>
                </a:extLst>
              </a:tr>
              <a:tr h="476636">
                <a:tc rowSpan="2">
                  <a:txBody>
                    <a:bodyPr/>
                    <a:lstStyle/>
                    <a:p>
                      <a:pPr algn="r" fontAlgn="ctr"/>
                      <a:r>
                        <a:rPr lang="en-IN" b="1">
                          <a:effectLst/>
                        </a:rPr>
                        <a:t>TM498</a:t>
                      </a:r>
                    </a:p>
                  </a:txBody>
                  <a:tcPr anchor="ctr">
                    <a:lnL>
                      <a:noFill/>
                    </a:lnL>
                    <a:lnR>
                      <a:noFill/>
                    </a:lnR>
                    <a:lnT>
                      <a:noFill/>
                    </a:lnT>
                    <a:lnB>
                      <a:noFill/>
                    </a:lnB>
                    <a:solidFill>
                      <a:srgbClr val="F5F5F5"/>
                    </a:solidFill>
                  </a:tcPr>
                </a:tc>
                <a:tc>
                  <a:txBody>
                    <a:bodyPr/>
                    <a:lstStyle/>
                    <a:p>
                      <a:pPr algn="r" fontAlgn="ctr"/>
                      <a:r>
                        <a:rPr lang="en-IN" b="1">
                          <a:effectLst/>
                        </a:rPr>
                        <a:t>Female</a:t>
                      </a:r>
                    </a:p>
                  </a:txBody>
                  <a:tcPr anchor="ctr">
                    <a:lnL>
                      <a:noFill/>
                    </a:lnL>
                    <a:lnR>
                      <a:noFill/>
                    </a:lnR>
                    <a:lnT>
                      <a:noFill/>
                    </a:lnT>
                    <a:lnB>
                      <a:noFill/>
                    </a:lnB>
                    <a:solidFill>
                      <a:srgbClr val="F5F5F5"/>
                    </a:solidFill>
                  </a:tcPr>
                </a:tc>
                <a:tc>
                  <a:txBody>
                    <a:bodyPr/>
                    <a:lstStyle/>
                    <a:p>
                      <a:pPr algn="r" fontAlgn="ctr"/>
                      <a:r>
                        <a:rPr lang="en-IN">
                          <a:effectLst/>
                        </a:rPr>
                        <a:t>49724.800000</a:t>
                      </a:r>
                    </a:p>
                  </a:txBody>
                  <a:tcPr anchor="ctr">
                    <a:lnL>
                      <a:noFill/>
                    </a:lnL>
                    <a:lnR>
                      <a:noFill/>
                    </a:lnR>
                    <a:lnT>
                      <a:noFill/>
                    </a:lnT>
                    <a:lnB>
                      <a:noFill/>
                    </a:lnB>
                    <a:solidFill>
                      <a:srgbClr val="F5F5F5"/>
                    </a:solidFill>
                  </a:tcPr>
                </a:tc>
                <a:tc>
                  <a:txBody>
                    <a:bodyPr/>
                    <a:lstStyle/>
                    <a:p>
                      <a:pPr algn="r" fontAlgn="ctr"/>
                      <a:r>
                        <a:rPr lang="en-IN">
                          <a:effectLst/>
                        </a:rPr>
                        <a:t>48920.357143</a:t>
                      </a:r>
                    </a:p>
                  </a:txBody>
                  <a:tcPr anchor="ctr">
                    <a:lnL>
                      <a:noFill/>
                    </a:lnL>
                    <a:lnR>
                      <a:noFill/>
                    </a:lnR>
                    <a:lnT>
                      <a:noFill/>
                    </a:lnT>
                    <a:lnB>
                      <a:noFill/>
                    </a:lnB>
                    <a:solidFill>
                      <a:srgbClr val="F5F5F5"/>
                    </a:solidFill>
                  </a:tcPr>
                </a:tc>
                <a:extLst>
                  <a:ext uri="{0D108BD9-81ED-4DB2-BD59-A6C34878D82A}">
                    <a16:rowId xmlns:a16="http://schemas.microsoft.com/office/drawing/2014/main" val="1724142845"/>
                  </a:ext>
                </a:extLst>
              </a:tr>
              <a:tr h="476636">
                <a:tc vMerge="1">
                  <a:txBody>
                    <a:bodyPr/>
                    <a:lstStyle/>
                    <a:p>
                      <a:endParaRPr lang="en-IN"/>
                    </a:p>
                  </a:txBody>
                  <a:tcPr/>
                </a:tc>
                <a:tc>
                  <a:txBody>
                    <a:bodyPr/>
                    <a:lstStyle/>
                    <a:p>
                      <a:pPr algn="r" fontAlgn="ctr"/>
                      <a:r>
                        <a:rPr lang="en-IN" b="1">
                          <a:effectLst/>
                        </a:rPr>
                        <a:t>Male</a:t>
                      </a:r>
                    </a:p>
                  </a:txBody>
                  <a:tcPr anchor="ctr">
                    <a:lnL>
                      <a:noFill/>
                    </a:lnL>
                    <a:lnR>
                      <a:noFill/>
                    </a:lnR>
                    <a:lnT>
                      <a:noFill/>
                    </a:lnT>
                    <a:lnB>
                      <a:noFill/>
                    </a:lnB>
                  </a:tcPr>
                </a:tc>
                <a:tc>
                  <a:txBody>
                    <a:bodyPr/>
                    <a:lstStyle/>
                    <a:p>
                      <a:pPr algn="r" fontAlgn="ctr"/>
                      <a:r>
                        <a:rPr lang="en-IN">
                          <a:effectLst/>
                        </a:rPr>
                        <a:t>49378.285714</a:t>
                      </a:r>
                    </a:p>
                  </a:txBody>
                  <a:tcPr anchor="ctr">
                    <a:lnL>
                      <a:noFill/>
                    </a:lnL>
                    <a:lnR>
                      <a:noFill/>
                    </a:lnR>
                    <a:lnT>
                      <a:noFill/>
                    </a:lnT>
                    <a:lnB>
                      <a:noFill/>
                    </a:lnB>
                  </a:tcPr>
                </a:tc>
                <a:tc>
                  <a:txBody>
                    <a:bodyPr/>
                    <a:lstStyle/>
                    <a:p>
                      <a:pPr algn="r" fontAlgn="ctr"/>
                      <a:r>
                        <a:rPr lang="en-IN">
                          <a:effectLst/>
                        </a:rPr>
                        <a:t>47071.800000</a:t>
                      </a:r>
                    </a:p>
                  </a:txBody>
                  <a:tcPr anchor="ctr">
                    <a:lnL>
                      <a:noFill/>
                    </a:lnL>
                    <a:lnR>
                      <a:noFill/>
                    </a:lnR>
                    <a:lnT>
                      <a:noFill/>
                    </a:lnT>
                    <a:lnB>
                      <a:noFill/>
                    </a:lnB>
                  </a:tcPr>
                </a:tc>
                <a:extLst>
                  <a:ext uri="{0D108BD9-81ED-4DB2-BD59-A6C34878D82A}">
                    <a16:rowId xmlns:a16="http://schemas.microsoft.com/office/drawing/2014/main" val="2959234187"/>
                  </a:ext>
                </a:extLst>
              </a:tr>
              <a:tr h="476636">
                <a:tc rowSpan="2">
                  <a:txBody>
                    <a:bodyPr/>
                    <a:lstStyle/>
                    <a:p>
                      <a:pPr algn="r" fontAlgn="ctr"/>
                      <a:r>
                        <a:rPr lang="en-IN" b="1">
                          <a:effectLst/>
                        </a:rPr>
                        <a:t>TM798</a:t>
                      </a:r>
                    </a:p>
                  </a:txBody>
                  <a:tcPr anchor="ctr">
                    <a:lnL>
                      <a:noFill/>
                    </a:lnL>
                    <a:lnR>
                      <a:noFill/>
                    </a:lnR>
                    <a:lnT>
                      <a:noFill/>
                    </a:lnT>
                    <a:lnB>
                      <a:noFill/>
                    </a:lnB>
                    <a:solidFill>
                      <a:srgbClr val="F5F5F5"/>
                    </a:solidFill>
                  </a:tcPr>
                </a:tc>
                <a:tc>
                  <a:txBody>
                    <a:bodyPr/>
                    <a:lstStyle/>
                    <a:p>
                      <a:pPr algn="r" fontAlgn="ctr"/>
                      <a:r>
                        <a:rPr lang="en-IN" b="1">
                          <a:effectLst/>
                        </a:rPr>
                        <a:t>Female</a:t>
                      </a:r>
                    </a:p>
                  </a:txBody>
                  <a:tcPr anchor="ctr">
                    <a:lnL>
                      <a:noFill/>
                    </a:lnL>
                    <a:lnR>
                      <a:noFill/>
                    </a:lnR>
                    <a:lnT>
                      <a:noFill/>
                    </a:lnT>
                    <a:lnB>
                      <a:noFill/>
                    </a:lnB>
                    <a:solidFill>
                      <a:srgbClr val="F5F5F5"/>
                    </a:solidFill>
                  </a:tcPr>
                </a:tc>
                <a:tc>
                  <a:txBody>
                    <a:bodyPr/>
                    <a:lstStyle/>
                    <a:p>
                      <a:pPr algn="r" fontAlgn="ctr"/>
                      <a:r>
                        <a:rPr lang="en-IN">
                          <a:effectLst/>
                        </a:rPr>
                        <a:t>84972.250000</a:t>
                      </a:r>
                    </a:p>
                  </a:txBody>
                  <a:tcPr anchor="ctr">
                    <a:lnL>
                      <a:noFill/>
                    </a:lnL>
                    <a:lnR>
                      <a:noFill/>
                    </a:lnR>
                    <a:lnT>
                      <a:noFill/>
                    </a:lnT>
                    <a:lnB>
                      <a:noFill/>
                    </a:lnB>
                    <a:solidFill>
                      <a:srgbClr val="F5F5F5"/>
                    </a:solidFill>
                  </a:tcPr>
                </a:tc>
                <a:tc>
                  <a:txBody>
                    <a:bodyPr/>
                    <a:lstStyle/>
                    <a:p>
                      <a:pPr algn="r" fontAlgn="ctr"/>
                      <a:r>
                        <a:rPr lang="en-IN">
                          <a:effectLst/>
                        </a:rPr>
                        <a:t>58516.000000</a:t>
                      </a:r>
                    </a:p>
                  </a:txBody>
                  <a:tcPr anchor="ctr">
                    <a:lnL>
                      <a:noFill/>
                    </a:lnL>
                    <a:lnR>
                      <a:noFill/>
                    </a:lnR>
                    <a:lnT>
                      <a:noFill/>
                    </a:lnT>
                    <a:lnB>
                      <a:noFill/>
                    </a:lnB>
                    <a:solidFill>
                      <a:srgbClr val="F5F5F5"/>
                    </a:solidFill>
                  </a:tcPr>
                </a:tc>
                <a:extLst>
                  <a:ext uri="{0D108BD9-81ED-4DB2-BD59-A6C34878D82A}">
                    <a16:rowId xmlns:a16="http://schemas.microsoft.com/office/drawing/2014/main" val="555916414"/>
                  </a:ext>
                </a:extLst>
              </a:tr>
              <a:tr h="476636">
                <a:tc vMerge="1">
                  <a:txBody>
                    <a:bodyPr/>
                    <a:lstStyle/>
                    <a:p>
                      <a:endParaRPr lang="en-IN"/>
                    </a:p>
                  </a:txBody>
                  <a:tcPr/>
                </a:tc>
                <a:tc>
                  <a:txBody>
                    <a:bodyPr/>
                    <a:lstStyle/>
                    <a:p>
                      <a:pPr algn="r" fontAlgn="ctr"/>
                      <a:r>
                        <a:rPr lang="en-IN" b="1">
                          <a:effectLst/>
                        </a:rPr>
                        <a:t>Male</a:t>
                      </a:r>
                    </a:p>
                  </a:txBody>
                  <a:tcPr anchor="ctr">
                    <a:lnL>
                      <a:noFill/>
                    </a:lnL>
                    <a:lnR>
                      <a:noFill/>
                    </a:lnR>
                    <a:lnT>
                      <a:noFill/>
                    </a:lnT>
                    <a:lnB>
                      <a:noFill/>
                    </a:lnB>
                  </a:tcPr>
                </a:tc>
                <a:tc>
                  <a:txBody>
                    <a:bodyPr/>
                    <a:lstStyle/>
                    <a:p>
                      <a:pPr algn="r" fontAlgn="ctr"/>
                      <a:r>
                        <a:rPr lang="en-IN">
                          <a:effectLst/>
                        </a:rPr>
                        <a:t>81431.368421</a:t>
                      </a:r>
                    </a:p>
                  </a:txBody>
                  <a:tcPr anchor="ctr">
                    <a:lnL>
                      <a:noFill/>
                    </a:lnL>
                    <a:lnR>
                      <a:noFill/>
                    </a:lnR>
                    <a:lnT>
                      <a:noFill/>
                    </a:lnT>
                    <a:lnB>
                      <a:noFill/>
                    </a:lnB>
                  </a:tcPr>
                </a:tc>
                <a:tc>
                  <a:txBody>
                    <a:bodyPr/>
                    <a:lstStyle/>
                    <a:p>
                      <a:pPr algn="r" fontAlgn="ctr"/>
                      <a:r>
                        <a:rPr lang="en-IN" dirty="0">
                          <a:effectLst/>
                        </a:rPr>
                        <a:t>68216.428571</a:t>
                      </a:r>
                    </a:p>
                  </a:txBody>
                  <a:tcPr anchor="ctr">
                    <a:lnL>
                      <a:noFill/>
                    </a:lnL>
                    <a:lnR>
                      <a:noFill/>
                    </a:lnR>
                    <a:lnT>
                      <a:noFill/>
                    </a:lnT>
                    <a:lnB>
                      <a:noFill/>
                    </a:lnB>
                  </a:tcPr>
                </a:tc>
                <a:extLst>
                  <a:ext uri="{0D108BD9-81ED-4DB2-BD59-A6C34878D82A}">
                    <a16:rowId xmlns:a16="http://schemas.microsoft.com/office/drawing/2014/main" val="1554892012"/>
                  </a:ext>
                </a:extLst>
              </a:tr>
            </a:tbl>
          </a:graphicData>
        </a:graphic>
      </p:graphicFrame>
    </p:spTree>
    <p:extLst>
      <p:ext uri="{BB962C8B-B14F-4D97-AF65-F5344CB8AC3E}">
        <p14:creationId xmlns:p14="http://schemas.microsoft.com/office/powerpoint/2010/main" val="2052980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F27DE1-B49A-B94A-7F4E-EB588CA05568}"/>
              </a:ext>
            </a:extLst>
          </p:cNvPr>
          <p:cNvSpPr txBox="1"/>
          <p:nvPr/>
        </p:nvSpPr>
        <p:spPr>
          <a:xfrm>
            <a:off x="636104" y="715618"/>
            <a:ext cx="8524461" cy="369332"/>
          </a:xfrm>
          <a:prstGeom prst="rect">
            <a:avLst/>
          </a:prstGeom>
          <a:noFill/>
        </p:spPr>
        <p:txBody>
          <a:bodyPr wrap="square">
            <a:spAutoFit/>
          </a:bodyPr>
          <a:lstStyle/>
          <a:p>
            <a:r>
              <a:rPr lang="en-IN" dirty="0" err="1"/>
              <a:t>pd.pivot_table</a:t>
            </a:r>
            <a:r>
              <a:rPr lang="en-IN" dirty="0"/>
              <a:t>(</a:t>
            </a:r>
            <a:r>
              <a:rPr lang="en-IN" dirty="0" err="1"/>
              <a:t>myData</a:t>
            </a:r>
            <a:r>
              <a:rPr lang="en-IN" dirty="0"/>
              <a:t>,'</a:t>
            </a:r>
            <a:r>
              <a:rPr lang="en-IN" dirty="0" err="1"/>
              <a:t>Miles',index</a:t>
            </a:r>
            <a:r>
              <a:rPr lang="en-IN" dirty="0"/>
              <a:t>=['</a:t>
            </a:r>
            <a:r>
              <a:rPr lang="en-IN" dirty="0" err="1"/>
              <a:t>Product','Gender</a:t>
            </a:r>
            <a:r>
              <a:rPr lang="en-IN" dirty="0"/>
              <a:t>'],columns=['</a:t>
            </a:r>
            <a:r>
              <a:rPr lang="en-IN" dirty="0" err="1"/>
              <a:t>MaritalStatus</a:t>
            </a:r>
            <a:r>
              <a:rPr lang="en-IN" dirty="0"/>
              <a:t>'])</a:t>
            </a:r>
          </a:p>
        </p:txBody>
      </p:sp>
      <p:graphicFrame>
        <p:nvGraphicFramePr>
          <p:cNvPr id="4" name="Table 3">
            <a:extLst>
              <a:ext uri="{FF2B5EF4-FFF2-40B4-BE49-F238E27FC236}">
                <a16:creationId xmlns:a16="http://schemas.microsoft.com/office/drawing/2014/main" id="{E93DBCE8-B687-6787-DE6C-1DB959A9CC2C}"/>
              </a:ext>
            </a:extLst>
          </p:cNvPr>
          <p:cNvGraphicFramePr>
            <a:graphicFrameLocks noGrp="1"/>
          </p:cNvGraphicFramePr>
          <p:nvPr>
            <p:extLst>
              <p:ext uri="{D42A27DB-BD31-4B8C-83A1-F6EECF244321}">
                <p14:modId xmlns:p14="http://schemas.microsoft.com/office/powerpoint/2010/main" val="3973244798"/>
              </p:ext>
            </p:extLst>
          </p:nvPr>
        </p:nvGraphicFramePr>
        <p:xfrm>
          <a:off x="954157" y="1722783"/>
          <a:ext cx="6294784" cy="3597965"/>
        </p:xfrm>
        <a:graphic>
          <a:graphicData uri="http://schemas.openxmlformats.org/drawingml/2006/table">
            <a:tbl>
              <a:tblPr/>
              <a:tblGrid>
                <a:gridCol w="1573696">
                  <a:extLst>
                    <a:ext uri="{9D8B030D-6E8A-4147-A177-3AD203B41FA5}">
                      <a16:colId xmlns:a16="http://schemas.microsoft.com/office/drawing/2014/main" val="850410817"/>
                    </a:ext>
                  </a:extLst>
                </a:gridCol>
                <a:gridCol w="1573696">
                  <a:extLst>
                    <a:ext uri="{9D8B030D-6E8A-4147-A177-3AD203B41FA5}">
                      <a16:colId xmlns:a16="http://schemas.microsoft.com/office/drawing/2014/main" val="2086597387"/>
                    </a:ext>
                  </a:extLst>
                </a:gridCol>
                <a:gridCol w="1573696">
                  <a:extLst>
                    <a:ext uri="{9D8B030D-6E8A-4147-A177-3AD203B41FA5}">
                      <a16:colId xmlns:a16="http://schemas.microsoft.com/office/drawing/2014/main" val="2172910160"/>
                    </a:ext>
                  </a:extLst>
                </a:gridCol>
                <a:gridCol w="1573696">
                  <a:extLst>
                    <a:ext uri="{9D8B030D-6E8A-4147-A177-3AD203B41FA5}">
                      <a16:colId xmlns:a16="http://schemas.microsoft.com/office/drawing/2014/main" val="964405525"/>
                    </a:ext>
                  </a:extLst>
                </a:gridCol>
              </a:tblGrid>
              <a:tr h="719593">
                <a:tc>
                  <a:txBody>
                    <a:bodyPr/>
                    <a:lstStyle/>
                    <a:p>
                      <a:pPr algn="r" fontAlgn="ctr"/>
                      <a:br>
                        <a:rPr lang="en-IN" b="1">
                          <a:effectLst/>
                        </a:rPr>
                      </a:br>
                      <a:r>
                        <a:rPr lang="en-IN" b="1">
                          <a:effectLst/>
                        </a:rPr>
                        <a:t>MaritalStatus</a:t>
                      </a:r>
                    </a:p>
                  </a:txBody>
                  <a:tcPr anchor="ctr">
                    <a:lnL>
                      <a:noFill/>
                    </a:lnL>
                    <a:lnR>
                      <a:noFill/>
                    </a:lnR>
                    <a:lnT>
                      <a:noFill/>
                    </a:lnT>
                    <a:lnB>
                      <a:noFill/>
                    </a:lnB>
                  </a:tcPr>
                </a:tc>
                <a:tc>
                  <a:txBody>
                    <a:bodyPr/>
                    <a:lstStyle/>
                    <a:p>
                      <a:pPr algn="r" fontAlgn="ctr"/>
                      <a:r>
                        <a:rPr lang="en-IN" b="1">
                          <a:effectLst/>
                        </a:rPr>
                        <a:t>Partnered</a:t>
                      </a:r>
                    </a:p>
                  </a:txBody>
                  <a:tcPr anchor="ctr">
                    <a:lnL>
                      <a:noFill/>
                    </a:lnL>
                    <a:lnR>
                      <a:noFill/>
                    </a:lnR>
                    <a:lnT>
                      <a:noFill/>
                    </a:lnT>
                    <a:lnB>
                      <a:noFill/>
                    </a:lnB>
                  </a:tcPr>
                </a:tc>
                <a:tc>
                  <a:txBody>
                    <a:bodyPr/>
                    <a:lstStyle/>
                    <a:p>
                      <a:pPr algn="r" fontAlgn="ctr"/>
                      <a:r>
                        <a:rPr lang="en-IN" b="1">
                          <a:effectLst/>
                        </a:rPr>
                        <a:t>Single</a:t>
                      </a:r>
                    </a:p>
                  </a:txBody>
                  <a:tcPr anchor="ctr">
                    <a:lnL>
                      <a:noFill/>
                    </a:lnL>
                    <a:lnR>
                      <a:noFill/>
                    </a:lnR>
                    <a:lnT>
                      <a:noFill/>
                    </a:lnT>
                    <a:lnB>
                      <a:noFill/>
                    </a:lnB>
                  </a:tcPr>
                </a:tc>
                <a:tc>
                  <a:txBody>
                    <a:bodyPr/>
                    <a:lstStyle/>
                    <a:p>
                      <a:endParaRPr lang="en-IN"/>
                    </a:p>
                  </a:txBody>
                  <a:tcPr>
                    <a:lnL>
                      <a:noFill/>
                    </a:lnL>
                  </a:tcPr>
                </a:tc>
                <a:extLst>
                  <a:ext uri="{0D108BD9-81ED-4DB2-BD59-A6C34878D82A}">
                    <a16:rowId xmlns:a16="http://schemas.microsoft.com/office/drawing/2014/main" val="2153230166"/>
                  </a:ext>
                </a:extLst>
              </a:tr>
              <a:tr h="411196">
                <a:tc>
                  <a:txBody>
                    <a:bodyPr/>
                    <a:lstStyle/>
                    <a:p>
                      <a:pPr algn="r" fontAlgn="ctr"/>
                      <a:r>
                        <a:rPr lang="en-IN" b="1">
                          <a:effectLst/>
                        </a:rPr>
                        <a:t>Product</a:t>
                      </a:r>
                    </a:p>
                  </a:txBody>
                  <a:tcPr anchor="ctr">
                    <a:lnL>
                      <a:noFill/>
                    </a:lnL>
                    <a:lnR>
                      <a:noFill/>
                    </a:lnR>
                    <a:lnT>
                      <a:noFill/>
                    </a:lnT>
                    <a:lnB>
                      <a:noFill/>
                    </a:lnB>
                  </a:tcPr>
                </a:tc>
                <a:tc>
                  <a:txBody>
                    <a:bodyPr/>
                    <a:lstStyle/>
                    <a:p>
                      <a:pPr algn="r" fontAlgn="ctr"/>
                      <a:r>
                        <a:rPr lang="en-IN" b="1">
                          <a:effectLst/>
                        </a:rPr>
                        <a:t>Gender</a:t>
                      </a:r>
                    </a:p>
                  </a:txBody>
                  <a:tcPr anchor="ctr">
                    <a:lnL>
                      <a:noFill/>
                    </a:lnL>
                    <a:lnR>
                      <a:noFill/>
                    </a:lnR>
                    <a:lnT>
                      <a:noFill/>
                    </a:lnT>
                    <a:lnB>
                      <a:noFill/>
                    </a:lnB>
                  </a:tcPr>
                </a:tc>
                <a:tc>
                  <a:txBody>
                    <a:bodyPr/>
                    <a:lstStyle/>
                    <a:p>
                      <a:pPr algn="r" fontAlgn="ctr"/>
                      <a:endParaRPr lang="en-IN" b="1">
                        <a:effectLst/>
                      </a:endParaRPr>
                    </a:p>
                  </a:txBody>
                  <a:tcPr anchor="ctr">
                    <a:lnL>
                      <a:noFill/>
                    </a:lnL>
                    <a:lnR>
                      <a:noFill/>
                    </a:lnR>
                    <a:lnT>
                      <a:noFill/>
                    </a:lnT>
                    <a:lnB>
                      <a:noFill/>
                    </a:lnB>
                  </a:tcPr>
                </a:tc>
                <a:tc>
                  <a:txBody>
                    <a:bodyPr/>
                    <a:lstStyle/>
                    <a:p>
                      <a:pPr algn="r" fontAlgn="ctr"/>
                      <a:endParaRPr lang="en-IN" b="1">
                        <a:effectLst/>
                      </a:endParaRPr>
                    </a:p>
                  </a:txBody>
                  <a:tcPr anchor="ctr">
                    <a:lnL>
                      <a:noFill/>
                    </a:lnL>
                    <a:lnR>
                      <a:noFill/>
                    </a:lnR>
                    <a:lnB>
                      <a:noFill/>
                    </a:lnB>
                  </a:tcPr>
                </a:tc>
                <a:extLst>
                  <a:ext uri="{0D108BD9-81ED-4DB2-BD59-A6C34878D82A}">
                    <a16:rowId xmlns:a16="http://schemas.microsoft.com/office/drawing/2014/main" val="118148741"/>
                  </a:ext>
                </a:extLst>
              </a:tr>
              <a:tr h="411196">
                <a:tc rowSpan="2">
                  <a:txBody>
                    <a:bodyPr/>
                    <a:lstStyle/>
                    <a:p>
                      <a:pPr algn="r" fontAlgn="ctr"/>
                      <a:r>
                        <a:rPr lang="en-IN" b="1">
                          <a:effectLst/>
                        </a:rPr>
                        <a:t>TM195</a:t>
                      </a:r>
                    </a:p>
                  </a:txBody>
                  <a:tcPr anchor="ctr">
                    <a:lnL>
                      <a:noFill/>
                    </a:lnL>
                    <a:lnR>
                      <a:noFill/>
                    </a:lnR>
                    <a:lnT>
                      <a:noFill/>
                    </a:lnT>
                    <a:lnB>
                      <a:noFill/>
                    </a:lnB>
                    <a:solidFill>
                      <a:srgbClr val="F5F5F5"/>
                    </a:solidFill>
                  </a:tcPr>
                </a:tc>
                <a:tc>
                  <a:txBody>
                    <a:bodyPr/>
                    <a:lstStyle/>
                    <a:p>
                      <a:pPr algn="r" fontAlgn="ctr"/>
                      <a:r>
                        <a:rPr lang="en-IN" b="1">
                          <a:effectLst/>
                        </a:rPr>
                        <a:t>Female</a:t>
                      </a:r>
                    </a:p>
                  </a:txBody>
                  <a:tcPr anchor="ctr">
                    <a:lnL>
                      <a:noFill/>
                    </a:lnL>
                    <a:lnR>
                      <a:noFill/>
                    </a:lnR>
                    <a:lnT>
                      <a:noFill/>
                    </a:lnT>
                    <a:lnB>
                      <a:noFill/>
                    </a:lnB>
                    <a:solidFill>
                      <a:srgbClr val="F5F5F5"/>
                    </a:solidFill>
                  </a:tcPr>
                </a:tc>
                <a:tc>
                  <a:txBody>
                    <a:bodyPr/>
                    <a:lstStyle/>
                    <a:p>
                      <a:pPr algn="r" fontAlgn="ctr"/>
                      <a:r>
                        <a:rPr lang="en-IN">
                          <a:effectLst/>
                        </a:rPr>
                        <a:t>74.925926</a:t>
                      </a:r>
                    </a:p>
                  </a:txBody>
                  <a:tcPr anchor="ctr">
                    <a:lnL>
                      <a:noFill/>
                    </a:lnL>
                    <a:lnR>
                      <a:noFill/>
                    </a:lnR>
                    <a:lnT>
                      <a:noFill/>
                    </a:lnT>
                    <a:lnB>
                      <a:noFill/>
                    </a:lnB>
                    <a:solidFill>
                      <a:srgbClr val="F5F5F5"/>
                    </a:solidFill>
                  </a:tcPr>
                </a:tc>
                <a:tc>
                  <a:txBody>
                    <a:bodyPr/>
                    <a:lstStyle/>
                    <a:p>
                      <a:pPr algn="r" fontAlgn="ctr"/>
                      <a:r>
                        <a:rPr lang="en-IN">
                          <a:effectLst/>
                        </a:rPr>
                        <a:t>78.846154</a:t>
                      </a:r>
                    </a:p>
                  </a:txBody>
                  <a:tcPr anchor="ctr">
                    <a:lnL>
                      <a:noFill/>
                    </a:lnL>
                    <a:lnR>
                      <a:noFill/>
                    </a:lnR>
                    <a:lnT>
                      <a:noFill/>
                    </a:lnT>
                    <a:lnB>
                      <a:noFill/>
                    </a:lnB>
                    <a:solidFill>
                      <a:srgbClr val="F5F5F5"/>
                    </a:solidFill>
                  </a:tcPr>
                </a:tc>
                <a:extLst>
                  <a:ext uri="{0D108BD9-81ED-4DB2-BD59-A6C34878D82A}">
                    <a16:rowId xmlns:a16="http://schemas.microsoft.com/office/drawing/2014/main" val="942064180"/>
                  </a:ext>
                </a:extLst>
              </a:tr>
              <a:tr h="411196">
                <a:tc vMerge="1">
                  <a:txBody>
                    <a:bodyPr/>
                    <a:lstStyle/>
                    <a:p>
                      <a:endParaRPr lang="en-IN"/>
                    </a:p>
                  </a:txBody>
                  <a:tcPr/>
                </a:tc>
                <a:tc>
                  <a:txBody>
                    <a:bodyPr/>
                    <a:lstStyle/>
                    <a:p>
                      <a:pPr algn="r" fontAlgn="ctr"/>
                      <a:r>
                        <a:rPr lang="en-IN" b="1">
                          <a:effectLst/>
                        </a:rPr>
                        <a:t>Male</a:t>
                      </a:r>
                    </a:p>
                  </a:txBody>
                  <a:tcPr anchor="ctr">
                    <a:lnL>
                      <a:noFill/>
                    </a:lnL>
                    <a:lnR>
                      <a:noFill/>
                    </a:lnR>
                    <a:lnT>
                      <a:noFill/>
                    </a:lnT>
                    <a:lnB>
                      <a:noFill/>
                    </a:lnB>
                  </a:tcPr>
                </a:tc>
                <a:tc>
                  <a:txBody>
                    <a:bodyPr/>
                    <a:lstStyle/>
                    <a:p>
                      <a:pPr algn="r" fontAlgn="ctr"/>
                      <a:r>
                        <a:rPr lang="en-IN">
                          <a:effectLst/>
                        </a:rPr>
                        <a:t>80.190476</a:t>
                      </a:r>
                    </a:p>
                  </a:txBody>
                  <a:tcPr anchor="ctr">
                    <a:lnL>
                      <a:noFill/>
                    </a:lnL>
                    <a:lnR>
                      <a:noFill/>
                    </a:lnR>
                    <a:lnT>
                      <a:noFill/>
                    </a:lnT>
                    <a:lnB>
                      <a:noFill/>
                    </a:lnB>
                  </a:tcPr>
                </a:tc>
                <a:tc>
                  <a:txBody>
                    <a:bodyPr/>
                    <a:lstStyle/>
                    <a:p>
                      <a:pPr algn="r" fontAlgn="ctr"/>
                      <a:r>
                        <a:rPr lang="en-IN">
                          <a:effectLst/>
                        </a:rPr>
                        <a:t>99.526316</a:t>
                      </a:r>
                    </a:p>
                  </a:txBody>
                  <a:tcPr anchor="ctr">
                    <a:lnL>
                      <a:noFill/>
                    </a:lnL>
                    <a:lnR>
                      <a:noFill/>
                    </a:lnR>
                    <a:lnT>
                      <a:noFill/>
                    </a:lnT>
                    <a:lnB>
                      <a:noFill/>
                    </a:lnB>
                  </a:tcPr>
                </a:tc>
                <a:extLst>
                  <a:ext uri="{0D108BD9-81ED-4DB2-BD59-A6C34878D82A}">
                    <a16:rowId xmlns:a16="http://schemas.microsoft.com/office/drawing/2014/main" val="4262877827"/>
                  </a:ext>
                </a:extLst>
              </a:tr>
              <a:tr h="411196">
                <a:tc rowSpan="2">
                  <a:txBody>
                    <a:bodyPr/>
                    <a:lstStyle/>
                    <a:p>
                      <a:pPr algn="r" fontAlgn="ctr"/>
                      <a:r>
                        <a:rPr lang="en-IN" b="1">
                          <a:effectLst/>
                        </a:rPr>
                        <a:t>TM498</a:t>
                      </a:r>
                    </a:p>
                  </a:txBody>
                  <a:tcPr anchor="ctr">
                    <a:lnL>
                      <a:noFill/>
                    </a:lnL>
                    <a:lnR>
                      <a:noFill/>
                    </a:lnR>
                    <a:lnT>
                      <a:noFill/>
                    </a:lnT>
                    <a:lnB>
                      <a:noFill/>
                    </a:lnB>
                    <a:solidFill>
                      <a:srgbClr val="F5F5F5"/>
                    </a:solidFill>
                  </a:tcPr>
                </a:tc>
                <a:tc>
                  <a:txBody>
                    <a:bodyPr/>
                    <a:lstStyle/>
                    <a:p>
                      <a:pPr algn="r" fontAlgn="ctr"/>
                      <a:r>
                        <a:rPr lang="en-IN" b="1">
                          <a:effectLst/>
                        </a:rPr>
                        <a:t>Female</a:t>
                      </a:r>
                    </a:p>
                  </a:txBody>
                  <a:tcPr anchor="ctr">
                    <a:lnL>
                      <a:noFill/>
                    </a:lnL>
                    <a:lnR>
                      <a:noFill/>
                    </a:lnR>
                    <a:lnT>
                      <a:noFill/>
                    </a:lnT>
                    <a:lnB>
                      <a:noFill/>
                    </a:lnB>
                    <a:solidFill>
                      <a:srgbClr val="F5F5F5"/>
                    </a:solidFill>
                  </a:tcPr>
                </a:tc>
                <a:tc>
                  <a:txBody>
                    <a:bodyPr/>
                    <a:lstStyle/>
                    <a:p>
                      <a:pPr algn="r" fontAlgn="ctr"/>
                      <a:r>
                        <a:rPr lang="en-IN">
                          <a:effectLst/>
                        </a:rPr>
                        <a:t>94.000000</a:t>
                      </a:r>
                    </a:p>
                  </a:txBody>
                  <a:tcPr anchor="ctr">
                    <a:lnL>
                      <a:noFill/>
                    </a:lnL>
                    <a:lnR>
                      <a:noFill/>
                    </a:lnR>
                    <a:lnT>
                      <a:noFill/>
                    </a:lnT>
                    <a:lnB>
                      <a:noFill/>
                    </a:lnB>
                    <a:solidFill>
                      <a:srgbClr val="F5F5F5"/>
                    </a:solidFill>
                  </a:tcPr>
                </a:tc>
                <a:tc>
                  <a:txBody>
                    <a:bodyPr/>
                    <a:lstStyle/>
                    <a:p>
                      <a:pPr algn="r" fontAlgn="ctr"/>
                      <a:r>
                        <a:rPr lang="en-IN">
                          <a:effectLst/>
                        </a:rPr>
                        <a:t>80.214286</a:t>
                      </a:r>
                    </a:p>
                  </a:txBody>
                  <a:tcPr anchor="ctr">
                    <a:lnL>
                      <a:noFill/>
                    </a:lnL>
                    <a:lnR>
                      <a:noFill/>
                    </a:lnR>
                    <a:lnT>
                      <a:noFill/>
                    </a:lnT>
                    <a:lnB>
                      <a:noFill/>
                    </a:lnB>
                    <a:solidFill>
                      <a:srgbClr val="F5F5F5"/>
                    </a:solidFill>
                  </a:tcPr>
                </a:tc>
                <a:extLst>
                  <a:ext uri="{0D108BD9-81ED-4DB2-BD59-A6C34878D82A}">
                    <a16:rowId xmlns:a16="http://schemas.microsoft.com/office/drawing/2014/main" val="1152320702"/>
                  </a:ext>
                </a:extLst>
              </a:tr>
              <a:tr h="411196">
                <a:tc vMerge="1">
                  <a:txBody>
                    <a:bodyPr/>
                    <a:lstStyle/>
                    <a:p>
                      <a:endParaRPr lang="en-IN"/>
                    </a:p>
                  </a:txBody>
                  <a:tcPr/>
                </a:tc>
                <a:tc>
                  <a:txBody>
                    <a:bodyPr/>
                    <a:lstStyle/>
                    <a:p>
                      <a:pPr algn="r" fontAlgn="ctr"/>
                      <a:r>
                        <a:rPr lang="en-IN" b="1">
                          <a:effectLst/>
                        </a:rPr>
                        <a:t>Male</a:t>
                      </a:r>
                    </a:p>
                  </a:txBody>
                  <a:tcPr anchor="ctr">
                    <a:lnL>
                      <a:noFill/>
                    </a:lnL>
                    <a:lnR>
                      <a:noFill/>
                    </a:lnR>
                    <a:lnT>
                      <a:noFill/>
                    </a:lnT>
                    <a:lnB>
                      <a:noFill/>
                    </a:lnB>
                  </a:tcPr>
                </a:tc>
                <a:tc>
                  <a:txBody>
                    <a:bodyPr/>
                    <a:lstStyle/>
                    <a:p>
                      <a:pPr algn="r" fontAlgn="ctr"/>
                      <a:r>
                        <a:rPr lang="en-IN">
                          <a:effectLst/>
                        </a:rPr>
                        <a:t>87.238095</a:t>
                      </a:r>
                    </a:p>
                  </a:txBody>
                  <a:tcPr anchor="ctr">
                    <a:lnL>
                      <a:noFill/>
                    </a:lnL>
                    <a:lnR>
                      <a:noFill/>
                    </a:lnR>
                    <a:lnT>
                      <a:noFill/>
                    </a:lnT>
                    <a:lnB>
                      <a:noFill/>
                    </a:lnB>
                  </a:tcPr>
                </a:tc>
                <a:tc>
                  <a:txBody>
                    <a:bodyPr/>
                    <a:lstStyle/>
                    <a:p>
                      <a:pPr algn="r" fontAlgn="ctr"/>
                      <a:r>
                        <a:rPr lang="en-IN">
                          <a:effectLst/>
                        </a:rPr>
                        <a:t>91.100000</a:t>
                      </a:r>
                    </a:p>
                  </a:txBody>
                  <a:tcPr anchor="ctr">
                    <a:lnL>
                      <a:noFill/>
                    </a:lnL>
                    <a:lnR>
                      <a:noFill/>
                    </a:lnR>
                    <a:lnT>
                      <a:noFill/>
                    </a:lnT>
                    <a:lnB>
                      <a:noFill/>
                    </a:lnB>
                  </a:tcPr>
                </a:tc>
                <a:extLst>
                  <a:ext uri="{0D108BD9-81ED-4DB2-BD59-A6C34878D82A}">
                    <a16:rowId xmlns:a16="http://schemas.microsoft.com/office/drawing/2014/main" val="1445438867"/>
                  </a:ext>
                </a:extLst>
              </a:tr>
              <a:tr h="411196">
                <a:tc rowSpan="2">
                  <a:txBody>
                    <a:bodyPr/>
                    <a:lstStyle/>
                    <a:p>
                      <a:pPr algn="r" fontAlgn="ctr"/>
                      <a:r>
                        <a:rPr lang="en-IN" b="1">
                          <a:effectLst/>
                        </a:rPr>
                        <a:t>TM798</a:t>
                      </a:r>
                    </a:p>
                  </a:txBody>
                  <a:tcPr anchor="ctr">
                    <a:lnL>
                      <a:noFill/>
                    </a:lnL>
                    <a:lnR>
                      <a:noFill/>
                    </a:lnR>
                    <a:lnT>
                      <a:noFill/>
                    </a:lnT>
                    <a:lnB>
                      <a:noFill/>
                    </a:lnB>
                    <a:solidFill>
                      <a:srgbClr val="F5F5F5"/>
                    </a:solidFill>
                  </a:tcPr>
                </a:tc>
                <a:tc>
                  <a:txBody>
                    <a:bodyPr/>
                    <a:lstStyle/>
                    <a:p>
                      <a:pPr algn="r" fontAlgn="ctr"/>
                      <a:r>
                        <a:rPr lang="en-IN" b="1">
                          <a:effectLst/>
                        </a:rPr>
                        <a:t>Female</a:t>
                      </a:r>
                    </a:p>
                  </a:txBody>
                  <a:tcPr anchor="ctr">
                    <a:lnL>
                      <a:noFill/>
                    </a:lnL>
                    <a:lnR>
                      <a:noFill/>
                    </a:lnR>
                    <a:lnT>
                      <a:noFill/>
                    </a:lnT>
                    <a:lnB>
                      <a:noFill/>
                    </a:lnB>
                    <a:solidFill>
                      <a:srgbClr val="F5F5F5"/>
                    </a:solidFill>
                  </a:tcPr>
                </a:tc>
                <a:tc>
                  <a:txBody>
                    <a:bodyPr/>
                    <a:lstStyle/>
                    <a:p>
                      <a:pPr algn="r" fontAlgn="ctr"/>
                      <a:r>
                        <a:rPr lang="en-IN">
                          <a:effectLst/>
                        </a:rPr>
                        <a:t>215.000000</a:t>
                      </a:r>
                    </a:p>
                  </a:txBody>
                  <a:tcPr anchor="ctr">
                    <a:lnL>
                      <a:noFill/>
                    </a:lnL>
                    <a:lnR>
                      <a:noFill/>
                    </a:lnR>
                    <a:lnT>
                      <a:noFill/>
                    </a:lnT>
                    <a:lnB>
                      <a:noFill/>
                    </a:lnB>
                    <a:solidFill>
                      <a:srgbClr val="F5F5F5"/>
                    </a:solidFill>
                  </a:tcPr>
                </a:tc>
                <a:tc>
                  <a:txBody>
                    <a:bodyPr/>
                    <a:lstStyle/>
                    <a:p>
                      <a:pPr algn="r" fontAlgn="ctr"/>
                      <a:r>
                        <a:rPr lang="en-IN">
                          <a:effectLst/>
                        </a:rPr>
                        <a:t>133.333333</a:t>
                      </a:r>
                    </a:p>
                  </a:txBody>
                  <a:tcPr anchor="ctr">
                    <a:lnL>
                      <a:noFill/>
                    </a:lnL>
                    <a:lnR>
                      <a:noFill/>
                    </a:lnR>
                    <a:lnT>
                      <a:noFill/>
                    </a:lnT>
                    <a:lnB>
                      <a:noFill/>
                    </a:lnB>
                    <a:solidFill>
                      <a:srgbClr val="F5F5F5"/>
                    </a:solidFill>
                  </a:tcPr>
                </a:tc>
                <a:extLst>
                  <a:ext uri="{0D108BD9-81ED-4DB2-BD59-A6C34878D82A}">
                    <a16:rowId xmlns:a16="http://schemas.microsoft.com/office/drawing/2014/main" val="3798847548"/>
                  </a:ext>
                </a:extLst>
              </a:tr>
              <a:tr h="411196">
                <a:tc vMerge="1">
                  <a:txBody>
                    <a:bodyPr/>
                    <a:lstStyle/>
                    <a:p>
                      <a:endParaRPr lang="en-IN"/>
                    </a:p>
                  </a:txBody>
                  <a:tcPr/>
                </a:tc>
                <a:tc>
                  <a:txBody>
                    <a:bodyPr/>
                    <a:lstStyle/>
                    <a:p>
                      <a:pPr algn="r" fontAlgn="ctr"/>
                      <a:r>
                        <a:rPr lang="en-IN" b="1">
                          <a:effectLst/>
                        </a:rPr>
                        <a:t>Male</a:t>
                      </a:r>
                    </a:p>
                  </a:txBody>
                  <a:tcPr anchor="ctr">
                    <a:lnL>
                      <a:noFill/>
                    </a:lnL>
                    <a:lnR>
                      <a:noFill/>
                    </a:lnR>
                    <a:lnT>
                      <a:noFill/>
                    </a:lnT>
                    <a:lnB>
                      <a:noFill/>
                    </a:lnB>
                  </a:tcPr>
                </a:tc>
                <a:tc>
                  <a:txBody>
                    <a:bodyPr/>
                    <a:lstStyle/>
                    <a:p>
                      <a:pPr algn="r" fontAlgn="ctr"/>
                      <a:r>
                        <a:rPr lang="en-IN">
                          <a:effectLst/>
                        </a:rPr>
                        <a:t>176.315789</a:t>
                      </a:r>
                    </a:p>
                  </a:txBody>
                  <a:tcPr anchor="ctr">
                    <a:lnL>
                      <a:noFill/>
                    </a:lnL>
                    <a:lnR>
                      <a:noFill/>
                    </a:lnR>
                    <a:lnT>
                      <a:noFill/>
                    </a:lnT>
                    <a:lnB>
                      <a:noFill/>
                    </a:lnB>
                  </a:tcPr>
                </a:tc>
                <a:tc>
                  <a:txBody>
                    <a:bodyPr/>
                    <a:lstStyle/>
                    <a:p>
                      <a:pPr algn="r" fontAlgn="ctr"/>
                      <a:r>
                        <a:rPr lang="en-IN" dirty="0">
                          <a:effectLst/>
                        </a:rPr>
                        <a:t>147.571429</a:t>
                      </a:r>
                    </a:p>
                  </a:txBody>
                  <a:tcPr anchor="ctr">
                    <a:lnL>
                      <a:noFill/>
                    </a:lnL>
                    <a:lnR>
                      <a:noFill/>
                    </a:lnR>
                    <a:lnT>
                      <a:noFill/>
                    </a:lnT>
                    <a:lnB>
                      <a:noFill/>
                    </a:lnB>
                  </a:tcPr>
                </a:tc>
                <a:extLst>
                  <a:ext uri="{0D108BD9-81ED-4DB2-BD59-A6C34878D82A}">
                    <a16:rowId xmlns:a16="http://schemas.microsoft.com/office/drawing/2014/main" val="996189548"/>
                  </a:ext>
                </a:extLst>
              </a:tr>
            </a:tbl>
          </a:graphicData>
        </a:graphic>
      </p:graphicFrame>
    </p:spTree>
    <p:extLst>
      <p:ext uri="{BB962C8B-B14F-4D97-AF65-F5344CB8AC3E}">
        <p14:creationId xmlns:p14="http://schemas.microsoft.com/office/powerpoint/2010/main" val="4168013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34F23A-DD8C-39A5-51A4-D3FDBE744A53}"/>
              </a:ext>
            </a:extLst>
          </p:cNvPr>
          <p:cNvSpPr txBox="1"/>
          <p:nvPr/>
        </p:nvSpPr>
        <p:spPr>
          <a:xfrm>
            <a:off x="721896" y="673768"/>
            <a:ext cx="2564644" cy="369332"/>
          </a:xfrm>
          <a:prstGeom prst="rect">
            <a:avLst/>
          </a:prstGeom>
          <a:noFill/>
        </p:spPr>
        <p:txBody>
          <a:bodyPr wrap="square">
            <a:spAutoFit/>
          </a:bodyPr>
          <a:lstStyle/>
          <a:p>
            <a:r>
              <a:rPr lang="en-IN" sz="1600" dirty="0" err="1"/>
              <a:t>sns.pairplot</a:t>
            </a:r>
            <a:r>
              <a:rPr lang="en-IN" sz="1600" dirty="0"/>
              <a:t>(</a:t>
            </a:r>
            <a:r>
              <a:rPr lang="en-IN" sz="1600" dirty="0" err="1"/>
              <a:t>myData</a:t>
            </a:r>
            <a:r>
              <a:rPr lang="en-IN" dirty="0"/>
              <a:t>)</a:t>
            </a:r>
          </a:p>
        </p:txBody>
      </p:sp>
      <p:pic>
        <p:nvPicPr>
          <p:cNvPr id="20483" name="Picture 3">
            <a:extLst>
              <a:ext uri="{FF2B5EF4-FFF2-40B4-BE49-F238E27FC236}">
                <a16:creationId xmlns:a16="http://schemas.microsoft.com/office/drawing/2014/main" id="{30BD6CE8-C4B1-4DCA-F000-1373F7623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3844" y="673768"/>
            <a:ext cx="9250018" cy="553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895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E4D45D-AD3A-A132-494E-6972480EF0E7}"/>
              </a:ext>
            </a:extLst>
          </p:cNvPr>
          <p:cNvSpPr txBox="1"/>
          <p:nvPr/>
        </p:nvSpPr>
        <p:spPr>
          <a:xfrm>
            <a:off x="697832" y="649705"/>
            <a:ext cx="8464214" cy="400110"/>
          </a:xfrm>
          <a:prstGeom prst="rect">
            <a:avLst/>
          </a:prstGeom>
          <a:noFill/>
        </p:spPr>
        <p:txBody>
          <a:bodyPr wrap="square">
            <a:spAutoFit/>
          </a:bodyPr>
          <a:lstStyle/>
          <a:p>
            <a:r>
              <a:rPr lang="en-IN" sz="2000" dirty="0" err="1"/>
              <a:t>myData</a:t>
            </a:r>
            <a:r>
              <a:rPr lang="en-IN" sz="2000" dirty="0"/>
              <a:t>['Age'].std()</a:t>
            </a:r>
          </a:p>
        </p:txBody>
      </p:sp>
      <p:sp>
        <p:nvSpPr>
          <p:cNvPr id="5" name="Rectangle 2">
            <a:extLst>
              <a:ext uri="{FF2B5EF4-FFF2-40B4-BE49-F238E27FC236}">
                <a16:creationId xmlns:a16="http://schemas.microsoft.com/office/drawing/2014/main" id="{2F48A5AB-881D-DBD7-6F30-526D0D109137}"/>
              </a:ext>
            </a:extLst>
          </p:cNvPr>
          <p:cNvSpPr>
            <a:spLocks noChangeArrowheads="1"/>
          </p:cNvSpPr>
          <p:nvPr/>
        </p:nvSpPr>
        <p:spPr bwMode="auto">
          <a:xfrm>
            <a:off x="697833" y="1334149"/>
            <a:ext cx="268147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6.943498135399795</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C65EE737-E28A-39FA-3A12-0B6EA63A85AD}"/>
              </a:ext>
            </a:extLst>
          </p:cNvPr>
          <p:cNvSpPr txBox="1"/>
          <p:nvPr/>
        </p:nvSpPr>
        <p:spPr>
          <a:xfrm>
            <a:off x="1099929" y="1049815"/>
            <a:ext cx="1762541" cy="369332"/>
          </a:xfrm>
          <a:prstGeom prst="rect">
            <a:avLst/>
          </a:prstGeom>
          <a:noFill/>
        </p:spPr>
        <p:txBody>
          <a:bodyPr wrap="square" rtlCol="0">
            <a:spAutoFit/>
          </a:bodyPr>
          <a:lstStyle/>
          <a:p>
            <a:r>
              <a:rPr lang="en-US" dirty="0">
                <a:solidFill>
                  <a:srgbClr val="FF0000"/>
                </a:solidFill>
              </a:rPr>
              <a:t>output</a:t>
            </a:r>
            <a:endParaRPr lang="en-IN" dirty="0">
              <a:solidFill>
                <a:srgbClr val="FF0000"/>
              </a:solidFill>
            </a:endParaRPr>
          </a:p>
        </p:txBody>
      </p:sp>
      <p:sp>
        <p:nvSpPr>
          <p:cNvPr id="8" name="TextBox 7">
            <a:extLst>
              <a:ext uri="{FF2B5EF4-FFF2-40B4-BE49-F238E27FC236}">
                <a16:creationId xmlns:a16="http://schemas.microsoft.com/office/drawing/2014/main" id="{771E0D1C-E0FB-B146-AC5E-010885F4EA78}"/>
              </a:ext>
            </a:extLst>
          </p:cNvPr>
          <p:cNvSpPr txBox="1"/>
          <p:nvPr/>
        </p:nvSpPr>
        <p:spPr>
          <a:xfrm>
            <a:off x="737589" y="1725279"/>
            <a:ext cx="8464214" cy="369332"/>
          </a:xfrm>
          <a:prstGeom prst="rect">
            <a:avLst/>
          </a:prstGeom>
          <a:noFill/>
        </p:spPr>
        <p:txBody>
          <a:bodyPr wrap="square">
            <a:spAutoFit/>
          </a:bodyPr>
          <a:lstStyle/>
          <a:p>
            <a:r>
              <a:rPr lang="en-IN" dirty="0" err="1"/>
              <a:t>myData</a:t>
            </a:r>
            <a:r>
              <a:rPr lang="en-IN" dirty="0"/>
              <a:t>['Age'].mean()</a:t>
            </a:r>
          </a:p>
        </p:txBody>
      </p:sp>
      <p:sp>
        <p:nvSpPr>
          <p:cNvPr id="9" name="TextBox 8">
            <a:extLst>
              <a:ext uri="{FF2B5EF4-FFF2-40B4-BE49-F238E27FC236}">
                <a16:creationId xmlns:a16="http://schemas.microsoft.com/office/drawing/2014/main" id="{28923A29-D9AC-1040-6468-7B889A90CD64}"/>
              </a:ext>
            </a:extLst>
          </p:cNvPr>
          <p:cNvSpPr txBox="1"/>
          <p:nvPr/>
        </p:nvSpPr>
        <p:spPr>
          <a:xfrm>
            <a:off x="750841" y="2094611"/>
            <a:ext cx="2027583" cy="369332"/>
          </a:xfrm>
          <a:prstGeom prst="rect">
            <a:avLst/>
          </a:prstGeom>
          <a:noFill/>
        </p:spPr>
        <p:txBody>
          <a:bodyPr wrap="square" rtlCol="0">
            <a:spAutoFit/>
          </a:bodyPr>
          <a:lstStyle/>
          <a:p>
            <a:r>
              <a:rPr lang="en-US" dirty="0">
                <a:solidFill>
                  <a:srgbClr val="FF0000"/>
                </a:solidFill>
              </a:rPr>
              <a:t>output</a:t>
            </a:r>
            <a:endParaRPr lang="en-IN" dirty="0">
              <a:solidFill>
                <a:srgbClr val="FF0000"/>
              </a:solidFill>
            </a:endParaRPr>
          </a:p>
        </p:txBody>
      </p:sp>
      <p:sp>
        <p:nvSpPr>
          <p:cNvPr id="10" name="Rectangle 3">
            <a:extLst>
              <a:ext uri="{FF2B5EF4-FFF2-40B4-BE49-F238E27FC236}">
                <a16:creationId xmlns:a16="http://schemas.microsoft.com/office/drawing/2014/main" id="{E01F962A-8FB4-C9D6-E6E0-BB1159428C83}"/>
              </a:ext>
            </a:extLst>
          </p:cNvPr>
          <p:cNvSpPr>
            <a:spLocks noChangeArrowheads="1"/>
          </p:cNvSpPr>
          <p:nvPr/>
        </p:nvSpPr>
        <p:spPr bwMode="auto">
          <a:xfrm>
            <a:off x="750841" y="2417026"/>
            <a:ext cx="2224968"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8.78888888888888</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8</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E45C1BF5-6CF5-0B5F-733F-35500358FE97}"/>
              </a:ext>
            </a:extLst>
          </p:cNvPr>
          <p:cNvSpPr txBox="1"/>
          <p:nvPr/>
        </p:nvSpPr>
        <p:spPr>
          <a:xfrm>
            <a:off x="578563" y="2732917"/>
            <a:ext cx="8422976" cy="369332"/>
          </a:xfrm>
          <a:prstGeom prst="rect">
            <a:avLst/>
          </a:prstGeom>
          <a:noFill/>
        </p:spPr>
        <p:txBody>
          <a:bodyPr wrap="square">
            <a:spAutoFit/>
          </a:bodyPr>
          <a:lstStyle/>
          <a:p>
            <a:r>
              <a:rPr lang="en-IN" dirty="0" err="1"/>
              <a:t>sns.distplot</a:t>
            </a:r>
            <a:r>
              <a:rPr lang="en-IN" dirty="0"/>
              <a:t>(</a:t>
            </a:r>
            <a:r>
              <a:rPr lang="en-IN" dirty="0" err="1"/>
              <a:t>myData</a:t>
            </a:r>
            <a:r>
              <a:rPr lang="en-IN" dirty="0"/>
              <a:t>['Age'])</a:t>
            </a:r>
          </a:p>
        </p:txBody>
      </p:sp>
      <p:pic>
        <p:nvPicPr>
          <p:cNvPr id="21509" name="Picture 5">
            <a:extLst>
              <a:ext uri="{FF2B5EF4-FFF2-40B4-BE49-F238E27FC236}">
                <a16:creationId xmlns:a16="http://schemas.microsoft.com/office/drawing/2014/main" id="{5E42AE5B-37C3-F248-8413-BFDB9DA3B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55" y="3332331"/>
            <a:ext cx="4278796" cy="2875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833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80AB09-D595-FB85-8018-0FBD6EA63A60}"/>
              </a:ext>
            </a:extLst>
          </p:cNvPr>
          <p:cNvSpPr txBox="1"/>
          <p:nvPr/>
        </p:nvSpPr>
        <p:spPr>
          <a:xfrm>
            <a:off x="728870" y="755374"/>
            <a:ext cx="8431695" cy="369332"/>
          </a:xfrm>
          <a:prstGeom prst="rect">
            <a:avLst/>
          </a:prstGeom>
          <a:noFill/>
        </p:spPr>
        <p:txBody>
          <a:bodyPr wrap="square">
            <a:spAutoFit/>
          </a:bodyPr>
          <a:lstStyle/>
          <a:p>
            <a:r>
              <a:rPr lang="en-US" dirty="0" err="1"/>
              <a:t>myData.hist</a:t>
            </a:r>
            <a:r>
              <a:rPr lang="en-US" dirty="0"/>
              <a:t>(by='</a:t>
            </a:r>
            <a:r>
              <a:rPr lang="en-US" dirty="0" err="1"/>
              <a:t>Product',column</a:t>
            </a:r>
            <a:r>
              <a:rPr lang="en-US" dirty="0"/>
              <a:t>='Age')</a:t>
            </a:r>
            <a:endParaRPr lang="en-IN" dirty="0"/>
          </a:p>
        </p:txBody>
      </p:sp>
      <p:pic>
        <p:nvPicPr>
          <p:cNvPr id="22530" name="Picture 2">
            <a:extLst>
              <a:ext uri="{FF2B5EF4-FFF2-40B4-BE49-F238E27FC236}">
                <a16:creationId xmlns:a16="http://schemas.microsoft.com/office/drawing/2014/main" id="{C7FFA443-8633-0AEA-A212-B39FDF688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953" y="1510748"/>
            <a:ext cx="6793517" cy="4028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694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774C30-A899-4ECF-3D07-DD187156EB53}"/>
              </a:ext>
            </a:extLst>
          </p:cNvPr>
          <p:cNvSpPr txBox="1"/>
          <p:nvPr/>
        </p:nvSpPr>
        <p:spPr>
          <a:xfrm>
            <a:off x="755374" y="795130"/>
            <a:ext cx="8405191" cy="369332"/>
          </a:xfrm>
          <a:prstGeom prst="rect">
            <a:avLst/>
          </a:prstGeom>
          <a:noFill/>
        </p:spPr>
        <p:txBody>
          <a:bodyPr wrap="square">
            <a:spAutoFit/>
          </a:bodyPr>
          <a:lstStyle/>
          <a:p>
            <a:r>
              <a:rPr lang="en-US" dirty="0" err="1"/>
              <a:t>myData.hist</a:t>
            </a:r>
            <a:r>
              <a:rPr lang="en-US" dirty="0"/>
              <a:t>(by='</a:t>
            </a:r>
            <a:r>
              <a:rPr lang="en-US" dirty="0" err="1"/>
              <a:t>Gender',column</a:t>
            </a:r>
            <a:r>
              <a:rPr lang="en-US" dirty="0"/>
              <a:t>='Age')</a:t>
            </a:r>
            <a:endParaRPr lang="en-IN" dirty="0"/>
          </a:p>
        </p:txBody>
      </p:sp>
      <p:pic>
        <p:nvPicPr>
          <p:cNvPr id="23554" name="Picture 2">
            <a:extLst>
              <a:ext uri="{FF2B5EF4-FFF2-40B4-BE49-F238E27FC236}">
                <a16:creationId xmlns:a16="http://schemas.microsoft.com/office/drawing/2014/main" id="{D2869BFF-F934-7CEB-9E8E-936EF3A26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465" y="1829286"/>
            <a:ext cx="5568605" cy="3683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95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3BF321-B926-3B70-0B91-308493759D49}"/>
              </a:ext>
            </a:extLst>
          </p:cNvPr>
          <p:cNvSpPr txBox="1"/>
          <p:nvPr/>
        </p:nvSpPr>
        <p:spPr>
          <a:xfrm>
            <a:off x="1913861" y="956930"/>
            <a:ext cx="8399720" cy="454355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nSpc>
                <a:spcPct val="115000"/>
              </a:lnSpc>
              <a:spcBef>
                <a:spcPts val="1500"/>
              </a:spcBef>
              <a:spcAft>
                <a:spcPts val="200"/>
              </a:spcAft>
            </a:pPr>
            <a:r>
              <a:rPr lang="en-US" sz="3600" b="1" kern="0" cap="small" spc="25" dirty="0">
                <a:effectLst/>
                <a:latin typeface="Gill Sans MT" panose="020B0502020104020203" pitchFamily="34" charset="0"/>
              </a:rPr>
              <a:t> </a:t>
            </a:r>
            <a:r>
              <a:rPr lang="en-US" sz="3600" b="1" kern="0" cap="small" spc="25" dirty="0">
                <a:ln w="9525" cap="rnd" cmpd="sng" algn="ctr">
                  <a:solidFill>
                    <a:srgbClr val="000000"/>
                  </a:solidFill>
                  <a:prstDash val="solid"/>
                  <a:bevel/>
                </a:ln>
                <a:effectLst/>
                <a:latin typeface="Gill Sans MT" panose="020B0502020104020203" pitchFamily="34" charset="0"/>
              </a:rPr>
              <a:t>Descriptive statistics are brief information coefficient that summarize a given data set, which can be either  a representation of the entire population  or a sample of a population.</a:t>
            </a:r>
            <a:endParaRPr lang="en-IN" sz="3600" b="1" kern="0" cap="small" spc="25" dirty="0">
              <a:effectLst/>
              <a:latin typeface="Gill Sans MT" panose="020B0502020104020203" pitchFamily="34" charset="0"/>
            </a:endParaRPr>
          </a:p>
          <a:p>
            <a:pPr algn="just">
              <a:lnSpc>
                <a:spcPct val="115000"/>
              </a:lnSpc>
              <a:spcAft>
                <a:spcPts val="1000"/>
              </a:spcAft>
            </a:pPr>
            <a:r>
              <a:rPr lang="en-US" sz="3600" dirty="0">
                <a:ln w="9525" cap="rnd" cmpd="sng" algn="ctr">
                  <a:solidFill>
                    <a:srgbClr val="969FA7"/>
                  </a:solidFill>
                  <a:prstDash val="solid"/>
                  <a:bevel/>
                </a:ln>
                <a:effectLst/>
                <a:latin typeface="Gill Sans MT" panose="020B0502020104020203" pitchFamily="34" charset="0"/>
                <a:ea typeface="Times New Roman" panose="02020603050405020304" pitchFamily="18" charset="0"/>
                <a:cs typeface="Times New Roman" panose="02020603050405020304" pitchFamily="18" charset="0"/>
              </a:rPr>
              <a:t> </a:t>
            </a:r>
            <a:endParaRPr lang="en-IN" sz="3600" dirty="0"/>
          </a:p>
        </p:txBody>
      </p:sp>
    </p:spTree>
    <p:extLst>
      <p:ext uri="{BB962C8B-B14F-4D97-AF65-F5344CB8AC3E}">
        <p14:creationId xmlns:p14="http://schemas.microsoft.com/office/powerpoint/2010/main" val="2913063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D38603-8928-A423-3743-45BF8A6833D1}"/>
              </a:ext>
            </a:extLst>
          </p:cNvPr>
          <p:cNvSpPr txBox="1"/>
          <p:nvPr/>
        </p:nvSpPr>
        <p:spPr>
          <a:xfrm>
            <a:off x="755374" y="689113"/>
            <a:ext cx="8405191" cy="369332"/>
          </a:xfrm>
          <a:prstGeom prst="rect">
            <a:avLst/>
          </a:prstGeom>
          <a:noFill/>
        </p:spPr>
        <p:txBody>
          <a:bodyPr wrap="square">
            <a:spAutoFit/>
          </a:bodyPr>
          <a:lstStyle/>
          <a:p>
            <a:r>
              <a:rPr lang="en-US" dirty="0" err="1"/>
              <a:t>myData.hist</a:t>
            </a:r>
            <a:r>
              <a:rPr lang="en-US" dirty="0"/>
              <a:t>(by='</a:t>
            </a:r>
            <a:r>
              <a:rPr lang="en-US" dirty="0" err="1"/>
              <a:t>Gender',column</a:t>
            </a:r>
            <a:r>
              <a:rPr lang="en-US" dirty="0"/>
              <a:t>='Miles')</a:t>
            </a:r>
          </a:p>
        </p:txBody>
      </p:sp>
      <p:pic>
        <p:nvPicPr>
          <p:cNvPr id="24578" name="Picture 2">
            <a:extLst>
              <a:ext uri="{FF2B5EF4-FFF2-40B4-BE49-F238E27FC236}">
                <a16:creationId xmlns:a16="http://schemas.microsoft.com/office/drawing/2014/main" id="{085CC474-B6F0-4B08-C012-721E0767B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96" y="1364974"/>
            <a:ext cx="7013093" cy="4359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003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904B39-EE94-4497-5F9F-EDCE9FDB6593}"/>
              </a:ext>
            </a:extLst>
          </p:cNvPr>
          <p:cNvSpPr txBox="1"/>
          <p:nvPr/>
        </p:nvSpPr>
        <p:spPr>
          <a:xfrm>
            <a:off x="715617" y="715617"/>
            <a:ext cx="8444948" cy="369332"/>
          </a:xfrm>
          <a:prstGeom prst="rect">
            <a:avLst/>
          </a:prstGeom>
          <a:noFill/>
        </p:spPr>
        <p:txBody>
          <a:bodyPr wrap="square">
            <a:spAutoFit/>
          </a:bodyPr>
          <a:lstStyle/>
          <a:p>
            <a:r>
              <a:rPr lang="en-US" dirty="0" err="1"/>
              <a:t>myData.hist</a:t>
            </a:r>
            <a:r>
              <a:rPr lang="en-US" dirty="0"/>
              <a:t>(by='</a:t>
            </a:r>
            <a:r>
              <a:rPr lang="en-US" dirty="0" err="1"/>
              <a:t>Product',column</a:t>
            </a:r>
            <a:r>
              <a:rPr lang="en-US" dirty="0"/>
              <a:t>='Miles',</a:t>
            </a:r>
            <a:r>
              <a:rPr lang="en-US" dirty="0" err="1"/>
              <a:t>figsize</a:t>
            </a:r>
            <a:r>
              <a:rPr lang="en-US" dirty="0"/>
              <a:t>=(20,30))</a:t>
            </a:r>
            <a:endParaRPr lang="en-IN" dirty="0"/>
          </a:p>
        </p:txBody>
      </p:sp>
      <p:pic>
        <p:nvPicPr>
          <p:cNvPr id="25602" name="Picture 2">
            <a:extLst>
              <a:ext uri="{FF2B5EF4-FFF2-40B4-BE49-F238E27FC236}">
                <a16:creationId xmlns:a16="http://schemas.microsoft.com/office/drawing/2014/main" id="{23D70212-31B2-6F6E-C829-530AB091FF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661" y="1412786"/>
            <a:ext cx="7593495" cy="4729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212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A71267-CD17-3822-459A-9E3235C5E981}"/>
              </a:ext>
            </a:extLst>
          </p:cNvPr>
          <p:cNvSpPr txBox="1"/>
          <p:nvPr/>
        </p:nvSpPr>
        <p:spPr>
          <a:xfrm>
            <a:off x="834887" y="689114"/>
            <a:ext cx="8325678" cy="646331"/>
          </a:xfrm>
          <a:prstGeom prst="rect">
            <a:avLst/>
          </a:prstGeom>
          <a:noFill/>
        </p:spPr>
        <p:txBody>
          <a:bodyPr wrap="square">
            <a:spAutoFit/>
          </a:bodyPr>
          <a:lstStyle/>
          <a:p>
            <a:r>
              <a:rPr lang="en-IN" dirty="0" err="1"/>
              <a:t>corr</a:t>
            </a:r>
            <a:r>
              <a:rPr lang="en-IN" dirty="0"/>
              <a:t>=</a:t>
            </a:r>
            <a:r>
              <a:rPr lang="en-IN" dirty="0" err="1"/>
              <a:t>myData.corr</a:t>
            </a:r>
            <a:r>
              <a:rPr lang="en-IN" dirty="0"/>
              <a:t>()</a:t>
            </a:r>
          </a:p>
          <a:p>
            <a:r>
              <a:rPr lang="en-IN" dirty="0" err="1"/>
              <a:t>corr</a:t>
            </a:r>
            <a:endParaRPr lang="en-IN" dirty="0"/>
          </a:p>
        </p:txBody>
      </p:sp>
      <p:graphicFrame>
        <p:nvGraphicFramePr>
          <p:cNvPr id="4" name="Table 3">
            <a:extLst>
              <a:ext uri="{FF2B5EF4-FFF2-40B4-BE49-F238E27FC236}">
                <a16:creationId xmlns:a16="http://schemas.microsoft.com/office/drawing/2014/main" id="{BF3E045C-FA42-8391-02F9-EDC9EC42D53E}"/>
              </a:ext>
            </a:extLst>
          </p:cNvPr>
          <p:cNvGraphicFramePr>
            <a:graphicFrameLocks noGrp="1"/>
          </p:cNvGraphicFramePr>
          <p:nvPr>
            <p:extLst>
              <p:ext uri="{D42A27DB-BD31-4B8C-83A1-F6EECF244321}">
                <p14:modId xmlns:p14="http://schemas.microsoft.com/office/powerpoint/2010/main" val="3278951739"/>
              </p:ext>
            </p:extLst>
          </p:nvPr>
        </p:nvGraphicFramePr>
        <p:xfrm>
          <a:off x="834888" y="1656522"/>
          <a:ext cx="9435552" cy="3977199"/>
        </p:xfrm>
        <a:graphic>
          <a:graphicData uri="http://schemas.openxmlformats.org/drawingml/2006/table">
            <a:tbl>
              <a:tblPr/>
              <a:tblGrid>
                <a:gridCol w="1347936">
                  <a:extLst>
                    <a:ext uri="{9D8B030D-6E8A-4147-A177-3AD203B41FA5}">
                      <a16:colId xmlns:a16="http://schemas.microsoft.com/office/drawing/2014/main" val="6530052"/>
                    </a:ext>
                  </a:extLst>
                </a:gridCol>
                <a:gridCol w="1347936">
                  <a:extLst>
                    <a:ext uri="{9D8B030D-6E8A-4147-A177-3AD203B41FA5}">
                      <a16:colId xmlns:a16="http://schemas.microsoft.com/office/drawing/2014/main" val="3372608624"/>
                    </a:ext>
                  </a:extLst>
                </a:gridCol>
                <a:gridCol w="1347936">
                  <a:extLst>
                    <a:ext uri="{9D8B030D-6E8A-4147-A177-3AD203B41FA5}">
                      <a16:colId xmlns:a16="http://schemas.microsoft.com/office/drawing/2014/main" val="1860520139"/>
                    </a:ext>
                  </a:extLst>
                </a:gridCol>
                <a:gridCol w="1347936">
                  <a:extLst>
                    <a:ext uri="{9D8B030D-6E8A-4147-A177-3AD203B41FA5}">
                      <a16:colId xmlns:a16="http://schemas.microsoft.com/office/drawing/2014/main" val="1273734922"/>
                    </a:ext>
                  </a:extLst>
                </a:gridCol>
                <a:gridCol w="1347936">
                  <a:extLst>
                    <a:ext uri="{9D8B030D-6E8A-4147-A177-3AD203B41FA5}">
                      <a16:colId xmlns:a16="http://schemas.microsoft.com/office/drawing/2014/main" val="3842420798"/>
                    </a:ext>
                  </a:extLst>
                </a:gridCol>
                <a:gridCol w="1347936">
                  <a:extLst>
                    <a:ext uri="{9D8B030D-6E8A-4147-A177-3AD203B41FA5}">
                      <a16:colId xmlns:a16="http://schemas.microsoft.com/office/drawing/2014/main" val="3103155800"/>
                    </a:ext>
                  </a:extLst>
                </a:gridCol>
                <a:gridCol w="1347936">
                  <a:extLst>
                    <a:ext uri="{9D8B030D-6E8A-4147-A177-3AD203B41FA5}">
                      <a16:colId xmlns:a16="http://schemas.microsoft.com/office/drawing/2014/main" val="1626883230"/>
                    </a:ext>
                  </a:extLst>
                </a:gridCol>
              </a:tblGrid>
              <a:tr h="898077">
                <a:tc>
                  <a:txBody>
                    <a:bodyPr/>
                    <a:lstStyle/>
                    <a:p>
                      <a:pPr algn="r" fontAlgn="ctr"/>
                      <a:br>
                        <a:rPr lang="en-IN" b="1">
                          <a:effectLst/>
                        </a:rPr>
                      </a:br>
                      <a:r>
                        <a:rPr lang="en-IN" b="1">
                          <a:effectLst/>
                        </a:rPr>
                        <a:t>Age</a:t>
                      </a:r>
                    </a:p>
                  </a:txBody>
                  <a:tcPr anchor="ctr">
                    <a:lnL>
                      <a:noFill/>
                    </a:lnL>
                    <a:lnR>
                      <a:noFill/>
                    </a:lnR>
                    <a:lnT>
                      <a:noFill/>
                    </a:lnT>
                    <a:lnB>
                      <a:noFill/>
                    </a:lnB>
                  </a:tcPr>
                </a:tc>
                <a:tc>
                  <a:txBody>
                    <a:bodyPr/>
                    <a:lstStyle/>
                    <a:p>
                      <a:pPr algn="r" fontAlgn="ctr"/>
                      <a:r>
                        <a:rPr lang="en-IN" b="1">
                          <a:effectLst/>
                        </a:rPr>
                        <a:t>Education</a:t>
                      </a:r>
                    </a:p>
                  </a:txBody>
                  <a:tcPr anchor="ctr">
                    <a:lnL>
                      <a:noFill/>
                    </a:lnL>
                    <a:lnR>
                      <a:noFill/>
                    </a:lnR>
                    <a:lnT>
                      <a:noFill/>
                    </a:lnT>
                    <a:lnB>
                      <a:noFill/>
                    </a:lnB>
                  </a:tcPr>
                </a:tc>
                <a:tc>
                  <a:txBody>
                    <a:bodyPr/>
                    <a:lstStyle/>
                    <a:p>
                      <a:pPr algn="r" fontAlgn="ctr"/>
                      <a:r>
                        <a:rPr lang="en-IN" b="1">
                          <a:effectLst/>
                        </a:rPr>
                        <a:t>Usage</a:t>
                      </a:r>
                    </a:p>
                  </a:txBody>
                  <a:tcPr anchor="ctr">
                    <a:lnL>
                      <a:noFill/>
                    </a:lnL>
                    <a:lnR>
                      <a:noFill/>
                    </a:lnR>
                    <a:lnT>
                      <a:noFill/>
                    </a:lnT>
                    <a:lnB>
                      <a:noFill/>
                    </a:lnB>
                  </a:tcPr>
                </a:tc>
                <a:tc>
                  <a:txBody>
                    <a:bodyPr/>
                    <a:lstStyle/>
                    <a:p>
                      <a:pPr algn="r" fontAlgn="ctr"/>
                      <a:r>
                        <a:rPr lang="en-IN" b="1">
                          <a:effectLst/>
                        </a:rPr>
                        <a:t>Fitness</a:t>
                      </a:r>
                    </a:p>
                  </a:txBody>
                  <a:tcPr anchor="ctr">
                    <a:lnL>
                      <a:noFill/>
                    </a:lnL>
                    <a:lnR>
                      <a:noFill/>
                    </a:lnR>
                    <a:lnT>
                      <a:noFill/>
                    </a:lnT>
                    <a:lnB>
                      <a:noFill/>
                    </a:lnB>
                  </a:tcPr>
                </a:tc>
                <a:tc>
                  <a:txBody>
                    <a:bodyPr/>
                    <a:lstStyle/>
                    <a:p>
                      <a:pPr algn="r" fontAlgn="ctr"/>
                      <a:r>
                        <a:rPr lang="en-IN" b="1">
                          <a:effectLst/>
                        </a:rPr>
                        <a:t>Income</a:t>
                      </a:r>
                    </a:p>
                  </a:txBody>
                  <a:tcPr anchor="ctr">
                    <a:lnL>
                      <a:noFill/>
                    </a:lnL>
                    <a:lnR>
                      <a:noFill/>
                    </a:lnR>
                    <a:lnT>
                      <a:noFill/>
                    </a:lnT>
                    <a:lnB>
                      <a:noFill/>
                    </a:lnB>
                  </a:tcPr>
                </a:tc>
                <a:tc>
                  <a:txBody>
                    <a:bodyPr/>
                    <a:lstStyle/>
                    <a:p>
                      <a:pPr algn="r" fontAlgn="ctr"/>
                      <a:r>
                        <a:rPr lang="en-IN" b="1">
                          <a:effectLst/>
                        </a:rPr>
                        <a:t>Miles</a:t>
                      </a:r>
                    </a:p>
                  </a:txBody>
                  <a:tcPr anchor="ctr">
                    <a:lnL>
                      <a:noFill/>
                    </a:lnL>
                    <a:lnR>
                      <a:noFill/>
                    </a:lnR>
                    <a:lnT>
                      <a:noFill/>
                    </a:lnT>
                    <a:lnB>
                      <a:noFill/>
                    </a:lnB>
                  </a:tcPr>
                </a:tc>
                <a:tc>
                  <a:txBody>
                    <a:bodyPr/>
                    <a:lstStyle/>
                    <a:p>
                      <a:endParaRPr lang="en-IN"/>
                    </a:p>
                  </a:txBody>
                  <a:tcPr>
                    <a:lnL>
                      <a:noFill/>
                    </a:lnL>
                  </a:tcPr>
                </a:tc>
                <a:extLst>
                  <a:ext uri="{0D108BD9-81ED-4DB2-BD59-A6C34878D82A}">
                    <a16:rowId xmlns:a16="http://schemas.microsoft.com/office/drawing/2014/main" val="362427445"/>
                  </a:ext>
                </a:extLst>
              </a:tr>
              <a:tr h="513187">
                <a:tc>
                  <a:txBody>
                    <a:bodyPr/>
                    <a:lstStyle/>
                    <a:p>
                      <a:pPr algn="r" fontAlgn="ctr"/>
                      <a:r>
                        <a:rPr lang="en-IN" b="1">
                          <a:effectLst/>
                        </a:rPr>
                        <a:t>Age</a:t>
                      </a:r>
                    </a:p>
                  </a:txBody>
                  <a:tcPr anchor="ctr">
                    <a:lnL>
                      <a:noFill/>
                    </a:lnL>
                    <a:lnR>
                      <a:noFill/>
                    </a:lnR>
                    <a:lnT>
                      <a:noFill/>
                    </a:lnT>
                    <a:lnB>
                      <a:noFill/>
                    </a:lnB>
                    <a:solidFill>
                      <a:srgbClr val="F5F5F5"/>
                    </a:solidFill>
                  </a:tcPr>
                </a:tc>
                <a:tc>
                  <a:txBody>
                    <a:bodyPr/>
                    <a:lstStyle/>
                    <a:p>
                      <a:pPr algn="r" fontAlgn="ctr"/>
                      <a:r>
                        <a:rPr lang="en-IN">
                          <a:effectLst/>
                        </a:rPr>
                        <a:t>1.000000</a:t>
                      </a:r>
                    </a:p>
                  </a:txBody>
                  <a:tcPr anchor="ctr">
                    <a:lnL>
                      <a:noFill/>
                    </a:lnL>
                    <a:lnR>
                      <a:noFill/>
                    </a:lnR>
                    <a:lnT>
                      <a:noFill/>
                    </a:lnT>
                    <a:lnB>
                      <a:noFill/>
                    </a:lnB>
                    <a:solidFill>
                      <a:srgbClr val="F5F5F5"/>
                    </a:solidFill>
                  </a:tcPr>
                </a:tc>
                <a:tc>
                  <a:txBody>
                    <a:bodyPr/>
                    <a:lstStyle/>
                    <a:p>
                      <a:pPr algn="r" fontAlgn="ctr"/>
                      <a:r>
                        <a:rPr lang="en-IN">
                          <a:effectLst/>
                        </a:rPr>
                        <a:t>0.280496</a:t>
                      </a:r>
                    </a:p>
                  </a:txBody>
                  <a:tcPr anchor="ctr">
                    <a:lnL>
                      <a:noFill/>
                    </a:lnL>
                    <a:lnR>
                      <a:noFill/>
                    </a:lnR>
                    <a:lnT>
                      <a:noFill/>
                    </a:lnT>
                    <a:lnB>
                      <a:noFill/>
                    </a:lnB>
                    <a:solidFill>
                      <a:srgbClr val="F5F5F5"/>
                    </a:solidFill>
                  </a:tcPr>
                </a:tc>
                <a:tc>
                  <a:txBody>
                    <a:bodyPr/>
                    <a:lstStyle/>
                    <a:p>
                      <a:pPr algn="r" fontAlgn="ctr"/>
                      <a:r>
                        <a:rPr lang="en-IN">
                          <a:effectLst/>
                        </a:rPr>
                        <a:t>0.015064</a:t>
                      </a:r>
                    </a:p>
                  </a:txBody>
                  <a:tcPr anchor="ctr">
                    <a:lnL>
                      <a:noFill/>
                    </a:lnL>
                    <a:lnR>
                      <a:noFill/>
                    </a:lnR>
                    <a:lnT>
                      <a:noFill/>
                    </a:lnT>
                    <a:lnB>
                      <a:noFill/>
                    </a:lnB>
                    <a:solidFill>
                      <a:srgbClr val="F5F5F5"/>
                    </a:solidFill>
                  </a:tcPr>
                </a:tc>
                <a:tc>
                  <a:txBody>
                    <a:bodyPr/>
                    <a:lstStyle/>
                    <a:p>
                      <a:pPr algn="r" fontAlgn="ctr"/>
                      <a:r>
                        <a:rPr lang="en-IN">
                          <a:effectLst/>
                        </a:rPr>
                        <a:t>0.061105</a:t>
                      </a:r>
                    </a:p>
                  </a:txBody>
                  <a:tcPr anchor="ctr">
                    <a:lnL>
                      <a:noFill/>
                    </a:lnL>
                    <a:lnR>
                      <a:noFill/>
                    </a:lnR>
                    <a:lnT>
                      <a:noFill/>
                    </a:lnT>
                    <a:lnB>
                      <a:noFill/>
                    </a:lnB>
                    <a:solidFill>
                      <a:srgbClr val="F5F5F5"/>
                    </a:solidFill>
                  </a:tcPr>
                </a:tc>
                <a:tc>
                  <a:txBody>
                    <a:bodyPr/>
                    <a:lstStyle/>
                    <a:p>
                      <a:pPr algn="r" fontAlgn="ctr"/>
                      <a:r>
                        <a:rPr lang="en-IN">
                          <a:effectLst/>
                        </a:rPr>
                        <a:t>0.513414</a:t>
                      </a:r>
                    </a:p>
                  </a:txBody>
                  <a:tcPr anchor="ctr">
                    <a:lnL>
                      <a:noFill/>
                    </a:lnL>
                    <a:lnR>
                      <a:noFill/>
                    </a:lnR>
                    <a:lnT>
                      <a:noFill/>
                    </a:lnT>
                    <a:lnB>
                      <a:noFill/>
                    </a:lnB>
                    <a:solidFill>
                      <a:srgbClr val="F5F5F5"/>
                    </a:solidFill>
                  </a:tcPr>
                </a:tc>
                <a:tc>
                  <a:txBody>
                    <a:bodyPr/>
                    <a:lstStyle/>
                    <a:p>
                      <a:pPr algn="r" fontAlgn="ctr"/>
                      <a:r>
                        <a:rPr lang="en-IN">
                          <a:effectLst/>
                        </a:rPr>
                        <a:t>0.036618</a:t>
                      </a:r>
                    </a:p>
                  </a:txBody>
                  <a:tcPr anchor="ctr">
                    <a:lnL>
                      <a:noFill/>
                    </a:lnL>
                    <a:lnR>
                      <a:noFill/>
                    </a:lnR>
                    <a:lnB>
                      <a:noFill/>
                    </a:lnB>
                    <a:solidFill>
                      <a:srgbClr val="F5F5F5"/>
                    </a:solidFill>
                  </a:tcPr>
                </a:tc>
                <a:extLst>
                  <a:ext uri="{0D108BD9-81ED-4DB2-BD59-A6C34878D82A}">
                    <a16:rowId xmlns:a16="http://schemas.microsoft.com/office/drawing/2014/main" val="3155923453"/>
                  </a:ext>
                </a:extLst>
              </a:tr>
              <a:tr h="513187">
                <a:tc>
                  <a:txBody>
                    <a:bodyPr/>
                    <a:lstStyle/>
                    <a:p>
                      <a:pPr algn="r" fontAlgn="ctr"/>
                      <a:r>
                        <a:rPr lang="en-IN" b="1">
                          <a:effectLst/>
                        </a:rPr>
                        <a:t>Education</a:t>
                      </a:r>
                    </a:p>
                  </a:txBody>
                  <a:tcPr anchor="ctr">
                    <a:lnL>
                      <a:noFill/>
                    </a:lnL>
                    <a:lnR>
                      <a:noFill/>
                    </a:lnR>
                    <a:lnT>
                      <a:noFill/>
                    </a:lnT>
                    <a:lnB>
                      <a:noFill/>
                    </a:lnB>
                  </a:tcPr>
                </a:tc>
                <a:tc>
                  <a:txBody>
                    <a:bodyPr/>
                    <a:lstStyle/>
                    <a:p>
                      <a:pPr algn="r" fontAlgn="ctr"/>
                      <a:r>
                        <a:rPr lang="en-IN">
                          <a:effectLst/>
                        </a:rPr>
                        <a:t>0.280496</a:t>
                      </a:r>
                    </a:p>
                  </a:txBody>
                  <a:tcPr anchor="ctr">
                    <a:lnL>
                      <a:noFill/>
                    </a:lnL>
                    <a:lnR>
                      <a:noFill/>
                    </a:lnR>
                    <a:lnT>
                      <a:noFill/>
                    </a:lnT>
                    <a:lnB>
                      <a:noFill/>
                    </a:lnB>
                  </a:tcPr>
                </a:tc>
                <a:tc>
                  <a:txBody>
                    <a:bodyPr/>
                    <a:lstStyle/>
                    <a:p>
                      <a:pPr algn="r" fontAlgn="ctr"/>
                      <a:r>
                        <a:rPr lang="en-IN">
                          <a:effectLst/>
                        </a:rPr>
                        <a:t>1.000000</a:t>
                      </a:r>
                    </a:p>
                  </a:txBody>
                  <a:tcPr anchor="ctr">
                    <a:lnL>
                      <a:noFill/>
                    </a:lnL>
                    <a:lnR>
                      <a:noFill/>
                    </a:lnR>
                    <a:lnT>
                      <a:noFill/>
                    </a:lnT>
                    <a:lnB>
                      <a:noFill/>
                    </a:lnB>
                  </a:tcPr>
                </a:tc>
                <a:tc>
                  <a:txBody>
                    <a:bodyPr/>
                    <a:lstStyle/>
                    <a:p>
                      <a:pPr algn="r" fontAlgn="ctr"/>
                      <a:r>
                        <a:rPr lang="en-IN">
                          <a:effectLst/>
                        </a:rPr>
                        <a:t>0.395155</a:t>
                      </a:r>
                    </a:p>
                  </a:txBody>
                  <a:tcPr anchor="ctr">
                    <a:lnL>
                      <a:noFill/>
                    </a:lnL>
                    <a:lnR>
                      <a:noFill/>
                    </a:lnR>
                    <a:lnT>
                      <a:noFill/>
                    </a:lnT>
                    <a:lnB>
                      <a:noFill/>
                    </a:lnB>
                  </a:tcPr>
                </a:tc>
                <a:tc>
                  <a:txBody>
                    <a:bodyPr/>
                    <a:lstStyle/>
                    <a:p>
                      <a:pPr algn="r" fontAlgn="ctr"/>
                      <a:r>
                        <a:rPr lang="en-IN">
                          <a:effectLst/>
                        </a:rPr>
                        <a:t>0.410581</a:t>
                      </a:r>
                    </a:p>
                  </a:txBody>
                  <a:tcPr anchor="ctr">
                    <a:lnL>
                      <a:noFill/>
                    </a:lnL>
                    <a:lnR>
                      <a:noFill/>
                    </a:lnR>
                    <a:lnT>
                      <a:noFill/>
                    </a:lnT>
                    <a:lnB>
                      <a:noFill/>
                    </a:lnB>
                  </a:tcPr>
                </a:tc>
                <a:tc>
                  <a:txBody>
                    <a:bodyPr/>
                    <a:lstStyle/>
                    <a:p>
                      <a:pPr algn="r" fontAlgn="ctr"/>
                      <a:r>
                        <a:rPr lang="en-IN">
                          <a:effectLst/>
                        </a:rPr>
                        <a:t>0.625827</a:t>
                      </a:r>
                    </a:p>
                  </a:txBody>
                  <a:tcPr anchor="ctr">
                    <a:lnL>
                      <a:noFill/>
                    </a:lnL>
                    <a:lnR>
                      <a:noFill/>
                    </a:lnR>
                    <a:lnT>
                      <a:noFill/>
                    </a:lnT>
                    <a:lnB>
                      <a:noFill/>
                    </a:lnB>
                  </a:tcPr>
                </a:tc>
                <a:tc>
                  <a:txBody>
                    <a:bodyPr/>
                    <a:lstStyle/>
                    <a:p>
                      <a:pPr algn="r" fontAlgn="ctr"/>
                      <a:r>
                        <a:rPr lang="en-IN">
                          <a:effectLst/>
                        </a:rPr>
                        <a:t>0.307284</a:t>
                      </a:r>
                    </a:p>
                  </a:txBody>
                  <a:tcPr anchor="ctr">
                    <a:lnL>
                      <a:noFill/>
                    </a:lnL>
                    <a:lnR>
                      <a:noFill/>
                    </a:lnR>
                    <a:lnT>
                      <a:noFill/>
                    </a:lnT>
                    <a:lnB>
                      <a:noFill/>
                    </a:lnB>
                  </a:tcPr>
                </a:tc>
                <a:extLst>
                  <a:ext uri="{0D108BD9-81ED-4DB2-BD59-A6C34878D82A}">
                    <a16:rowId xmlns:a16="http://schemas.microsoft.com/office/drawing/2014/main" val="3938534139"/>
                  </a:ext>
                </a:extLst>
              </a:tr>
              <a:tr h="513187">
                <a:tc>
                  <a:txBody>
                    <a:bodyPr/>
                    <a:lstStyle/>
                    <a:p>
                      <a:pPr algn="r" fontAlgn="ctr"/>
                      <a:r>
                        <a:rPr lang="en-IN" b="1">
                          <a:effectLst/>
                        </a:rPr>
                        <a:t>Usage</a:t>
                      </a:r>
                    </a:p>
                  </a:txBody>
                  <a:tcPr anchor="ctr">
                    <a:lnL>
                      <a:noFill/>
                    </a:lnL>
                    <a:lnR>
                      <a:noFill/>
                    </a:lnR>
                    <a:lnT>
                      <a:noFill/>
                    </a:lnT>
                    <a:lnB>
                      <a:noFill/>
                    </a:lnB>
                    <a:solidFill>
                      <a:srgbClr val="F5F5F5"/>
                    </a:solidFill>
                  </a:tcPr>
                </a:tc>
                <a:tc>
                  <a:txBody>
                    <a:bodyPr/>
                    <a:lstStyle/>
                    <a:p>
                      <a:pPr algn="r" fontAlgn="ctr"/>
                      <a:r>
                        <a:rPr lang="en-IN">
                          <a:effectLst/>
                        </a:rPr>
                        <a:t>0.015064</a:t>
                      </a:r>
                    </a:p>
                  </a:txBody>
                  <a:tcPr anchor="ctr">
                    <a:lnL>
                      <a:noFill/>
                    </a:lnL>
                    <a:lnR>
                      <a:noFill/>
                    </a:lnR>
                    <a:lnT>
                      <a:noFill/>
                    </a:lnT>
                    <a:lnB>
                      <a:noFill/>
                    </a:lnB>
                    <a:solidFill>
                      <a:srgbClr val="F5F5F5"/>
                    </a:solidFill>
                  </a:tcPr>
                </a:tc>
                <a:tc>
                  <a:txBody>
                    <a:bodyPr/>
                    <a:lstStyle/>
                    <a:p>
                      <a:pPr algn="r" fontAlgn="ctr"/>
                      <a:r>
                        <a:rPr lang="en-IN">
                          <a:effectLst/>
                        </a:rPr>
                        <a:t>0.395155</a:t>
                      </a:r>
                    </a:p>
                  </a:txBody>
                  <a:tcPr anchor="ctr">
                    <a:lnL>
                      <a:noFill/>
                    </a:lnL>
                    <a:lnR>
                      <a:noFill/>
                    </a:lnR>
                    <a:lnT>
                      <a:noFill/>
                    </a:lnT>
                    <a:lnB>
                      <a:noFill/>
                    </a:lnB>
                    <a:solidFill>
                      <a:srgbClr val="F5F5F5"/>
                    </a:solidFill>
                  </a:tcPr>
                </a:tc>
                <a:tc>
                  <a:txBody>
                    <a:bodyPr/>
                    <a:lstStyle/>
                    <a:p>
                      <a:pPr algn="r" fontAlgn="ctr"/>
                      <a:r>
                        <a:rPr lang="en-IN">
                          <a:effectLst/>
                        </a:rPr>
                        <a:t>1.000000</a:t>
                      </a:r>
                    </a:p>
                  </a:txBody>
                  <a:tcPr anchor="ctr">
                    <a:lnL>
                      <a:noFill/>
                    </a:lnL>
                    <a:lnR>
                      <a:noFill/>
                    </a:lnR>
                    <a:lnT>
                      <a:noFill/>
                    </a:lnT>
                    <a:lnB>
                      <a:noFill/>
                    </a:lnB>
                    <a:solidFill>
                      <a:srgbClr val="F5F5F5"/>
                    </a:solidFill>
                  </a:tcPr>
                </a:tc>
                <a:tc>
                  <a:txBody>
                    <a:bodyPr/>
                    <a:lstStyle/>
                    <a:p>
                      <a:pPr algn="r" fontAlgn="ctr"/>
                      <a:r>
                        <a:rPr lang="en-IN">
                          <a:effectLst/>
                        </a:rPr>
                        <a:t>0.668606</a:t>
                      </a:r>
                    </a:p>
                  </a:txBody>
                  <a:tcPr anchor="ctr">
                    <a:lnL>
                      <a:noFill/>
                    </a:lnL>
                    <a:lnR>
                      <a:noFill/>
                    </a:lnR>
                    <a:lnT>
                      <a:noFill/>
                    </a:lnT>
                    <a:lnB>
                      <a:noFill/>
                    </a:lnB>
                    <a:solidFill>
                      <a:srgbClr val="F5F5F5"/>
                    </a:solidFill>
                  </a:tcPr>
                </a:tc>
                <a:tc>
                  <a:txBody>
                    <a:bodyPr/>
                    <a:lstStyle/>
                    <a:p>
                      <a:pPr algn="r" fontAlgn="ctr"/>
                      <a:r>
                        <a:rPr lang="en-IN">
                          <a:effectLst/>
                        </a:rPr>
                        <a:t>0.519537</a:t>
                      </a:r>
                    </a:p>
                  </a:txBody>
                  <a:tcPr anchor="ctr">
                    <a:lnL>
                      <a:noFill/>
                    </a:lnL>
                    <a:lnR>
                      <a:noFill/>
                    </a:lnR>
                    <a:lnT>
                      <a:noFill/>
                    </a:lnT>
                    <a:lnB>
                      <a:noFill/>
                    </a:lnB>
                    <a:solidFill>
                      <a:srgbClr val="F5F5F5"/>
                    </a:solidFill>
                  </a:tcPr>
                </a:tc>
                <a:tc>
                  <a:txBody>
                    <a:bodyPr/>
                    <a:lstStyle/>
                    <a:p>
                      <a:pPr algn="r" fontAlgn="ctr"/>
                      <a:r>
                        <a:rPr lang="en-IN">
                          <a:effectLst/>
                        </a:rPr>
                        <a:t>0.759130</a:t>
                      </a:r>
                    </a:p>
                  </a:txBody>
                  <a:tcPr anchor="ctr">
                    <a:lnL>
                      <a:noFill/>
                    </a:lnL>
                    <a:lnR>
                      <a:noFill/>
                    </a:lnR>
                    <a:lnT>
                      <a:noFill/>
                    </a:lnT>
                    <a:lnB>
                      <a:noFill/>
                    </a:lnB>
                    <a:solidFill>
                      <a:srgbClr val="F5F5F5"/>
                    </a:solidFill>
                  </a:tcPr>
                </a:tc>
                <a:extLst>
                  <a:ext uri="{0D108BD9-81ED-4DB2-BD59-A6C34878D82A}">
                    <a16:rowId xmlns:a16="http://schemas.microsoft.com/office/drawing/2014/main" val="512810483"/>
                  </a:ext>
                </a:extLst>
              </a:tr>
              <a:tr h="513187">
                <a:tc>
                  <a:txBody>
                    <a:bodyPr/>
                    <a:lstStyle/>
                    <a:p>
                      <a:pPr algn="r" fontAlgn="ctr"/>
                      <a:r>
                        <a:rPr lang="en-IN" b="1">
                          <a:effectLst/>
                        </a:rPr>
                        <a:t>Fitness</a:t>
                      </a:r>
                    </a:p>
                  </a:txBody>
                  <a:tcPr anchor="ctr">
                    <a:lnL>
                      <a:noFill/>
                    </a:lnL>
                    <a:lnR>
                      <a:noFill/>
                    </a:lnR>
                    <a:lnT>
                      <a:noFill/>
                    </a:lnT>
                    <a:lnB>
                      <a:noFill/>
                    </a:lnB>
                  </a:tcPr>
                </a:tc>
                <a:tc>
                  <a:txBody>
                    <a:bodyPr/>
                    <a:lstStyle/>
                    <a:p>
                      <a:pPr algn="r" fontAlgn="ctr"/>
                      <a:r>
                        <a:rPr lang="en-IN">
                          <a:effectLst/>
                        </a:rPr>
                        <a:t>0.061105</a:t>
                      </a:r>
                    </a:p>
                  </a:txBody>
                  <a:tcPr anchor="ctr">
                    <a:lnL>
                      <a:noFill/>
                    </a:lnL>
                    <a:lnR>
                      <a:noFill/>
                    </a:lnR>
                    <a:lnT>
                      <a:noFill/>
                    </a:lnT>
                    <a:lnB>
                      <a:noFill/>
                    </a:lnB>
                  </a:tcPr>
                </a:tc>
                <a:tc>
                  <a:txBody>
                    <a:bodyPr/>
                    <a:lstStyle/>
                    <a:p>
                      <a:pPr algn="r" fontAlgn="ctr"/>
                      <a:r>
                        <a:rPr lang="en-IN">
                          <a:effectLst/>
                        </a:rPr>
                        <a:t>0.410581</a:t>
                      </a:r>
                    </a:p>
                  </a:txBody>
                  <a:tcPr anchor="ctr">
                    <a:lnL>
                      <a:noFill/>
                    </a:lnL>
                    <a:lnR>
                      <a:noFill/>
                    </a:lnR>
                    <a:lnT>
                      <a:noFill/>
                    </a:lnT>
                    <a:lnB>
                      <a:noFill/>
                    </a:lnB>
                  </a:tcPr>
                </a:tc>
                <a:tc>
                  <a:txBody>
                    <a:bodyPr/>
                    <a:lstStyle/>
                    <a:p>
                      <a:pPr algn="r" fontAlgn="ctr"/>
                      <a:r>
                        <a:rPr lang="en-IN">
                          <a:effectLst/>
                        </a:rPr>
                        <a:t>0.668606</a:t>
                      </a:r>
                    </a:p>
                  </a:txBody>
                  <a:tcPr anchor="ctr">
                    <a:lnL>
                      <a:noFill/>
                    </a:lnL>
                    <a:lnR>
                      <a:noFill/>
                    </a:lnR>
                    <a:lnT>
                      <a:noFill/>
                    </a:lnT>
                    <a:lnB>
                      <a:noFill/>
                    </a:lnB>
                  </a:tcPr>
                </a:tc>
                <a:tc>
                  <a:txBody>
                    <a:bodyPr/>
                    <a:lstStyle/>
                    <a:p>
                      <a:pPr algn="r" fontAlgn="ctr"/>
                      <a:r>
                        <a:rPr lang="en-IN">
                          <a:effectLst/>
                        </a:rPr>
                        <a:t>1.000000</a:t>
                      </a:r>
                    </a:p>
                  </a:txBody>
                  <a:tcPr anchor="ctr">
                    <a:lnL>
                      <a:noFill/>
                    </a:lnL>
                    <a:lnR>
                      <a:noFill/>
                    </a:lnR>
                    <a:lnT>
                      <a:noFill/>
                    </a:lnT>
                    <a:lnB>
                      <a:noFill/>
                    </a:lnB>
                  </a:tcPr>
                </a:tc>
                <a:tc>
                  <a:txBody>
                    <a:bodyPr/>
                    <a:lstStyle/>
                    <a:p>
                      <a:pPr algn="r" fontAlgn="ctr"/>
                      <a:r>
                        <a:rPr lang="en-IN">
                          <a:effectLst/>
                        </a:rPr>
                        <a:t>0.535005</a:t>
                      </a:r>
                    </a:p>
                  </a:txBody>
                  <a:tcPr anchor="ctr">
                    <a:lnL>
                      <a:noFill/>
                    </a:lnL>
                    <a:lnR>
                      <a:noFill/>
                    </a:lnR>
                    <a:lnT>
                      <a:noFill/>
                    </a:lnT>
                    <a:lnB>
                      <a:noFill/>
                    </a:lnB>
                  </a:tcPr>
                </a:tc>
                <a:tc>
                  <a:txBody>
                    <a:bodyPr/>
                    <a:lstStyle/>
                    <a:p>
                      <a:pPr algn="r" fontAlgn="ctr"/>
                      <a:r>
                        <a:rPr lang="en-IN">
                          <a:effectLst/>
                        </a:rPr>
                        <a:t>0.785702</a:t>
                      </a:r>
                    </a:p>
                  </a:txBody>
                  <a:tcPr anchor="ctr">
                    <a:lnL>
                      <a:noFill/>
                    </a:lnL>
                    <a:lnR>
                      <a:noFill/>
                    </a:lnR>
                    <a:lnT>
                      <a:noFill/>
                    </a:lnT>
                    <a:lnB>
                      <a:noFill/>
                    </a:lnB>
                  </a:tcPr>
                </a:tc>
                <a:extLst>
                  <a:ext uri="{0D108BD9-81ED-4DB2-BD59-A6C34878D82A}">
                    <a16:rowId xmlns:a16="http://schemas.microsoft.com/office/drawing/2014/main" val="1289301712"/>
                  </a:ext>
                </a:extLst>
              </a:tr>
              <a:tr h="513187">
                <a:tc>
                  <a:txBody>
                    <a:bodyPr/>
                    <a:lstStyle/>
                    <a:p>
                      <a:pPr algn="r" fontAlgn="ctr"/>
                      <a:r>
                        <a:rPr lang="en-IN" b="1">
                          <a:effectLst/>
                        </a:rPr>
                        <a:t>Income</a:t>
                      </a:r>
                    </a:p>
                  </a:txBody>
                  <a:tcPr anchor="ctr">
                    <a:lnL>
                      <a:noFill/>
                    </a:lnL>
                    <a:lnR>
                      <a:noFill/>
                    </a:lnR>
                    <a:lnT>
                      <a:noFill/>
                    </a:lnT>
                    <a:lnB>
                      <a:noFill/>
                    </a:lnB>
                    <a:solidFill>
                      <a:srgbClr val="F5F5F5"/>
                    </a:solidFill>
                  </a:tcPr>
                </a:tc>
                <a:tc>
                  <a:txBody>
                    <a:bodyPr/>
                    <a:lstStyle/>
                    <a:p>
                      <a:pPr algn="r" fontAlgn="ctr"/>
                      <a:r>
                        <a:rPr lang="en-IN">
                          <a:effectLst/>
                        </a:rPr>
                        <a:t>0.513414</a:t>
                      </a:r>
                    </a:p>
                  </a:txBody>
                  <a:tcPr anchor="ctr">
                    <a:lnL>
                      <a:noFill/>
                    </a:lnL>
                    <a:lnR>
                      <a:noFill/>
                    </a:lnR>
                    <a:lnT>
                      <a:noFill/>
                    </a:lnT>
                    <a:lnB>
                      <a:noFill/>
                    </a:lnB>
                    <a:solidFill>
                      <a:srgbClr val="F5F5F5"/>
                    </a:solidFill>
                  </a:tcPr>
                </a:tc>
                <a:tc>
                  <a:txBody>
                    <a:bodyPr/>
                    <a:lstStyle/>
                    <a:p>
                      <a:pPr algn="r" fontAlgn="ctr"/>
                      <a:r>
                        <a:rPr lang="en-IN">
                          <a:effectLst/>
                        </a:rPr>
                        <a:t>0.625827</a:t>
                      </a:r>
                    </a:p>
                  </a:txBody>
                  <a:tcPr anchor="ctr">
                    <a:lnL>
                      <a:noFill/>
                    </a:lnL>
                    <a:lnR>
                      <a:noFill/>
                    </a:lnR>
                    <a:lnT>
                      <a:noFill/>
                    </a:lnT>
                    <a:lnB>
                      <a:noFill/>
                    </a:lnB>
                    <a:solidFill>
                      <a:srgbClr val="F5F5F5"/>
                    </a:solidFill>
                  </a:tcPr>
                </a:tc>
                <a:tc>
                  <a:txBody>
                    <a:bodyPr/>
                    <a:lstStyle/>
                    <a:p>
                      <a:pPr algn="r" fontAlgn="ctr"/>
                      <a:r>
                        <a:rPr lang="en-IN">
                          <a:effectLst/>
                        </a:rPr>
                        <a:t>0.519537</a:t>
                      </a:r>
                    </a:p>
                  </a:txBody>
                  <a:tcPr anchor="ctr">
                    <a:lnL>
                      <a:noFill/>
                    </a:lnL>
                    <a:lnR>
                      <a:noFill/>
                    </a:lnR>
                    <a:lnT>
                      <a:noFill/>
                    </a:lnT>
                    <a:lnB>
                      <a:noFill/>
                    </a:lnB>
                    <a:solidFill>
                      <a:srgbClr val="F5F5F5"/>
                    </a:solidFill>
                  </a:tcPr>
                </a:tc>
                <a:tc>
                  <a:txBody>
                    <a:bodyPr/>
                    <a:lstStyle/>
                    <a:p>
                      <a:pPr algn="r" fontAlgn="ctr"/>
                      <a:r>
                        <a:rPr lang="en-IN">
                          <a:effectLst/>
                        </a:rPr>
                        <a:t>0.535005</a:t>
                      </a:r>
                    </a:p>
                  </a:txBody>
                  <a:tcPr anchor="ctr">
                    <a:lnL>
                      <a:noFill/>
                    </a:lnL>
                    <a:lnR>
                      <a:noFill/>
                    </a:lnR>
                    <a:lnT>
                      <a:noFill/>
                    </a:lnT>
                    <a:lnB>
                      <a:noFill/>
                    </a:lnB>
                    <a:solidFill>
                      <a:srgbClr val="F5F5F5"/>
                    </a:solidFill>
                  </a:tcPr>
                </a:tc>
                <a:tc>
                  <a:txBody>
                    <a:bodyPr/>
                    <a:lstStyle/>
                    <a:p>
                      <a:pPr algn="r" fontAlgn="ctr"/>
                      <a:r>
                        <a:rPr lang="en-IN">
                          <a:effectLst/>
                        </a:rPr>
                        <a:t>1.000000</a:t>
                      </a:r>
                    </a:p>
                  </a:txBody>
                  <a:tcPr anchor="ctr">
                    <a:lnL>
                      <a:noFill/>
                    </a:lnL>
                    <a:lnR>
                      <a:noFill/>
                    </a:lnR>
                    <a:lnT>
                      <a:noFill/>
                    </a:lnT>
                    <a:lnB>
                      <a:noFill/>
                    </a:lnB>
                    <a:solidFill>
                      <a:srgbClr val="F5F5F5"/>
                    </a:solidFill>
                  </a:tcPr>
                </a:tc>
                <a:tc>
                  <a:txBody>
                    <a:bodyPr/>
                    <a:lstStyle/>
                    <a:p>
                      <a:pPr algn="r" fontAlgn="ctr"/>
                      <a:r>
                        <a:rPr lang="en-IN">
                          <a:effectLst/>
                        </a:rPr>
                        <a:t>0.543473</a:t>
                      </a:r>
                    </a:p>
                  </a:txBody>
                  <a:tcPr anchor="ctr">
                    <a:lnL>
                      <a:noFill/>
                    </a:lnL>
                    <a:lnR>
                      <a:noFill/>
                    </a:lnR>
                    <a:lnT>
                      <a:noFill/>
                    </a:lnT>
                    <a:lnB>
                      <a:noFill/>
                    </a:lnB>
                    <a:solidFill>
                      <a:srgbClr val="F5F5F5"/>
                    </a:solidFill>
                  </a:tcPr>
                </a:tc>
                <a:extLst>
                  <a:ext uri="{0D108BD9-81ED-4DB2-BD59-A6C34878D82A}">
                    <a16:rowId xmlns:a16="http://schemas.microsoft.com/office/drawing/2014/main" val="512221822"/>
                  </a:ext>
                </a:extLst>
              </a:tr>
              <a:tr h="513187">
                <a:tc>
                  <a:txBody>
                    <a:bodyPr/>
                    <a:lstStyle/>
                    <a:p>
                      <a:pPr algn="r" fontAlgn="ctr"/>
                      <a:r>
                        <a:rPr lang="en-IN" b="1">
                          <a:effectLst/>
                        </a:rPr>
                        <a:t>Miles</a:t>
                      </a:r>
                    </a:p>
                  </a:txBody>
                  <a:tcPr anchor="ctr">
                    <a:lnL>
                      <a:noFill/>
                    </a:lnL>
                    <a:lnR>
                      <a:noFill/>
                    </a:lnR>
                    <a:lnT>
                      <a:noFill/>
                    </a:lnT>
                    <a:lnB>
                      <a:noFill/>
                    </a:lnB>
                  </a:tcPr>
                </a:tc>
                <a:tc>
                  <a:txBody>
                    <a:bodyPr/>
                    <a:lstStyle/>
                    <a:p>
                      <a:pPr algn="r" fontAlgn="ctr"/>
                      <a:r>
                        <a:rPr lang="en-IN">
                          <a:effectLst/>
                        </a:rPr>
                        <a:t>0.036618</a:t>
                      </a:r>
                    </a:p>
                  </a:txBody>
                  <a:tcPr anchor="ctr">
                    <a:lnL>
                      <a:noFill/>
                    </a:lnL>
                    <a:lnR>
                      <a:noFill/>
                    </a:lnR>
                    <a:lnT>
                      <a:noFill/>
                    </a:lnT>
                    <a:lnB>
                      <a:noFill/>
                    </a:lnB>
                  </a:tcPr>
                </a:tc>
                <a:tc>
                  <a:txBody>
                    <a:bodyPr/>
                    <a:lstStyle/>
                    <a:p>
                      <a:pPr algn="r" fontAlgn="ctr"/>
                      <a:r>
                        <a:rPr lang="en-IN">
                          <a:effectLst/>
                        </a:rPr>
                        <a:t>0.307284</a:t>
                      </a:r>
                    </a:p>
                  </a:txBody>
                  <a:tcPr anchor="ctr">
                    <a:lnL>
                      <a:noFill/>
                    </a:lnL>
                    <a:lnR>
                      <a:noFill/>
                    </a:lnR>
                    <a:lnT>
                      <a:noFill/>
                    </a:lnT>
                    <a:lnB>
                      <a:noFill/>
                    </a:lnB>
                  </a:tcPr>
                </a:tc>
                <a:tc>
                  <a:txBody>
                    <a:bodyPr/>
                    <a:lstStyle/>
                    <a:p>
                      <a:pPr algn="r" fontAlgn="ctr"/>
                      <a:r>
                        <a:rPr lang="en-IN">
                          <a:effectLst/>
                        </a:rPr>
                        <a:t>0.759130</a:t>
                      </a:r>
                    </a:p>
                  </a:txBody>
                  <a:tcPr anchor="ctr">
                    <a:lnL>
                      <a:noFill/>
                    </a:lnL>
                    <a:lnR>
                      <a:noFill/>
                    </a:lnR>
                    <a:lnT>
                      <a:noFill/>
                    </a:lnT>
                    <a:lnB>
                      <a:noFill/>
                    </a:lnB>
                  </a:tcPr>
                </a:tc>
                <a:tc>
                  <a:txBody>
                    <a:bodyPr/>
                    <a:lstStyle/>
                    <a:p>
                      <a:pPr algn="r" fontAlgn="ctr"/>
                      <a:r>
                        <a:rPr lang="en-IN">
                          <a:effectLst/>
                        </a:rPr>
                        <a:t>0.785702</a:t>
                      </a:r>
                    </a:p>
                  </a:txBody>
                  <a:tcPr anchor="ctr">
                    <a:lnL>
                      <a:noFill/>
                    </a:lnL>
                    <a:lnR>
                      <a:noFill/>
                    </a:lnR>
                    <a:lnT>
                      <a:noFill/>
                    </a:lnT>
                    <a:lnB>
                      <a:noFill/>
                    </a:lnB>
                  </a:tcPr>
                </a:tc>
                <a:tc>
                  <a:txBody>
                    <a:bodyPr/>
                    <a:lstStyle/>
                    <a:p>
                      <a:pPr algn="r" fontAlgn="ctr"/>
                      <a:r>
                        <a:rPr lang="en-IN">
                          <a:effectLst/>
                        </a:rPr>
                        <a:t>0.543473</a:t>
                      </a:r>
                    </a:p>
                  </a:txBody>
                  <a:tcPr anchor="ctr">
                    <a:lnL>
                      <a:noFill/>
                    </a:lnL>
                    <a:lnR>
                      <a:noFill/>
                    </a:lnR>
                    <a:lnT>
                      <a:noFill/>
                    </a:lnT>
                    <a:lnB>
                      <a:noFill/>
                    </a:lnB>
                  </a:tcPr>
                </a:tc>
                <a:tc>
                  <a:txBody>
                    <a:bodyPr/>
                    <a:lstStyle/>
                    <a:p>
                      <a:pPr algn="r" fontAlgn="ctr"/>
                      <a:r>
                        <a:rPr lang="en-IN" dirty="0">
                          <a:effectLst/>
                        </a:rPr>
                        <a:t>1.000000</a:t>
                      </a:r>
                    </a:p>
                  </a:txBody>
                  <a:tcPr anchor="ctr">
                    <a:lnL>
                      <a:noFill/>
                    </a:lnL>
                    <a:lnR>
                      <a:noFill/>
                    </a:lnR>
                    <a:lnT>
                      <a:noFill/>
                    </a:lnT>
                    <a:lnB>
                      <a:noFill/>
                    </a:lnB>
                  </a:tcPr>
                </a:tc>
                <a:extLst>
                  <a:ext uri="{0D108BD9-81ED-4DB2-BD59-A6C34878D82A}">
                    <a16:rowId xmlns:a16="http://schemas.microsoft.com/office/drawing/2014/main" val="3037326006"/>
                  </a:ext>
                </a:extLst>
              </a:tr>
            </a:tbl>
          </a:graphicData>
        </a:graphic>
      </p:graphicFrame>
    </p:spTree>
    <p:extLst>
      <p:ext uri="{BB962C8B-B14F-4D97-AF65-F5344CB8AC3E}">
        <p14:creationId xmlns:p14="http://schemas.microsoft.com/office/powerpoint/2010/main" val="2952101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DAC3FE-2B77-0995-493D-5BBEFD4B59AD}"/>
              </a:ext>
            </a:extLst>
          </p:cNvPr>
          <p:cNvSpPr txBox="1"/>
          <p:nvPr/>
        </p:nvSpPr>
        <p:spPr>
          <a:xfrm>
            <a:off x="675861" y="649357"/>
            <a:ext cx="8484704" cy="369332"/>
          </a:xfrm>
          <a:prstGeom prst="rect">
            <a:avLst/>
          </a:prstGeom>
          <a:noFill/>
        </p:spPr>
        <p:txBody>
          <a:bodyPr wrap="square">
            <a:spAutoFit/>
          </a:bodyPr>
          <a:lstStyle/>
          <a:p>
            <a:r>
              <a:rPr lang="en-US" dirty="0" err="1"/>
              <a:t>sns.heatmap</a:t>
            </a:r>
            <a:r>
              <a:rPr lang="en-US" dirty="0"/>
              <a:t>(</a:t>
            </a:r>
            <a:r>
              <a:rPr lang="en-US" dirty="0" err="1"/>
              <a:t>corr,annot</a:t>
            </a:r>
            <a:r>
              <a:rPr lang="en-US" dirty="0"/>
              <a:t>=True)</a:t>
            </a:r>
            <a:endParaRPr lang="en-IN" dirty="0"/>
          </a:p>
        </p:txBody>
      </p:sp>
      <p:pic>
        <p:nvPicPr>
          <p:cNvPr id="27650" name="Picture 2">
            <a:extLst>
              <a:ext uri="{FF2B5EF4-FFF2-40B4-BE49-F238E27FC236}">
                <a16:creationId xmlns:a16="http://schemas.microsoft.com/office/drawing/2014/main" id="{BDA0D0D1-CA7A-7557-7599-B0E453406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184" y="1298713"/>
            <a:ext cx="6835430" cy="4909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704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15689F-8347-0411-618D-830C11FB99FC}"/>
              </a:ext>
            </a:extLst>
          </p:cNvPr>
          <p:cNvSpPr txBox="1"/>
          <p:nvPr/>
        </p:nvSpPr>
        <p:spPr>
          <a:xfrm>
            <a:off x="662609" y="649357"/>
            <a:ext cx="8497956" cy="2308324"/>
          </a:xfrm>
          <a:prstGeom prst="rect">
            <a:avLst/>
          </a:prstGeom>
          <a:noFill/>
        </p:spPr>
        <p:txBody>
          <a:bodyPr wrap="square">
            <a:spAutoFit/>
          </a:bodyPr>
          <a:lstStyle/>
          <a:p>
            <a:r>
              <a:rPr lang="en-IN" dirty="0"/>
              <a:t>#simple linear regression </a:t>
            </a:r>
          </a:p>
          <a:p>
            <a:r>
              <a:rPr lang="en-IN" dirty="0"/>
              <a:t>#load function from </a:t>
            </a:r>
            <a:r>
              <a:rPr lang="en-IN" dirty="0" err="1"/>
              <a:t>sklear</a:t>
            </a:r>
            <a:endParaRPr lang="en-IN" dirty="0"/>
          </a:p>
          <a:p>
            <a:r>
              <a:rPr lang="en-IN" dirty="0"/>
              <a:t>from </a:t>
            </a:r>
            <a:r>
              <a:rPr lang="en-IN" dirty="0" err="1"/>
              <a:t>sklearn</a:t>
            </a:r>
            <a:r>
              <a:rPr lang="en-IN" dirty="0"/>
              <a:t> import </a:t>
            </a:r>
            <a:r>
              <a:rPr lang="en-IN" dirty="0" err="1"/>
              <a:t>linear_model</a:t>
            </a:r>
            <a:endParaRPr lang="en-IN" dirty="0"/>
          </a:p>
          <a:p>
            <a:r>
              <a:rPr lang="en-IN" dirty="0"/>
              <a:t>#create linear regression object</a:t>
            </a:r>
          </a:p>
          <a:p>
            <a:r>
              <a:rPr lang="en-IN" dirty="0" err="1"/>
              <a:t>regr</a:t>
            </a:r>
            <a:r>
              <a:rPr lang="en-IN" dirty="0"/>
              <a:t>=</a:t>
            </a:r>
            <a:r>
              <a:rPr lang="en-IN" dirty="0" err="1"/>
              <a:t>linear_model.LinearRegression</a:t>
            </a:r>
            <a:r>
              <a:rPr lang="en-IN" dirty="0"/>
              <a:t>()</a:t>
            </a:r>
          </a:p>
          <a:p>
            <a:r>
              <a:rPr lang="en-IN" dirty="0"/>
              <a:t>y=</a:t>
            </a:r>
            <a:r>
              <a:rPr lang="en-IN" dirty="0" err="1"/>
              <a:t>myData</a:t>
            </a:r>
            <a:r>
              <a:rPr lang="en-IN" dirty="0"/>
              <a:t>['Miles']</a:t>
            </a:r>
          </a:p>
          <a:p>
            <a:r>
              <a:rPr lang="en-IN" dirty="0"/>
              <a:t>x=</a:t>
            </a:r>
            <a:r>
              <a:rPr lang="en-IN" dirty="0" err="1"/>
              <a:t>myData</a:t>
            </a:r>
            <a:r>
              <a:rPr lang="en-IN" dirty="0"/>
              <a:t>[['</a:t>
            </a:r>
            <a:r>
              <a:rPr lang="en-IN" dirty="0" err="1"/>
              <a:t>Usage','Fitness</a:t>
            </a:r>
            <a:r>
              <a:rPr lang="en-IN" dirty="0"/>
              <a:t>']]</a:t>
            </a:r>
          </a:p>
          <a:p>
            <a:r>
              <a:rPr lang="en-IN" dirty="0" err="1"/>
              <a:t>regr.fit</a:t>
            </a:r>
            <a:r>
              <a:rPr lang="en-IN" dirty="0"/>
              <a:t>(</a:t>
            </a:r>
            <a:r>
              <a:rPr lang="en-IN" dirty="0" err="1"/>
              <a:t>x,y</a:t>
            </a:r>
            <a:r>
              <a:rPr lang="en-IN" dirty="0"/>
              <a:t>)</a:t>
            </a:r>
          </a:p>
        </p:txBody>
      </p:sp>
      <p:sp>
        <p:nvSpPr>
          <p:cNvPr id="4" name="Rectangle 1">
            <a:extLst>
              <a:ext uri="{FF2B5EF4-FFF2-40B4-BE49-F238E27FC236}">
                <a16:creationId xmlns:a16="http://schemas.microsoft.com/office/drawing/2014/main" id="{E0640C49-F32F-49F4-D0BB-D30FE5D1F43F}"/>
              </a:ext>
            </a:extLst>
          </p:cNvPr>
          <p:cNvSpPr>
            <a:spLocks noChangeArrowheads="1"/>
          </p:cNvSpPr>
          <p:nvPr/>
        </p:nvSpPr>
        <p:spPr bwMode="auto">
          <a:xfrm>
            <a:off x="795131" y="3200107"/>
            <a:ext cx="2123879"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LinearRegression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F80E7ABD-993C-A181-F763-9E467C4AF205}"/>
              </a:ext>
            </a:extLst>
          </p:cNvPr>
          <p:cNvSpPr txBox="1"/>
          <p:nvPr/>
        </p:nvSpPr>
        <p:spPr>
          <a:xfrm>
            <a:off x="662609" y="2782957"/>
            <a:ext cx="2123879" cy="369332"/>
          </a:xfrm>
          <a:prstGeom prst="rect">
            <a:avLst/>
          </a:prstGeom>
          <a:noFill/>
        </p:spPr>
        <p:txBody>
          <a:bodyPr wrap="square" rtlCol="0">
            <a:spAutoFit/>
          </a:bodyPr>
          <a:lstStyle/>
          <a:p>
            <a:r>
              <a:rPr lang="en-US" dirty="0">
                <a:solidFill>
                  <a:srgbClr val="FF0000"/>
                </a:solidFill>
              </a:rPr>
              <a:t>output</a:t>
            </a:r>
            <a:endParaRPr lang="en-IN" dirty="0">
              <a:solidFill>
                <a:srgbClr val="FF0000"/>
              </a:solidFill>
            </a:endParaRPr>
          </a:p>
        </p:txBody>
      </p:sp>
      <p:sp>
        <p:nvSpPr>
          <p:cNvPr id="7" name="TextBox 6">
            <a:extLst>
              <a:ext uri="{FF2B5EF4-FFF2-40B4-BE49-F238E27FC236}">
                <a16:creationId xmlns:a16="http://schemas.microsoft.com/office/drawing/2014/main" id="{2113A424-20D4-EBBD-2313-B3CCF95A235D}"/>
              </a:ext>
            </a:extLst>
          </p:cNvPr>
          <p:cNvSpPr txBox="1"/>
          <p:nvPr/>
        </p:nvSpPr>
        <p:spPr>
          <a:xfrm>
            <a:off x="742122" y="3695087"/>
            <a:ext cx="8590721" cy="369332"/>
          </a:xfrm>
          <a:prstGeom prst="rect">
            <a:avLst/>
          </a:prstGeom>
          <a:noFill/>
        </p:spPr>
        <p:txBody>
          <a:bodyPr wrap="square">
            <a:spAutoFit/>
          </a:bodyPr>
          <a:lstStyle/>
          <a:p>
            <a:r>
              <a:rPr lang="en-IN" dirty="0" err="1"/>
              <a:t>regr.coef</a:t>
            </a:r>
            <a:r>
              <a:rPr lang="en-IN" dirty="0"/>
              <a:t>_</a:t>
            </a:r>
          </a:p>
        </p:txBody>
      </p:sp>
      <p:sp>
        <p:nvSpPr>
          <p:cNvPr id="8" name="TextBox 7">
            <a:extLst>
              <a:ext uri="{FF2B5EF4-FFF2-40B4-BE49-F238E27FC236}">
                <a16:creationId xmlns:a16="http://schemas.microsoft.com/office/drawing/2014/main" id="{F14FA179-897B-4334-5BD9-40E12C8FAD89}"/>
              </a:ext>
            </a:extLst>
          </p:cNvPr>
          <p:cNvSpPr txBox="1"/>
          <p:nvPr/>
        </p:nvSpPr>
        <p:spPr>
          <a:xfrm>
            <a:off x="795131" y="3479643"/>
            <a:ext cx="1656521" cy="369332"/>
          </a:xfrm>
          <a:prstGeom prst="rect">
            <a:avLst/>
          </a:prstGeom>
          <a:noFill/>
        </p:spPr>
        <p:txBody>
          <a:bodyPr wrap="square" rtlCol="0">
            <a:spAutoFit/>
          </a:bodyPr>
          <a:lstStyle/>
          <a:p>
            <a:r>
              <a:rPr lang="en-US" dirty="0"/>
              <a:t>--------------------</a:t>
            </a:r>
            <a:endParaRPr lang="en-IN" dirty="0"/>
          </a:p>
        </p:txBody>
      </p:sp>
      <p:sp>
        <p:nvSpPr>
          <p:cNvPr id="15" name="Rectangle 8">
            <a:extLst>
              <a:ext uri="{FF2B5EF4-FFF2-40B4-BE49-F238E27FC236}">
                <a16:creationId xmlns:a16="http://schemas.microsoft.com/office/drawing/2014/main" id="{F03C8699-9902-2EF0-8B23-595F8EE2D70D}"/>
              </a:ext>
            </a:extLst>
          </p:cNvPr>
          <p:cNvSpPr>
            <a:spLocks noChangeArrowheads="1"/>
          </p:cNvSpPr>
          <p:nvPr/>
        </p:nvSpPr>
        <p:spPr bwMode="auto">
          <a:xfrm>
            <a:off x="742122" y="4340160"/>
            <a:ext cx="4124527"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array([20.21486334, 27.20649954])</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813AEEFE-C502-694B-6707-AAA5E3AAB6D0}"/>
              </a:ext>
            </a:extLst>
          </p:cNvPr>
          <p:cNvSpPr txBox="1"/>
          <p:nvPr/>
        </p:nvSpPr>
        <p:spPr>
          <a:xfrm>
            <a:off x="742121" y="4152957"/>
            <a:ext cx="2703443" cy="276999"/>
          </a:xfrm>
          <a:prstGeom prst="rect">
            <a:avLst/>
          </a:prstGeom>
          <a:noFill/>
        </p:spPr>
        <p:txBody>
          <a:bodyPr wrap="square" rtlCol="0">
            <a:spAutoFit/>
          </a:bodyPr>
          <a:lstStyle/>
          <a:p>
            <a:r>
              <a:rPr lang="en-US" sz="1200" dirty="0">
                <a:solidFill>
                  <a:srgbClr val="FF0000"/>
                </a:solidFill>
              </a:rPr>
              <a:t>Output</a:t>
            </a:r>
            <a:endParaRPr lang="en-IN" sz="1200" dirty="0">
              <a:solidFill>
                <a:srgbClr val="FF0000"/>
              </a:solidFill>
            </a:endParaRPr>
          </a:p>
        </p:txBody>
      </p:sp>
      <p:sp>
        <p:nvSpPr>
          <p:cNvPr id="20" name="TextBox 19">
            <a:extLst>
              <a:ext uri="{FF2B5EF4-FFF2-40B4-BE49-F238E27FC236}">
                <a16:creationId xmlns:a16="http://schemas.microsoft.com/office/drawing/2014/main" id="{D018291D-E85B-1884-BF13-D828A5A56462}"/>
              </a:ext>
            </a:extLst>
          </p:cNvPr>
          <p:cNvSpPr txBox="1"/>
          <p:nvPr/>
        </p:nvSpPr>
        <p:spPr>
          <a:xfrm>
            <a:off x="689111" y="4617159"/>
            <a:ext cx="6115878" cy="369332"/>
          </a:xfrm>
          <a:prstGeom prst="rect">
            <a:avLst/>
          </a:prstGeom>
          <a:noFill/>
        </p:spPr>
        <p:txBody>
          <a:bodyPr wrap="square">
            <a:spAutoFit/>
          </a:bodyPr>
          <a:lstStyle/>
          <a:p>
            <a:r>
              <a:rPr lang="en-IN" dirty="0" err="1"/>
              <a:t>regr.intercept</a:t>
            </a:r>
            <a:r>
              <a:rPr lang="en-IN" dirty="0"/>
              <a:t>_</a:t>
            </a:r>
          </a:p>
        </p:txBody>
      </p:sp>
      <p:sp>
        <p:nvSpPr>
          <p:cNvPr id="21" name="TextBox 20">
            <a:extLst>
              <a:ext uri="{FF2B5EF4-FFF2-40B4-BE49-F238E27FC236}">
                <a16:creationId xmlns:a16="http://schemas.microsoft.com/office/drawing/2014/main" id="{4525F198-DF51-87B1-ECAA-A82D74C4EDAF}"/>
              </a:ext>
            </a:extLst>
          </p:cNvPr>
          <p:cNvSpPr txBox="1"/>
          <p:nvPr/>
        </p:nvSpPr>
        <p:spPr>
          <a:xfrm>
            <a:off x="689111" y="4428859"/>
            <a:ext cx="4124527" cy="369332"/>
          </a:xfrm>
          <a:prstGeom prst="rect">
            <a:avLst/>
          </a:prstGeom>
          <a:noFill/>
        </p:spPr>
        <p:txBody>
          <a:bodyPr wrap="square" rtlCol="0">
            <a:spAutoFit/>
          </a:bodyPr>
          <a:lstStyle/>
          <a:p>
            <a:r>
              <a:rPr lang="en-US" dirty="0"/>
              <a:t>-------------------------------------</a:t>
            </a:r>
            <a:endParaRPr lang="en-IN" dirty="0"/>
          </a:p>
        </p:txBody>
      </p:sp>
      <p:sp>
        <p:nvSpPr>
          <p:cNvPr id="22" name="Rectangle 9">
            <a:extLst>
              <a:ext uri="{FF2B5EF4-FFF2-40B4-BE49-F238E27FC236}">
                <a16:creationId xmlns:a16="http://schemas.microsoft.com/office/drawing/2014/main" id="{DE467509-C939-3E73-3F72-81B9C39589C7}"/>
              </a:ext>
            </a:extLst>
          </p:cNvPr>
          <p:cNvSpPr>
            <a:spLocks noChangeArrowheads="1"/>
          </p:cNvSpPr>
          <p:nvPr/>
        </p:nvSpPr>
        <p:spPr bwMode="auto">
          <a:xfrm>
            <a:off x="742121" y="5422268"/>
            <a:ext cx="1978106"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-56.74288178464856</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E5D72C9B-305B-CBB5-8B28-151D075A048D}"/>
              </a:ext>
            </a:extLst>
          </p:cNvPr>
          <p:cNvSpPr txBox="1"/>
          <p:nvPr/>
        </p:nvSpPr>
        <p:spPr>
          <a:xfrm>
            <a:off x="795131" y="5181600"/>
            <a:ext cx="1925096" cy="307777"/>
          </a:xfrm>
          <a:prstGeom prst="rect">
            <a:avLst/>
          </a:prstGeom>
          <a:noFill/>
        </p:spPr>
        <p:txBody>
          <a:bodyPr wrap="square" rtlCol="0">
            <a:spAutoFit/>
          </a:bodyPr>
          <a:lstStyle/>
          <a:p>
            <a:r>
              <a:rPr lang="en-US" sz="1400" dirty="0">
                <a:solidFill>
                  <a:srgbClr val="FF0000"/>
                </a:solidFill>
              </a:rPr>
              <a:t>output</a:t>
            </a:r>
            <a:endParaRPr lang="en-IN" sz="1400" dirty="0">
              <a:solidFill>
                <a:srgbClr val="FF0000"/>
              </a:solidFill>
            </a:endParaRPr>
          </a:p>
        </p:txBody>
      </p:sp>
    </p:spTree>
    <p:extLst>
      <p:ext uri="{BB962C8B-B14F-4D97-AF65-F5344CB8AC3E}">
        <p14:creationId xmlns:p14="http://schemas.microsoft.com/office/powerpoint/2010/main" val="3603257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087E68-13C0-6B45-67FB-343FB0D01CEE}"/>
              </a:ext>
            </a:extLst>
          </p:cNvPr>
          <p:cNvSpPr txBox="1"/>
          <p:nvPr/>
        </p:nvSpPr>
        <p:spPr>
          <a:xfrm>
            <a:off x="781878" y="728870"/>
            <a:ext cx="9713844" cy="923330"/>
          </a:xfrm>
          <a:prstGeom prst="rect">
            <a:avLst/>
          </a:prstGeom>
          <a:noFill/>
        </p:spPr>
        <p:txBody>
          <a:bodyPr wrap="square">
            <a:spAutoFit/>
          </a:bodyPr>
          <a:lstStyle/>
          <a:p>
            <a:r>
              <a:rPr lang="en-US" dirty="0"/>
              <a:t>#miles predicted=</a:t>
            </a:r>
          </a:p>
          <a:p>
            <a:r>
              <a:rPr lang="en-US" dirty="0"/>
              <a:t>-56.74288178464856+20.21486334*Usage+#miles predicted=-56.74288178464856+20.21486334*Usage+ 27.20649954*fitness</a:t>
            </a:r>
            <a:endParaRPr lang="en-IN" dirty="0"/>
          </a:p>
        </p:txBody>
      </p:sp>
    </p:spTree>
    <p:extLst>
      <p:ext uri="{BB962C8B-B14F-4D97-AF65-F5344CB8AC3E}">
        <p14:creationId xmlns:p14="http://schemas.microsoft.com/office/powerpoint/2010/main" val="2724941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OLUTION: Descriptive inferential statistics ppt - Studypool">
            <a:extLst>
              <a:ext uri="{FF2B5EF4-FFF2-40B4-BE49-F238E27FC236}">
                <a16:creationId xmlns:a16="http://schemas.microsoft.com/office/drawing/2014/main" id="{8D70411D-28CB-1F88-325C-5DCD3958FD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8930" y="574158"/>
            <a:ext cx="10319051" cy="5613991"/>
          </a:xfrm>
          <a:prstGeom prst="rect">
            <a:avLst/>
          </a:prstGeom>
          <a:noFill/>
          <a:ln>
            <a:noFill/>
          </a:ln>
        </p:spPr>
      </p:pic>
    </p:spTree>
    <p:extLst>
      <p:ext uri="{BB962C8B-B14F-4D97-AF65-F5344CB8AC3E}">
        <p14:creationId xmlns:p14="http://schemas.microsoft.com/office/powerpoint/2010/main" val="331061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36B760-1259-DB02-6808-718A3A33E9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511" y="786809"/>
            <a:ext cx="10641868" cy="5167423"/>
          </a:xfrm>
          <a:prstGeom prst="rect">
            <a:avLst/>
          </a:prstGeom>
          <a:noFill/>
          <a:ln>
            <a:noFill/>
          </a:ln>
        </p:spPr>
      </p:pic>
    </p:spTree>
    <p:extLst>
      <p:ext uri="{BB962C8B-B14F-4D97-AF65-F5344CB8AC3E}">
        <p14:creationId xmlns:p14="http://schemas.microsoft.com/office/powerpoint/2010/main" val="883744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ADBE0E5-503D-F3CC-FBE9-0E747A168E1D}"/>
              </a:ext>
            </a:extLst>
          </p:cNvPr>
          <p:cNvGraphicFramePr>
            <a:graphicFrameLocks noGrp="1"/>
          </p:cNvGraphicFramePr>
          <p:nvPr>
            <p:extLst>
              <p:ext uri="{D42A27DB-BD31-4B8C-83A1-F6EECF244321}">
                <p14:modId xmlns:p14="http://schemas.microsoft.com/office/powerpoint/2010/main" val="1552735225"/>
              </p:ext>
            </p:extLst>
          </p:nvPr>
        </p:nvGraphicFramePr>
        <p:xfrm>
          <a:off x="1378226" y="1099931"/>
          <a:ext cx="9064487" cy="5050409"/>
        </p:xfrm>
        <a:graphic>
          <a:graphicData uri="http://schemas.openxmlformats.org/drawingml/2006/table">
            <a:tbl>
              <a:tblPr firstCol="1" bandRow="1"/>
              <a:tblGrid>
                <a:gridCol w="9064487">
                  <a:extLst>
                    <a:ext uri="{9D8B030D-6E8A-4147-A177-3AD203B41FA5}">
                      <a16:colId xmlns:a16="http://schemas.microsoft.com/office/drawing/2014/main" val="3520657159"/>
                    </a:ext>
                  </a:extLst>
                </a:gridCol>
              </a:tblGrid>
              <a:tr h="4691269">
                <a:tc>
                  <a:txBody>
                    <a:bodyPr/>
                    <a:lstStyle/>
                    <a:p>
                      <a:pPr algn="ctr">
                        <a:lnSpc>
                          <a:spcPct val="115000"/>
                        </a:lnSpc>
                        <a:spcAft>
                          <a:spcPts val="1000"/>
                        </a:spcAft>
                      </a:pPr>
                      <a:r>
                        <a:rPr lang="en-IN" sz="4000" dirty="0">
                          <a:effectLst/>
                          <a:latin typeface="Blackadder ITC" panose="04020505051007020D02" pitchFamily="82" charset="0"/>
                          <a:ea typeface="Times New Roman" panose="02020603050405020304" pitchFamily="18" charset="0"/>
                          <a:cs typeface="Times New Roman" panose="02020603050405020304" pitchFamily="18" charset="0"/>
                        </a:rPr>
                        <a:t>Descriptive  statics insides</a:t>
                      </a:r>
                    </a:p>
                    <a:p>
                      <a:pPr algn="ctr">
                        <a:lnSpc>
                          <a:spcPct val="115000"/>
                        </a:lnSpc>
                        <a:spcAft>
                          <a:spcPts val="1000"/>
                        </a:spcAft>
                      </a:pPr>
                      <a:r>
                        <a:rPr lang="en-IN" sz="2400" dirty="0">
                          <a:effectLst/>
                          <a:latin typeface="Algerian" panose="04020705040A02060702" pitchFamily="82" charset="0"/>
                          <a:ea typeface="Times New Roman" panose="02020603050405020304" pitchFamily="18" charset="0"/>
                          <a:cs typeface="Times New Roman" panose="02020603050405020304" pitchFamily="18" charset="0"/>
                        </a:rPr>
                        <a:t> </a:t>
                      </a:r>
                      <a:endParaRPr lang="en-IN" sz="2400" dirty="0">
                        <a:effectLst/>
                        <a:latin typeface="Gill Sans MT" panose="020B0502020104020203" pitchFamily="34" charset="0"/>
                        <a:ea typeface="Times New Roman" panose="02020603050405020304" pitchFamily="18" charset="0"/>
                        <a:cs typeface="Times New Roman" panose="02020603050405020304" pitchFamily="18" charset="0"/>
                      </a:endParaRPr>
                    </a:p>
                    <a:p>
                      <a:pPr algn="l">
                        <a:lnSpc>
                          <a:spcPct val="115000"/>
                        </a:lnSpc>
                        <a:spcAft>
                          <a:spcPts val="1000"/>
                        </a:spcAft>
                      </a:pPr>
                      <a:r>
                        <a:rPr lang="en-IN" sz="2400" dirty="0">
                          <a:effectLst/>
                          <a:latin typeface="Algerian" panose="04020705040A02060702" pitchFamily="82" charset="0"/>
                          <a:ea typeface="Times New Roman" panose="02020603050405020304" pitchFamily="18" charset="0"/>
                          <a:cs typeface="Times New Roman" panose="02020603050405020304" pitchFamily="18" charset="0"/>
                        </a:rPr>
                        <a:t>1# Measures of central tendency</a:t>
                      </a:r>
                    </a:p>
                    <a:p>
                      <a:pPr algn="l">
                        <a:lnSpc>
                          <a:spcPct val="115000"/>
                        </a:lnSpc>
                        <a:spcAft>
                          <a:spcPts val="1000"/>
                        </a:spcAft>
                      </a:pPr>
                      <a:r>
                        <a:rPr lang="en-IN" sz="2400" dirty="0">
                          <a:effectLst/>
                          <a:latin typeface="Algerian" panose="04020705040A02060702" pitchFamily="82" charset="0"/>
                          <a:ea typeface="Times New Roman" panose="02020603050405020304" pitchFamily="18" charset="0"/>
                          <a:cs typeface="Times New Roman" panose="02020603050405020304" pitchFamily="18" charset="0"/>
                        </a:rPr>
                        <a:t> </a:t>
                      </a:r>
                    </a:p>
                    <a:p>
                      <a:pPr algn="l">
                        <a:lnSpc>
                          <a:spcPct val="115000"/>
                        </a:lnSpc>
                        <a:spcAft>
                          <a:spcPts val="1000"/>
                        </a:spcAft>
                      </a:pPr>
                      <a:r>
                        <a:rPr lang="en-IN" sz="2400" dirty="0">
                          <a:effectLst/>
                          <a:latin typeface="Algerian" panose="04020705040A02060702" pitchFamily="82" charset="0"/>
                          <a:ea typeface="Times New Roman" panose="02020603050405020304" pitchFamily="18" charset="0"/>
                          <a:cs typeface="Times New Roman" panose="02020603050405020304" pitchFamily="18" charset="0"/>
                        </a:rPr>
                        <a:t>2# Measures of  asymmetry</a:t>
                      </a:r>
                    </a:p>
                    <a:p>
                      <a:pPr algn="l">
                        <a:lnSpc>
                          <a:spcPct val="115000"/>
                        </a:lnSpc>
                        <a:spcAft>
                          <a:spcPts val="1000"/>
                        </a:spcAft>
                      </a:pPr>
                      <a:r>
                        <a:rPr lang="en-IN" sz="2400" dirty="0">
                          <a:effectLst/>
                          <a:latin typeface="Agency FB" panose="020B0503020202020204" pitchFamily="34" charset="0"/>
                          <a:ea typeface="Times New Roman" panose="02020603050405020304" pitchFamily="18" charset="0"/>
                          <a:cs typeface="Times New Roman" panose="02020603050405020304" pitchFamily="18" charset="0"/>
                        </a:rPr>
                        <a:t> </a:t>
                      </a:r>
                      <a:endParaRPr lang="en-IN" sz="2400" dirty="0">
                        <a:effectLst/>
                        <a:latin typeface="Algerian" panose="04020705040A02060702" pitchFamily="82" charset="0"/>
                        <a:ea typeface="Times New Roman" panose="02020603050405020304" pitchFamily="18" charset="0"/>
                        <a:cs typeface="Times New Roman" panose="02020603050405020304" pitchFamily="18" charset="0"/>
                      </a:endParaRPr>
                    </a:p>
                    <a:p>
                      <a:pPr algn="l">
                        <a:lnSpc>
                          <a:spcPct val="115000"/>
                        </a:lnSpc>
                        <a:spcAft>
                          <a:spcPts val="1000"/>
                        </a:spcAft>
                      </a:pPr>
                      <a:r>
                        <a:rPr lang="en-IN" sz="2400" dirty="0">
                          <a:effectLst/>
                          <a:latin typeface="Algerian" panose="04020705040A02060702" pitchFamily="82" charset="0"/>
                          <a:ea typeface="Times New Roman" panose="02020603050405020304" pitchFamily="18" charset="0"/>
                          <a:cs typeface="Times New Roman" panose="02020603050405020304" pitchFamily="18" charset="0"/>
                        </a:rPr>
                        <a:t>3# Measures of  variability</a:t>
                      </a:r>
                    </a:p>
                    <a:p>
                      <a:pPr algn="l">
                        <a:lnSpc>
                          <a:spcPct val="115000"/>
                        </a:lnSpc>
                        <a:spcAft>
                          <a:spcPts val="1000"/>
                        </a:spcAft>
                      </a:pPr>
                      <a:r>
                        <a:rPr lang="en-IN" sz="2400" dirty="0">
                          <a:effectLst/>
                          <a:latin typeface="Agency FB" panose="020B0503020202020204" pitchFamily="34" charset="0"/>
                          <a:ea typeface="Times New Roman" panose="02020603050405020304" pitchFamily="18" charset="0"/>
                          <a:cs typeface="Times New Roman" panose="02020603050405020304" pitchFamily="18" charset="0"/>
                        </a:rPr>
                        <a:t> </a:t>
                      </a:r>
                      <a:endParaRPr lang="en-IN" sz="2400" dirty="0">
                        <a:effectLst/>
                        <a:latin typeface="Algerian" panose="04020705040A02060702" pitchFamily="82" charset="0"/>
                        <a:ea typeface="Times New Roman" panose="02020603050405020304" pitchFamily="18" charset="0"/>
                        <a:cs typeface="Times New Roman" panose="02020603050405020304" pitchFamily="18" charset="0"/>
                      </a:endParaRPr>
                    </a:p>
                    <a:p>
                      <a:pPr algn="l">
                        <a:lnSpc>
                          <a:spcPct val="115000"/>
                        </a:lnSpc>
                        <a:spcAft>
                          <a:spcPts val="1000"/>
                        </a:spcAft>
                      </a:pPr>
                      <a:r>
                        <a:rPr lang="en-IN" sz="2400" dirty="0">
                          <a:effectLst/>
                          <a:latin typeface="Algerian" panose="04020705040A02060702" pitchFamily="82" charset="0"/>
                          <a:ea typeface="Times New Roman" panose="02020603050405020304" pitchFamily="18" charset="0"/>
                          <a:cs typeface="Times New Roman" panose="02020603050405020304" pitchFamily="18" charset="0"/>
                        </a:rPr>
                        <a:t>4#  Measures of relationships</a:t>
                      </a:r>
                    </a:p>
                  </a:txBody>
                  <a:tcPr marL="44789" marR="44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5244123"/>
                  </a:ext>
                </a:extLst>
              </a:tr>
            </a:tbl>
          </a:graphicData>
        </a:graphic>
      </p:graphicFrame>
    </p:spTree>
    <p:extLst>
      <p:ext uri="{BB962C8B-B14F-4D97-AF65-F5344CB8AC3E}">
        <p14:creationId xmlns:p14="http://schemas.microsoft.com/office/powerpoint/2010/main" val="2363249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D6EA88-F393-909B-E1E3-253E788849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6086" y="2252870"/>
            <a:ext cx="4842557" cy="3359657"/>
          </a:xfrm>
          <a:prstGeom prst="rect">
            <a:avLst/>
          </a:prstGeom>
          <a:noFill/>
          <a:ln>
            <a:noFill/>
          </a:ln>
        </p:spPr>
      </p:pic>
      <p:pic>
        <p:nvPicPr>
          <p:cNvPr id="3" name="Picture 2" descr="Measures of Central Tendency: Mean, Median, and Mode - Owlcation">
            <a:extLst>
              <a:ext uri="{FF2B5EF4-FFF2-40B4-BE49-F238E27FC236}">
                <a16:creationId xmlns:a16="http://schemas.microsoft.com/office/drawing/2014/main" id="{1B3CB887-FB44-8543-3572-5B0C5134A4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5949" y="2029142"/>
            <a:ext cx="5075581" cy="4252388"/>
          </a:xfrm>
          <a:prstGeom prst="rect">
            <a:avLst/>
          </a:prstGeom>
          <a:noFill/>
          <a:ln>
            <a:noFill/>
          </a:ln>
        </p:spPr>
      </p:pic>
    </p:spTree>
    <p:extLst>
      <p:ext uri="{BB962C8B-B14F-4D97-AF65-F5344CB8AC3E}">
        <p14:creationId xmlns:p14="http://schemas.microsoft.com/office/powerpoint/2010/main" val="31203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0">
            <a:extLst>
              <a:ext uri="{FF2B5EF4-FFF2-40B4-BE49-F238E27FC236}">
                <a16:creationId xmlns:a16="http://schemas.microsoft.com/office/drawing/2014/main" id="{C00746EB-EF52-7A47-F31B-6B4C25731F2C}"/>
              </a:ext>
            </a:extLst>
          </p:cNvPr>
          <p:cNvSpPr txBox="1"/>
          <p:nvPr/>
        </p:nvSpPr>
        <p:spPr>
          <a:xfrm>
            <a:off x="1531302" y="574158"/>
            <a:ext cx="9129395" cy="552893"/>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3600">
                <a:ln>
                  <a:noFill/>
                </a:ln>
                <a:solidFill>
                  <a:srgbClr val="000000"/>
                </a:solidFill>
                <a:effectLst>
                  <a:outerShdw blurRad="38100" dist="19050" dir="2700000" algn="tl">
                    <a:schemeClr val="dk1">
                      <a:alpha val="40000"/>
                    </a:schemeClr>
                  </a:outerShdw>
                </a:effectLst>
                <a:latin typeface="Gill Sans MT" panose="020B0502020104020203" pitchFamily="34" charset="0"/>
                <a:ea typeface="Times New Roman" panose="02020603050405020304" pitchFamily="18" charset="0"/>
                <a:cs typeface="Times New Roman" panose="02020603050405020304" pitchFamily="18" charset="0"/>
              </a:rPr>
              <a:t>Measures of  variability</a:t>
            </a:r>
            <a:endParaRPr lang="en-IN" sz="1000">
              <a:effectLst/>
              <a:latin typeface="Gill Sans MT" panose="020B0502020104020203" pitchFamily="34" charset="0"/>
              <a:ea typeface="Times New Roman" panose="02020603050405020304" pitchFamily="18" charset="0"/>
              <a:cs typeface="Times New Roman" panose="02020603050405020304" pitchFamily="18" charset="0"/>
            </a:endParaRPr>
          </a:p>
        </p:txBody>
      </p:sp>
      <p:pic>
        <p:nvPicPr>
          <p:cNvPr id="3" name="Picture 2" descr="Range: different between higher or lower scores in a distribution Standard  deviation: square root of averag… | Data science learning, Math methods,  Learning science">
            <a:extLst>
              <a:ext uri="{FF2B5EF4-FFF2-40B4-BE49-F238E27FC236}">
                <a16:creationId xmlns:a16="http://schemas.microsoft.com/office/drawing/2014/main" id="{D897D369-198A-CB5C-F630-9D6AC71879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1302" y="1257242"/>
            <a:ext cx="9295724" cy="4771766"/>
          </a:xfrm>
          <a:prstGeom prst="rect">
            <a:avLst/>
          </a:prstGeom>
          <a:noFill/>
          <a:ln>
            <a:noFill/>
          </a:ln>
        </p:spPr>
      </p:pic>
    </p:spTree>
    <p:extLst>
      <p:ext uri="{BB962C8B-B14F-4D97-AF65-F5344CB8AC3E}">
        <p14:creationId xmlns:p14="http://schemas.microsoft.com/office/powerpoint/2010/main" val="123714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variance vs Correlation | Correlation is a measure used to… | Flickr">
            <a:extLst>
              <a:ext uri="{FF2B5EF4-FFF2-40B4-BE49-F238E27FC236}">
                <a16:creationId xmlns:a16="http://schemas.microsoft.com/office/drawing/2014/main" id="{25AD85BE-0A63-0154-1015-763A44C495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8870" y="834886"/>
            <a:ext cx="6056243" cy="5155097"/>
          </a:xfrm>
          <a:prstGeom prst="rect">
            <a:avLst/>
          </a:prstGeom>
          <a:noFill/>
          <a:ln>
            <a:noFill/>
          </a:ln>
        </p:spPr>
      </p:pic>
      <p:sp>
        <p:nvSpPr>
          <p:cNvPr id="4" name="TextBox 3">
            <a:extLst>
              <a:ext uri="{FF2B5EF4-FFF2-40B4-BE49-F238E27FC236}">
                <a16:creationId xmlns:a16="http://schemas.microsoft.com/office/drawing/2014/main" id="{A91F0A9A-9152-69C1-06EE-942A6E9CDAE5}"/>
              </a:ext>
            </a:extLst>
          </p:cNvPr>
          <p:cNvSpPr txBox="1"/>
          <p:nvPr/>
        </p:nvSpPr>
        <p:spPr>
          <a:xfrm>
            <a:off x="6453809" y="2361977"/>
            <a:ext cx="4426226" cy="2134046"/>
          </a:xfrm>
          <a:prstGeom prst="rect">
            <a:avLst/>
          </a:prstGeom>
          <a:noFill/>
        </p:spPr>
        <p:txBody>
          <a:bodyPr wrap="square">
            <a:spAutoFit/>
          </a:bodyPr>
          <a:lstStyle/>
          <a:p>
            <a:pPr algn="ctr">
              <a:lnSpc>
                <a:spcPct val="115000"/>
              </a:lnSpc>
              <a:spcAft>
                <a:spcPts val="1000"/>
              </a:spcAft>
            </a:pPr>
            <a:r>
              <a:rPr lang="en-US" sz="6000" dirty="0">
                <a:ln>
                  <a:noFill/>
                </a:ln>
                <a:solidFill>
                  <a:srgbClr val="002060"/>
                </a:solidFill>
                <a:effectLst>
                  <a:outerShdw blurRad="38100" dist="19050" dir="2700000" algn="tl">
                    <a:schemeClr val="dk1">
                      <a:alpha val="40000"/>
                    </a:schemeClr>
                  </a:outerShdw>
                </a:effectLst>
                <a:latin typeface="Gill Sans MT" panose="020B0502020104020203" pitchFamily="34" charset="0"/>
                <a:ea typeface="Times New Roman" panose="02020603050405020304" pitchFamily="18" charset="0"/>
                <a:cs typeface="Times New Roman" panose="02020603050405020304" pitchFamily="18" charset="0"/>
              </a:rPr>
              <a:t>Measures of relationships</a:t>
            </a:r>
            <a:endParaRPr lang="en-IN" sz="6000" dirty="0">
              <a:solidFill>
                <a:srgbClr val="002060"/>
              </a:solidFill>
              <a:effectLst/>
              <a:latin typeface="Gill Sans MT" panose="020B05020201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3968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230</TotalTime>
  <Words>2276</Words>
  <Application>Microsoft Office PowerPoint</Application>
  <PresentationFormat>Widescreen</PresentationFormat>
  <Paragraphs>1161</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Agency FB</vt:lpstr>
      <vt:lpstr>Algerian</vt:lpstr>
      <vt:lpstr>Arial</vt:lpstr>
      <vt:lpstr>Blackadder ITC</vt:lpstr>
      <vt:lpstr>Courier New</vt:lpstr>
      <vt:lpstr>Garamond</vt:lpstr>
      <vt:lpstr>Gill Sans MT</vt:lpstr>
      <vt:lpstr>Helvetica Neue</vt:lpstr>
      <vt:lpstr>Inter</vt:lpstr>
      <vt:lpstr>Organic</vt:lpstr>
      <vt:lpstr>DATA ANALYSIS  USING DESCIPTIVE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USING DESCIPTIVE</dc:title>
  <dc:creator>ambali</dc:creator>
  <cp:lastModifiedBy>ambali</cp:lastModifiedBy>
  <cp:revision>2</cp:revision>
  <dcterms:created xsi:type="dcterms:W3CDTF">2022-09-26T07:08:28Z</dcterms:created>
  <dcterms:modified xsi:type="dcterms:W3CDTF">2022-09-26T11:29:29Z</dcterms:modified>
</cp:coreProperties>
</file>