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20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20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209"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210"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211"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FB031CD0-23B8-4717-BC04-E0AA4495D9F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1143000" y="685800"/>
            <a:ext cx="4571280" cy="3428280"/>
          </a:xfrm>
          <a:prstGeom prst="rect">
            <a:avLst/>
          </a:prstGeom>
          <a:ln w="0">
            <a:noFill/>
          </a:ln>
        </p:spPr>
      </p:sp>
      <p:sp>
        <p:nvSpPr>
          <p:cNvPr id="243"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IN" sz="2000" spc="-1" strike="noStrike">
              <a:latin typeface="Arial"/>
            </a:endParaRPr>
          </a:p>
        </p:txBody>
      </p:sp>
      <p:sp>
        <p:nvSpPr>
          <p:cNvPr id="244" name="PlaceHolder 3"/>
          <p:cNvSpPr>
            <a:spLocks noGrp="1"/>
          </p:cNvSpPr>
          <p:nvPr>
            <p:ph type="sldNum" idx="19"/>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80CBCA3-AE35-4488-B930-D74561977659}"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DF1C055-35DE-4BDA-90DB-D5C20E5685BC}"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6DF1BB5-92F3-40B0-98F4-95C2150EA4A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B547B46-03AF-4227-8BE8-09817C8CA432}"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8BB481F-66AB-4E3F-BB95-3B173B4C38DA}"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54B07D1-D051-4A37-8F28-3A5DC1915D52}"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C31A681-732A-41C3-99AC-BA2A2014831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2D9FE9B-AD1E-4E4B-A859-F367B8C1BEE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40DB83D-93BB-4D27-B04D-C2D62F592AFE}"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25EB6B6-ED35-4213-BBEC-E92B25A4C58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B1C5D62-C86E-4E87-9096-42A65F9D60B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9B65F44-75B7-40CB-8D0F-404913EE89E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8F2A294-7441-47DB-B3A8-B4C75AF0A56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DBBBA55-65CF-4E01-832E-41257396268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777E5AC-BBC3-44AA-B3F2-D4E21B48CF6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4341A81-3D79-4C4B-97A8-FAA58E0DE065}"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96F1963-AEE0-4780-8730-60E28D0E16C5}"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C02B675-70E1-4B1D-9461-D4F996DC423A}"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8379B51-0BAF-4F9E-A7E7-17E57C236B70}"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0C1F772-885A-4FF0-9AF7-EFCB48234E8F}"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73BEB93-44D4-4B5B-B573-1935358D11D5}"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9935EE5-38E3-4434-9218-92281887C81A}"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AAB8E98-0C5A-4F1B-A5FD-101BD8D40D5C}"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FBA05D4-CD83-4BC9-8D1D-942C0219FBC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E5D3479-544F-432E-AEEF-C7022462B172}"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19B5D0B-9860-4CD8-975D-5FD2B842D4B1}"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6CDF052-AD18-4A59-A8CB-00B4CE353C11}"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6964903-E44C-4BD6-B6B3-F0E3DF44FCD4}"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E575959-277D-4593-92A8-7DCF174D15F9}"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8F586617-FD56-4373-A0A8-729E2157EC72}"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EDB70C8-5DC4-498E-A006-8724402C7370}"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FE9C547F-3642-439D-B77B-D71FFC234EA3}"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1CCC175-F064-4F15-88FA-58E6205D1D68}"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8F83ED0-5ACA-4BF4-A889-EB22F92B78D3}"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C023F22-BF06-4D39-8293-6AC175B0343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49A7F7A-8166-4D17-BEC4-49AB52B75C5E}"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C2138526-8FFA-4D9C-88D3-FA809A7DF3D7}"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CBA75D42-70E2-428F-9D9B-C564F29751BC}"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33FF84E-5032-4A8F-86D3-4DD9FCB9B3E2}"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F4AD1ED-C05E-48CF-8B5D-501E10758BBC}"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A69D798-C4DF-4FCA-A24C-9D9E84A079BE}"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AE2DEA6-5600-40A0-9F6E-8B89487739F7}"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3B388509-5E59-4931-B391-A08D10EDA309}"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381900A-F36D-427F-A3DB-2C8AD4E7145C}"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5A59F61-808C-4991-AFA3-A192ED88ABAA}"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C1C8AB3-E990-48F1-93DB-EEF7CA293B2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D0E6FC4-1421-49E0-8006-02CD4715E6EE}"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11BEB49-86D4-435C-98CA-D959D2730300}"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D8911A58-EB0F-4B81-BB0E-5CFDEB991180}"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3E150EC-2D8F-4B61-916E-6BDEE1A615C2}"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B19DC1EE-D331-427D-A2F6-8A749EC2D82F}"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8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2A09E81-CA89-40AD-8116-8E56E5D35836}"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9F514EA-778E-4B0A-96B9-58D3B409655C}"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E68C2ED-06B6-44FE-9C6B-E1EF1301B8EB}"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C598C40-295E-4164-B8BB-ADF7EB52210C}"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FAF53033-B28D-4B75-8B0F-7E19E9F236F1}"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508F404-8B35-4AA1-BBA6-2317D331761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C26D609F-B27D-4B24-AC9F-D6736F227F40}"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1FB284D-8D6F-4BF6-BD1A-F73CD586B34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522C105-9312-4B2C-9BFF-C59352A3ABD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B7615F1-84BC-4646-A68E-227A6AA92F03}"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E88916A-C79D-46E4-8B1E-99424787913F}" type="slidenum">
              <a:rPr b="0" lang="en-US" sz="1200" spc="-1" strike="noStrike">
                <a:solidFill>
                  <a:srgbClr val="8b8b8b"/>
                </a:solidFill>
                <a:latin typeface="Calibri"/>
              </a:rPr>
              <a:t>&lt;number&gt;</a:t>
            </a:fld>
            <a:endParaRPr b="0" lang="en-IN" sz="1200" spc="-1" strike="noStrike">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2" name="PlaceHolder 2"/>
          <p:cNvSpPr>
            <a:spLocks noGrp="1"/>
          </p:cNvSpPr>
          <p:nvPr>
            <p:ph type="sldNum" idx="5"/>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B4567E9-F7DA-4F57-B695-D742C300570C}" type="slidenum">
              <a:rPr b="0" lang="en-US" sz="1200" spc="-1" strike="noStrike">
                <a:solidFill>
                  <a:srgbClr val="8b8b8b"/>
                </a:solidFill>
                <a:latin typeface="Calibri"/>
              </a:rPr>
              <a:t>&lt;number&gt;</a:t>
            </a:fld>
            <a:endParaRPr b="0" lang="en-IN" sz="1200" spc="-1" strike="noStrike">
              <a:latin typeface="Times New Roman"/>
            </a:endParaRPr>
          </a:p>
        </p:txBody>
      </p:sp>
      <p:sp>
        <p:nvSpPr>
          <p:cNvPr id="43" name="PlaceHolder 3"/>
          <p:cNvSpPr>
            <a:spLocks noGrp="1"/>
          </p:cNvSpPr>
          <p:nvPr>
            <p:ph type="dt" idx="6"/>
          </p:nvPr>
        </p:nvSpPr>
        <p:spPr>
          <a:xfrm>
            <a:off x="457200" y="6356520"/>
            <a:ext cx="2133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3" name="PlaceHolder 2"/>
          <p:cNvSpPr>
            <a:spLocks noGrp="1"/>
          </p:cNvSpPr>
          <p:nvPr>
            <p:ph type="ftr" idx="7"/>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84" name="PlaceHolder 3"/>
          <p:cNvSpPr>
            <a:spLocks noGrp="1"/>
          </p:cNvSpPr>
          <p:nvPr>
            <p:ph type="sldNum" idx="8"/>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F7FE0ED8-29CB-4CB4-BC94-3B35043A7B80}" type="slidenum">
              <a:rPr b="0" lang="en-US" sz="1200" spc="-1" strike="noStrike">
                <a:solidFill>
                  <a:srgbClr val="8b8b8b"/>
                </a:solidFill>
                <a:latin typeface="Calibri"/>
              </a:rPr>
              <a:t>&lt;number&gt;</a:t>
            </a:fld>
            <a:endParaRPr b="0" lang="en-IN" sz="1200" spc="-1" strike="noStrike">
              <a:latin typeface="Times New Roman"/>
            </a:endParaRPr>
          </a:p>
        </p:txBody>
      </p:sp>
      <p:sp>
        <p:nvSpPr>
          <p:cNvPr id="85" name="PlaceHolder 4"/>
          <p:cNvSpPr>
            <a:spLocks noGrp="1"/>
          </p:cNvSpPr>
          <p:nvPr>
            <p:ph type="dt" idx="9"/>
          </p:nvPr>
        </p:nvSpPr>
        <p:spPr>
          <a:xfrm>
            <a:off x="457200" y="6356520"/>
            <a:ext cx="2133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24" name="PlaceHolder 2"/>
          <p:cNvSpPr>
            <a:spLocks noGrp="1"/>
          </p:cNvSpPr>
          <p:nvPr>
            <p:ph type="body"/>
          </p:nvPr>
        </p:nvSpPr>
        <p:spPr>
          <a:xfrm>
            <a:off x="457200" y="1600200"/>
            <a:ext cx="401544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25" name="PlaceHolder 3"/>
          <p:cNvSpPr>
            <a:spLocks noGrp="1"/>
          </p:cNvSpPr>
          <p:nvPr>
            <p:ph type="body"/>
          </p:nvPr>
        </p:nvSpPr>
        <p:spPr>
          <a:xfrm>
            <a:off x="4674240" y="1600200"/>
            <a:ext cx="401544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26" name="PlaceHolder 4"/>
          <p:cNvSpPr>
            <a:spLocks noGrp="1"/>
          </p:cNvSpPr>
          <p:nvPr>
            <p:ph type="ftr" idx="10"/>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27" name="PlaceHolder 5"/>
          <p:cNvSpPr>
            <a:spLocks noGrp="1"/>
          </p:cNvSpPr>
          <p:nvPr>
            <p:ph type="sldNum" idx="11"/>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E69136F-D9E4-4523-ABCD-8A233852A30F}" type="slidenum">
              <a:rPr b="0" lang="en-US" sz="1200" spc="-1" strike="noStrike">
                <a:solidFill>
                  <a:srgbClr val="8b8b8b"/>
                </a:solidFill>
                <a:latin typeface="Calibri"/>
              </a:rPr>
              <a:t>&lt;number&gt;</a:t>
            </a:fld>
            <a:endParaRPr b="0" lang="en-IN" sz="1200" spc="-1" strike="noStrike">
              <a:latin typeface="Times New Roman"/>
            </a:endParaRPr>
          </a:p>
        </p:txBody>
      </p:sp>
      <p:sp>
        <p:nvSpPr>
          <p:cNvPr id="128" name="PlaceHolder 6"/>
          <p:cNvSpPr>
            <a:spLocks noGrp="1"/>
          </p:cNvSpPr>
          <p:nvPr>
            <p:ph type="dt" idx="12"/>
          </p:nvPr>
        </p:nvSpPr>
        <p:spPr>
          <a:xfrm>
            <a:off x="457200" y="6356520"/>
            <a:ext cx="2133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ftr" idx="13"/>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66" name="PlaceHolder 2"/>
          <p:cNvSpPr>
            <a:spLocks noGrp="1"/>
          </p:cNvSpPr>
          <p:nvPr>
            <p:ph type="sldNum" idx="14"/>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430750A-0720-4064-B3FF-C2467A0BB4DF}" type="slidenum">
              <a:rPr b="0" lang="en-US" sz="1200" spc="-1" strike="noStrike">
                <a:solidFill>
                  <a:srgbClr val="8b8b8b"/>
                </a:solidFill>
                <a:latin typeface="Calibri"/>
              </a:rPr>
              <a:t>&lt;number&gt;</a:t>
            </a:fld>
            <a:endParaRPr b="0" lang="en-IN" sz="1200" spc="-1" strike="noStrike">
              <a:latin typeface="Times New Roman"/>
            </a:endParaRPr>
          </a:p>
        </p:txBody>
      </p:sp>
      <p:sp>
        <p:nvSpPr>
          <p:cNvPr id="167" name="PlaceHolder 3"/>
          <p:cNvSpPr>
            <a:spLocks noGrp="1"/>
          </p:cNvSpPr>
          <p:nvPr>
            <p:ph type="dt" idx="15"/>
          </p:nvPr>
        </p:nvSpPr>
        <p:spPr>
          <a:xfrm>
            <a:off x="457200" y="6356520"/>
            <a:ext cx="2133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6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6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0.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685800" y="914400"/>
            <a:ext cx="7771680" cy="1469160"/>
          </a:xfrm>
          <a:prstGeom prst="rect">
            <a:avLst/>
          </a:prstGeom>
          <a:noFill/>
          <a:ln w="0">
            <a:noFill/>
          </a:ln>
        </p:spPr>
        <p:txBody>
          <a:bodyPr lIns="0" rIns="0" tIns="0" bIns="0" anchor="ctr">
            <a:noAutofit/>
          </a:bodyPr>
          <a:p>
            <a:pPr algn="ctr">
              <a:lnSpc>
                <a:spcPct val="100000"/>
              </a:lnSpc>
              <a:buNone/>
            </a:pPr>
            <a:r>
              <a:rPr b="0" lang="en-US" sz="4400" spc="-1" strike="noStrike">
                <a:solidFill>
                  <a:srgbClr val="000000"/>
                </a:solidFill>
                <a:latin typeface="Calibri"/>
              </a:rPr>
              <a:t>Data Science Project</a:t>
            </a:r>
            <a:endParaRPr b="0" lang="en-IN" sz="4400" spc="-1" strike="noStrike">
              <a:latin typeface="Arial"/>
            </a:endParaRPr>
          </a:p>
        </p:txBody>
      </p:sp>
      <p:sp>
        <p:nvSpPr>
          <p:cNvPr id="213" name="PlaceHolder 2"/>
          <p:cNvSpPr>
            <a:spLocks noGrp="1"/>
          </p:cNvSpPr>
          <p:nvPr>
            <p:ph type="subTitle"/>
          </p:nvPr>
        </p:nvSpPr>
        <p:spPr>
          <a:xfrm>
            <a:off x="1295280" y="2209680"/>
            <a:ext cx="6400080" cy="1751760"/>
          </a:xfrm>
          <a:prstGeom prst="rect">
            <a:avLst/>
          </a:prstGeom>
          <a:noFill/>
          <a:ln w="0">
            <a:noFill/>
          </a:ln>
        </p:spPr>
        <p:txBody>
          <a:bodyPr lIns="0" rIns="0" tIns="0" bIns="0" anchor="t">
            <a:noAutofit/>
          </a:bodyPr>
          <a:p>
            <a:pPr algn="ctr">
              <a:lnSpc>
                <a:spcPct val="100000"/>
              </a:lnSpc>
              <a:spcBef>
                <a:spcPts val="641"/>
              </a:spcBef>
              <a:buNone/>
              <a:tabLst>
                <a:tab algn="l" pos="0"/>
              </a:tabLst>
            </a:pPr>
            <a:r>
              <a:rPr b="0" lang="en-US" sz="3200" spc="-1" strike="noStrike">
                <a:solidFill>
                  <a:srgbClr val="8b8b8b"/>
                </a:solidFill>
                <a:latin typeface="Calibri"/>
              </a:rPr>
              <a:t>Predicting dielectric constant and dielectric loss of Composite </a:t>
            </a:r>
            <a:endParaRPr b="0" lang="en-IN" sz="3200" spc="-1" strike="noStrike">
              <a:latin typeface="Arial"/>
            </a:endParaRPr>
          </a:p>
        </p:txBody>
      </p:sp>
      <p:sp>
        <p:nvSpPr>
          <p:cNvPr id="214" name="TextBox 2"/>
          <p:cNvSpPr/>
          <p:nvPr/>
        </p:nvSpPr>
        <p:spPr>
          <a:xfrm>
            <a:off x="882360" y="4140000"/>
            <a:ext cx="7577280" cy="516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ea typeface="DejaVu Sans"/>
              </a:rPr>
              <a:t>HDPE+ (added material)-&gt; Composite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4680"/>
            <a:ext cx="8228880" cy="1142280"/>
          </a:xfrm>
          <a:prstGeom prst="rect">
            <a:avLst/>
          </a:prstGeom>
          <a:noFill/>
          <a:ln w="0">
            <a:noFill/>
          </a:ln>
        </p:spPr>
        <p:txBody>
          <a:bodyPr lIns="0" rIns="0" tIns="0" bIns="0" anchor="ctr">
            <a:normAutofit fontScale="85000"/>
          </a:bodyPr>
          <a:p>
            <a:pPr algn="ctr">
              <a:lnSpc>
                <a:spcPct val="100000"/>
              </a:lnSpc>
              <a:buNone/>
            </a:pPr>
            <a:r>
              <a:rPr b="0" lang="en-US" sz="4400" spc="-1" strike="noStrike">
                <a:solidFill>
                  <a:srgbClr val="000000"/>
                </a:solidFill>
                <a:latin typeface="Calibri"/>
              </a:rPr>
              <a:t>Comparison of different algorithms on H30T</a:t>
            </a:r>
            <a:endParaRPr b="0" lang="en-IN" sz="4400" spc="-1" strike="noStrike">
              <a:latin typeface="Arial"/>
            </a:endParaRPr>
          </a:p>
        </p:txBody>
      </p:sp>
      <p:pic>
        <p:nvPicPr>
          <p:cNvPr id="234" name="Content Placeholder 4" descr="D_WITH_TOP5_H30T.png"/>
          <p:cNvPicPr/>
          <p:nvPr/>
        </p:nvPicPr>
        <p:blipFill>
          <a:blip r:embed="rId1"/>
          <a:stretch/>
        </p:blipFill>
        <p:spPr>
          <a:xfrm>
            <a:off x="457200" y="2317320"/>
            <a:ext cx="4037760" cy="3090960"/>
          </a:xfrm>
          <a:prstGeom prst="rect">
            <a:avLst/>
          </a:prstGeom>
          <a:ln w="0">
            <a:noFill/>
          </a:ln>
        </p:spPr>
      </p:pic>
      <p:pic>
        <p:nvPicPr>
          <p:cNvPr id="235" name="Content Placeholder 9" descr="K_WITH_TOP5_H30T.png"/>
          <p:cNvPicPr/>
          <p:nvPr/>
        </p:nvPicPr>
        <p:blipFill>
          <a:blip r:embed="rId2"/>
          <a:stretch/>
        </p:blipFill>
        <p:spPr>
          <a:xfrm>
            <a:off x="4648320" y="2317320"/>
            <a:ext cx="4037760" cy="3090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fontScale="78000"/>
          </a:bodyPr>
          <a:p>
            <a:pPr algn="ctr">
              <a:lnSpc>
                <a:spcPct val="100000"/>
              </a:lnSpc>
              <a:buNone/>
            </a:pPr>
            <a:r>
              <a:rPr b="0" lang="en-US" sz="4400" spc="-1" strike="noStrike">
                <a:solidFill>
                  <a:srgbClr val="000000"/>
                </a:solidFill>
                <a:latin typeface="Calibri"/>
              </a:rPr>
              <a:t>Method2: Training with H0T,H10T,H20T,H40T</a:t>
            </a:r>
            <a:endParaRPr b="0" lang="en-IN" sz="4400" spc="-1" strike="noStrike">
              <a:latin typeface="Arial"/>
            </a:endParaRPr>
          </a:p>
        </p:txBody>
      </p:sp>
      <p:sp>
        <p:nvSpPr>
          <p:cNvPr id="237"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test with H30T</a:t>
            </a:r>
            <a:endParaRPr b="0" lang="en-IN"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Different algorithms are tested and they are giving negative results. The reasons are  the main disadvantages of machine learning algorithms: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4680"/>
            <a:ext cx="8228880" cy="1934280"/>
          </a:xfrm>
          <a:prstGeom prst="rect">
            <a:avLst/>
          </a:prstGeom>
          <a:noFill/>
          <a:ln w="0">
            <a:noFill/>
          </a:ln>
        </p:spPr>
        <p:txBody>
          <a:bodyPr lIns="90000" rIns="90000" tIns="45000" bIns="45000" anchor="ctr">
            <a:normAutofit fontScale="91000"/>
          </a:bodyPr>
          <a:p>
            <a:pPr algn="ctr">
              <a:lnSpc>
                <a:spcPct val="100000"/>
              </a:lnSpc>
              <a:buNone/>
            </a:pPr>
            <a:r>
              <a:rPr b="0" lang="en-US" sz="4400" spc="-1" strike="noStrike">
                <a:solidFill>
                  <a:srgbClr val="000000"/>
                </a:solidFill>
                <a:latin typeface="Calibri"/>
              </a:rPr>
              <a:t> </a:t>
            </a:r>
            <a:br>
              <a:rPr sz="4400"/>
            </a:br>
            <a:br>
              <a:rPr sz="4400"/>
            </a:br>
            <a:endParaRPr b="0" lang="en-IN" sz="4400" spc="-1" strike="noStrike">
              <a:latin typeface="Arial"/>
            </a:endParaRPr>
          </a:p>
        </p:txBody>
      </p:sp>
      <p:sp>
        <p:nvSpPr>
          <p:cNvPr id="239"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78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Machine learning models, including regression models, tend to extrapolate less reliably outside the range of values they were trained on.</a:t>
            </a:r>
            <a:endParaRPr b="0" lang="en-IN"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Machine learning models learn patterns from the training data, and their predictions are typically most accurate within the range of values they have seen during training. When you try to predict for compositions beyond 0% to 40% TiO2, the model is essentially extrapolating, and the accuracy of these extrapolated predictions can deteriorate.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Proposed Solution</a:t>
            </a:r>
            <a:endParaRPr b="0" lang="en-IN" sz="4400" spc="-1" strike="noStrike">
              <a:latin typeface="Arial"/>
            </a:endParaRPr>
          </a:p>
        </p:txBody>
      </p:sp>
      <p:sp>
        <p:nvSpPr>
          <p:cNvPr id="241"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81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We can divide all different composition data into two parts (60 to 80% of each of H0T,H10T,H20T,H30T,H40T data for training and test with other part to get the above graphs. The key thing to note is </a:t>
            </a:r>
            <a:endParaRPr b="0" lang="en-IN"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Machine learning algorithms heavily rely on high-quality, relevant, and </a:t>
            </a:r>
            <a:r>
              <a:rPr b="1" lang="en-US" sz="3200" spc="-1" strike="noStrike">
                <a:solidFill>
                  <a:srgbClr val="000000"/>
                </a:solidFill>
                <a:latin typeface="Calibri"/>
              </a:rPr>
              <a:t>representative data</a:t>
            </a:r>
            <a:r>
              <a:rPr b="0" lang="en-US" sz="3200" spc="-1" strike="noStrike">
                <a:solidFill>
                  <a:srgbClr val="000000"/>
                </a:solidFill>
                <a:latin typeface="Calibri"/>
              </a:rPr>
              <a:t>. If the training data is biased</a:t>
            </a:r>
            <a:r>
              <a:rPr b="1" lang="en-US" sz="3200" spc="-1" strike="noStrike">
                <a:solidFill>
                  <a:srgbClr val="000000"/>
                </a:solidFill>
                <a:latin typeface="Calibri"/>
              </a:rPr>
              <a:t>, incomplete</a:t>
            </a:r>
            <a:r>
              <a:rPr b="0" lang="en-US" sz="3200" spc="-1" strike="noStrike">
                <a:solidFill>
                  <a:srgbClr val="000000"/>
                </a:solidFill>
                <a:latin typeface="Calibri"/>
              </a:rPr>
              <a:t>, or not reflective of the real-world scenario, it can lead to inaccurate predictions.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buNone/>
            </a:pPr>
            <a:endParaRPr b="0" lang="en-IN" sz="4400" spc="-1" strike="noStrike">
              <a:latin typeface="Arial"/>
            </a:endParaRPr>
          </a:p>
        </p:txBody>
      </p:sp>
      <p:sp>
        <p:nvSpPr>
          <p:cNvPr id="216"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96000"/>
          </a:bodyPr>
          <a:p>
            <a:pPr marL="343080" indent="-343080">
              <a:lnSpc>
                <a:spcPct val="100000"/>
              </a:lnSpc>
              <a:spcBef>
                <a:spcPts val="641"/>
              </a:spcBef>
              <a:buClr>
                <a:srgbClr val="000000"/>
              </a:buClr>
              <a:buFont typeface="Arial"/>
              <a:buChar char="•"/>
            </a:pPr>
            <a:r>
              <a:rPr b="1" lang="en-US" sz="3200" spc="-1" strike="noStrike">
                <a:solidFill>
                  <a:srgbClr val="000000"/>
                </a:solidFill>
                <a:latin typeface="Calibri"/>
              </a:rPr>
              <a:t>Abstract</a:t>
            </a:r>
            <a:r>
              <a:rPr b="0" lang="en-US" sz="3200" spc="-1" strike="noStrike">
                <a:solidFill>
                  <a:srgbClr val="000000"/>
                </a:solidFill>
                <a:latin typeface="Calibri"/>
              </a:rPr>
              <a:t>: The objective of this study is to devise a straightforward approach for the rapid prediction of the dielectric permittivity and dielectric loss of HDPE composites using Machine learning. By doing so, the goal is to expedite the material development process by avoiding the need for extensive experimental testing...</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685800" y="2130480"/>
            <a:ext cx="7771680" cy="1469160"/>
          </a:xfrm>
          <a:prstGeom prst="rect">
            <a:avLst/>
          </a:prstGeom>
          <a:noFill/>
          <a:ln w="0">
            <a:noFill/>
          </a:ln>
        </p:spPr>
        <p:txBody>
          <a:bodyPr lIns="0" rIns="0" tIns="0" bIns="0" anchor="ctr">
            <a:normAutofit fontScale="73000"/>
          </a:bodyPr>
          <a:p>
            <a:pPr algn="ctr">
              <a:lnSpc>
                <a:spcPct val="100000"/>
              </a:lnSpc>
              <a:buNone/>
            </a:pPr>
            <a:r>
              <a:rPr b="1" lang="en-US" sz="4400" spc="-1" strike="noStrike">
                <a:solidFill>
                  <a:srgbClr val="000000"/>
                </a:solidFill>
                <a:latin typeface="Calibri"/>
              </a:rPr>
              <a:t>Predicting Dielectric constant and dielectric loss of HDPE TiO2 composites</a:t>
            </a:r>
            <a:endParaRPr b="0" lang="en-IN" sz="4400" spc="-1" strike="noStrike">
              <a:latin typeface="Arial"/>
            </a:endParaRPr>
          </a:p>
        </p:txBody>
      </p:sp>
      <p:sp>
        <p:nvSpPr>
          <p:cNvPr id="218" name="PlaceHolder 2"/>
          <p:cNvSpPr>
            <a:spLocks noGrp="1"/>
          </p:cNvSpPr>
          <p:nvPr>
            <p:ph type="subTitle"/>
          </p:nvPr>
        </p:nvSpPr>
        <p:spPr>
          <a:xfrm>
            <a:off x="1371600" y="3886200"/>
            <a:ext cx="6400080" cy="1751760"/>
          </a:xfrm>
          <a:prstGeom prst="rect">
            <a:avLst/>
          </a:prstGeom>
          <a:noFill/>
          <a:ln w="0">
            <a:noFill/>
          </a:ln>
        </p:spPr>
        <p:txBody>
          <a:bodyPr lIns="0" rIns="0" tIns="0" bIns="0" anchor="t">
            <a:noAutofit/>
          </a:bodyPr>
          <a:p>
            <a:pPr algn="ctr">
              <a:lnSpc>
                <a:spcPct val="100000"/>
              </a:lnSpc>
              <a:spcBef>
                <a:spcPts val="641"/>
              </a:spcBef>
              <a:buNone/>
              <a:tabLst>
                <a:tab algn="l" pos="0"/>
              </a:tabLst>
            </a:pPr>
            <a:r>
              <a:rPr b="0" lang="en-US" sz="3200" spc="-1" strike="noStrike">
                <a:solidFill>
                  <a:srgbClr val="000000"/>
                </a:solidFill>
                <a:latin typeface="Calibri"/>
              </a:rPr>
              <a:t>Features: HDPE%, frequency</a:t>
            </a:r>
            <a:endParaRPr b="0" lang="en-IN" sz="3200" spc="-1" strike="noStrike">
              <a:latin typeface="Arial"/>
            </a:endParaRPr>
          </a:p>
          <a:p>
            <a:pPr algn="ctr">
              <a:lnSpc>
                <a:spcPct val="100000"/>
              </a:lnSpc>
              <a:spcBef>
                <a:spcPts val="641"/>
              </a:spcBef>
              <a:buNone/>
              <a:tabLst>
                <a:tab algn="l" pos="0"/>
              </a:tabLst>
            </a:pPr>
            <a:r>
              <a:rPr b="0" lang="en-US" sz="3200" spc="-1" strike="noStrike">
                <a:solidFill>
                  <a:srgbClr val="000000"/>
                </a:solidFill>
                <a:latin typeface="Calibri"/>
              </a:rPr>
              <a:t>Target variables: D, K</a:t>
            </a:r>
            <a:endParaRPr b="0" lang="en-IN" sz="3200" spc="-1" strike="noStrike">
              <a:latin typeface="Arial"/>
            </a:endParaRPr>
          </a:p>
          <a:p>
            <a:pPr algn="ctr">
              <a:lnSpc>
                <a:spcPct val="100000"/>
              </a:lnSpc>
              <a:spcBef>
                <a:spcPts val="641"/>
              </a:spcBef>
              <a:buNone/>
              <a:tabLst>
                <a:tab algn="l" pos="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Work flow:</a:t>
            </a:r>
            <a:endParaRPr b="0" lang="en-IN" sz="4400" spc="-1" strike="noStrike">
              <a:latin typeface="Arial"/>
            </a:endParaRPr>
          </a:p>
        </p:txBody>
      </p:sp>
      <p:sp>
        <p:nvSpPr>
          <p:cNvPr id="220"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None/>
              <a:tabLst>
                <a:tab algn="l" pos="0"/>
              </a:tabLst>
            </a:pPr>
            <a:r>
              <a:rPr b="0" lang="en-US" sz="3200" spc="-1" strike="noStrike">
                <a:solidFill>
                  <a:srgbClr val="000000"/>
                </a:solidFill>
                <a:latin typeface="Calibri"/>
              </a:rPr>
              <a:t>1) Collect data </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2)Data cleaning</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3)Model building</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4)Model validation</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5)Data Visualization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4680"/>
            <a:ext cx="8381160" cy="6354000"/>
          </a:xfrm>
          <a:prstGeom prst="rect">
            <a:avLst/>
          </a:prstGeom>
          <a:noFill/>
          <a:ln w="0">
            <a:noFill/>
          </a:ln>
        </p:spPr>
        <p:txBody>
          <a:bodyPr lIns="0" rIns="0" tIns="0" bIns="0" anchor="ctr">
            <a:noAutofit/>
          </a:bodyPr>
          <a:p>
            <a:pPr algn="ctr">
              <a:lnSpc>
                <a:spcPct val="100000"/>
              </a:lnSpc>
              <a:buNone/>
            </a:pPr>
            <a:r>
              <a:rPr b="1" lang="en-US" sz="4400" spc="-1" strike="noStrike">
                <a:solidFill>
                  <a:srgbClr val="000000"/>
                </a:solidFill>
                <a:latin typeface="Calibri"/>
              </a:rPr>
              <a:t>Method1:</a:t>
            </a:r>
            <a:r>
              <a:rPr b="0" lang="en-US" sz="4400" spc="-1" strike="noStrike">
                <a:solidFill>
                  <a:srgbClr val="000000"/>
                </a:solidFill>
                <a:latin typeface="Calibri"/>
              </a:rPr>
              <a:t> </a:t>
            </a:r>
            <a:br>
              <a:rPr sz="4400"/>
            </a:br>
            <a:r>
              <a:rPr b="0" lang="en-US" sz="4000" spc="-1" strike="noStrike">
                <a:solidFill>
                  <a:srgbClr val="000000"/>
                </a:solidFill>
                <a:latin typeface="Calibri"/>
              </a:rPr>
              <a:t>Train different models with 80% of H0T,H10T,H20T,H30T,H40T data </a:t>
            </a:r>
            <a:br>
              <a:rPr sz="4400"/>
            </a:br>
            <a:br>
              <a:rPr sz="4400"/>
            </a:br>
            <a:r>
              <a:rPr b="0" lang="en-US" sz="4000" spc="-1" strike="noStrike">
                <a:solidFill>
                  <a:srgbClr val="000000"/>
                </a:solidFill>
                <a:latin typeface="Calibri"/>
              </a:rPr>
              <a:t>Testing with 20% of the total data for accuracy</a:t>
            </a:r>
            <a:br>
              <a:rPr sz="4000"/>
            </a:br>
            <a:br>
              <a:rPr sz="4000"/>
            </a:br>
            <a:r>
              <a:rPr b="0" lang="en-US" sz="4000" spc="-1" strike="noStrike">
                <a:solidFill>
                  <a:srgbClr val="000000"/>
                </a:solidFill>
                <a:latin typeface="Calibri"/>
              </a:rPr>
              <a:t>HXT- HDPE X%TiO2</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4680"/>
            <a:ext cx="8152560" cy="6277680"/>
          </a:xfrm>
          <a:prstGeom prst="rect">
            <a:avLst/>
          </a:prstGeom>
          <a:noFill/>
          <a:ln w="0">
            <a:noFill/>
          </a:ln>
        </p:spPr>
        <p:txBody>
          <a:bodyPr lIns="0" rIns="0" tIns="0" bIns="0" anchor="ctr">
            <a:normAutofit/>
          </a:bodyPr>
          <a:p>
            <a:pPr algn="ctr">
              <a:lnSpc>
                <a:spcPct val="100000"/>
              </a:lnSpc>
              <a:buNone/>
            </a:pPr>
            <a:r>
              <a:rPr b="0" lang="en-US" sz="8000" spc="-1" strike="noStrike">
                <a:solidFill>
                  <a:srgbClr val="000000"/>
                </a:solidFill>
                <a:latin typeface="Calibri"/>
              </a:rPr>
              <a:t>Results</a:t>
            </a:r>
            <a:endParaRPr b="0" lang="en-IN" sz="8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fontScale="96000"/>
          </a:bodyPr>
          <a:p>
            <a:pPr algn="ctr">
              <a:lnSpc>
                <a:spcPct val="100000"/>
              </a:lnSpc>
              <a:buNone/>
            </a:pPr>
            <a:r>
              <a:rPr b="1" lang="en-US" sz="3600" spc="-1" strike="noStrike">
                <a:solidFill>
                  <a:srgbClr val="000000"/>
                </a:solidFill>
                <a:latin typeface="Calibri"/>
              </a:rPr>
              <a:t>Accuracy(r2_score)</a:t>
            </a:r>
            <a:r>
              <a:rPr b="0" lang="en-US" sz="3600" spc="-1" strike="noStrike">
                <a:solidFill>
                  <a:srgbClr val="000000"/>
                </a:solidFill>
                <a:latin typeface="Calibri"/>
              </a:rPr>
              <a:t> </a:t>
            </a:r>
            <a:r>
              <a:rPr b="1" lang="en-US" sz="3600" spc="-1" strike="noStrike">
                <a:solidFill>
                  <a:srgbClr val="000000"/>
                </a:solidFill>
                <a:latin typeface="Calibri"/>
              </a:rPr>
              <a:t>(0-least fit,1-best fit)</a:t>
            </a:r>
            <a:endParaRPr b="0" lang="en-IN" sz="3600" spc="-1" strike="noStrike">
              <a:latin typeface="Arial"/>
            </a:endParaRPr>
          </a:p>
        </p:txBody>
      </p:sp>
      <p:sp>
        <p:nvSpPr>
          <p:cNvPr id="224" name="PlaceHolder 2"/>
          <p:cNvSpPr>
            <a:spLocks noGrp="1"/>
          </p:cNvSpPr>
          <p:nvPr>
            <p:ph/>
          </p:nvPr>
        </p:nvSpPr>
        <p:spPr>
          <a:xfrm>
            <a:off x="457200" y="1600200"/>
            <a:ext cx="8228880" cy="3885480"/>
          </a:xfrm>
          <a:prstGeom prst="rect">
            <a:avLst/>
          </a:prstGeom>
          <a:noFill/>
          <a:ln w="0">
            <a:noFill/>
          </a:ln>
        </p:spPr>
        <p:txBody>
          <a:bodyPr lIns="90000" rIns="90000" tIns="45000" bIns="45000" anchor="t">
            <a:normAutofit fontScale="79000"/>
          </a:bodyPr>
          <a:p>
            <a:pPr marL="343080" indent="-343080">
              <a:lnSpc>
                <a:spcPct val="100000"/>
              </a:lnSpc>
              <a:spcBef>
                <a:spcPts val="641"/>
              </a:spcBef>
              <a:buNone/>
              <a:tabLst>
                <a:tab algn="l" pos="0"/>
              </a:tabLst>
            </a:pPr>
            <a:r>
              <a:rPr b="0" lang="en-US" sz="3200" spc="-1" strike="noStrike">
                <a:solidFill>
                  <a:srgbClr val="000000"/>
                </a:solidFill>
                <a:latin typeface="Calibri"/>
              </a:rPr>
              <a:t>   </a:t>
            </a:r>
            <a:r>
              <a:rPr b="1" lang="en-US" sz="3200" spc="-1" strike="noStrike">
                <a:solidFill>
                  <a:srgbClr val="000000"/>
                </a:solidFill>
                <a:latin typeface="Calibri"/>
              </a:rPr>
              <a:t> </a:t>
            </a:r>
            <a:r>
              <a:rPr b="1" lang="en-US" sz="3200" spc="-1" strike="noStrike">
                <a:solidFill>
                  <a:srgbClr val="000000"/>
                </a:solidFill>
                <a:latin typeface="Calibri"/>
              </a:rPr>
              <a:t>Algorithm                   D                                K</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Random Forest          0.9922                    0.9998</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Gradient Boosting     0.9880                    0.9998</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Decision Tree             0.9737                    0.9994</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Adaboost                    0.8898                    0.9993</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KNN                            -0.1132                   -0.3027</a:t>
            </a:r>
            <a:endParaRPr b="0" lang="en-IN"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alibri"/>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4680"/>
            <a:ext cx="8228880" cy="1142280"/>
          </a:xfrm>
          <a:prstGeom prst="rect">
            <a:avLst/>
          </a:prstGeom>
          <a:noFill/>
          <a:ln w="0">
            <a:noFill/>
          </a:ln>
        </p:spPr>
        <p:txBody>
          <a:bodyPr lIns="0" rIns="0" tIns="0" bIns="0" anchor="ctr">
            <a:normAutofit fontScale="85000"/>
          </a:bodyPr>
          <a:p>
            <a:pPr algn="ctr">
              <a:lnSpc>
                <a:spcPct val="100000"/>
              </a:lnSpc>
              <a:buNone/>
            </a:pPr>
            <a:r>
              <a:rPr b="0" lang="en-US" sz="4400" spc="-1" strike="noStrike">
                <a:solidFill>
                  <a:srgbClr val="000000"/>
                </a:solidFill>
                <a:latin typeface="Calibri"/>
              </a:rPr>
              <a:t>Using Random Forest(Best algorithm for this data)</a:t>
            </a:r>
            <a:endParaRPr b="0" lang="en-IN" sz="4400" spc="-1" strike="noStrike">
              <a:latin typeface="Arial"/>
            </a:endParaRPr>
          </a:p>
        </p:txBody>
      </p:sp>
      <p:pic>
        <p:nvPicPr>
          <p:cNvPr id="226" name="Picture Placeholder 4" descr="graph3.png"/>
          <p:cNvPicPr/>
          <p:nvPr/>
        </p:nvPicPr>
        <p:blipFill>
          <a:blip r:embed="rId1"/>
          <a:srcRect l="0" t="1017" r="0" b="1017"/>
          <a:stretch/>
        </p:blipFill>
        <p:spPr>
          <a:xfrm>
            <a:off x="457200" y="2348640"/>
            <a:ext cx="4037760" cy="3028320"/>
          </a:xfrm>
          <a:prstGeom prst="rect">
            <a:avLst/>
          </a:prstGeom>
          <a:ln w="0">
            <a:noFill/>
          </a:ln>
        </p:spPr>
      </p:pic>
      <p:pic>
        <p:nvPicPr>
          <p:cNvPr id="227" name="Picture Placeholder 6" descr="K_WITH_RF.png"/>
          <p:cNvPicPr/>
          <p:nvPr/>
        </p:nvPicPr>
        <p:blipFill>
          <a:blip r:embed="rId2"/>
          <a:srcRect l="0" t="1017" r="0" b="1017"/>
          <a:stretch/>
        </p:blipFill>
        <p:spPr>
          <a:xfrm>
            <a:off x="4648320" y="2348640"/>
            <a:ext cx="4037760" cy="3028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Random forest algorithm on H30T</a:t>
            </a:r>
            <a:endParaRPr b="0" lang="en-IN" sz="4400" spc="-1" strike="noStrike">
              <a:latin typeface="Arial"/>
            </a:endParaRPr>
          </a:p>
        </p:txBody>
      </p:sp>
      <p:sp>
        <p:nvSpPr>
          <p:cNvPr id="229" name="PlaceHolder 2"/>
          <p:cNvSpPr>
            <a:spLocks noGrp="1"/>
          </p:cNvSpPr>
          <p:nvPr>
            <p:ph/>
          </p:nvPr>
        </p:nvSpPr>
        <p:spPr>
          <a:xfrm>
            <a:off x="457200" y="1535040"/>
            <a:ext cx="4039560" cy="639000"/>
          </a:xfrm>
          <a:prstGeom prst="rect">
            <a:avLst/>
          </a:prstGeom>
          <a:noFill/>
          <a:ln w="0">
            <a:noFill/>
          </a:ln>
        </p:spPr>
        <p:txBody>
          <a:bodyPr lIns="90000" rIns="90000" tIns="45000" bIns="45000" anchor="b">
            <a:noAutofit/>
          </a:bodyPr>
          <a:p>
            <a:endParaRPr b="0" lang="en-IN" sz="3200" spc="-1" strike="noStrike">
              <a:latin typeface="Arial"/>
            </a:endParaRPr>
          </a:p>
        </p:txBody>
      </p:sp>
      <p:pic>
        <p:nvPicPr>
          <p:cNvPr id="230" name="Content Placeholder 7" descr="D_WITH_RF_H30T.png"/>
          <p:cNvPicPr/>
          <p:nvPr/>
        </p:nvPicPr>
        <p:blipFill>
          <a:blip r:embed="rId1"/>
          <a:stretch/>
        </p:blipFill>
        <p:spPr>
          <a:xfrm>
            <a:off x="457200" y="2603880"/>
            <a:ext cx="4039560" cy="3092400"/>
          </a:xfrm>
          <a:prstGeom prst="rect">
            <a:avLst/>
          </a:prstGeom>
          <a:ln w="0">
            <a:noFill/>
          </a:ln>
        </p:spPr>
      </p:pic>
      <p:sp>
        <p:nvSpPr>
          <p:cNvPr id="231" name="PlaceHolder 3"/>
          <p:cNvSpPr>
            <a:spLocks noGrp="1"/>
          </p:cNvSpPr>
          <p:nvPr>
            <p:ph/>
          </p:nvPr>
        </p:nvSpPr>
        <p:spPr>
          <a:xfrm>
            <a:off x="4645080" y="1535040"/>
            <a:ext cx="4041000" cy="639000"/>
          </a:xfrm>
          <a:prstGeom prst="rect">
            <a:avLst/>
          </a:prstGeom>
          <a:noFill/>
          <a:ln w="0">
            <a:noFill/>
          </a:ln>
        </p:spPr>
        <p:txBody>
          <a:bodyPr lIns="90000" rIns="90000" tIns="45000" bIns="45000" anchor="b">
            <a:noAutofit/>
          </a:bodyPr>
          <a:p>
            <a:endParaRPr b="0" lang="en-IN" sz="3200" spc="-1" strike="noStrike">
              <a:latin typeface="Arial"/>
            </a:endParaRPr>
          </a:p>
        </p:txBody>
      </p:sp>
      <p:pic>
        <p:nvPicPr>
          <p:cNvPr id="232" name="Content Placeholder 11" descr="K_WITH_RF_H30T_PRED_VS_ACTUAL.png"/>
          <p:cNvPicPr/>
          <p:nvPr/>
        </p:nvPicPr>
        <p:blipFill>
          <a:blip r:embed="rId2"/>
          <a:stretch/>
        </p:blipFill>
        <p:spPr>
          <a:xfrm>
            <a:off x="4645080" y="2603520"/>
            <a:ext cx="4041000" cy="3093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819</TotalTime>
  <Application>LibreOffice/7.3.7.2$Linux_X86_64 LibreOffice_project/30$Build-2</Application>
  <AppVersion>15.0000</AppVersion>
  <Words>266</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2023-10-10T04:43:50Z</dcterms:created>
  <dc:creator>USER</dc:creator>
  <dc:description/>
  <dc:language>en-IN</dc:language>
  <cp:lastModifiedBy/>
  <dcterms:modified xsi:type="dcterms:W3CDTF">2023-12-24T12:10:04Z</dcterms:modified>
  <cp:revision>76</cp:revision>
  <dc:subject/>
  <dc:title>Predicting Dielectric constant and dielectric loss of HDPE TiO2 composites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10</vt:i4>
  </property>
</Properties>
</file>