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73" r:id="rId6"/>
    <p:sldId id="274" r:id="rId7"/>
    <p:sldId id="262" r:id="rId8"/>
    <p:sldId id="266" r:id="rId9"/>
    <p:sldId id="278" r:id="rId10"/>
    <p:sldId id="279" r:id="rId11"/>
    <p:sldId id="280" r:id="rId12"/>
    <p:sldId id="281" r:id="rId13"/>
    <p:sldId id="282" r:id="rId14"/>
    <p:sldId id="283" r:id="rId15"/>
    <p:sldId id="275" r:id="rId16"/>
    <p:sldId id="276" r:id="rId17"/>
    <p:sldId id="27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EB1BC6-8B3D-4848-99CD-CA77AFACECFB}">
          <p14:sldIdLst>
            <p14:sldId id="256"/>
            <p14:sldId id="257"/>
            <p14:sldId id="258"/>
          </p14:sldIdLst>
        </p14:section>
        <p14:section name="Untitled Section" id="{4B85577B-A98B-4CC0-8A7C-BBA84444C1BC}">
          <p14:sldIdLst>
            <p14:sldId id="272"/>
            <p14:sldId id="273"/>
            <p14:sldId id="274"/>
            <p14:sldId id="262"/>
            <p14:sldId id="266"/>
            <p14:sldId id="278"/>
            <p14:sldId id="279"/>
            <p14:sldId id="280"/>
            <p14:sldId id="281"/>
            <p14:sldId id="282"/>
            <p14:sldId id="283"/>
            <p14:sldId id="275"/>
            <p14:sldId id="276"/>
            <p14:sldId id="27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11"/>
    <a:srgbClr val="001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F9C56-F693-4F67-91FC-3E05A4C8D3F1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591B8-F2B4-4145-91AB-4A5C7BAC78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6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591B8-F2B4-4145-91AB-4A5C7BAC78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2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591B8-F2B4-4145-91AB-4A5C7BAC78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8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209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77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768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8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25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4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1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4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2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6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0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3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6CBBA-0892-48AE-AD3D-A03270A4DDB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00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1100" y="893554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26361" y="124113"/>
            <a:ext cx="9272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</a:rPr>
              <a:t>KPK Excise &amp; Taxation system using Shibboleth</a:t>
            </a:r>
            <a:r>
              <a:rPr lang="en-US" sz="4400" dirty="0" smtClean="0">
                <a:latin typeface="Calibri" panose="020F0502020204030204" pitchFamily="34" charset="0"/>
              </a:rPr>
              <a:t>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748" y="2541683"/>
            <a:ext cx="35856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latin typeface="Calibri" panose="020F0502020204030204" pitchFamily="34" charset="0"/>
              </a:rPr>
              <a:t>Group Members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Umar Rizwan (15-6023)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Usman Ashraf (15-6016)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Subhan Ahmad </a:t>
            </a:r>
            <a:r>
              <a:rPr lang="en-US" sz="2000" smtClean="0">
                <a:latin typeface="Calibri" panose="020F0502020204030204" pitchFamily="34" charset="0"/>
              </a:rPr>
              <a:t>(</a:t>
            </a:r>
            <a:r>
              <a:rPr lang="en-US" sz="2000" smtClean="0">
                <a:latin typeface="Calibri" panose="020F0502020204030204" pitchFamily="34" charset="0"/>
              </a:rPr>
              <a:t>15-6118</a:t>
            </a:r>
            <a:r>
              <a:rPr lang="en-US" sz="2000" dirty="0" smtClean="0">
                <a:latin typeface="Calibri" panose="020F0502020204030204" pitchFamily="34" charset="0"/>
              </a:rPr>
              <a:t>)</a:t>
            </a:r>
          </a:p>
          <a:p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9364" y="2541683"/>
            <a:ext cx="324339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latin typeface="Calibri" panose="020F0502020204030204" pitchFamily="34" charset="0"/>
              </a:rPr>
              <a:t>Supervised by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Mr. Fazle Basit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3600" b="1" i="1" u="sng" dirty="0" smtClean="0">
                <a:latin typeface="Calibri" panose="020F0502020204030204" pitchFamily="34" charset="0"/>
              </a:rPr>
              <a:t>Evaluators</a:t>
            </a:r>
          </a:p>
          <a:p>
            <a:endParaRPr lang="en-US" sz="2000" b="1" u="sng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Dr. Muhammad Nauman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Dr. Usman Habib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1 of 13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" y="20716"/>
            <a:ext cx="12185010" cy="6837284"/>
          </a:xfrm>
        </p:spPr>
      </p:pic>
    </p:spTree>
    <p:extLst>
      <p:ext uri="{BB962C8B-B14F-4D97-AF65-F5344CB8AC3E}">
        <p14:creationId xmlns:p14="http://schemas.microsoft.com/office/powerpoint/2010/main" val="373923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" y="0"/>
            <a:ext cx="12185010" cy="6858000"/>
          </a:xfrm>
        </p:spPr>
      </p:pic>
    </p:spTree>
    <p:extLst>
      <p:ext uri="{BB962C8B-B14F-4D97-AF65-F5344CB8AC3E}">
        <p14:creationId xmlns:p14="http://schemas.microsoft.com/office/powerpoint/2010/main" val="42201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324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344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184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Identity Provider (</a:t>
            </a:r>
            <a:r>
              <a:rPr lang="en-US" dirty="0" err="1" smtClean="0">
                <a:solidFill>
                  <a:schemeClr val="tx1"/>
                </a:solidFill>
              </a:rPr>
              <a:t>IdP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Authenticates </a:t>
            </a:r>
            <a:r>
              <a:rPr lang="en-US" dirty="0">
                <a:solidFill>
                  <a:schemeClr val="tx1"/>
                </a:solidFill>
              </a:rPr>
              <a:t>users and provides </a:t>
            </a:r>
            <a:r>
              <a:rPr lang="en-US" dirty="0" smtClean="0">
                <a:solidFill>
                  <a:schemeClr val="tx1"/>
                </a:solidFill>
              </a:rPr>
              <a:t>information </a:t>
            </a:r>
            <a:r>
              <a:rPr lang="en-US" dirty="0">
                <a:solidFill>
                  <a:schemeClr val="tx1"/>
                </a:solidFill>
              </a:rPr>
              <a:t>about users (</a:t>
            </a:r>
            <a:r>
              <a:rPr lang="en-US" dirty="0" smtClean="0">
                <a:solidFill>
                  <a:schemeClr val="tx1"/>
                </a:solidFill>
              </a:rPr>
              <a:t>attributes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Connects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existing authentication </a:t>
            </a:r>
            <a:r>
              <a:rPr lang="en-US" dirty="0">
                <a:solidFill>
                  <a:schemeClr val="tx1"/>
                </a:solidFill>
              </a:rPr>
              <a:t>and user data systems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Provides information </a:t>
            </a:r>
            <a:r>
              <a:rPr lang="en-US" dirty="0">
                <a:solidFill>
                  <a:schemeClr val="tx1"/>
                </a:solidFill>
              </a:rPr>
              <a:t>about </a:t>
            </a:r>
            <a:r>
              <a:rPr lang="en-US" dirty="0" smtClean="0">
                <a:solidFill>
                  <a:schemeClr val="tx1"/>
                </a:solidFill>
              </a:rPr>
              <a:t>a user that </a:t>
            </a:r>
            <a:r>
              <a:rPr lang="en-US" dirty="0">
                <a:solidFill>
                  <a:schemeClr val="tx1"/>
                </a:solidFill>
              </a:rPr>
              <a:t>has been </a:t>
            </a:r>
            <a:r>
              <a:rPr lang="en-US" dirty="0" smtClean="0">
                <a:solidFill>
                  <a:schemeClr val="tx1"/>
                </a:solidFill>
              </a:rPr>
              <a:t>authenticated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73056" y="-161161"/>
            <a:ext cx="2218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</a:rPr>
              <a:t>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Model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Components Of 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Shibboleth</a:t>
            </a:r>
            <a:endParaRPr lang="en-US" sz="2400" b="1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97983" y="6041362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10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r>
              <a:rPr lang="en-US" dirty="0" smtClean="0">
                <a:solidFill>
                  <a:schemeClr val="bg2"/>
                </a:solidFill>
              </a:rPr>
              <a:t>13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Service Provider 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Typically initiates </a:t>
            </a:r>
            <a:r>
              <a:rPr lang="en-US" dirty="0">
                <a:solidFill>
                  <a:schemeClr val="tx1"/>
                </a:solidFill>
              </a:rPr>
              <a:t>the request for </a:t>
            </a:r>
            <a:r>
              <a:rPr lang="en-US" dirty="0" smtClean="0">
                <a:solidFill>
                  <a:schemeClr val="tx1"/>
                </a:solidFill>
              </a:rPr>
              <a:t>authentication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Processes </a:t>
            </a:r>
            <a:r>
              <a:rPr lang="en-US" dirty="0">
                <a:solidFill>
                  <a:schemeClr val="tx1"/>
                </a:solidFill>
              </a:rPr>
              <a:t>incoming </a:t>
            </a:r>
            <a:r>
              <a:rPr lang="en-US" dirty="0" smtClean="0">
                <a:solidFill>
                  <a:schemeClr val="tx1"/>
                </a:solidFill>
              </a:rPr>
              <a:t>authentication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attribute information </a:t>
            </a:r>
            <a:r>
              <a:rPr lang="en-US" dirty="0">
                <a:solidFill>
                  <a:schemeClr val="tx1"/>
                </a:solidFill>
              </a:rPr>
              <a:t>(SAML </a:t>
            </a:r>
            <a:r>
              <a:rPr lang="en-US" dirty="0" smtClean="0">
                <a:solidFill>
                  <a:schemeClr val="tx1"/>
                </a:solidFill>
              </a:rPr>
              <a:t>assertion </a:t>
            </a: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err="1">
                <a:solidFill>
                  <a:schemeClr val="tx1"/>
                </a:solidFill>
              </a:rPr>
              <a:t>IdP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Optionally </a:t>
            </a:r>
            <a:r>
              <a:rPr lang="en-US" dirty="0">
                <a:solidFill>
                  <a:schemeClr val="tx1"/>
                </a:solidFill>
              </a:rPr>
              <a:t>evaluates content access control rules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Passes </a:t>
            </a:r>
            <a:r>
              <a:rPr lang="en-US" dirty="0">
                <a:solidFill>
                  <a:schemeClr val="tx1"/>
                </a:solidFill>
              </a:rPr>
              <a:t>user </a:t>
            </a:r>
            <a:r>
              <a:rPr lang="en-US" dirty="0" smtClean="0">
                <a:solidFill>
                  <a:schemeClr val="tx1"/>
                </a:solidFill>
              </a:rPr>
              <a:t>information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attributes</a:t>
            </a:r>
            <a:r>
              <a:rPr lang="en-US" dirty="0">
                <a:solidFill>
                  <a:schemeClr val="tx1"/>
                </a:solidFill>
              </a:rPr>
              <a:t>) to web </a:t>
            </a:r>
            <a:r>
              <a:rPr lang="en-US" dirty="0" smtClean="0">
                <a:solidFill>
                  <a:schemeClr val="tx1"/>
                </a:solidFill>
              </a:rPr>
              <a:t>application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75520" y="-161161"/>
            <a:ext cx="223113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</a:rPr>
              <a:t>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Model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Components Of 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Shibboleth</a:t>
            </a:r>
            <a:endParaRPr lang="en-US" sz="2400" b="1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91088" y="6179558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11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r>
              <a:rPr lang="en-US" dirty="0" smtClean="0">
                <a:solidFill>
                  <a:schemeClr val="bg2"/>
                </a:solidFill>
              </a:rPr>
              <a:t>13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Discovery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Tells </a:t>
            </a:r>
            <a:r>
              <a:rPr lang="en-US" dirty="0"/>
              <a:t>the Service Provider which </a:t>
            </a:r>
            <a:r>
              <a:rPr lang="en-US" dirty="0" smtClean="0"/>
              <a:t>Identity </a:t>
            </a:r>
            <a:r>
              <a:rPr lang="en-US" dirty="0"/>
              <a:t>Provider to use for </a:t>
            </a:r>
            <a:r>
              <a:rPr lang="en-US" dirty="0" smtClean="0"/>
              <a:t>authentication </a:t>
            </a:r>
            <a:r>
              <a:rPr lang="en-US" dirty="0"/>
              <a:t>and </a:t>
            </a:r>
            <a:r>
              <a:rPr lang="en-US" dirty="0" smtClean="0"/>
              <a:t>attribute </a:t>
            </a:r>
            <a:r>
              <a:rPr lang="en-US" dirty="0"/>
              <a:t>retrieval </a:t>
            </a:r>
          </a:p>
          <a:p>
            <a:r>
              <a:rPr lang="en-US" dirty="0" smtClean="0"/>
              <a:t>Can </a:t>
            </a:r>
            <a:r>
              <a:rPr lang="en-US" dirty="0"/>
              <a:t>be integrated into the web resource or used as a separate central service </a:t>
            </a:r>
          </a:p>
          <a:p>
            <a:r>
              <a:rPr lang="en-US" dirty="0" smtClean="0"/>
              <a:t>Also </a:t>
            </a:r>
            <a:r>
              <a:rPr lang="en-US" dirty="0"/>
              <a:t>known as Where Are You From (WAYF) service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9823704" y="115838"/>
            <a:ext cx="2368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</a:rPr>
              <a:t>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Model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Components Of 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Shibboleth</a:t>
            </a:r>
            <a:endParaRPr lang="en-US" sz="2400" b="1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07852" y="6234422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12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r>
              <a:rPr lang="en-US" dirty="0" smtClean="0">
                <a:solidFill>
                  <a:schemeClr val="bg2"/>
                </a:solidFill>
              </a:rPr>
              <a:t>13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0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5340" y="79672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0092" y="2762858"/>
            <a:ext cx="67508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i="1" u="sng" dirty="0" smtClean="0">
                <a:latin typeface="Calibri" panose="020F0502020204030204" pitchFamily="34" charset="0"/>
              </a:rPr>
              <a:t>Thank You!</a:t>
            </a:r>
            <a:endParaRPr lang="en-US" sz="3600" i="1" u="sng" dirty="0" smtClean="0">
              <a:latin typeface="Calibri" panose="020F0502020204030204" pitchFamily="34" charset="0"/>
            </a:endParaRPr>
          </a:p>
          <a:p>
            <a:endParaRPr lang="en-US" sz="3600" i="1" u="sng" dirty="0" smtClean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6469" y="2442949"/>
            <a:ext cx="170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43574" y="-99464"/>
            <a:ext cx="2297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Shibboleth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Components Of 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13 of 13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-887334" y="214033"/>
            <a:ext cx="110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</a:rPr>
              <a:t>KPK Excise &amp; Taxation system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41956" y="920731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912083"/>
            <a:ext cx="675086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latin typeface="Calibri" panose="020F0502020204030204" pitchFamily="34" charset="0"/>
              </a:rPr>
              <a:t>Outline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Shibboleth</a:t>
            </a:r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Components Of Shibboleth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 smtClean="0">
                <a:latin typeface="Calibri" panose="020F0502020204030204" pitchFamily="34" charset="0"/>
              </a:rPr>
              <a:t>Service Provider (SP)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 smtClean="0">
                <a:latin typeface="Calibri" panose="020F0502020204030204" pitchFamily="34" charset="0"/>
              </a:rPr>
              <a:t>Identity Provider (</a:t>
            </a:r>
            <a:r>
              <a:rPr lang="en-US" sz="2000" dirty="0" err="1" smtClean="0">
                <a:latin typeface="Calibri" panose="020F0502020204030204" pitchFamily="34" charset="0"/>
              </a:rPr>
              <a:t>IdP</a:t>
            </a:r>
            <a:r>
              <a:rPr lang="en-US" sz="2000" dirty="0" smtClean="0">
                <a:latin typeface="Calibri" panose="020F0502020204030204" pitchFamily="34" charset="0"/>
              </a:rPr>
              <a:t>) 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 smtClean="0">
                <a:latin typeface="Calibri" panose="020F0502020204030204" pitchFamily="34" charset="0"/>
              </a:rPr>
              <a:t>Discovery Service (DS)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2 of 13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66924" y="151290"/>
            <a:ext cx="9098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KPK Excise &amp; Taxation system using Shibboleth</a:t>
            </a:r>
            <a:r>
              <a:rPr lang="en-US" sz="4400" dirty="0">
                <a:latin typeface="Calibri" panose="020F0502020204030204" pitchFamily="34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7998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2772" y="848915"/>
            <a:ext cx="379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719618"/>
            <a:ext cx="67508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latin typeface="Calibri" panose="020F0502020204030204" pitchFamily="34" charset="0"/>
              </a:rPr>
              <a:t>Background</a:t>
            </a:r>
          </a:p>
          <a:p>
            <a:endParaRPr lang="en-US" sz="3600" i="1" u="sng" dirty="0" smtClean="0">
              <a:latin typeface="Calibri" panose="020F0502020204030204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The Excise department is engaged in collection of taxes.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They need their Token Taxation &amp; Vehicle Transfer to be centralized.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Original district to be updated automatically.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3600" i="1" u="sng" dirty="0" smtClean="0">
              <a:latin typeface="Calibri" panose="020F0502020204030204" pitchFamily="34" charset="0"/>
            </a:endParaRPr>
          </a:p>
          <a:p>
            <a:endParaRPr lang="en-US" sz="3600" i="1" u="sng" dirty="0">
              <a:latin typeface="Calibri" panose="020F0502020204030204" pitchFamily="34" charset="0"/>
            </a:endParaRPr>
          </a:p>
          <a:p>
            <a:endParaRPr lang="en-US" sz="3600" i="1" u="sng" dirty="0" smtClean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7354" y="-108608"/>
            <a:ext cx="2297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Components Of 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55928" y="6368657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3 of 13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229554" y="202584"/>
            <a:ext cx="8786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</a:t>
            </a:r>
            <a:r>
              <a:rPr lang="en-US" sz="3600" dirty="0">
                <a:latin typeface="Calibri" panose="020F0502020204030204" pitchFamily="34" charset="0"/>
              </a:rPr>
              <a:t>Excise &amp; </a:t>
            </a:r>
            <a:r>
              <a:rPr lang="en-US" sz="3600" dirty="0" smtClean="0">
                <a:latin typeface="Calibri" panose="020F0502020204030204" pitchFamily="34" charset="0"/>
              </a:rPr>
              <a:t>Taxation system using Shibboleth      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50721"/>
            <a:ext cx="8596668" cy="926592"/>
          </a:xfrm>
        </p:spPr>
        <p:txBody>
          <a:bodyPr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Shibboleth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82965"/>
            <a:ext cx="8596668" cy="307892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What?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Web </a:t>
            </a:r>
            <a:r>
              <a:rPr lang="en-GB" dirty="0">
                <a:solidFill>
                  <a:schemeClr val="tx1"/>
                </a:solidFill>
              </a:rPr>
              <a:t>Single Sign-On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Separates authentication + </a:t>
            </a:r>
            <a:r>
              <a:rPr lang="en-GB" dirty="0" smtClean="0">
                <a:solidFill>
                  <a:schemeClr val="tx1"/>
                </a:solidFill>
              </a:rPr>
              <a:t>authorization 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Where</a:t>
            </a:r>
            <a:r>
              <a:rPr lang="en-GB" b="1" dirty="0" smtClean="0">
                <a:solidFill>
                  <a:schemeClr val="tx1"/>
                </a:solidFill>
              </a:rPr>
              <a:t>?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Websites/web applications </a:t>
            </a:r>
            <a:r>
              <a:rPr lang="en-GB" i="1" dirty="0">
                <a:solidFill>
                  <a:schemeClr val="tx1"/>
                </a:solidFill>
              </a:rPr>
              <a:t>(+ mobile applications)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eJournals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57816" y="-147092"/>
            <a:ext cx="2234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Shibboleth</a:t>
            </a:r>
            <a:endParaRPr lang="en-US" sz="2400" b="1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Components Of Shibboleth</a:t>
            </a:r>
            <a:endParaRPr lang="en-US" sz="2400" b="1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74908" y="6371582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4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r>
              <a:rPr lang="en-US" dirty="0" smtClean="0">
                <a:solidFill>
                  <a:schemeClr val="bg2"/>
                </a:solidFill>
              </a:rPr>
              <a:t>13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8863" y="140953"/>
            <a:ext cx="8935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KPK Excise &amp; Taxation </a:t>
            </a:r>
            <a:r>
              <a:rPr lang="en-US" sz="3600" dirty="0" smtClean="0">
                <a:latin typeface="Calibri" panose="020F0502020204030204" pitchFamily="34" charset="0"/>
              </a:rPr>
              <a:t>system using </a:t>
            </a:r>
            <a:r>
              <a:rPr lang="en-US" sz="3600" dirty="0">
                <a:latin typeface="Calibri" panose="020F0502020204030204" pitchFamily="34" charset="0"/>
              </a:rPr>
              <a:t>Shibboleth</a:t>
            </a:r>
          </a:p>
        </p:txBody>
      </p:sp>
      <p:sp>
        <p:nvSpPr>
          <p:cNvPr id="8" name="Rectangle 7"/>
          <p:cNvSpPr/>
          <p:nvPr/>
        </p:nvSpPr>
        <p:spPr>
          <a:xfrm>
            <a:off x="6356527" y="723604"/>
            <a:ext cx="2745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FYP-I </a:t>
            </a:r>
            <a:r>
              <a:rPr lang="en-US" dirty="0" smtClean="0">
                <a:latin typeface="Calibri" panose="020F0502020204030204" pitchFamily="34" charset="0"/>
              </a:rPr>
              <a:t>Progress </a:t>
            </a:r>
            <a:r>
              <a:rPr lang="en-US" dirty="0">
                <a:latin typeface="Calibri" panose="020F050202020403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8974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23158"/>
            <a:ext cx="8596668" cy="734568"/>
          </a:xfrm>
        </p:spPr>
        <p:txBody>
          <a:bodyPr>
            <a:normAutofit fontScale="90000"/>
          </a:bodyPr>
          <a:lstStyle/>
          <a:p>
            <a:r>
              <a:rPr lang="en-GB" i="1" u="sng" dirty="0">
                <a:solidFill>
                  <a:schemeClr val="tx1"/>
                </a:solidFill>
              </a:rPr>
              <a:t>Terminology: Single Sign-on</a:t>
            </a:r>
            <a:r>
              <a:rPr lang="en-US" i="1" u="sng" dirty="0">
                <a:solidFill>
                  <a:schemeClr val="tx1"/>
                </a:solidFill>
              </a:rPr>
              <a:t/>
            </a:r>
            <a:br>
              <a:rPr lang="en-US" i="1" u="sng" dirty="0">
                <a:solidFill>
                  <a:schemeClr val="tx1"/>
                </a:solidFill>
              </a:rPr>
            </a:b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17205"/>
            <a:ext cx="8596668" cy="2521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It is an authentication process that allows the user to access multiple applications with one set of login credentials.</a:t>
            </a:r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16" y="3570732"/>
            <a:ext cx="7620000" cy="251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46208" y="-214920"/>
            <a:ext cx="2282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Background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Model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Components Of Shibboleth</a:t>
            </a:r>
            <a:endParaRPr lang="en-US" sz="2400" b="1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87684" y="6353294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5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r>
              <a:rPr lang="en-US" dirty="0" smtClean="0">
                <a:solidFill>
                  <a:schemeClr val="bg2"/>
                </a:solidFill>
              </a:rPr>
              <a:t>13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0374" y="704765"/>
            <a:ext cx="2745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FYP-I </a:t>
            </a:r>
            <a:r>
              <a:rPr lang="en-US" dirty="0" smtClean="0">
                <a:latin typeface="Calibri" panose="020F0502020204030204" pitchFamily="34" charset="0"/>
              </a:rPr>
              <a:t>Progress </a:t>
            </a:r>
            <a:r>
              <a:rPr lang="en-US" dirty="0">
                <a:latin typeface="Calibri" panose="020F0502020204030204" pitchFamily="34" charset="0"/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35737" y="88938"/>
            <a:ext cx="8835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KPK Excise &amp; </a:t>
            </a:r>
            <a:r>
              <a:rPr lang="en-US" sz="3600" dirty="0" smtClean="0">
                <a:latin typeface="Calibri" panose="020F0502020204030204" pitchFamily="34" charset="0"/>
              </a:rPr>
              <a:t>Taxation system </a:t>
            </a:r>
            <a:r>
              <a:rPr lang="en-US" sz="3600" dirty="0">
                <a:latin typeface="Calibri" panose="020F0502020204030204" pitchFamily="34" charset="0"/>
              </a:rPr>
              <a:t>using Shibboleth</a:t>
            </a:r>
          </a:p>
        </p:txBody>
      </p:sp>
    </p:spTree>
    <p:extLst>
      <p:ext uri="{BB962C8B-B14F-4D97-AF65-F5344CB8AC3E}">
        <p14:creationId xmlns:p14="http://schemas.microsoft.com/office/powerpoint/2010/main" val="33449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598" y="2341263"/>
            <a:ext cx="8596668" cy="1320800"/>
          </a:xfrm>
        </p:spPr>
        <p:txBody>
          <a:bodyPr>
            <a:noAutofit/>
          </a:bodyPr>
          <a:lstStyle/>
          <a:p>
            <a:r>
              <a:rPr lang="en-GB" i="1" dirty="0" smtClean="0">
                <a:solidFill>
                  <a:schemeClr val="tx1"/>
                </a:solidFill>
              </a:rPr>
              <a:t>Authentication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     </a:t>
            </a:r>
            <a:r>
              <a:rPr lang="en-US" sz="1800" dirty="0" smtClean="0"/>
              <a:t>Authentication </a:t>
            </a:r>
            <a:r>
              <a:rPr lang="en-US" sz="1800" dirty="0"/>
              <a:t>is the process of recognizing a user’s identity.</a:t>
            </a:r>
            <a:r>
              <a:rPr lang="en-GB" sz="1800" dirty="0" smtClean="0">
                <a:solidFill>
                  <a:schemeClr val="tx1"/>
                </a:solidFill>
              </a:rPr>
              <a:t/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i="1" dirty="0" smtClean="0">
                <a:solidFill>
                  <a:schemeClr val="tx1"/>
                </a:solidFill>
              </a:rPr>
              <a:t>Authorization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     </a:t>
            </a:r>
            <a:r>
              <a:rPr lang="en-US" sz="1800" dirty="0" smtClean="0"/>
              <a:t>Authorization </a:t>
            </a:r>
            <a:r>
              <a:rPr lang="en-US" sz="1800" dirty="0"/>
              <a:t>is a security mechanism used to determine user/client privileges or access levels related to system resources</a:t>
            </a:r>
            <a:r>
              <a:rPr lang="en-GB" sz="1800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52304" y="-256032"/>
            <a:ext cx="22311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Background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Model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Components Of Shibboleth</a:t>
            </a:r>
            <a:endParaRPr lang="en-US" sz="2400" b="1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67872" y="6371582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6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r>
              <a:rPr lang="en-US" dirty="0" smtClean="0">
                <a:solidFill>
                  <a:schemeClr val="bg2"/>
                </a:solidFill>
              </a:rPr>
              <a:t>13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6186" y="257559"/>
            <a:ext cx="8835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KPK Excise &amp; </a:t>
            </a:r>
            <a:r>
              <a:rPr lang="en-US" sz="3600" dirty="0" smtClean="0">
                <a:latin typeface="Calibri" panose="020F0502020204030204" pitchFamily="34" charset="0"/>
              </a:rPr>
              <a:t>Taxation system </a:t>
            </a:r>
            <a:r>
              <a:rPr lang="en-US" sz="3600" dirty="0">
                <a:latin typeface="Calibri" panose="020F0502020204030204" pitchFamily="34" charset="0"/>
              </a:rPr>
              <a:t>using Shibboleth</a:t>
            </a:r>
          </a:p>
        </p:txBody>
      </p:sp>
      <p:sp>
        <p:nvSpPr>
          <p:cNvPr id="8" name="Rectangle 7"/>
          <p:cNvSpPr/>
          <p:nvPr/>
        </p:nvSpPr>
        <p:spPr>
          <a:xfrm>
            <a:off x="6520927" y="857950"/>
            <a:ext cx="2745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FYP-I </a:t>
            </a:r>
            <a:r>
              <a:rPr lang="en-US" dirty="0" smtClean="0">
                <a:latin typeface="Calibri" panose="020F0502020204030204" pitchFamily="34" charset="0"/>
              </a:rPr>
              <a:t>Progress </a:t>
            </a:r>
            <a:r>
              <a:rPr lang="en-US" dirty="0">
                <a:latin typeface="Calibri" panose="020F050202020403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92644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2772" y="79672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1763" y="1571757"/>
            <a:ext cx="6750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latin typeface="Calibri" panose="020F0502020204030204" pitchFamily="34" charset="0"/>
              </a:rPr>
              <a:t>Model</a:t>
            </a:r>
          </a:p>
          <a:p>
            <a:endParaRPr lang="en-US" sz="3600" i="1" u="sng" dirty="0" smtClean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43574" y="-99464"/>
            <a:ext cx="2297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Model</a:t>
            </a:r>
            <a:endParaRPr lang="en-US" sz="2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Components Of 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7 of 13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412118" y="150398"/>
            <a:ext cx="892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syste</a:t>
            </a:r>
            <a:r>
              <a:rPr lang="en-US" sz="3600" dirty="0">
                <a:latin typeface="Calibri" panose="020F0502020204030204" pitchFamily="34" charset="0"/>
              </a:rPr>
              <a:t>m</a:t>
            </a:r>
            <a:r>
              <a:rPr lang="en-US" sz="3600" dirty="0" smtClean="0">
                <a:latin typeface="Calibri" panose="020F0502020204030204" pitchFamily="34" charset="0"/>
              </a:rPr>
              <a:t>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19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339" y="2171922"/>
            <a:ext cx="5547360" cy="3858768"/>
          </a:xfrm>
        </p:spPr>
      </p:pic>
      <p:cxnSp>
        <p:nvCxnSpPr>
          <p:cNvPr id="4" name="Straight Arrow Connector 3"/>
          <p:cNvCxnSpPr/>
          <p:nvPr/>
        </p:nvCxnSpPr>
        <p:spPr>
          <a:xfrm flipV="1">
            <a:off x="4251960" y="4288536"/>
            <a:ext cx="620222" cy="484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15183" y="4288536"/>
            <a:ext cx="2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23944" y="2862072"/>
            <a:ext cx="314683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5939" y="342141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584448" y="2660904"/>
            <a:ext cx="591113" cy="466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0382" y="25862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66744" y="3501522"/>
            <a:ext cx="1106424" cy="599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26653" y="394741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326653" y="4442424"/>
            <a:ext cx="720835" cy="595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05897" y="4807675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7" grpId="0"/>
      <p:bldP spid="30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4212" y="81233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719618"/>
            <a:ext cx="67508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u="sng" dirty="0" smtClean="0">
                <a:latin typeface="Calibri" panose="020F0502020204030204" pitchFamily="34" charset="0"/>
              </a:rPr>
              <a:t>Components Of Shibboleth</a:t>
            </a: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SAML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Shibboleth Identity Provider (</a:t>
            </a:r>
            <a:r>
              <a:rPr lang="en-US" sz="2800" dirty="0" err="1" smtClean="0">
                <a:latin typeface="Calibri" panose="020F0502020204030204" pitchFamily="34" charset="0"/>
              </a:rPr>
              <a:t>IdP</a:t>
            </a:r>
            <a:r>
              <a:rPr lang="en-US" sz="2800" dirty="0" smtClean="0">
                <a:latin typeface="Calibri" panose="020F0502020204030204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Shibboleth </a:t>
            </a:r>
            <a:r>
              <a:rPr lang="en-US" sz="2800" dirty="0" smtClean="0">
                <a:latin typeface="Calibri" panose="020F0502020204030204" pitchFamily="34" charset="0"/>
              </a:rPr>
              <a:t>Service </a:t>
            </a:r>
            <a:r>
              <a:rPr lang="en-US" sz="2800" dirty="0">
                <a:latin typeface="Calibri" panose="020F0502020204030204" pitchFamily="34" charset="0"/>
              </a:rPr>
              <a:t>Provider </a:t>
            </a:r>
            <a:r>
              <a:rPr lang="en-US" sz="2800" dirty="0" smtClean="0">
                <a:latin typeface="Calibri" panose="020F0502020204030204" pitchFamily="34" charset="0"/>
              </a:rPr>
              <a:t>(S</a:t>
            </a:r>
            <a:r>
              <a:rPr lang="en-US" sz="2800" dirty="0">
                <a:latin typeface="Calibri" panose="020F0502020204030204" pitchFamily="34" charset="0"/>
              </a:rPr>
              <a:t>P</a:t>
            </a:r>
            <a:r>
              <a:rPr lang="en-US" sz="2800" dirty="0" smtClean="0">
                <a:latin typeface="Calibri" panose="020F0502020204030204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Shibboleth </a:t>
            </a:r>
            <a:r>
              <a:rPr lang="en-US" sz="2800" dirty="0" smtClean="0">
                <a:latin typeface="Calibri" panose="020F0502020204030204" pitchFamily="34" charset="0"/>
              </a:rPr>
              <a:t>Discovery Service (DS)</a:t>
            </a:r>
            <a:endParaRPr lang="en-US" sz="28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3574" y="-99464"/>
            <a:ext cx="2297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Shibboleth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Components Of Shibboleth</a:t>
            </a:r>
            <a:endParaRPr lang="en-US" sz="2400" b="1" dirty="0" smtClean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8</a:t>
            </a:r>
            <a:r>
              <a:rPr lang="en-US" dirty="0" smtClean="0">
                <a:solidFill>
                  <a:schemeClr val="bg2"/>
                </a:solidFill>
              </a:rPr>
              <a:t> of 13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57570" y="166008"/>
            <a:ext cx="900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system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1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4" y="241096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Short DEMO 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27167" y="6353294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9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r>
              <a:rPr lang="en-US" dirty="0" smtClean="0">
                <a:solidFill>
                  <a:schemeClr val="bg2"/>
                </a:solidFill>
              </a:rPr>
              <a:t>13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1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504</Words>
  <Application>Microsoft Office PowerPoint</Application>
  <PresentationFormat>Widescreen</PresentationFormat>
  <Paragraphs>164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Shibboleth</vt:lpstr>
      <vt:lpstr>Terminology: Single Sign-on </vt:lpstr>
      <vt:lpstr>Authentication       Authentication is the process of recognizing a user’s identity. Authorization       Authorization is a security mechanism used to determine user/client privileges or access levels related to system resources  </vt:lpstr>
      <vt:lpstr>PowerPoint Presentation</vt:lpstr>
      <vt:lpstr>PowerPoint Presentation</vt:lpstr>
      <vt:lpstr>Short DEMO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Provider (IdP)</vt:lpstr>
      <vt:lpstr>Service Provider (SP)</vt:lpstr>
      <vt:lpstr>Discovery Service</vt:lpstr>
      <vt:lpstr>PowerPoint Presentation</vt:lpstr>
    </vt:vector>
  </TitlesOfParts>
  <Company>Moorche 30 DVDs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MRT www.Win2Farsi.com</dc:creator>
  <cp:lastModifiedBy>Umar Rizwan</cp:lastModifiedBy>
  <cp:revision>120</cp:revision>
  <dcterms:created xsi:type="dcterms:W3CDTF">2017-09-07T16:15:59Z</dcterms:created>
  <dcterms:modified xsi:type="dcterms:W3CDTF">2018-10-09T06:01:58Z</dcterms:modified>
</cp:coreProperties>
</file>