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9"/>
  </p:notesMasterIdLst>
  <p:sldIdLst>
    <p:sldId id="256" r:id="rId2"/>
    <p:sldId id="257" r:id="rId3"/>
    <p:sldId id="296" r:id="rId4"/>
    <p:sldId id="284" r:id="rId5"/>
    <p:sldId id="287" r:id="rId6"/>
    <p:sldId id="298" r:id="rId7"/>
    <p:sldId id="300" r:id="rId8"/>
    <p:sldId id="299" r:id="rId9"/>
    <p:sldId id="301" r:id="rId10"/>
    <p:sldId id="306" r:id="rId11"/>
    <p:sldId id="307" r:id="rId12"/>
    <p:sldId id="312" r:id="rId13"/>
    <p:sldId id="313" r:id="rId14"/>
    <p:sldId id="314" r:id="rId15"/>
    <p:sldId id="315" r:id="rId16"/>
    <p:sldId id="30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EB1BC6-8B3D-4848-99CD-CA77AFACECFB}">
          <p14:sldIdLst>
            <p14:sldId id="256"/>
            <p14:sldId id="257"/>
            <p14:sldId id="296"/>
          </p14:sldIdLst>
        </p14:section>
        <p14:section name="Untitled Section" id="{4B85577B-A98B-4CC0-8A7C-BBA84444C1BC}">
          <p14:sldIdLst>
            <p14:sldId id="284"/>
            <p14:sldId id="287"/>
          </p14:sldIdLst>
        </p14:section>
        <p14:section name="Untitled Section" id="{1C3BDDA1-3652-4CDC-8A10-04FAF78CFAAF}">
          <p14:sldIdLst>
            <p14:sldId id="298"/>
            <p14:sldId id="300"/>
            <p14:sldId id="299"/>
            <p14:sldId id="301"/>
            <p14:sldId id="306"/>
            <p14:sldId id="307"/>
            <p14:sldId id="312"/>
            <p14:sldId id="313"/>
            <p14:sldId id="314"/>
            <p14:sldId id="315"/>
            <p14:sldId id="30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611"/>
    <a:srgbClr val="001A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26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F9C56-F693-4F67-91FC-3E05A4C8D3F1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591B8-F2B4-4145-91AB-4A5C7BAC78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67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591B8-F2B4-4145-91AB-4A5C7BAC78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428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591B8-F2B4-4145-91AB-4A5C7BAC78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82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591B8-F2B4-4145-91AB-4A5C7BAC78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6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591B8-F2B4-4145-91AB-4A5C7BAC78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3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1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4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2091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77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5768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48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25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4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1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4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2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3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6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0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3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3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6CBBA-0892-48AE-AD3D-A03270A4DDB0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00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51100" y="893554"/>
            <a:ext cx="757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FYP-I  2nd Progress Presentation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626361" y="124113"/>
            <a:ext cx="9272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libri" panose="020F0502020204030204" pitchFamily="34" charset="0"/>
              </a:rPr>
              <a:t> </a:t>
            </a:r>
            <a:r>
              <a:rPr lang="en-US" sz="3600" dirty="0" smtClean="0">
                <a:latin typeface="Calibri" panose="020F0502020204030204" pitchFamily="34" charset="0"/>
              </a:rPr>
              <a:t>KPK Excise &amp; Taxation system using Shibboleth</a:t>
            </a:r>
            <a:r>
              <a:rPr lang="en-US" sz="4400" dirty="0" smtClean="0">
                <a:latin typeface="Calibri" panose="020F0502020204030204" pitchFamily="34" charset="0"/>
              </a:rPr>
              <a:t>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748" y="2541683"/>
            <a:ext cx="35856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 smtClean="0">
                <a:latin typeface="Calibri" panose="020F0502020204030204" pitchFamily="34" charset="0"/>
              </a:rPr>
              <a:t>Group Members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libri" panose="020F0502020204030204" pitchFamily="34" charset="0"/>
              </a:rPr>
              <a:t>Umar Rizwan (15-6023)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libri" panose="020F0502020204030204" pitchFamily="34" charset="0"/>
              </a:rPr>
              <a:t>Usman Ashraf (15-6016)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libri" panose="020F0502020204030204" pitchFamily="34" charset="0"/>
              </a:rPr>
              <a:t>Subhan Ahmad </a:t>
            </a:r>
            <a:r>
              <a:rPr lang="en-US" sz="2000" smtClean="0">
                <a:latin typeface="Calibri" panose="020F0502020204030204" pitchFamily="34" charset="0"/>
              </a:rPr>
              <a:t>(15-6118</a:t>
            </a:r>
            <a:r>
              <a:rPr lang="en-US" sz="2000" dirty="0" smtClean="0">
                <a:latin typeface="Calibri" panose="020F0502020204030204" pitchFamily="34" charset="0"/>
              </a:rPr>
              <a:t>)</a:t>
            </a:r>
          </a:p>
          <a:p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9364" y="2541683"/>
            <a:ext cx="324339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 smtClean="0">
                <a:latin typeface="Calibri" panose="020F0502020204030204" pitchFamily="34" charset="0"/>
              </a:rPr>
              <a:t>Supervised by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libri" panose="020F0502020204030204" pitchFamily="34" charset="0"/>
              </a:rPr>
              <a:t>Mr. Fazle Basit</a:t>
            </a:r>
            <a:endParaRPr lang="en-US" sz="2000" dirty="0">
              <a:latin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 smtClean="0">
              <a:latin typeface="Calibri" panose="020F0502020204030204" pitchFamily="34" charset="0"/>
            </a:endParaRPr>
          </a:p>
          <a:p>
            <a:r>
              <a:rPr lang="en-US" sz="3600" b="1" i="1" u="sng" dirty="0" smtClean="0">
                <a:latin typeface="Calibri" panose="020F0502020204030204" pitchFamily="34" charset="0"/>
              </a:rPr>
              <a:t>Evaluators</a:t>
            </a:r>
          </a:p>
          <a:p>
            <a:endParaRPr lang="en-US" sz="2000" b="1" u="sng" dirty="0">
              <a:latin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libri" panose="020F0502020204030204" pitchFamily="34" charset="0"/>
              </a:rPr>
              <a:t>Dr. Muhammad Nauman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libri" panose="020F0502020204030204" pitchFamily="34" charset="0"/>
              </a:rPr>
              <a:t>Dr. Usman Habib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55928" y="6386945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  1 of 17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96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04212" y="812339"/>
            <a:ext cx="757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FYP-I  2nd Progress Presentation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0051" y="1889172"/>
            <a:ext cx="79735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atin typeface="Calibri" panose="020F0502020204030204" pitchFamily="34" charset="0"/>
            </a:endParaRPr>
          </a:p>
          <a:p>
            <a:endParaRPr lang="en-US" sz="2800" dirty="0" smtClean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43574" y="41055"/>
            <a:ext cx="22971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Why Shibboleth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Other Single Sign-On Systems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Shibboleth Identity Provider Configuration    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Shibboleth Service Provider </a:t>
            </a:r>
            <a:r>
              <a:rPr lang="en-US" dirty="0" smtClean="0">
                <a:solidFill>
                  <a:srgbClr val="00B050"/>
                </a:solidFill>
                <a:latin typeface="Calibri" panose="020F0502020204030204" pitchFamily="34" charset="0"/>
              </a:rPr>
              <a:t>Configuration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55928" y="6386945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10 of 17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357570" y="166008"/>
            <a:ext cx="900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KPK Excise &amp; Taxation system using Shibboleth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11282" y="1323422"/>
            <a:ext cx="7766936" cy="841292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Shibboleth SP Configuration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772243" y="2494359"/>
            <a:ext cx="7766936" cy="192894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Open the SP configuration file (shibboleth.xml)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Change the following tags in that configuration file: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70051" y="3162583"/>
            <a:ext cx="5940922" cy="3477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ApplicationDefaults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 tag, change the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entityID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&lt;Sessions&gt; tag, change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handlerSSL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to true and 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cookieProps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to https</a:t>
            </a:r>
          </a:p>
          <a:p>
            <a:pPr marL="342900" lvl="0" indent="-342900">
              <a:buFont typeface="+mj-lt"/>
              <a:buAutoNum type="alphaLcParenR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SSO&gt; tag change the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entityID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value to the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same</a:t>
            </a:r>
          </a:p>
          <a:p>
            <a:pPr lv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value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your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IdP’s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entityID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+mj-lt"/>
              <a:buAutoNum type="alphaLcParenR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&lt;Handler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 tag, add your IP address to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acl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value. </a:t>
            </a:r>
          </a:p>
          <a:p>
            <a:pPr lvl="0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It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takes a list of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space-delimited IP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addresses or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networks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CIDR notation.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 10.0.0.0/24 </a:t>
            </a:r>
          </a:p>
          <a:p>
            <a:pPr marL="342900" indent="-342900">
              <a:buFont typeface="+mj-lt"/>
              <a:buAutoNum type="alphaLcParenR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lphaLcParenR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04212" y="812339"/>
            <a:ext cx="757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FYP-I  2nd Progress Presentation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0051" y="1719618"/>
            <a:ext cx="79735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atin typeface="Calibri" panose="020F0502020204030204" pitchFamily="34" charset="0"/>
            </a:endParaRPr>
          </a:p>
          <a:p>
            <a:endParaRPr lang="en-US" sz="2800" dirty="0" smtClean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2163" y="40186"/>
            <a:ext cx="22971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Why Shibboleth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Other Single Sign-On Systems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Shibboleth Identity Provider Configuration    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Shibboleth Service Provider </a:t>
            </a:r>
            <a:r>
              <a:rPr lang="en-US" dirty="0" smtClean="0">
                <a:solidFill>
                  <a:srgbClr val="00B050"/>
                </a:solidFill>
                <a:latin typeface="Calibri" panose="020F0502020204030204" pitchFamily="34" charset="0"/>
              </a:rPr>
              <a:t>Configuration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55928" y="6386945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11 of 17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357570" y="166008"/>
            <a:ext cx="900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KPK Excise &amp; Taxation system using Shibboleth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07067" y="1322553"/>
            <a:ext cx="7766936" cy="841292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Metadata 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772243" y="2304727"/>
            <a:ext cx="7766936" cy="1928945"/>
          </a:xfrm>
        </p:spPr>
        <p:txBody>
          <a:bodyPr>
            <a:normAutofit/>
          </a:bodyPr>
          <a:lstStyle/>
          <a:p>
            <a:pPr marL="285750" lvl="0" indent="-28575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 &lt;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MetadataProvider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 block as follows</a:t>
            </a: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258687"/>
            <a:ext cx="65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" y="-106287"/>
            <a:ext cx="65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72243" y="4049006"/>
            <a:ext cx="4063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Write SSL key/certificate pair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72" y="4808734"/>
            <a:ext cx="7564755" cy="8141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72" y="2996793"/>
            <a:ext cx="5349608" cy="76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0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04212" y="812339"/>
            <a:ext cx="757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FYP-I  2nd Progress Presentation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11813" y="80635"/>
            <a:ext cx="22971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Why Shibboleth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Other Single Sign-On Systems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Shibboleth Identity Provider Configuration    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Shibboleth Service Provider </a:t>
            </a:r>
            <a:r>
              <a:rPr lang="en-US" dirty="0" smtClean="0">
                <a:latin typeface="Calibri" panose="020F0502020204030204" pitchFamily="34" charset="0"/>
              </a:rPr>
              <a:t>Configuration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  <a:latin typeface="Calibri" panose="020F0502020204030204" pitchFamily="34" charset="0"/>
              </a:rPr>
              <a:t>SAML Key Descriptor Elements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55928" y="6386945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12 of </a:t>
            </a:r>
            <a:r>
              <a:rPr lang="en-US" dirty="0">
                <a:solidFill>
                  <a:schemeClr val="bg2"/>
                </a:solidFill>
              </a:rPr>
              <a:t>17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357570" y="166008"/>
            <a:ext cx="900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KPK Excise &amp; Taxation system using Shibboleth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0312" y="1363002"/>
            <a:ext cx="7766936" cy="841292"/>
          </a:xfrm>
        </p:spPr>
        <p:txBody>
          <a:bodyPr/>
          <a:lstStyle/>
          <a:p>
            <a:pPr marL="285750" indent="-285750" algn="l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SAML Key Descriptor Elements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7067" y="2320707"/>
            <a:ext cx="3463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Signing key descriptor: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02319" y="2842608"/>
            <a:ext cx="76830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enables message level signing (XML signature) or back-channel TLS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authentication or both.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07067" y="4256240"/>
            <a:ext cx="34467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Encryption key descriptor: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72243" y="4721700"/>
            <a:ext cx="61069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enables message level encryption (XML encryption).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41" y="3621201"/>
            <a:ext cx="5732416" cy="4071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41" y="5354637"/>
            <a:ext cx="5853241" cy="37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04212" y="812339"/>
            <a:ext cx="757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FYP-I  2nd Progress Presentation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0051" y="1719618"/>
            <a:ext cx="79735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atin typeface="Calibri" panose="020F0502020204030204" pitchFamily="34" charset="0"/>
            </a:endParaRPr>
          </a:p>
          <a:p>
            <a:endParaRPr lang="en-US" sz="2800" dirty="0" smtClean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26860" y="9847"/>
            <a:ext cx="22971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Why Shibboleth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Other Single Sign-On Systems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Shibboleth Identity Provider Configuration    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Shibboleth Service Provider Configuration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SAML Key Descriptor Elements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SAML Keys and </a:t>
            </a:r>
            <a:r>
              <a:rPr lang="en-US" dirty="0" smtClean="0">
                <a:solidFill>
                  <a:srgbClr val="00B050"/>
                </a:solidFill>
                <a:latin typeface="Calibri" panose="020F0502020204030204" pitchFamily="34" charset="0"/>
              </a:rPr>
              <a:t>Certificates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55928" y="6386945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13 of 17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357570" y="166008"/>
            <a:ext cx="900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KPK Excise &amp; Taxation system using Shibboleth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7384" y="1081996"/>
            <a:ext cx="7766936" cy="841292"/>
          </a:xfrm>
        </p:spPr>
        <p:txBody>
          <a:bodyPr/>
          <a:lstStyle/>
          <a:p>
            <a:pPr marL="285750" indent="-285750" algn="l"/>
            <a:r>
              <a:rPr lang="en-US" sz="3600" b="1" dirty="0" smtClean="0">
                <a:solidFill>
                  <a:schemeClr val="tx1"/>
                </a:solidFill>
              </a:rPr>
              <a:t>SAML Key and certificate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79553" y="2027843"/>
            <a:ext cx="7766936" cy="109689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Signing key and certificate: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Provides authencity and integrity at message level.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07067" y="3130692"/>
            <a:ext cx="3454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TLS key and certificate: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18113" y="3549278"/>
            <a:ext cx="62864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Key pair used for back-channel TLS authentication, which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provides authencity at transport level.</a:t>
            </a:r>
          </a:p>
        </p:txBody>
      </p:sp>
      <p:sp>
        <p:nvSpPr>
          <p:cNvPr id="3" name="Rectangle 2"/>
          <p:cNvSpPr/>
          <p:nvPr/>
        </p:nvSpPr>
        <p:spPr>
          <a:xfrm>
            <a:off x="1579553" y="4511298"/>
            <a:ext cx="4403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Encryption key and certificate: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79553" y="4972963"/>
            <a:ext cx="64425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Used for XML encryption, public key bounds to encryption certificate and private key is held by party that decrypts XML message.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3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04212" y="825987"/>
            <a:ext cx="757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FYP-I  2nd Progress Presentation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0051" y="1719618"/>
            <a:ext cx="79735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atin typeface="Calibri" panose="020F0502020204030204" pitchFamily="34" charset="0"/>
            </a:endParaRPr>
          </a:p>
          <a:p>
            <a:endParaRPr lang="en-US" sz="2800" dirty="0" smtClean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55928" y="6386945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14 of 17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357570" y="166008"/>
            <a:ext cx="900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KPK Excise &amp; Taxation system using Shibboleth</a:t>
            </a:r>
            <a:endParaRPr lang="en-US" sz="3600" dirty="0"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" t="19954" r="16910" b="22798"/>
          <a:stretch/>
        </p:blipFill>
        <p:spPr>
          <a:xfrm>
            <a:off x="1207008" y="2423621"/>
            <a:ext cx="7754112" cy="2807208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2825496" y="3289278"/>
            <a:ext cx="768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74336" y="3289278"/>
            <a:ext cx="795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7150608" y="3182112"/>
            <a:ext cx="356616" cy="1271016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7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04212" y="812339"/>
            <a:ext cx="757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FYP-I  2nd Progress Presentation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0051" y="1719618"/>
            <a:ext cx="79735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atin typeface="Calibri" panose="020F0502020204030204" pitchFamily="34" charset="0"/>
            </a:endParaRPr>
          </a:p>
          <a:p>
            <a:endParaRPr lang="en-US" sz="2800" dirty="0" smtClean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55928" y="6386945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15 of 17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357570" y="166008"/>
            <a:ext cx="900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KPK Excise &amp; Taxation system using Shibboleth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331" y="1719618"/>
            <a:ext cx="7766936" cy="649268"/>
          </a:xfrm>
        </p:spPr>
        <p:txBody>
          <a:bodyPr/>
          <a:lstStyle/>
          <a:p>
            <a:pPr algn="l"/>
            <a:r>
              <a:rPr lang="en-US" sz="2800" u="sng" dirty="0" smtClean="0">
                <a:solidFill>
                  <a:schemeClr val="tx1"/>
                </a:solidFill>
              </a:rPr>
              <a:t>Create a private key and certificate</a:t>
            </a:r>
            <a:endParaRPr lang="en-US" sz="1800" u="sng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880" y="2642536"/>
            <a:ext cx="7582420" cy="361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04212" y="812339"/>
            <a:ext cx="757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FYP-I  2nd Progress Presentation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0051" y="1719618"/>
            <a:ext cx="79735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atin typeface="Calibri" panose="020F0502020204030204" pitchFamily="34" charset="0"/>
            </a:endParaRPr>
          </a:p>
          <a:p>
            <a:endParaRPr lang="en-US" sz="2800" dirty="0" smtClean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43574" y="0"/>
            <a:ext cx="22971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Why Shibboleth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Other Single Sign-On Systems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Shibboleth Identity Provider Configuration    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Shibboleth Service Provider Configuration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SAML Key Descriptor Elements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SAML Keys and Certificates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Adding </a:t>
            </a:r>
            <a:r>
              <a:rPr lang="en-US" dirty="0" err="1">
                <a:solidFill>
                  <a:srgbClr val="00B050"/>
                </a:solidFill>
                <a:latin typeface="Calibri" panose="020F0502020204030204" pitchFamily="34" charset="0"/>
              </a:rPr>
              <a:t>DataBase</a:t>
            </a:r>
            <a:endParaRPr lang="en-US" sz="1600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55928" y="6386945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16 of 17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357570" y="166008"/>
            <a:ext cx="900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KPK Excise &amp; Taxation system using Shibboleth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044" y="1745296"/>
            <a:ext cx="7766936" cy="649268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 Database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(using JPA)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618" y="2652575"/>
            <a:ext cx="8011837" cy="1096899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attribute-resolver.xml add connector using &lt;resolver :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Dataconnector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Setup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database and tables to store values.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Edit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idp.properties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to use JPA storage service.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5340" y="796729"/>
            <a:ext cx="757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FYP-I  2nd Progress Presentation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0092" y="2762858"/>
            <a:ext cx="675086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i="1" u="sng" dirty="0" smtClean="0">
                <a:latin typeface="Calibri" panose="020F0502020204030204" pitchFamily="34" charset="0"/>
              </a:rPr>
              <a:t>Thank You!</a:t>
            </a:r>
            <a:endParaRPr lang="en-US" sz="3600" i="1" u="sng" dirty="0" smtClean="0">
              <a:latin typeface="Calibri" panose="020F0502020204030204" pitchFamily="34" charset="0"/>
            </a:endParaRPr>
          </a:p>
          <a:p>
            <a:endParaRPr lang="en-US" sz="3600" i="1" u="sng" dirty="0" smtClean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76469" y="2442949"/>
            <a:ext cx="170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Questions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55928" y="6386945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17 of 17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-887334" y="214033"/>
            <a:ext cx="110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alibri" panose="020F0502020204030204" pitchFamily="34" charset="0"/>
              </a:rPr>
              <a:t>KPK Excise &amp; Taxation system using Shibboleth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41956" y="920731"/>
            <a:ext cx="757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FYP-I  2nd Progress Presentation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0051" y="1647186"/>
            <a:ext cx="675086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alibri" panose="020F0502020204030204" pitchFamily="34" charset="0"/>
              </a:rPr>
              <a:t>Outline</a:t>
            </a:r>
          </a:p>
          <a:p>
            <a:endParaRPr lang="en-US" sz="2000" dirty="0" smtClean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libri" panose="020F0502020204030204" pitchFamily="34" charset="0"/>
              </a:rPr>
              <a:t>Why Shibboleth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libri" panose="020F0502020204030204" pitchFamily="34" charset="0"/>
              </a:rPr>
              <a:t>Other Single Sign-On Systems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libri" panose="020F0502020204030204" pitchFamily="34" charset="0"/>
              </a:rPr>
              <a:t>Shibboleth Identity Provider Configuration    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libri" panose="020F0502020204030204" pitchFamily="34" charset="0"/>
              </a:rPr>
              <a:t>Shibboleth Service Provider Configuration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libri" panose="020F0502020204030204" pitchFamily="34" charset="0"/>
              </a:rPr>
              <a:t>SAML Key Descriptor Elements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000" dirty="0" smtClean="0">
                <a:latin typeface="Calibri" panose="020F0502020204030204" pitchFamily="34" charset="0"/>
              </a:rPr>
              <a:t>Signing Key Descriptor Element</a:t>
            </a:r>
            <a:endParaRPr lang="en-US" sz="2000" dirty="0">
              <a:latin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lphaLcParenR"/>
            </a:pPr>
            <a:r>
              <a:rPr lang="en-US" sz="2000" dirty="0" smtClean="0">
                <a:latin typeface="Calibri" panose="020F0502020204030204" pitchFamily="34" charset="0"/>
              </a:rPr>
              <a:t>Encryption Key Descriptor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libri" panose="020F0502020204030204" pitchFamily="34" charset="0"/>
              </a:rPr>
              <a:t>SAML Keys and Certificates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libri" panose="020F0502020204030204" pitchFamily="34" charset="0"/>
              </a:rPr>
              <a:t>Adding </a:t>
            </a:r>
            <a:r>
              <a:rPr lang="en-US" sz="2000" dirty="0" err="1" smtClean="0">
                <a:latin typeface="Calibri" panose="020F0502020204030204" pitchFamily="34" charset="0"/>
              </a:rPr>
              <a:t>DataBase</a:t>
            </a:r>
            <a:endParaRPr lang="en-US" dirty="0" smtClean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55928" y="6386945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  2 of 17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566924" y="151290"/>
            <a:ext cx="9098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</a:rPr>
              <a:t>KPK Excise &amp; Taxation system using Shibboleth</a:t>
            </a:r>
            <a:r>
              <a:rPr lang="en-US" sz="4400" dirty="0">
                <a:latin typeface="Calibri" panose="020F0502020204030204" pitchFamily="34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79980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12772" y="796729"/>
            <a:ext cx="757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FYP-I  2nd Progress Presentation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65411" y="1256046"/>
            <a:ext cx="675086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alibri" panose="020F0502020204030204" pitchFamily="34" charset="0"/>
              </a:rPr>
              <a:t>Model</a:t>
            </a:r>
            <a:endParaRPr lang="en-US" sz="3600" dirty="0" smtClean="0">
              <a:latin typeface="Calibri" panose="020F0502020204030204" pitchFamily="34" charset="0"/>
            </a:endParaRPr>
          </a:p>
          <a:p>
            <a:endParaRPr lang="en-US" sz="3600" i="1" u="sng" dirty="0" smtClean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55928" y="6386945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  3 of 17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412118" y="150398"/>
            <a:ext cx="892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KPK Excise &amp; Taxation syste</a:t>
            </a:r>
            <a:r>
              <a:rPr lang="en-US" sz="3600" dirty="0">
                <a:latin typeface="Calibri" panose="020F0502020204030204" pitchFamily="34" charset="0"/>
              </a:rPr>
              <a:t>m</a:t>
            </a:r>
            <a:r>
              <a:rPr lang="en-US" sz="3600" dirty="0" smtClean="0">
                <a:latin typeface="Calibri" panose="020F0502020204030204" pitchFamily="34" charset="0"/>
              </a:rPr>
              <a:t> using Shibboleth</a:t>
            </a:r>
            <a:endParaRPr lang="en-US" sz="3600" dirty="0">
              <a:latin typeface="Calibri" panose="020F0502020204030204" pitchFamily="34" charset="0"/>
            </a:endParaRPr>
          </a:p>
        </p:txBody>
      </p:sp>
      <p:pic>
        <p:nvPicPr>
          <p:cNvPr id="19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339" y="2171922"/>
            <a:ext cx="5547360" cy="3858768"/>
          </a:xfrm>
        </p:spPr>
      </p:pic>
      <p:cxnSp>
        <p:nvCxnSpPr>
          <p:cNvPr id="4" name="Straight Arrow Connector 3"/>
          <p:cNvCxnSpPr/>
          <p:nvPr/>
        </p:nvCxnSpPr>
        <p:spPr>
          <a:xfrm flipV="1">
            <a:off x="4251960" y="4288536"/>
            <a:ext cx="620222" cy="484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15183" y="4288536"/>
            <a:ext cx="2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123944" y="2862072"/>
            <a:ext cx="314683" cy="182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35939" y="342141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584448" y="2660904"/>
            <a:ext cx="591113" cy="466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40382" y="25862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666744" y="3501522"/>
            <a:ext cx="1106424" cy="599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26653" y="394741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326653" y="4442424"/>
            <a:ext cx="720835" cy="595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05897" y="4807675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74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7" grpId="0"/>
      <p:bldP spid="30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12772" y="796729"/>
            <a:ext cx="757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FYP-I  2nd Progress Presentation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3193" y="1484888"/>
            <a:ext cx="6750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Motivation:</a:t>
            </a:r>
          </a:p>
          <a:p>
            <a:endParaRPr lang="en-US" sz="3600" dirty="0" smtClean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66264" y="97430"/>
            <a:ext cx="2297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</a:rPr>
              <a:t>Why </a:t>
            </a:r>
            <a:r>
              <a:rPr lang="en-US" sz="16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Shibboleth</a:t>
            </a:r>
            <a:endParaRPr lang="en-US" sz="1600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17936" y="6386945"/>
            <a:ext cx="127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>
                <a:solidFill>
                  <a:schemeClr val="bg2"/>
                </a:solidFill>
              </a:rPr>
              <a:t>4</a:t>
            </a:r>
            <a:r>
              <a:rPr lang="en-US" dirty="0" smtClean="0">
                <a:solidFill>
                  <a:schemeClr val="bg2"/>
                </a:solidFill>
              </a:rPr>
              <a:t> of 17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412118" y="150398"/>
            <a:ext cx="892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KPK Excise &amp; Taxation syste</a:t>
            </a:r>
            <a:r>
              <a:rPr lang="en-US" sz="3600" dirty="0">
                <a:latin typeface="Calibri" panose="020F0502020204030204" pitchFamily="34" charset="0"/>
              </a:rPr>
              <a:t>m</a:t>
            </a:r>
            <a:r>
              <a:rPr lang="en-US" sz="3600" dirty="0" smtClean="0">
                <a:latin typeface="Calibri" panose="020F0502020204030204" pitchFamily="34" charset="0"/>
              </a:rPr>
              <a:t> using Shibboleth</a:t>
            </a:r>
            <a:endParaRPr lang="en-US" sz="3600" dirty="0">
              <a:latin typeface="Calibri" panose="020F050202020403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251960" y="4288536"/>
            <a:ext cx="620222" cy="484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15183" y="4288536"/>
            <a:ext cx="2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123944" y="2862072"/>
            <a:ext cx="314683" cy="182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35939" y="342141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584448" y="2660904"/>
            <a:ext cx="591113" cy="466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40382" y="25862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666744" y="3501522"/>
            <a:ext cx="1106424" cy="599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26653" y="394741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326653" y="4442424"/>
            <a:ext cx="720835" cy="595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05897" y="4807675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906" y="2348149"/>
            <a:ext cx="8596668" cy="3880773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Open source implementation.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Could be plugin to existing enterprise identity management 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&amp; authentication systems (CAS, LDAP,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QL).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Has been reviewed &amp; tested for more than 15+ years by organizations and experts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therefore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Robust PKI trust based IT security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middleware.</a:t>
            </a:r>
          </a:p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must be able to support the decrypting data with both the old and new keys at once, (shibboleth can but not every implementation can).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75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12772" y="796729"/>
            <a:ext cx="757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FYP-I  2nd Progress Presentation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110" y="1709843"/>
            <a:ext cx="7119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Different Sign-On currently available: </a:t>
            </a:r>
          </a:p>
          <a:p>
            <a:endParaRPr lang="en-US" sz="3600" dirty="0" smtClean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20280" y="41219"/>
            <a:ext cx="2297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Why Shibboleth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Other Single Sign-On </a:t>
            </a:r>
            <a:r>
              <a:rPr lang="en-US" dirty="0" smtClean="0">
                <a:solidFill>
                  <a:srgbClr val="00B050"/>
                </a:solidFill>
                <a:latin typeface="Calibri" panose="020F0502020204030204" pitchFamily="34" charset="0"/>
              </a:rPr>
              <a:t>Systems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55928" y="6386945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5</a:t>
            </a:r>
            <a:r>
              <a:rPr lang="en-US" dirty="0" smtClean="0">
                <a:solidFill>
                  <a:schemeClr val="bg2"/>
                </a:solidFill>
              </a:rPr>
              <a:t> of 17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412118" y="150398"/>
            <a:ext cx="892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KPK Excise &amp; Taxation syste</a:t>
            </a:r>
            <a:r>
              <a:rPr lang="en-US" sz="3600" dirty="0">
                <a:latin typeface="Calibri" panose="020F0502020204030204" pitchFamily="34" charset="0"/>
              </a:rPr>
              <a:t>m</a:t>
            </a:r>
            <a:r>
              <a:rPr lang="en-US" sz="3600" dirty="0" smtClean="0">
                <a:latin typeface="Calibri" panose="020F0502020204030204" pitchFamily="34" charset="0"/>
              </a:rPr>
              <a:t> using Shibboleth</a:t>
            </a:r>
            <a:endParaRPr lang="en-US" sz="3600" dirty="0">
              <a:latin typeface="Calibri" panose="020F050202020403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251960" y="4288536"/>
            <a:ext cx="620222" cy="484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15183" y="4288536"/>
            <a:ext cx="2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123944" y="2862072"/>
            <a:ext cx="314683" cy="182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35939" y="342141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584448" y="2660904"/>
            <a:ext cx="591113" cy="466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40382" y="25862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666744" y="3501522"/>
            <a:ext cx="1106424" cy="599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26653" y="394741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326653" y="4442424"/>
            <a:ext cx="720835" cy="595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05897" y="4807675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0131" y="2660904"/>
            <a:ext cx="8596668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Kerberos 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lack of case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sensitivity,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UsERNAme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Microsoft passport 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(Security &amp; privacy)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Athens account 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(Low Efficiency &amp; effectiveness)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04212" y="812339"/>
            <a:ext cx="757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FYP-I  2nd Progress Presentation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43574" y="31750"/>
            <a:ext cx="2297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Why Shibboleth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Other Single Sign-On Systems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Shibboleth Identity Provider Configuration          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55928" y="6386945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6</a:t>
            </a:r>
            <a:r>
              <a:rPr lang="en-US" dirty="0" smtClean="0">
                <a:solidFill>
                  <a:schemeClr val="bg2"/>
                </a:solidFill>
              </a:rPr>
              <a:t> of 17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57570" y="166008"/>
            <a:ext cx="900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KPK Excise &amp; Taxation system using Shibboleth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46906" y="1864341"/>
            <a:ext cx="531985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u="sng" dirty="0" smtClean="0">
              <a:latin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Requirements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Modify access control.xml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Modify idp.xml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Providing SP metadata to </a:t>
            </a:r>
            <a:r>
              <a:rPr lang="en-US" sz="2800" dirty="0" err="1" smtClean="0">
                <a:latin typeface="Calibri" panose="020F0502020204030204" pitchFamily="34" charset="0"/>
              </a:rPr>
              <a:t>Idp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46906" y="1495009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Shibboleth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IDP Configuration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  <a:b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0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04212" y="812339"/>
            <a:ext cx="757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FYP-I  2nd Progress Presentation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9436" y="1724142"/>
            <a:ext cx="7973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07354" y="54591"/>
            <a:ext cx="2297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Why Shibboleth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Other Single Sign-On Systems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Shibboleth Identity Provider Configuration          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55928" y="6386945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7</a:t>
            </a:r>
            <a:r>
              <a:rPr lang="en-US" dirty="0" smtClean="0">
                <a:solidFill>
                  <a:schemeClr val="bg2"/>
                </a:solidFill>
              </a:rPr>
              <a:t> of 17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57570" y="166008"/>
            <a:ext cx="900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KPK Excise &amp; Taxation system using Shibboleth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52729" y="1464952"/>
            <a:ext cx="7766936" cy="640124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Requirements: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714684" y="2388357"/>
            <a:ext cx="7766936" cy="37746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 (tomcat, java) must be installed.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Working DNS resolver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 user and define role in server (Tomcat-user.xml)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   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247" y="4028340"/>
            <a:ext cx="7929314" cy="8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6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04212" y="812339"/>
            <a:ext cx="757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FYP-I  2nd Progress Presentation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07354" y="166008"/>
            <a:ext cx="2297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Why Shibboleth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Other Single Sign-On Systems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Shibboleth Identity Provider Configuration          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55928" y="6386945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8</a:t>
            </a:r>
            <a:r>
              <a:rPr lang="en-US" dirty="0" smtClean="0">
                <a:solidFill>
                  <a:schemeClr val="bg2"/>
                </a:solidFill>
              </a:rPr>
              <a:t> of 17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57570" y="166008"/>
            <a:ext cx="900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KPK Excise &amp; Taxation system using Shibboleth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7067" y="1490210"/>
            <a:ext cx="451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Modify access control.xml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72243" y="2151368"/>
            <a:ext cx="6758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Add your network and no. of bits in CIDR notation.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07067" y="2752294"/>
            <a:ext cx="27017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Modify idp.xml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72243" y="3414014"/>
            <a:ext cx="3985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deploying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Idp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tomcat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27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04212" y="812339"/>
            <a:ext cx="757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FYP-I  2nd Progress Presentation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0051" y="1580111"/>
            <a:ext cx="79735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atin typeface="Calibri" panose="020F0502020204030204" pitchFamily="34" charset="0"/>
            </a:endParaRPr>
          </a:p>
          <a:p>
            <a:endParaRPr lang="en-US" sz="2800" dirty="0" smtClean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43574" y="0"/>
            <a:ext cx="2297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Why Shibboleth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Other Single Sign-On Systems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Shibboleth Identity Provider Configuration          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55928" y="6386945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9 of 17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357570" y="166008"/>
            <a:ext cx="900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KPK Excise &amp; Taxation system using Shibboleth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96171" y="1719618"/>
            <a:ext cx="7766936" cy="566972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Providing SP metadata to IDP: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16211" y="2685030"/>
            <a:ext cx="6413138" cy="6103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adding following lines </a:t>
            </a:r>
            <a:r>
              <a:rPr lang="en-US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Idp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metadata directory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19" y="3429755"/>
            <a:ext cx="7919163" cy="97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2380</TotalTime>
  <Words>825</Words>
  <Application>Microsoft Office PowerPoint</Application>
  <PresentationFormat>Widescreen</PresentationFormat>
  <Paragraphs>214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Shibboleth IDP Configuration: </vt:lpstr>
      <vt:lpstr>Requirements:</vt:lpstr>
      <vt:lpstr>PowerPoint Presentation</vt:lpstr>
      <vt:lpstr>Providing SP metadata to IDP:</vt:lpstr>
      <vt:lpstr>Shibboleth SP Configuration</vt:lpstr>
      <vt:lpstr>ADD Metadata </vt:lpstr>
      <vt:lpstr>SAML Key Descriptor Elements</vt:lpstr>
      <vt:lpstr>SAML Key and certificate</vt:lpstr>
      <vt:lpstr>PowerPoint Presentation</vt:lpstr>
      <vt:lpstr>Create a private key and certificate</vt:lpstr>
      <vt:lpstr>Adding Database (using JPA)</vt:lpstr>
      <vt:lpstr>PowerPoint Presentation</vt:lpstr>
    </vt:vector>
  </TitlesOfParts>
  <Company>Moorche 30 DVDs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MRT www.Win2Farsi.com</dc:creator>
  <cp:lastModifiedBy>Umar Rizwan</cp:lastModifiedBy>
  <cp:revision>232</cp:revision>
  <dcterms:created xsi:type="dcterms:W3CDTF">2017-09-07T16:15:59Z</dcterms:created>
  <dcterms:modified xsi:type="dcterms:W3CDTF">2018-11-08T05:49:07Z</dcterms:modified>
</cp:coreProperties>
</file>