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1" r:id="rId6"/>
    <p:sldId id="262" r:id="rId7"/>
    <p:sldId id="263" r:id="rId8"/>
    <p:sldId id="265" r:id="rId9"/>
    <p:sldId id="266" r:id="rId10"/>
    <p:sldId id="267"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154"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789AE-703B-A09B-D39D-CF569C86EC6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00367D5-34ED-4E14-54E7-1D966F98759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00C9D37-A853-6FE7-631D-BC385C89087C}"/>
              </a:ext>
            </a:extLst>
          </p:cNvPr>
          <p:cNvSpPr>
            <a:spLocks noGrp="1"/>
          </p:cNvSpPr>
          <p:nvPr>
            <p:ph type="dt" sz="half" idx="10"/>
          </p:nvPr>
        </p:nvSpPr>
        <p:spPr/>
        <p:txBody>
          <a:bodyPr/>
          <a:lstStyle/>
          <a:p>
            <a:fld id="{9A101926-45EA-4665-9948-6CEB783DEFBA}" type="datetimeFigureOut">
              <a:rPr lang="en-IN" smtClean="0"/>
              <a:t>15-02-2025</a:t>
            </a:fld>
            <a:endParaRPr lang="en-IN"/>
          </a:p>
        </p:txBody>
      </p:sp>
      <p:sp>
        <p:nvSpPr>
          <p:cNvPr id="5" name="Footer Placeholder 4">
            <a:extLst>
              <a:ext uri="{FF2B5EF4-FFF2-40B4-BE49-F238E27FC236}">
                <a16:creationId xmlns:a16="http://schemas.microsoft.com/office/drawing/2014/main" id="{AC5E81AC-00FE-5AEA-5253-48BC3B71273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5C97408-46A3-34BF-D92C-C27A900921CB}"/>
              </a:ext>
            </a:extLst>
          </p:cNvPr>
          <p:cNvSpPr>
            <a:spLocks noGrp="1"/>
          </p:cNvSpPr>
          <p:nvPr>
            <p:ph type="sldNum" sz="quarter" idx="12"/>
          </p:nvPr>
        </p:nvSpPr>
        <p:spPr/>
        <p:txBody>
          <a:bodyPr/>
          <a:lstStyle/>
          <a:p>
            <a:fld id="{4A4405D7-FFBA-4903-82A0-378FFB6089DE}" type="slidenum">
              <a:rPr lang="en-IN" smtClean="0"/>
              <a:t>‹#›</a:t>
            </a:fld>
            <a:endParaRPr lang="en-IN"/>
          </a:p>
        </p:txBody>
      </p:sp>
    </p:spTree>
    <p:extLst>
      <p:ext uri="{BB962C8B-B14F-4D97-AF65-F5344CB8AC3E}">
        <p14:creationId xmlns:p14="http://schemas.microsoft.com/office/powerpoint/2010/main" val="33304504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01F226-C294-C085-54E6-940ED927F34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F68D74F-B7F6-050C-A1F5-E9E378A8484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AA0B8E5-9793-963B-2A15-031DFC0481ED}"/>
              </a:ext>
            </a:extLst>
          </p:cNvPr>
          <p:cNvSpPr>
            <a:spLocks noGrp="1"/>
          </p:cNvSpPr>
          <p:nvPr>
            <p:ph type="dt" sz="half" idx="10"/>
          </p:nvPr>
        </p:nvSpPr>
        <p:spPr/>
        <p:txBody>
          <a:bodyPr/>
          <a:lstStyle/>
          <a:p>
            <a:fld id="{9A101926-45EA-4665-9948-6CEB783DEFBA}" type="datetimeFigureOut">
              <a:rPr lang="en-IN" smtClean="0"/>
              <a:t>15-02-2025</a:t>
            </a:fld>
            <a:endParaRPr lang="en-IN"/>
          </a:p>
        </p:txBody>
      </p:sp>
      <p:sp>
        <p:nvSpPr>
          <p:cNvPr id="5" name="Footer Placeholder 4">
            <a:extLst>
              <a:ext uri="{FF2B5EF4-FFF2-40B4-BE49-F238E27FC236}">
                <a16:creationId xmlns:a16="http://schemas.microsoft.com/office/drawing/2014/main" id="{66AF227B-1E0E-6C96-990D-96F16E9D362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1536A59-FCF1-12B2-6597-5550940D9A71}"/>
              </a:ext>
            </a:extLst>
          </p:cNvPr>
          <p:cNvSpPr>
            <a:spLocks noGrp="1"/>
          </p:cNvSpPr>
          <p:nvPr>
            <p:ph type="sldNum" sz="quarter" idx="12"/>
          </p:nvPr>
        </p:nvSpPr>
        <p:spPr/>
        <p:txBody>
          <a:bodyPr/>
          <a:lstStyle/>
          <a:p>
            <a:fld id="{4A4405D7-FFBA-4903-82A0-378FFB6089DE}" type="slidenum">
              <a:rPr lang="en-IN" smtClean="0"/>
              <a:t>‹#›</a:t>
            </a:fld>
            <a:endParaRPr lang="en-IN"/>
          </a:p>
        </p:txBody>
      </p:sp>
    </p:spTree>
    <p:extLst>
      <p:ext uri="{BB962C8B-B14F-4D97-AF65-F5344CB8AC3E}">
        <p14:creationId xmlns:p14="http://schemas.microsoft.com/office/powerpoint/2010/main" val="758258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B924509-79A4-9E04-060E-A1565D5E1AA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C71C12C-8425-176A-ADAB-96B330227ED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AEEC5CF-21A1-8373-A64E-0FD04ED47081}"/>
              </a:ext>
            </a:extLst>
          </p:cNvPr>
          <p:cNvSpPr>
            <a:spLocks noGrp="1"/>
          </p:cNvSpPr>
          <p:nvPr>
            <p:ph type="dt" sz="half" idx="10"/>
          </p:nvPr>
        </p:nvSpPr>
        <p:spPr/>
        <p:txBody>
          <a:bodyPr/>
          <a:lstStyle/>
          <a:p>
            <a:fld id="{9A101926-45EA-4665-9948-6CEB783DEFBA}" type="datetimeFigureOut">
              <a:rPr lang="en-IN" smtClean="0"/>
              <a:t>15-02-2025</a:t>
            </a:fld>
            <a:endParaRPr lang="en-IN"/>
          </a:p>
        </p:txBody>
      </p:sp>
      <p:sp>
        <p:nvSpPr>
          <p:cNvPr id="5" name="Footer Placeholder 4">
            <a:extLst>
              <a:ext uri="{FF2B5EF4-FFF2-40B4-BE49-F238E27FC236}">
                <a16:creationId xmlns:a16="http://schemas.microsoft.com/office/drawing/2014/main" id="{0B0366A1-70A9-67C5-F671-84C7B931272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977CEA7-D36A-E789-A157-C441345639E1}"/>
              </a:ext>
            </a:extLst>
          </p:cNvPr>
          <p:cNvSpPr>
            <a:spLocks noGrp="1"/>
          </p:cNvSpPr>
          <p:nvPr>
            <p:ph type="sldNum" sz="quarter" idx="12"/>
          </p:nvPr>
        </p:nvSpPr>
        <p:spPr/>
        <p:txBody>
          <a:bodyPr/>
          <a:lstStyle/>
          <a:p>
            <a:fld id="{4A4405D7-FFBA-4903-82A0-378FFB6089DE}" type="slidenum">
              <a:rPr lang="en-IN" smtClean="0"/>
              <a:t>‹#›</a:t>
            </a:fld>
            <a:endParaRPr lang="en-IN"/>
          </a:p>
        </p:txBody>
      </p:sp>
    </p:spTree>
    <p:extLst>
      <p:ext uri="{BB962C8B-B14F-4D97-AF65-F5344CB8AC3E}">
        <p14:creationId xmlns:p14="http://schemas.microsoft.com/office/powerpoint/2010/main" val="14401837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58DA9-9CD9-4A31-A73B-5C9175116CE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607026A-A258-1EFD-0C30-DE6739D202F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D02963A-84F5-767D-2942-C1BD329217E4}"/>
              </a:ext>
            </a:extLst>
          </p:cNvPr>
          <p:cNvSpPr>
            <a:spLocks noGrp="1"/>
          </p:cNvSpPr>
          <p:nvPr>
            <p:ph type="dt" sz="half" idx="10"/>
          </p:nvPr>
        </p:nvSpPr>
        <p:spPr/>
        <p:txBody>
          <a:bodyPr/>
          <a:lstStyle/>
          <a:p>
            <a:fld id="{9A101926-45EA-4665-9948-6CEB783DEFBA}" type="datetimeFigureOut">
              <a:rPr lang="en-IN" smtClean="0"/>
              <a:t>15-02-2025</a:t>
            </a:fld>
            <a:endParaRPr lang="en-IN"/>
          </a:p>
        </p:txBody>
      </p:sp>
      <p:sp>
        <p:nvSpPr>
          <p:cNvPr id="5" name="Footer Placeholder 4">
            <a:extLst>
              <a:ext uri="{FF2B5EF4-FFF2-40B4-BE49-F238E27FC236}">
                <a16:creationId xmlns:a16="http://schemas.microsoft.com/office/drawing/2014/main" id="{54FCA11E-5534-6ADC-8738-F26EF22A595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75169EC-CBC3-1B41-26A6-F32BF1F9D6CB}"/>
              </a:ext>
            </a:extLst>
          </p:cNvPr>
          <p:cNvSpPr>
            <a:spLocks noGrp="1"/>
          </p:cNvSpPr>
          <p:nvPr>
            <p:ph type="sldNum" sz="quarter" idx="12"/>
          </p:nvPr>
        </p:nvSpPr>
        <p:spPr/>
        <p:txBody>
          <a:bodyPr/>
          <a:lstStyle/>
          <a:p>
            <a:fld id="{4A4405D7-FFBA-4903-82A0-378FFB6089DE}" type="slidenum">
              <a:rPr lang="en-IN" smtClean="0"/>
              <a:t>‹#›</a:t>
            </a:fld>
            <a:endParaRPr lang="en-IN"/>
          </a:p>
        </p:txBody>
      </p:sp>
    </p:spTree>
    <p:extLst>
      <p:ext uri="{BB962C8B-B14F-4D97-AF65-F5344CB8AC3E}">
        <p14:creationId xmlns:p14="http://schemas.microsoft.com/office/powerpoint/2010/main" val="17912142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8E719-9DC7-4DB3-8F9B-4E25E55B122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939511F-22FF-5BFC-8E49-685FD08361C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1BF3E2C-6348-B04F-71EE-47C5CDB73E15}"/>
              </a:ext>
            </a:extLst>
          </p:cNvPr>
          <p:cNvSpPr>
            <a:spLocks noGrp="1"/>
          </p:cNvSpPr>
          <p:nvPr>
            <p:ph type="dt" sz="half" idx="10"/>
          </p:nvPr>
        </p:nvSpPr>
        <p:spPr/>
        <p:txBody>
          <a:bodyPr/>
          <a:lstStyle/>
          <a:p>
            <a:fld id="{9A101926-45EA-4665-9948-6CEB783DEFBA}" type="datetimeFigureOut">
              <a:rPr lang="en-IN" smtClean="0"/>
              <a:t>15-02-2025</a:t>
            </a:fld>
            <a:endParaRPr lang="en-IN"/>
          </a:p>
        </p:txBody>
      </p:sp>
      <p:sp>
        <p:nvSpPr>
          <p:cNvPr id="5" name="Footer Placeholder 4">
            <a:extLst>
              <a:ext uri="{FF2B5EF4-FFF2-40B4-BE49-F238E27FC236}">
                <a16:creationId xmlns:a16="http://schemas.microsoft.com/office/drawing/2014/main" id="{984EEF57-7C60-D095-8812-B47DCB98CC4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9766B15-F57A-B137-139E-CFF0B7866CCF}"/>
              </a:ext>
            </a:extLst>
          </p:cNvPr>
          <p:cNvSpPr>
            <a:spLocks noGrp="1"/>
          </p:cNvSpPr>
          <p:nvPr>
            <p:ph type="sldNum" sz="quarter" idx="12"/>
          </p:nvPr>
        </p:nvSpPr>
        <p:spPr/>
        <p:txBody>
          <a:bodyPr/>
          <a:lstStyle/>
          <a:p>
            <a:fld id="{4A4405D7-FFBA-4903-82A0-378FFB6089DE}" type="slidenum">
              <a:rPr lang="en-IN" smtClean="0"/>
              <a:t>‹#›</a:t>
            </a:fld>
            <a:endParaRPr lang="en-IN"/>
          </a:p>
        </p:txBody>
      </p:sp>
    </p:spTree>
    <p:extLst>
      <p:ext uri="{BB962C8B-B14F-4D97-AF65-F5344CB8AC3E}">
        <p14:creationId xmlns:p14="http://schemas.microsoft.com/office/powerpoint/2010/main" val="41052565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8313F8-FA55-6571-216F-180D88DD66C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BB6D8DE-E6D4-6F3C-C4AE-07E2CE829E0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0FDF2EB-1586-8BDC-A69D-DA50F3C1720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A9289DF-699B-D515-2AD1-996D9D8A6CE5}"/>
              </a:ext>
            </a:extLst>
          </p:cNvPr>
          <p:cNvSpPr>
            <a:spLocks noGrp="1"/>
          </p:cNvSpPr>
          <p:nvPr>
            <p:ph type="dt" sz="half" idx="10"/>
          </p:nvPr>
        </p:nvSpPr>
        <p:spPr/>
        <p:txBody>
          <a:bodyPr/>
          <a:lstStyle/>
          <a:p>
            <a:fld id="{9A101926-45EA-4665-9948-6CEB783DEFBA}" type="datetimeFigureOut">
              <a:rPr lang="en-IN" smtClean="0"/>
              <a:t>15-02-2025</a:t>
            </a:fld>
            <a:endParaRPr lang="en-IN"/>
          </a:p>
        </p:txBody>
      </p:sp>
      <p:sp>
        <p:nvSpPr>
          <p:cNvPr id="6" name="Footer Placeholder 5">
            <a:extLst>
              <a:ext uri="{FF2B5EF4-FFF2-40B4-BE49-F238E27FC236}">
                <a16:creationId xmlns:a16="http://schemas.microsoft.com/office/drawing/2014/main" id="{F3C42A64-BB2A-3A58-960F-00F5EB3FD2E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EA8F7A1-133E-293F-DFFF-EE686812CB94}"/>
              </a:ext>
            </a:extLst>
          </p:cNvPr>
          <p:cNvSpPr>
            <a:spLocks noGrp="1"/>
          </p:cNvSpPr>
          <p:nvPr>
            <p:ph type="sldNum" sz="quarter" idx="12"/>
          </p:nvPr>
        </p:nvSpPr>
        <p:spPr/>
        <p:txBody>
          <a:bodyPr/>
          <a:lstStyle/>
          <a:p>
            <a:fld id="{4A4405D7-FFBA-4903-82A0-378FFB6089DE}" type="slidenum">
              <a:rPr lang="en-IN" smtClean="0"/>
              <a:t>‹#›</a:t>
            </a:fld>
            <a:endParaRPr lang="en-IN"/>
          </a:p>
        </p:txBody>
      </p:sp>
    </p:spTree>
    <p:extLst>
      <p:ext uri="{BB962C8B-B14F-4D97-AF65-F5344CB8AC3E}">
        <p14:creationId xmlns:p14="http://schemas.microsoft.com/office/powerpoint/2010/main" val="36862796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74AF26-504A-A2C7-385A-8673481C896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8B7A8F3-93DE-3AE0-ADF8-A263531116F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E277E15-DA32-1B4E-F2D2-CA7AC545D43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8AF6A97-1279-CD15-02FE-9EBD798BAB2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968F0D2-B869-053A-AC6E-04850C96A81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A1B9141-05CA-1A96-5A0C-E96A1746A463}"/>
              </a:ext>
            </a:extLst>
          </p:cNvPr>
          <p:cNvSpPr>
            <a:spLocks noGrp="1"/>
          </p:cNvSpPr>
          <p:nvPr>
            <p:ph type="dt" sz="half" idx="10"/>
          </p:nvPr>
        </p:nvSpPr>
        <p:spPr/>
        <p:txBody>
          <a:bodyPr/>
          <a:lstStyle/>
          <a:p>
            <a:fld id="{9A101926-45EA-4665-9948-6CEB783DEFBA}" type="datetimeFigureOut">
              <a:rPr lang="en-IN" smtClean="0"/>
              <a:t>15-02-2025</a:t>
            </a:fld>
            <a:endParaRPr lang="en-IN"/>
          </a:p>
        </p:txBody>
      </p:sp>
      <p:sp>
        <p:nvSpPr>
          <p:cNvPr id="8" name="Footer Placeholder 7">
            <a:extLst>
              <a:ext uri="{FF2B5EF4-FFF2-40B4-BE49-F238E27FC236}">
                <a16:creationId xmlns:a16="http://schemas.microsoft.com/office/drawing/2014/main" id="{DDF7E2C2-02C3-D5EB-2360-4F6160E0644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1124668-5EB9-66D7-15E7-0AEAD6DAEC68}"/>
              </a:ext>
            </a:extLst>
          </p:cNvPr>
          <p:cNvSpPr>
            <a:spLocks noGrp="1"/>
          </p:cNvSpPr>
          <p:nvPr>
            <p:ph type="sldNum" sz="quarter" idx="12"/>
          </p:nvPr>
        </p:nvSpPr>
        <p:spPr/>
        <p:txBody>
          <a:bodyPr/>
          <a:lstStyle/>
          <a:p>
            <a:fld id="{4A4405D7-FFBA-4903-82A0-378FFB6089DE}" type="slidenum">
              <a:rPr lang="en-IN" smtClean="0"/>
              <a:t>‹#›</a:t>
            </a:fld>
            <a:endParaRPr lang="en-IN"/>
          </a:p>
        </p:txBody>
      </p:sp>
    </p:spTree>
    <p:extLst>
      <p:ext uri="{BB962C8B-B14F-4D97-AF65-F5344CB8AC3E}">
        <p14:creationId xmlns:p14="http://schemas.microsoft.com/office/powerpoint/2010/main" val="13098787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DE505-F448-F7D5-8A88-DC0217D353D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C591137-87CB-8BE6-7D0C-A702E45B43B6}"/>
              </a:ext>
            </a:extLst>
          </p:cNvPr>
          <p:cNvSpPr>
            <a:spLocks noGrp="1"/>
          </p:cNvSpPr>
          <p:nvPr>
            <p:ph type="dt" sz="half" idx="10"/>
          </p:nvPr>
        </p:nvSpPr>
        <p:spPr/>
        <p:txBody>
          <a:bodyPr/>
          <a:lstStyle/>
          <a:p>
            <a:fld id="{9A101926-45EA-4665-9948-6CEB783DEFBA}" type="datetimeFigureOut">
              <a:rPr lang="en-IN" smtClean="0"/>
              <a:t>15-02-2025</a:t>
            </a:fld>
            <a:endParaRPr lang="en-IN"/>
          </a:p>
        </p:txBody>
      </p:sp>
      <p:sp>
        <p:nvSpPr>
          <p:cNvPr id="4" name="Footer Placeholder 3">
            <a:extLst>
              <a:ext uri="{FF2B5EF4-FFF2-40B4-BE49-F238E27FC236}">
                <a16:creationId xmlns:a16="http://schemas.microsoft.com/office/drawing/2014/main" id="{C9816C4A-F2F3-09C5-8F03-40683119B18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5A2B799-AC01-4235-2C4B-8BEF94076FB0}"/>
              </a:ext>
            </a:extLst>
          </p:cNvPr>
          <p:cNvSpPr>
            <a:spLocks noGrp="1"/>
          </p:cNvSpPr>
          <p:nvPr>
            <p:ph type="sldNum" sz="quarter" idx="12"/>
          </p:nvPr>
        </p:nvSpPr>
        <p:spPr/>
        <p:txBody>
          <a:bodyPr/>
          <a:lstStyle/>
          <a:p>
            <a:fld id="{4A4405D7-FFBA-4903-82A0-378FFB6089DE}" type="slidenum">
              <a:rPr lang="en-IN" smtClean="0"/>
              <a:t>‹#›</a:t>
            </a:fld>
            <a:endParaRPr lang="en-IN"/>
          </a:p>
        </p:txBody>
      </p:sp>
    </p:spTree>
    <p:extLst>
      <p:ext uri="{BB962C8B-B14F-4D97-AF65-F5344CB8AC3E}">
        <p14:creationId xmlns:p14="http://schemas.microsoft.com/office/powerpoint/2010/main" val="8866141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E6B75DF-06A5-66FF-F511-48ABC412F6FA}"/>
              </a:ext>
            </a:extLst>
          </p:cNvPr>
          <p:cNvSpPr>
            <a:spLocks noGrp="1"/>
          </p:cNvSpPr>
          <p:nvPr>
            <p:ph type="dt" sz="half" idx="10"/>
          </p:nvPr>
        </p:nvSpPr>
        <p:spPr/>
        <p:txBody>
          <a:bodyPr/>
          <a:lstStyle/>
          <a:p>
            <a:fld id="{9A101926-45EA-4665-9948-6CEB783DEFBA}" type="datetimeFigureOut">
              <a:rPr lang="en-IN" smtClean="0"/>
              <a:t>15-02-2025</a:t>
            </a:fld>
            <a:endParaRPr lang="en-IN"/>
          </a:p>
        </p:txBody>
      </p:sp>
      <p:sp>
        <p:nvSpPr>
          <p:cNvPr id="3" name="Footer Placeholder 2">
            <a:extLst>
              <a:ext uri="{FF2B5EF4-FFF2-40B4-BE49-F238E27FC236}">
                <a16:creationId xmlns:a16="http://schemas.microsoft.com/office/drawing/2014/main" id="{9CB7C29A-377F-64BD-496F-4AD62BBB8BA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7D5ABB9-5FAC-D0DC-7ADD-24C6990300AC}"/>
              </a:ext>
            </a:extLst>
          </p:cNvPr>
          <p:cNvSpPr>
            <a:spLocks noGrp="1"/>
          </p:cNvSpPr>
          <p:nvPr>
            <p:ph type="sldNum" sz="quarter" idx="12"/>
          </p:nvPr>
        </p:nvSpPr>
        <p:spPr/>
        <p:txBody>
          <a:bodyPr/>
          <a:lstStyle/>
          <a:p>
            <a:fld id="{4A4405D7-FFBA-4903-82A0-378FFB6089DE}" type="slidenum">
              <a:rPr lang="en-IN" smtClean="0"/>
              <a:t>‹#›</a:t>
            </a:fld>
            <a:endParaRPr lang="en-IN"/>
          </a:p>
        </p:txBody>
      </p:sp>
    </p:spTree>
    <p:extLst>
      <p:ext uri="{BB962C8B-B14F-4D97-AF65-F5344CB8AC3E}">
        <p14:creationId xmlns:p14="http://schemas.microsoft.com/office/powerpoint/2010/main" val="25471295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32E57-E7EE-2688-CECB-DA95E7D549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C20B0DD-9342-04CD-99C6-14D1635D976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BD66EDE-4836-D94B-525E-C71EA6105E0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C2AA31D-A49A-BD36-40D8-CA05E725504A}"/>
              </a:ext>
            </a:extLst>
          </p:cNvPr>
          <p:cNvSpPr>
            <a:spLocks noGrp="1"/>
          </p:cNvSpPr>
          <p:nvPr>
            <p:ph type="dt" sz="half" idx="10"/>
          </p:nvPr>
        </p:nvSpPr>
        <p:spPr/>
        <p:txBody>
          <a:bodyPr/>
          <a:lstStyle/>
          <a:p>
            <a:fld id="{9A101926-45EA-4665-9948-6CEB783DEFBA}" type="datetimeFigureOut">
              <a:rPr lang="en-IN" smtClean="0"/>
              <a:t>15-02-2025</a:t>
            </a:fld>
            <a:endParaRPr lang="en-IN"/>
          </a:p>
        </p:txBody>
      </p:sp>
      <p:sp>
        <p:nvSpPr>
          <p:cNvPr id="6" name="Footer Placeholder 5">
            <a:extLst>
              <a:ext uri="{FF2B5EF4-FFF2-40B4-BE49-F238E27FC236}">
                <a16:creationId xmlns:a16="http://schemas.microsoft.com/office/drawing/2014/main" id="{B4DAA4C4-CE3F-98D4-F3B4-497542F3415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D601770-9565-B114-E3D5-F6748E01D004}"/>
              </a:ext>
            </a:extLst>
          </p:cNvPr>
          <p:cNvSpPr>
            <a:spLocks noGrp="1"/>
          </p:cNvSpPr>
          <p:nvPr>
            <p:ph type="sldNum" sz="quarter" idx="12"/>
          </p:nvPr>
        </p:nvSpPr>
        <p:spPr/>
        <p:txBody>
          <a:bodyPr/>
          <a:lstStyle/>
          <a:p>
            <a:fld id="{4A4405D7-FFBA-4903-82A0-378FFB6089DE}" type="slidenum">
              <a:rPr lang="en-IN" smtClean="0"/>
              <a:t>‹#›</a:t>
            </a:fld>
            <a:endParaRPr lang="en-IN"/>
          </a:p>
        </p:txBody>
      </p:sp>
    </p:spTree>
    <p:extLst>
      <p:ext uri="{BB962C8B-B14F-4D97-AF65-F5344CB8AC3E}">
        <p14:creationId xmlns:p14="http://schemas.microsoft.com/office/powerpoint/2010/main" val="39274365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DB5AF-D9B8-BF70-AF10-2A79CEF977C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4F4CA5C-D3D9-020A-0498-15E435CF30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500ED04-E449-F531-E1A4-93A17652AC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7A72A6D-8F2A-951F-00A3-2FF62CB73B38}"/>
              </a:ext>
            </a:extLst>
          </p:cNvPr>
          <p:cNvSpPr>
            <a:spLocks noGrp="1"/>
          </p:cNvSpPr>
          <p:nvPr>
            <p:ph type="dt" sz="half" idx="10"/>
          </p:nvPr>
        </p:nvSpPr>
        <p:spPr/>
        <p:txBody>
          <a:bodyPr/>
          <a:lstStyle/>
          <a:p>
            <a:fld id="{9A101926-45EA-4665-9948-6CEB783DEFBA}" type="datetimeFigureOut">
              <a:rPr lang="en-IN" smtClean="0"/>
              <a:t>15-02-2025</a:t>
            </a:fld>
            <a:endParaRPr lang="en-IN"/>
          </a:p>
        </p:txBody>
      </p:sp>
      <p:sp>
        <p:nvSpPr>
          <p:cNvPr id="6" name="Footer Placeholder 5">
            <a:extLst>
              <a:ext uri="{FF2B5EF4-FFF2-40B4-BE49-F238E27FC236}">
                <a16:creationId xmlns:a16="http://schemas.microsoft.com/office/drawing/2014/main" id="{11130F15-0873-8423-155D-6EE1B22D5C0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0AC0369-164E-212F-C77B-C46E24929E4D}"/>
              </a:ext>
            </a:extLst>
          </p:cNvPr>
          <p:cNvSpPr>
            <a:spLocks noGrp="1"/>
          </p:cNvSpPr>
          <p:nvPr>
            <p:ph type="sldNum" sz="quarter" idx="12"/>
          </p:nvPr>
        </p:nvSpPr>
        <p:spPr/>
        <p:txBody>
          <a:bodyPr/>
          <a:lstStyle/>
          <a:p>
            <a:fld id="{4A4405D7-FFBA-4903-82A0-378FFB6089DE}" type="slidenum">
              <a:rPr lang="en-IN" smtClean="0"/>
              <a:t>‹#›</a:t>
            </a:fld>
            <a:endParaRPr lang="en-IN"/>
          </a:p>
        </p:txBody>
      </p:sp>
    </p:spTree>
    <p:extLst>
      <p:ext uri="{BB962C8B-B14F-4D97-AF65-F5344CB8AC3E}">
        <p14:creationId xmlns:p14="http://schemas.microsoft.com/office/powerpoint/2010/main" val="39122626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848876-0122-5D56-7F44-3EE53F5B8D1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CB9C3B1-A46E-4263-A948-86D61523328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63DD9AE-61C5-D52A-271F-7EC04E6E461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101926-45EA-4665-9948-6CEB783DEFBA}" type="datetimeFigureOut">
              <a:rPr lang="en-IN" smtClean="0"/>
              <a:t>15-02-2025</a:t>
            </a:fld>
            <a:endParaRPr lang="en-IN"/>
          </a:p>
        </p:txBody>
      </p:sp>
      <p:sp>
        <p:nvSpPr>
          <p:cNvPr id="5" name="Footer Placeholder 4">
            <a:extLst>
              <a:ext uri="{FF2B5EF4-FFF2-40B4-BE49-F238E27FC236}">
                <a16:creationId xmlns:a16="http://schemas.microsoft.com/office/drawing/2014/main" id="{0EA8496C-C24B-1664-AC39-F506E3BFF91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1DDC023-5208-EC16-6E36-7453C37FB06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4405D7-FFBA-4903-82A0-378FFB6089DE}" type="slidenum">
              <a:rPr lang="en-IN" smtClean="0"/>
              <a:t>‹#›</a:t>
            </a:fld>
            <a:endParaRPr lang="en-IN"/>
          </a:p>
        </p:txBody>
      </p:sp>
    </p:spTree>
    <p:extLst>
      <p:ext uri="{BB962C8B-B14F-4D97-AF65-F5344CB8AC3E}">
        <p14:creationId xmlns:p14="http://schemas.microsoft.com/office/powerpoint/2010/main" val="28593787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C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1047C-C483-6F31-990A-F614E540E017}"/>
              </a:ext>
            </a:extLst>
          </p:cNvPr>
          <p:cNvSpPr>
            <a:spLocks noGrp="1"/>
          </p:cNvSpPr>
          <p:nvPr>
            <p:ph type="ctrTitle"/>
          </p:nvPr>
        </p:nvSpPr>
        <p:spPr>
          <a:xfrm>
            <a:off x="1524000" y="1122363"/>
            <a:ext cx="9144000" cy="3026850"/>
          </a:xfrm>
        </p:spPr>
        <p:txBody>
          <a:bodyPr/>
          <a:lstStyle/>
          <a:p>
            <a:r>
              <a:rPr lang="en-US" b="1" dirty="0"/>
              <a:t>California Road Accident Data Analysis</a:t>
            </a:r>
            <a:endParaRPr lang="en-IN" b="1" dirty="0"/>
          </a:p>
        </p:txBody>
      </p:sp>
    </p:spTree>
    <p:extLst>
      <p:ext uri="{BB962C8B-B14F-4D97-AF65-F5344CB8AC3E}">
        <p14:creationId xmlns:p14="http://schemas.microsoft.com/office/powerpoint/2010/main" val="20132416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59631BEE-2E86-5C86-BFCF-B3B73C8D5B2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 y="648932"/>
            <a:ext cx="12192000" cy="5456903"/>
          </a:xfrm>
        </p:spPr>
      </p:pic>
    </p:spTree>
    <p:extLst>
      <p:ext uri="{BB962C8B-B14F-4D97-AF65-F5344CB8AC3E}">
        <p14:creationId xmlns:p14="http://schemas.microsoft.com/office/powerpoint/2010/main" val="7403148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C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43985-C68E-ACC3-06B2-95AE4F25F78D}"/>
              </a:ext>
            </a:extLst>
          </p:cNvPr>
          <p:cNvSpPr>
            <a:spLocks noGrp="1"/>
          </p:cNvSpPr>
          <p:nvPr>
            <p:ph type="title"/>
          </p:nvPr>
        </p:nvSpPr>
        <p:spPr/>
        <p:txBody>
          <a:bodyPr>
            <a:normAutofit/>
          </a:bodyPr>
          <a:lstStyle/>
          <a:p>
            <a:pPr algn="ctr"/>
            <a:r>
              <a:rPr lang="en-IN" sz="4800" b="1" dirty="0"/>
              <a:t>Project Summary</a:t>
            </a:r>
          </a:p>
        </p:txBody>
      </p:sp>
      <p:sp>
        <p:nvSpPr>
          <p:cNvPr id="3" name="Content Placeholder 2">
            <a:extLst>
              <a:ext uri="{FF2B5EF4-FFF2-40B4-BE49-F238E27FC236}">
                <a16:creationId xmlns:a16="http://schemas.microsoft.com/office/drawing/2014/main" id="{B5BBCDCD-BA76-5758-2A5C-D7B7E148408F}"/>
              </a:ext>
            </a:extLst>
          </p:cNvPr>
          <p:cNvSpPr>
            <a:spLocks noGrp="1"/>
          </p:cNvSpPr>
          <p:nvPr>
            <p:ph idx="1"/>
          </p:nvPr>
        </p:nvSpPr>
        <p:spPr/>
        <p:txBody>
          <a:bodyPr>
            <a:normAutofit lnSpcReduction="10000"/>
          </a:bodyPr>
          <a:lstStyle/>
          <a:p>
            <a:r>
              <a:rPr lang="en-US" dirty="0"/>
              <a:t>This </a:t>
            </a:r>
            <a:r>
              <a:rPr lang="en-US" b="1" dirty="0"/>
              <a:t>Excel dashboard</a:t>
            </a:r>
            <a:r>
              <a:rPr lang="en-US" dirty="0"/>
              <a:t> analyzes road accidents in California, focusing on accident trends, vehicle involvement, geographical variations, and severity rates. It helps identify which vehicle types have the highest and lowest accident rates, how accidents vary with population size, and which counties have the most severe cases.</a:t>
            </a:r>
          </a:p>
          <a:p>
            <a:r>
              <a:rPr lang="en-US" dirty="0"/>
              <a:t>Using </a:t>
            </a:r>
            <a:r>
              <a:rPr lang="en-US" b="1" dirty="0"/>
              <a:t>pivot tables, bar charts, and trend analysis</a:t>
            </a:r>
            <a:r>
              <a:rPr lang="en-US" dirty="0"/>
              <a:t>, the dashboard tracks accident patterns over time and forecasts future incidents. The insights help in suggesting preventive measures like better infrastructure, stricter traffic laws, and public awareness campaigns. This project serves as a valuable tool for policymakers to enhance road safety and reduce accidents in California.</a:t>
            </a:r>
          </a:p>
          <a:p>
            <a:pPr marL="0" indent="0">
              <a:buNone/>
            </a:pPr>
            <a:endParaRPr lang="en-IN" dirty="0"/>
          </a:p>
        </p:txBody>
      </p:sp>
    </p:spTree>
    <p:extLst>
      <p:ext uri="{BB962C8B-B14F-4D97-AF65-F5344CB8AC3E}">
        <p14:creationId xmlns:p14="http://schemas.microsoft.com/office/powerpoint/2010/main" val="13624708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C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F215CF-FAD6-D25C-C23E-DE39EF60BDDA}"/>
              </a:ext>
            </a:extLst>
          </p:cNvPr>
          <p:cNvSpPr>
            <a:spLocks noGrp="1"/>
          </p:cNvSpPr>
          <p:nvPr>
            <p:ph type="title"/>
          </p:nvPr>
        </p:nvSpPr>
        <p:spPr/>
        <p:txBody>
          <a:bodyPr/>
          <a:lstStyle/>
          <a:p>
            <a:pPr algn="ctr"/>
            <a:r>
              <a:rPr lang="en-IN" b="1" dirty="0"/>
              <a:t>Objectives</a:t>
            </a:r>
          </a:p>
        </p:txBody>
      </p:sp>
      <p:sp>
        <p:nvSpPr>
          <p:cNvPr id="3" name="Content Placeholder 2">
            <a:extLst>
              <a:ext uri="{FF2B5EF4-FFF2-40B4-BE49-F238E27FC236}">
                <a16:creationId xmlns:a16="http://schemas.microsoft.com/office/drawing/2014/main" id="{B336DA96-77D8-423B-3AAD-2A50EF307C02}"/>
              </a:ext>
            </a:extLst>
          </p:cNvPr>
          <p:cNvSpPr>
            <a:spLocks noGrp="1"/>
          </p:cNvSpPr>
          <p:nvPr>
            <p:ph idx="1"/>
          </p:nvPr>
        </p:nvSpPr>
        <p:spPr/>
        <p:txBody>
          <a:bodyPr>
            <a:normAutofit/>
          </a:bodyPr>
          <a:lstStyle/>
          <a:p>
            <a:r>
              <a:rPr lang="en-US" sz="2400" dirty="0"/>
              <a:t> Show the number of accidents from different modes of vehicle and from which mode the accidents are highest and lowest ?</a:t>
            </a:r>
          </a:p>
          <a:p>
            <a:r>
              <a:rPr lang="en-US" sz="2400" dirty="0"/>
              <a:t> How do number of accidents vary with respect to the population ? </a:t>
            </a:r>
          </a:p>
          <a:p>
            <a:r>
              <a:rPr lang="en-US" sz="2400" dirty="0"/>
              <a:t>How do accident rates vary between different geographical types ? </a:t>
            </a:r>
          </a:p>
          <a:p>
            <a:r>
              <a:rPr lang="en-US" sz="2400" dirty="0"/>
              <a:t>Which countries in </a:t>
            </a:r>
            <a:r>
              <a:rPr lang="en-US" sz="2400" dirty="0" err="1"/>
              <a:t>california</a:t>
            </a:r>
            <a:r>
              <a:rPr lang="en-US" sz="2400" dirty="0"/>
              <a:t> have the highest and lowest rates of road severity cases ? </a:t>
            </a:r>
          </a:p>
          <a:p>
            <a:r>
              <a:rPr lang="en-US" sz="2400" dirty="0"/>
              <a:t>How has the frequency of road accidents in </a:t>
            </a:r>
            <a:r>
              <a:rPr lang="en-US" sz="2400" dirty="0" err="1"/>
              <a:t>california</a:t>
            </a:r>
            <a:r>
              <a:rPr lang="en-US" sz="2400" dirty="0"/>
              <a:t> changed over the years ? </a:t>
            </a:r>
          </a:p>
          <a:p>
            <a:r>
              <a:rPr lang="en-US" sz="2400" dirty="0"/>
              <a:t>What can be the measure steps to be taken to prevent such kind of road accidents by forecasting the accident cases ? </a:t>
            </a:r>
            <a:endParaRPr lang="en-IN" sz="2400" dirty="0"/>
          </a:p>
        </p:txBody>
      </p:sp>
    </p:spTree>
    <p:extLst>
      <p:ext uri="{BB962C8B-B14F-4D97-AF65-F5344CB8AC3E}">
        <p14:creationId xmlns:p14="http://schemas.microsoft.com/office/powerpoint/2010/main" val="25454914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C8A3B-6DE6-CE55-ECFC-105063FD4591}"/>
              </a:ext>
            </a:extLst>
          </p:cNvPr>
          <p:cNvSpPr>
            <a:spLocks noGrp="1"/>
          </p:cNvSpPr>
          <p:nvPr>
            <p:ph type="title"/>
          </p:nvPr>
        </p:nvSpPr>
        <p:spPr/>
        <p:txBody>
          <a:bodyPr>
            <a:normAutofit fontScale="90000"/>
          </a:bodyPr>
          <a:lstStyle/>
          <a:p>
            <a:r>
              <a:rPr lang="en-US" sz="4400" b="1" dirty="0">
                <a:solidFill>
                  <a:schemeClr val="tx1"/>
                </a:solidFill>
              </a:rPr>
              <a:t>How do number of accidents</a:t>
            </a:r>
            <a:r>
              <a:rPr lang="en-US" sz="4400" b="1" baseline="0" dirty="0">
                <a:solidFill>
                  <a:schemeClr val="tx1"/>
                </a:solidFill>
              </a:rPr>
              <a:t> vary with respect to the population ?</a:t>
            </a:r>
            <a:br>
              <a:rPr lang="en-US" sz="4400" b="1" dirty="0">
                <a:solidFill>
                  <a:schemeClr val="tx1"/>
                </a:solidFill>
              </a:rPr>
            </a:br>
            <a:endParaRPr lang="en-IN" b="1" dirty="0"/>
          </a:p>
        </p:txBody>
      </p:sp>
      <p:pic>
        <p:nvPicPr>
          <p:cNvPr id="6" name="Content Placeholder 5">
            <a:extLst>
              <a:ext uri="{FF2B5EF4-FFF2-40B4-BE49-F238E27FC236}">
                <a16:creationId xmlns:a16="http://schemas.microsoft.com/office/drawing/2014/main" id="{B4CD5F18-8434-3F50-7E37-9E35271FEBB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4478" y="2015956"/>
            <a:ext cx="6611273" cy="4476919"/>
          </a:xfrm>
        </p:spPr>
      </p:pic>
      <p:pic>
        <p:nvPicPr>
          <p:cNvPr id="8" name="Picture 7">
            <a:extLst>
              <a:ext uri="{FF2B5EF4-FFF2-40B4-BE49-F238E27FC236}">
                <a16:creationId xmlns:a16="http://schemas.microsoft.com/office/drawing/2014/main" id="{12BEF09A-BC64-319B-7DA3-1525C4F8B6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44663" y="1690688"/>
            <a:ext cx="2907026" cy="1184589"/>
          </a:xfrm>
          <a:prstGeom prst="rect">
            <a:avLst/>
          </a:prstGeom>
        </p:spPr>
      </p:pic>
      <p:sp>
        <p:nvSpPr>
          <p:cNvPr id="9" name="Rectangle: Rounded Corners 8">
            <a:extLst>
              <a:ext uri="{FF2B5EF4-FFF2-40B4-BE49-F238E27FC236}">
                <a16:creationId xmlns:a16="http://schemas.microsoft.com/office/drawing/2014/main" id="{05B2D9CB-B49B-4B35-8BFE-F8D13F3FE09F}"/>
              </a:ext>
            </a:extLst>
          </p:cNvPr>
          <p:cNvSpPr/>
          <p:nvPr/>
        </p:nvSpPr>
        <p:spPr>
          <a:xfrm>
            <a:off x="7035699" y="2924437"/>
            <a:ext cx="4951823" cy="3555023"/>
          </a:xfrm>
          <a:prstGeom prst="roundRect">
            <a:avLst>
              <a:gd name="adj" fmla="val 5797"/>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lang="en-US" sz="1600" dirty="0">
                <a:solidFill>
                  <a:schemeClr val="tx1"/>
                </a:solidFill>
              </a:rPr>
              <a:t>From</a:t>
            </a:r>
            <a:r>
              <a:rPr lang="en-US" sz="1600" baseline="0" dirty="0">
                <a:solidFill>
                  <a:schemeClr val="tx1"/>
                </a:solidFill>
              </a:rPr>
              <a:t> the given chart it can be identified that there are 168420  cases of severity from all the types of vehicles and highest number of accidents occur from the car/pickup and the lowest occurs from the buses.</a:t>
            </a:r>
          </a:p>
          <a:p>
            <a:pPr algn="l"/>
            <a:endParaRPr lang="en-US" sz="1800" b="1" baseline="0" dirty="0">
              <a:solidFill>
                <a:schemeClr val="tx1"/>
              </a:solidFill>
            </a:endParaRPr>
          </a:p>
          <a:p>
            <a:pPr algn="l"/>
            <a:r>
              <a:rPr lang="en-US" sz="2000" b="1" baseline="0" dirty="0">
                <a:solidFill>
                  <a:schemeClr val="tx1"/>
                </a:solidFill>
              </a:rPr>
              <a:t>Prevention :</a:t>
            </a:r>
          </a:p>
          <a:p>
            <a:r>
              <a:rPr lang="en-US" sz="1600" baseline="0" dirty="0">
                <a:solidFill>
                  <a:schemeClr val="tx1"/>
                </a:solidFill>
              </a:rPr>
              <a:t>1.  </a:t>
            </a:r>
            <a:r>
              <a:rPr lang="en-US" sz="1600" b="0" i="0" dirty="0">
                <a:solidFill>
                  <a:schemeClr val="tx1"/>
                </a:solidFill>
                <a:effectLst/>
                <a:latin typeface="+mn-lt"/>
                <a:ea typeface="+mn-ea"/>
                <a:cs typeface="+mn-cs"/>
              </a:rPr>
              <a:t>Investing in road infrastructure to</a:t>
            </a:r>
            <a:r>
              <a:rPr lang="en-US" sz="1600" b="0" i="0" baseline="0" dirty="0">
                <a:solidFill>
                  <a:schemeClr val="tx1"/>
                </a:solidFill>
                <a:effectLst/>
                <a:latin typeface="+mn-lt"/>
                <a:ea typeface="+mn-ea"/>
                <a:cs typeface="+mn-cs"/>
              </a:rPr>
              <a:t> get </a:t>
            </a:r>
            <a:r>
              <a:rPr lang="en-US" sz="1600" b="0" i="0" dirty="0">
                <a:solidFill>
                  <a:schemeClr val="tx1"/>
                </a:solidFill>
                <a:effectLst/>
                <a:latin typeface="+mn-lt"/>
                <a:ea typeface="+mn-ea"/>
                <a:cs typeface="+mn-cs"/>
              </a:rPr>
              <a:t> better signaling, road markings, lighting, and pedestrian crossings can improve</a:t>
            </a:r>
            <a:r>
              <a:rPr lang="en-US" sz="1600" b="0" i="0" baseline="0" dirty="0">
                <a:solidFill>
                  <a:schemeClr val="tx1"/>
                </a:solidFill>
                <a:effectLst/>
                <a:latin typeface="+mn-lt"/>
                <a:ea typeface="+mn-ea"/>
                <a:cs typeface="+mn-cs"/>
              </a:rPr>
              <a:t> the</a:t>
            </a:r>
            <a:r>
              <a:rPr lang="en-US" sz="1600" b="0" i="0" dirty="0">
                <a:solidFill>
                  <a:schemeClr val="tx1"/>
                </a:solidFill>
                <a:effectLst/>
                <a:latin typeface="+mn-lt"/>
                <a:ea typeface="+mn-ea"/>
                <a:cs typeface="+mn-cs"/>
              </a:rPr>
              <a:t> safety for all road users.</a:t>
            </a:r>
          </a:p>
          <a:p>
            <a:endParaRPr lang="en-US" sz="1400" b="0" i="0" dirty="0">
              <a:solidFill>
                <a:schemeClr val="tx1"/>
              </a:solidFill>
              <a:effectLst/>
              <a:latin typeface="+mn-lt"/>
              <a:ea typeface="+mn-ea"/>
              <a:cs typeface="+mn-cs"/>
            </a:endParaRPr>
          </a:p>
          <a:p>
            <a:r>
              <a:rPr lang="en-US" sz="1600" b="0" i="0" dirty="0">
                <a:solidFill>
                  <a:schemeClr val="tx1"/>
                </a:solidFill>
                <a:effectLst/>
                <a:latin typeface="+mn-lt"/>
                <a:ea typeface="+mn-ea"/>
                <a:cs typeface="+mn-cs"/>
              </a:rPr>
              <a:t>2. </a:t>
            </a:r>
            <a:r>
              <a:rPr lang="en-US" sz="1600" b="0" i="0" dirty="0" err="1">
                <a:solidFill>
                  <a:schemeClr val="tx1"/>
                </a:solidFill>
                <a:effectLst/>
                <a:latin typeface="+mn-lt"/>
                <a:ea typeface="+mn-ea"/>
                <a:cs typeface="+mn-cs"/>
              </a:rPr>
              <a:t>Equipting</a:t>
            </a:r>
            <a:r>
              <a:rPr lang="en-US" sz="1600" b="0" i="0" dirty="0">
                <a:solidFill>
                  <a:schemeClr val="tx1"/>
                </a:solidFill>
                <a:effectLst/>
                <a:latin typeface="+mn-lt"/>
                <a:ea typeface="+mn-ea"/>
                <a:cs typeface="+mn-cs"/>
              </a:rPr>
              <a:t> the vehicle</a:t>
            </a:r>
            <a:r>
              <a:rPr lang="en-US" sz="1600" b="0" i="0" baseline="0" dirty="0">
                <a:solidFill>
                  <a:schemeClr val="tx1"/>
                </a:solidFill>
                <a:effectLst/>
                <a:latin typeface="+mn-lt"/>
                <a:ea typeface="+mn-ea"/>
                <a:cs typeface="+mn-cs"/>
              </a:rPr>
              <a:t>s by advance safety features like ABS , ESC and collision avoiding  system.</a:t>
            </a:r>
          </a:p>
          <a:p>
            <a:r>
              <a:rPr lang="en-US" sz="1400" b="0" i="0" baseline="0" dirty="0">
                <a:solidFill>
                  <a:schemeClr val="tx1"/>
                </a:solidFill>
                <a:effectLst/>
                <a:latin typeface="+mn-lt"/>
                <a:ea typeface="+mn-ea"/>
                <a:cs typeface="+mn-cs"/>
              </a:rPr>
              <a:t>              </a:t>
            </a:r>
            <a:endParaRPr lang="en-US" sz="1400" dirty="0">
              <a:solidFill>
                <a:schemeClr val="tx1"/>
              </a:solidFill>
              <a:effectLst/>
            </a:endParaRPr>
          </a:p>
          <a:p>
            <a:pPr algn="l"/>
            <a:endParaRPr lang="en-US" sz="1400" baseline="0" dirty="0">
              <a:solidFill>
                <a:schemeClr val="tx1"/>
              </a:solidFill>
            </a:endParaRPr>
          </a:p>
          <a:p>
            <a:pPr algn="l"/>
            <a:endParaRPr lang="en-US" sz="1400" baseline="0" dirty="0">
              <a:solidFill>
                <a:schemeClr val="tx1"/>
              </a:solidFill>
            </a:endParaRPr>
          </a:p>
          <a:p>
            <a:pPr algn="l"/>
            <a:endParaRPr lang="en-US" sz="1400" dirty="0">
              <a:solidFill>
                <a:schemeClr val="tx1"/>
              </a:solidFill>
            </a:endParaRPr>
          </a:p>
        </p:txBody>
      </p:sp>
    </p:spTree>
    <p:extLst>
      <p:ext uri="{BB962C8B-B14F-4D97-AF65-F5344CB8AC3E}">
        <p14:creationId xmlns:p14="http://schemas.microsoft.com/office/powerpoint/2010/main" val="40988371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AE34E-36B9-5B92-4B22-FF6703A3A3AD}"/>
              </a:ext>
            </a:extLst>
          </p:cNvPr>
          <p:cNvSpPr>
            <a:spLocks noGrp="1"/>
          </p:cNvSpPr>
          <p:nvPr>
            <p:ph type="title"/>
          </p:nvPr>
        </p:nvSpPr>
        <p:spPr>
          <a:xfrm>
            <a:off x="737431" y="223083"/>
            <a:ext cx="11769202" cy="978403"/>
          </a:xfrm>
        </p:spPr>
        <p:txBody>
          <a:bodyPr>
            <a:noAutofit/>
          </a:bodyPr>
          <a:lstStyle/>
          <a:p>
            <a:r>
              <a:rPr lang="en-US" sz="3200" b="1" dirty="0">
                <a:solidFill>
                  <a:schemeClr val="tx1"/>
                </a:solidFill>
              </a:rPr>
              <a:t>How do number of accidents</a:t>
            </a:r>
            <a:r>
              <a:rPr lang="en-US" sz="3200" b="1" baseline="0" dirty="0">
                <a:solidFill>
                  <a:schemeClr val="tx1"/>
                </a:solidFill>
              </a:rPr>
              <a:t> vary with respect to the population ?</a:t>
            </a:r>
            <a:br>
              <a:rPr lang="en-US" sz="3200" b="1" dirty="0">
                <a:solidFill>
                  <a:schemeClr val="tx1"/>
                </a:solidFill>
              </a:rPr>
            </a:br>
            <a:endParaRPr lang="en-IN" sz="3200" b="1" dirty="0"/>
          </a:p>
        </p:txBody>
      </p:sp>
      <p:sp>
        <p:nvSpPr>
          <p:cNvPr id="4" name="Content Placeholder 3">
            <a:extLst>
              <a:ext uri="{FF2B5EF4-FFF2-40B4-BE49-F238E27FC236}">
                <a16:creationId xmlns:a16="http://schemas.microsoft.com/office/drawing/2014/main" id="{EA2D2B0F-0D95-4476-971B-76FFF208A38B}"/>
              </a:ext>
            </a:extLst>
          </p:cNvPr>
          <p:cNvSpPr>
            <a:spLocks noGrp="1"/>
          </p:cNvSpPr>
          <p:nvPr>
            <p:ph idx="1"/>
          </p:nvPr>
        </p:nvSpPr>
        <p:spPr>
          <a:xfrm>
            <a:off x="7299473" y="2179889"/>
            <a:ext cx="4548398" cy="4606675"/>
          </a:xfrm>
          <a:prstGeom prst="roundRect">
            <a:avLst>
              <a:gd name="adj" fmla="val 8559"/>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t">
            <a:norm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buNone/>
            </a:pPr>
            <a:r>
              <a:rPr lang="en-US" sz="1400" dirty="0">
                <a:solidFill>
                  <a:schemeClr val="tx1"/>
                </a:solidFill>
              </a:rPr>
              <a:t>By</a:t>
            </a:r>
            <a:r>
              <a:rPr lang="en-US" sz="1400" baseline="0" dirty="0">
                <a:solidFill>
                  <a:schemeClr val="tx1"/>
                </a:solidFill>
              </a:rPr>
              <a:t> the graph it is clear that the less population  have the death cases and there are </a:t>
            </a:r>
            <a:r>
              <a:rPr lang="en-US" sz="1400" baseline="0" dirty="0" err="1">
                <a:solidFill>
                  <a:schemeClr val="tx1"/>
                </a:solidFill>
              </a:rPr>
              <a:t>severy</a:t>
            </a:r>
            <a:r>
              <a:rPr lang="en-US" sz="1400" baseline="0" dirty="0">
                <a:solidFill>
                  <a:schemeClr val="tx1"/>
                </a:solidFill>
              </a:rPr>
              <a:t> injuries in higher population .</a:t>
            </a:r>
          </a:p>
          <a:p>
            <a:pPr algn="l">
              <a:buNone/>
            </a:pPr>
            <a:r>
              <a:rPr lang="en-US" sz="2000" b="1" baseline="0" dirty="0">
                <a:solidFill>
                  <a:sysClr val="windowText" lastClr="000000"/>
                </a:solidFill>
              </a:rPr>
              <a:t>REASON</a:t>
            </a:r>
            <a:r>
              <a:rPr lang="en-US" sz="1200" baseline="0" dirty="0">
                <a:solidFill>
                  <a:schemeClr val="tx1"/>
                </a:solidFill>
              </a:rPr>
              <a:t>:</a:t>
            </a:r>
          </a:p>
          <a:p>
            <a:pPr algn="l">
              <a:buNone/>
            </a:pPr>
            <a:r>
              <a:rPr lang="en-US" sz="1200" baseline="0" dirty="0">
                <a:solidFill>
                  <a:schemeClr val="tx1"/>
                </a:solidFill>
              </a:rPr>
              <a:t>1. The reason of death is that the peoples living in underdeveloped areas might have less   facilities to get instant treatment because they are living far from the hospitals and </a:t>
            </a:r>
            <a:r>
              <a:rPr lang="en-US" sz="1200" baseline="0" dirty="0" err="1">
                <a:solidFill>
                  <a:schemeClr val="tx1"/>
                </a:solidFill>
              </a:rPr>
              <a:t>dispencaries</a:t>
            </a:r>
            <a:r>
              <a:rPr lang="en-US" sz="1200" baseline="0" dirty="0">
                <a:solidFill>
                  <a:schemeClr val="tx1"/>
                </a:solidFill>
              </a:rPr>
              <a:t>. </a:t>
            </a:r>
          </a:p>
          <a:p>
            <a:pPr algn="l">
              <a:buNone/>
            </a:pPr>
            <a:r>
              <a:rPr lang="en-US" sz="1200" baseline="0" dirty="0">
                <a:solidFill>
                  <a:schemeClr val="tx1"/>
                </a:solidFill>
              </a:rPr>
              <a:t>2.The reason of severe injuries is that the peoples are living in the highly populated areas which are more prone to high traffic but because of urban areas they get treatment instantly.</a:t>
            </a:r>
          </a:p>
          <a:p>
            <a:pPr algn="l"/>
            <a:endParaRPr lang="en-US" sz="1200" baseline="0" dirty="0">
              <a:solidFill>
                <a:schemeClr val="tx1"/>
              </a:solidFill>
            </a:endParaRPr>
          </a:p>
          <a:p>
            <a:pPr algn="l">
              <a:buNone/>
            </a:pPr>
            <a:r>
              <a:rPr lang="en-US" sz="1600" b="1" baseline="0" dirty="0">
                <a:solidFill>
                  <a:srgbClr val="00B050"/>
                </a:solidFill>
              </a:rPr>
              <a:t>PREVENTION:</a:t>
            </a:r>
          </a:p>
          <a:p>
            <a:pPr algn="l">
              <a:buNone/>
            </a:pPr>
            <a:r>
              <a:rPr lang="en-US" sz="1200" baseline="0" dirty="0">
                <a:solidFill>
                  <a:schemeClr val="tx1"/>
                </a:solidFill>
              </a:rPr>
              <a:t>1.  There should be infrastructural development in the under developed areas and establishing better communication with the urban areas to insure better facilities for the treatments.</a:t>
            </a:r>
          </a:p>
          <a:p>
            <a:pPr algn="l">
              <a:buNone/>
            </a:pPr>
            <a:r>
              <a:rPr lang="en-US" sz="1200" baseline="0" dirty="0">
                <a:solidFill>
                  <a:schemeClr val="tx1"/>
                </a:solidFill>
              </a:rPr>
              <a:t>2.  In the highly populated areas the government should implement population control policies as well as focus on the better road traffic signals and  investing on the safety like </a:t>
            </a:r>
            <a:r>
              <a:rPr lang="en-US" sz="1200" baseline="0" dirty="0" err="1">
                <a:solidFill>
                  <a:schemeClr val="tx1"/>
                </a:solidFill>
              </a:rPr>
              <a:t>equipting</a:t>
            </a:r>
            <a:r>
              <a:rPr lang="en-US" sz="1200" baseline="0" dirty="0">
                <a:solidFill>
                  <a:schemeClr val="tx1"/>
                </a:solidFill>
              </a:rPr>
              <a:t> vehicles with ABS , collision avoidance systems.</a:t>
            </a:r>
            <a:endParaRPr lang="en-US" sz="1400" baseline="0" dirty="0">
              <a:solidFill>
                <a:schemeClr val="tx1"/>
              </a:solidFill>
            </a:endParaRPr>
          </a:p>
        </p:txBody>
      </p:sp>
      <p:pic>
        <p:nvPicPr>
          <p:cNvPr id="10" name="Picture 9">
            <a:extLst>
              <a:ext uri="{FF2B5EF4-FFF2-40B4-BE49-F238E27FC236}">
                <a16:creationId xmlns:a16="http://schemas.microsoft.com/office/drawing/2014/main" id="{257F6739-7CAD-4E02-ECBD-D3BC6A6CA7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992" y="1690688"/>
            <a:ext cx="7122481" cy="4516181"/>
          </a:xfrm>
          <a:prstGeom prst="rect">
            <a:avLst/>
          </a:prstGeom>
        </p:spPr>
      </p:pic>
      <p:pic>
        <p:nvPicPr>
          <p:cNvPr id="12" name="Picture 11">
            <a:extLst>
              <a:ext uri="{FF2B5EF4-FFF2-40B4-BE49-F238E27FC236}">
                <a16:creationId xmlns:a16="http://schemas.microsoft.com/office/drawing/2014/main" id="{E121B73B-217B-FF96-78A6-C579201144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96251" y="1201486"/>
            <a:ext cx="1857549" cy="978403"/>
          </a:xfrm>
          <a:prstGeom prst="rect">
            <a:avLst/>
          </a:prstGeom>
        </p:spPr>
      </p:pic>
    </p:spTree>
    <p:extLst>
      <p:ext uri="{BB962C8B-B14F-4D97-AF65-F5344CB8AC3E}">
        <p14:creationId xmlns:p14="http://schemas.microsoft.com/office/powerpoint/2010/main" val="10607408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5C048-5A14-5480-05EC-49F8A6AD406A}"/>
              </a:ext>
            </a:extLst>
          </p:cNvPr>
          <p:cNvSpPr>
            <a:spLocks noGrp="1"/>
          </p:cNvSpPr>
          <p:nvPr>
            <p:ph type="title"/>
          </p:nvPr>
        </p:nvSpPr>
        <p:spPr>
          <a:xfrm>
            <a:off x="275303" y="365125"/>
            <a:ext cx="11078497" cy="1325563"/>
          </a:xfrm>
        </p:spPr>
        <p:txBody>
          <a:bodyPr>
            <a:noAutofit/>
          </a:bodyPr>
          <a:lstStyle/>
          <a:p>
            <a:r>
              <a:rPr lang="en-US" sz="3200" b="1" dirty="0">
                <a:solidFill>
                  <a:schemeClr val="tx1"/>
                </a:solidFill>
              </a:rPr>
              <a:t>How</a:t>
            </a:r>
            <a:r>
              <a:rPr lang="en-US" sz="3200" b="1" baseline="0" dirty="0">
                <a:solidFill>
                  <a:schemeClr val="tx1"/>
                </a:solidFill>
              </a:rPr>
              <a:t> do accident rates vary between different geographical types ?</a:t>
            </a:r>
            <a:br>
              <a:rPr lang="en-US" sz="1800" b="1" dirty="0">
                <a:solidFill>
                  <a:schemeClr val="tx1"/>
                </a:solidFill>
              </a:rPr>
            </a:br>
            <a:endParaRPr lang="en-IN" sz="3200" b="1" dirty="0"/>
          </a:p>
        </p:txBody>
      </p:sp>
      <p:pic>
        <p:nvPicPr>
          <p:cNvPr id="5" name="Content Placeholder 4">
            <a:extLst>
              <a:ext uri="{FF2B5EF4-FFF2-40B4-BE49-F238E27FC236}">
                <a16:creationId xmlns:a16="http://schemas.microsoft.com/office/drawing/2014/main" id="{3EB66F1A-7598-5D13-BEBC-1534955EFEF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8541" y="2014136"/>
            <a:ext cx="7187776" cy="4366999"/>
          </a:xfrm>
        </p:spPr>
      </p:pic>
      <p:pic>
        <p:nvPicPr>
          <p:cNvPr id="7" name="Picture 6">
            <a:extLst>
              <a:ext uri="{FF2B5EF4-FFF2-40B4-BE49-F238E27FC236}">
                <a16:creationId xmlns:a16="http://schemas.microsoft.com/office/drawing/2014/main" id="{78BCEE2D-8914-B380-F65B-03223CC2228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22109" y="1812538"/>
            <a:ext cx="2400635" cy="1451772"/>
          </a:xfrm>
          <a:prstGeom prst="rect">
            <a:avLst/>
          </a:prstGeom>
        </p:spPr>
      </p:pic>
      <p:sp>
        <p:nvSpPr>
          <p:cNvPr id="8" name="Rectangle: Rounded Corners 7">
            <a:extLst>
              <a:ext uri="{FF2B5EF4-FFF2-40B4-BE49-F238E27FC236}">
                <a16:creationId xmlns:a16="http://schemas.microsoft.com/office/drawing/2014/main" id="{D534C3C6-B512-444E-B071-4CCDCEE815C8}"/>
              </a:ext>
            </a:extLst>
          </p:cNvPr>
          <p:cNvSpPr/>
          <p:nvPr/>
        </p:nvSpPr>
        <p:spPr>
          <a:xfrm>
            <a:off x="7464988" y="3519148"/>
            <a:ext cx="4714875" cy="2193393"/>
          </a:xfrm>
          <a:prstGeom prst="round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lang="en-US" sz="2000" dirty="0">
                <a:solidFill>
                  <a:schemeClr val="bg2">
                    <a:lumMod val="25000"/>
                  </a:schemeClr>
                </a:solidFill>
              </a:rPr>
              <a:t>This chart explains</a:t>
            </a:r>
            <a:r>
              <a:rPr lang="en-US" sz="2000" baseline="0" dirty="0">
                <a:solidFill>
                  <a:schemeClr val="bg2">
                    <a:lumMod val="25000"/>
                  </a:schemeClr>
                </a:solidFill>
              </a:rPr>
              <a:t> region wise number of severity/injuries  of </a:t>
            </a:r>
            <a:r>
              <a:rPr lang="en-US" sz="2000" baseline="0" dirty="0" err="1">
                <a:solidFill>
                  <a:schemeClr val="bg2">
                    <a:lumMod val="25000"/>
                  </a:schemeClr>
                </a:solidFill>
              </a:rPr>
              <a:t>california</a:t>
            </a:r>
            <a:r>
              <a:rPr lang="en-US" sz="2000" baseline="0" dirty="0">
                <a:solidFill>
                  <a:schemeClr val="bg2">
                    <a:lumMod val="25000"/>
                  </a:schemeClr>
                </a:solidFill>
              </a:rPr>
              <a:t> from this wet get to know that CT region has the highest rate of severity cases and region CA has the lowest rate of severity cases.</a:t>
            </a:r>
            <a:endParaRPr lang="en-US" sz="2000" dirty="0">
              <a:solidFill>
                <a:schemeClr val="bg2">
                  <a:lumMod val="25000"/>
                </a:schemeClr>
              </a:solidFill>
            </a:endParaRPr>
          </a:p>
        </p:txBody>
      </p:sp>
    </p:spTree>
    <p:extLst>
      <p:ext uri="{BB962C8B-B14F-4D97-AF65-F5344CB8AC3E}">
        <p14:creationId xmlns:p14="http://schemas.microsoft.com/office/powerpoint/2010/main" val="11014984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D6B88-26D6-8AA3-D9C5-118A6B8B3AF7}"/>
              </a:ext>
            </a:extLst>
          </p:cNvPr>
          <p:cNvSpPr>
            <a:spLocks noGrp="1"/>
          </p:cNvSpPr>
          <p:nvPr>
            <p:ph type="title"/>
          </p:nvPr>
        </p:nvSpPr>
        <p:spPr>
          <a:xfrm>
            <a:off x="294968" y="365125"/>
            <a:ext cx="11058832" cy="1325563"/>
          </a:xfrm>
        </p:spPr>
        <p:txBody>
          <a:bodyPr/>
          <a:lstStyle/>
          <a:p>
            <a:pPr algn="ctr"/>
            <a:r>
              <a:rPr lang="en-IN" b="1" dirty="0"/>
              <a:t>Country with lowest and highest severity</a:t>
            </a:r>
          </a:p>
        </p:txBody>
      </p:sp>
      <p:pic>
        <p:nvPicPr>
          <p:cNvPr id="6" name="Content Placeholder 5">
            <a:extLst>
              <a:ext uri="{FF2B5EF4-FFF2-40B4-BE49-F238E27FC236}">
                <a16:creationId xmlns:a16="http://schemas.microsoft.com/office/drawing/2014/main" id="{8F6258D9-3A88-0658-DED4-EDEA6C74FE1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0773" y="1690688"/>
            <a:ext cx="4693665" cy="2684667"/>
          </a:xfrm>
        </p:spPr>
      </p:pic>
      <p:sp>
        <p:nvSpPr>
          <p:cNvPr id="9" name="Rectangle: Rounded Corners 8">
            <a:extLst>
              <a:ext uri="{FF2B5EF4-FFF2-40B4-BE49-F238E27FC236}">
                <a16:creationId xmlns:a16="http://schemas.microsoft.com/office/drawing/2014/main" id="{1454FA14-FA33-4BDA-BF11-F7809DB50AE7}"/>
              </a:ext>
            </a:extLst>
          </p:cNvPr>
          <p:cNvSpPr/>
          <p:nvPr/>
        </p:nvSpPr>
        <p:spPr>
          <a:xfrm>
            <a:off x="604531" y="4375354"/>
            <a:ext cx="4693665" cy="2482645"/>
          </a:xfrm>
          <a:prstGeom prst="roundRect">
            <a:avLst>
              <a:gd name="adj" fmla="val 7292"/>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lang="en-US" sz="1200" dirty="0">
                <a:solidFill>
                  <a:sysClr val="windowText" lastClr="000000"/>
                </a:solidFill>
              </a:rPr>
              <a:t>The urban areas are priorly</a:t>
            </a:r>
            <a:r>
              <a:rPr lang="en-US" sz="1200" baseline="0" dirty="0">
                <a:solidFill>
                  <a:sysClr val="windowText" lastClr="000000"/>
                </a:solidFill>
              </a:rPr>
              <a:t> considered as the most cases  of accidents to be caused as there is a heavy traffic in urban areas </a:t>
            </a:r>
          </a:p>
          <a:p>
            <a:pPr algn="l"/>
            <a:r>
              <a:rPr lang="en-US" sz="1600" b="1" baseline="0" dirty="0">
                <a:solidFill>
                  <a:sysClr val="windowText" lastClr="000000"/>
                </a:solidFill>
              </a:rPr>
              <a:t>REASON :</a:t>
            </a:r>
          </a:p>
          <a:p>
            <a:pPr algn="l"/>
            <a:r>
              <a:rPr lang="en-US" sz="1200" baseline="0" dirty="0">
                <a:solidFill>
                  <a:sysClr val="windowText" lastClr="000000"/>
                </a:solidFill>
              </a:rPr>
              <a:t>1.  Due to heavy population in the urban areas.</a:t>
            </a:r>
          </a:p>
          <a:p>
            <a:pPr algn="l"/>
            <a:r>
              <a:rPr lang="en-US" sz="1200" baseline="0" dirty="0">
                <a:solidFill>
                  <a:sysClr val="windowText" lastClr="000000"/>
                </a:solidFill>
              </a:rPr>
              <a:t>2.  In the urban areas there are the cases of accidents  with drunk and drive .</a:t>
            </a:r>
          </a:p>
          <a:p>
            <a:pPr algn="l"/>
            <a:endParaRPr lang="en-US" sz="1200" baseline="0" dirty="0">
              <a:solidFill>
                <a:sysClr val="windowText" lastClr="000000"/>
              </a:solidFill>
            </a:endParaRPr>
          </a:p>
          <a:p>
            <a:pPr algn="l"/>
            <a:r>
              <a:rPr lang="en-US" sz="1600" b="1" baseline="0" dirty="0">
                <a:solidFill>
                  <a:srgbClr val="00B050"/>
                </a:solidFill>
              </a:rPr>
              <a:t>PREVENTION :</a:t>
            </a:r>
          </a:p>
          <a:p>
            <a:pPr algn="l"/>
            <a:r>
              <a:rPr lang="en-US" sz="1200" baseline="0" dirty="0">
                <a:solidFill>
                  <a:sysClr val="windowText" lastClr="000000"/>
                </a:solidFill>
              </a:rPr>
              <a:t>1.  Government should implement the population control policies like two child policy .</a:t>
            </a:r>
          </a:p>
          <a:p>
            <a:pPr algn="l"/>
            <a:r>
              <a:rPr lang="en-US" sz="1200" dirty="0">
                <a:solidFill>
                  <a:sysClr val="windowText" lastClr="000000"/>
                </a:solidFill>
              </a:rPr>
              <a:t>2.  There</a:t>
            </a:r>
            <a:r>
              <a:rPr lang="en-US" sz="1200" baseline="0" dirty="0">
                <a:solidFill>
                  <a:sysClr val="windowText" lastClr="000000"/>
                </a:solidFill>
              </a:rPr>
              <a:t> should be implemented heavy penalty on the peoples who drunk and drive.</a:t>
            </a:r>
            <a:endParaRPr lang="en-US" sz="1200" dirty="0">
              <a:solidFill>
                <a:sysClr val="windowText" lastClr="000000"/>
              </a:solidFill>
            </a:endParaRPr>
          </a:p>
        </p:txBody>
      </p:sp>
      <p:pic>
        <p:nvPicPr>
          <p:cNvPr id="11" name="Picture 10">
            <a:extLst>
              <a:ext uri="{FF2B5EF4-FFF2-40B4-BE49-F238E27FC236}">
                <a16:creationId xmlns:a16="http://schemas.microsoft.com/office/drawing/2014/main" id="{04FD2376-0CB1-1324-9F37-B0C546810F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70630" y="1739589"/>
            <a:ext cx="4066659" cy="2684667"/>
          </a:xfrm>
          <a:prstGeom prst="rect">
            <a:avLst/>
          </a:prstGeom>
        </p:spPr>
      </p:pic>
    </p:spTree>
    <p:extLst>
      <p:ext uri="{BB962C8B-B14F-4D97-AF65-F5344CB8AC3E}">
        <p14:creationId xmlns:p14="http://schemas.microsoft.com/office/powerpoint/2010/main" val="9118562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FF73A3-95D3-EF05-03F7-5BF99E27EF71}"/>
              </a:ext>
            </a:extLst>
          </p:cNvPr>
          <p:cNvSpPr>
            <a:spLocks noGrp="1"/>
          </p:cNvSpPr>
          <p:nvPr>
            <p:ph type="title"/>
          </p:nvPr>
        </p:nvSpPr>
        <p:spPr/>
        <p:txBody>
          <a:bodyPr/>
          <a:lstStyle/>
          <a:p>
            <a:r>
              <a:rPr lang="en-US" sz="4400" b="1" dirty="0">
                <a:solidFill>
                  <a:sysClr val="windowText" lastClr="000000"/>
                </a:solidFill>
              </a:rPr>
              <a:t>Frequency of road</a:t>
            </a:r>
            <a:r>
              <a:rPr lang="en-US" sz="4400" b="1" baseline="0" dirty="0">
                <a:solidFill>
                  <a:sysClr val="windowText" lastClr="000000"/>
                </a:solidFill>
              </a:rPr>
              <a:t> accidents over the different years</a:t>
            </a:r>
            <a:endParaRPr lang="en-IN" b="1" dirty="0"/>
          </a:p>
        </p:txBody>
      </p:sp>
      <p:pic>
        <p:nvPicPr>
          <p:cNvPr id="5" name="Content Placeholder 4">
            <a:extLst>
              <a:ext uri="{FF2B5EF4-FFF2-40B4-BE49-F238E27FC236}">
                <a16:creationId xmlns:a16="http://schemas.microsoft.com/office/drawing/2014/main" id="{8AF6CE05-9E6A-7B60-AD9B-5D84E8BD312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24575" y="2257322"/>
            <a:ext cx="6623272" cy="3553543"/>
          </a:xfrm>
        </p:spPr>
      </p:pic>
      <p:sp>
        <p:nvSpPr>
          <p:cNvPr id="6" name="Rectangle: Rounded Corners 5">
            <a:extLst>
              <a:ext uri="{FF2B5EF4-FFF2-40B4-BE49-F238E27FC236}">
                <a16:creationId xmlns:a16="http://schemas.microsoft.com/office/drawing/2014/main" id="{1FF84714-C1D7-473A-98FB-A6FDB21B9E43}"/>
              </a:ext>
            </a:extLst>
          </p:cNvPr>
          <p:cNvSpPr/>
          <p:nvPr/>
        </p:nvSpPr>
        <p:spPr>
          <a:xfrm>
            <a:off x="7327491" y="2257322"/>
            <a:ext cx="3900948" cy="3445388"/>
          </a:xfrm>
          <a:prstGeom prst="roundRect">
            <a:avLst>
              <a:gd name="adj" fmla="val 8264"/>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lang="en-US" sz="2400" dirty="0">
                <a:solidFill>
                  <a:schemeClr val="bg2">
                    <a:lumMod val="25000"/>
                  </a:schemeClr>
                </a:solidFill>
              </a:rPr>
              <a:t>Severity</a:t>
            </a:r>
            <a:r>
              <a:rPr lang="en-US" sz="2400" baseline="0" dirty="0">
                <a:solidFill>
                  <a:schemeClr val="bg2">
                    <a:lumMod val="25000"/>
                  </a:schemeClr>
                </a:solidFill>
              </a:rPr>
              <a:t> Trend Analysis  shows the total  number of severity over the time period from 2002 to 2010 ,from this we get to know about that there are many cases of accidents in 2003 and  in 2010 has the lowest number of accidents.</a:t>
            </a:r>
            <a:endParaRPr lang="en-US" sz="2400" dirty="0">
              <a:solidFill>
                <a:schemeClr val="bg2">
                  <a:lumMod val="25000"/>
                </a:schemeClr>
              </a:solidFill>
            </a:endParaRPr>
          </a:p>
        </p:txBody>
      </p:sp>
    </p:spTree>
    <p:extLst>
      <p:ext uri="{BB962C8B-B14F-4D97-AF65-F5344CB8AC3E}">
        <p14:creationId xmlns:p14="http://schemas.microsoft.com/office/powerpoint/2010/main" val="29959906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CE655-A0C6-AD84-52BD-7D66F0294B8E}"/>
              </a:ext>
            </a:extLst>
          </p:cNvPr>
          <p:cNvSpPr>
            <a:spLocks noGrp="1"/>
          </p:cNvSpPr>
          <p:nvPr>
            <p:ph type="title"/>
          </p:nvPr>
        </p:nvSpPr>
        <p:spPr>
          <a:xfrm>
            <a:off x="509462" y="365125"/>
            <a:ext cx="10844338" cy="1325563"/>
          </a:xfrm>
        </p:spPr>
        <p:txBody>
          <a:bodyPr>
            <a:noAutofit/>
          </a:bodyPr>
          <a:lstStyle/>
          <a:p>
            <a:r>
              <a:rPr lang="en-US" sz="2800" b="1" dirty="0">
                <a:solidFill>
                  <a:schemeClr val="tx1"/>
                </a:solidFill>
              </a:rPr>
              <a:t>What can</a:t>
            </a:r>
            <a:r>
              <a:rPr lang="en-US" sz="2800" b="1" baseline="0" dirty="0">
                <a:solidFill>
                  <a:schemeClr val="tx1"/>
                </a:solidFill>
              </a:rPr>
              <a:t> be the measure steps to be taken to prevent such kind of road accidents  by  forecasting the accident cases ?</a:t>
            </a:r>
            <a:br>
              <a:rPr lang="en-US" sz="2800" b="1" dirty="0">
                <a:solidFill>
                  <a:schemeClr val="tx1"/>
                </a:solidFill>
              </a:rPr>
            </a:br>
            <a:endParaRPr lang="en-IN" sz="2800" b="1" dirty="0"/>
          </a:p>
        </p:txBody>
      </p:sp>
      <p:pic>
        <p:nvPicPr>
          <p:cNvPr id="5" name="Content Placeholder 4">
            <a:extLst>
              <a:ext uri="{FF2B5EF4-FFF2-40B4-BE49-F238E27FC236}">
                <a16:creationId xmlns:a16="http://schemas.microsoft.com/office/drawing/2014/main" id="{DE6FAE1D-FF28-D650-8252-E8000F3440A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9462" y="2032102"/>
            <a:ext cx="7690304" cy="4142556"/>
          </a:xfrm>
        </p:spPr>
      </p:pic>
      <p:sp>
        <p:nvSpPr>
          <p:cNvPr id="6" name="Rectangle: Rounded Corners 5">
            <a:extLst>
              <a:ext uri="{FF2B5EF4-FFF2-40B4-BE49-F238E27FC236}">
                <a16:creationId xmlns:a16="http://schemas.microsoft.com/office/drawing/2014/main" id="{526DB42C-80EE-4CDF-8460-46C92586F5DA}"/>
              </a:ext>
            </a:extLst>
          </p:cNvPr>
          <p:cNvSpPr/>
          <p:nvPr/>
        </p:nvSpPr>
        <p:spPr>
          <a:xfrm>
            <a:off x="8318090" y="2032102"/>
            <a:ext cx="3289198" cy="4142556"/>
          </a:xfrm>
          <a:prstGeom prst="roundRect">
            <a:avLst>
              <a:gd name="adj" fmla="val 3087"/>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lang="en-US" sz="2000" dirty="0">
                <a:solidFill>
                  <a:srgbClr val="00B050"/>
                </a:solidFill>
              </a:rPr>
              <a:t>Prevention:</a:t>
            </a:r>
          </a:p>
          <a:p>
            <a:pPr algn="l"/>
            <a:r>
              <a:rPr lang="en-US" sz="1600" dirty="0">
                <a:solidFill>
                  <a:schemeClr val="bg2">
                    <a:lumMod val="25000"/>
                  </a:schemeClr>
                </a:solidFill>
              </a:rPr>
              <a:t>1.</a:t>
            </a:r>
            <a:r>
              <a:rPr lang="en-US" sz="1600" baseline="0" dirty="0">
                <a:solidFill>
                  <a:schemeClr val="bg2">
                    <a:lumMod val="25000"/>
                  </a:schemeClr>
                </a:solidFill>
              </a:rPr>
              <a:t>  </a:t>
            </a:r>
            <a:r>
              <a:rPr lang="en-US" sz="1600" b="0" i="0" dirty="0">
                <a:solidFill>
                  <a:schemeClr val="bg2">
                    <a:lumMod val="25000"/>
                  </a:schemeClr>
                </a:solidFill>
                <a:effectLst/>
                <a:latin typeface="+mn-lt"/>
                <a:ea typeface="+mn-ea"/>
                <a:cs typeface="+mn-cs"/>
              </a:rPr>
              <a:t>Encouraging the use of public transportation</a:t>
            </a:r>
            <a:r>
              <a:rPr lang="en-US" sz="1600" b="0" i="0" baseline="0" dirty="0">
                <a:solidFill>
                  <a:schemeClr val="bg2">
                    <a:lumMod val="25000"/>
                  </a:schemeClr>
                </a:solidFill>
                <a:effectLst/>
                <a:latin typeface="+mn-lt"/>
                <a:ea typeface="+mn-ea"/>
                <a:cs typeface="+mn-cs"/>
              </a:rPr>
              <a:t> like city </a:t>
            </a:r>
            <a:r>
              <a:rPr lang="en-US" sz="1600" b="0" i="0" baseline="0" dirty="0" err="1">
                <a:solidFill>
                  <a:schemeClr val="bg2">
                    <a:lumMod val="25000"/>
                  </a:schemeClr>
                </a:solidFill>
                <a:effectLst/>
                <a:latin typeface="+mn-lt"/>
                <a:ea typeface="+mn-ea"/>
                <a:cs typeface="+mn-cs"/>
              </a:rPr>
              <a:t>buse</a:t>
            </a:r>
            <a:r>
              <a:rPr lang="en-US" sz="1600" b="0" i="0" baseline="0" dirty="0">
                <a:solidFill>
                  <a:schemeClr val="bg2">
                    <a:lumMod val="25000"/>
                  </a:schemeClr>
                </a:solidFill>
                <a:effectLst/>
                <a:latin typeface="+mn-lt"/>
                <a:ea typeface="+mn-ea"/>
                <a:cs typeface="+mn-cs"/>
              </a:rPr>
              <a:t> ,</a:t>
            </a:r>
            <a:r>
              <a:rPr lang="en-US" sz="1600" b="0" i="0" dirty="0">
                <a:solidFill>
                  <a:schemeClr val="bg2">
                    <a:lumMod val="25000"/>
                  </a:schemeClr>
                </a:solidFill>
                <a:effectLst/>
                <a:latin typeface="+mn-lt"/>
                <a:ea typeface="+mn-ea"/>
                <a:cs typeface="+mn-cs"/>
              </a:rPr>
              <a:t>carpooling .</a:t>
            </a:r>
          </a:p>
          <a:p>
            <a:pPr algn="l"/>
            <a:r>
              <a:rPr lang="en-US" sz="1600" b="0" i="0" dirty="0">
                <a:solidFill>
                  <a:schemeClr val="bg2">
                    <a:lumMod val="25000"/>
                  </a:schemeClr>
                </a:solidFill>
                <a:effectLst/>
                <a:latin typeface="+mn-lt"/>
                <a:ea typeface="+mn-ea"/>
                <a:cs typeface="+mn-cs"/>
              </a:rPr>
              <a:t>2.  Encouraging the use of vehicles equipped with advanced safety features such as</a:t>
            </a:r>
          </a:p>
          <a:p>
            <a:pPr algn="l"/>
            <a:r>
              <a:rPr lang="en-US" sz="1600" b="0" i="0" dirty="0">
                <a:solidFill>
                  <a:schemeClr val="bg2">
                    <a:lumMod val="25000"/>
                  </a:schemeClr>
                </a:solidFill>
                <a:effectLst/>
                <a:latin typeface="+mn-lt"/>
                <a:ea typeface="+mn-ea"/>
                <a:cs typeface="+mn-cs"/>
              </a:rPr>
              <a:t>      a. Advance</a:t>
            </a:r>
            <a:r>
              <a:rPr lang="en-US" sz="1600" b="0" i="0" baseline="0" dirty="0">
                <a:solidFill>
                  <a:schemeClr val="bg2">
                    <a:lumMod val="25000"/>
                  </a:schemeClr>
                </a:solidFill>
                <a:effectLst/>
                <a:latin typeface="+mn-lt"/>
                <a:ea typeface="+mn-ea"/>
                <a:cs typeface="+mn-cs"/>
              </a:rPr>
              <a:t> braking system </a:t>
            </a:r>
            <a:r>
              <a:rPr lang="en-US" sz="1600" b="0" i="0" dirty="0">
                <a:solidFill>
                  <a:schemeClr val="bg2">
                    <a:lumMod val="25000"/>
                  </a:schemeClr>
                </a:solidFill>
                <a:effectLst/>
                <a:latin typeface="+mn-lt"/>
                <a:ea typeface="+mn-ea"/>
                <a:cs typeface="+mn-cs"/>
              </a:rPr>
              <a:t>braking  (ABS)</a:t>
            </a:r>
          </a:p>
          <a:p>
            <a:pPr algn="l"/>
            <a:r>
              <a:rPr lang="en-US" sz="1600" b="0" i="0" baseline="0" dirty="0">
                <a:solidFill>
                  <a:schemeClr val="bg2">
                    <a:lumMod val="25000"/>
                  </a:schemeClr>
                </a:solidFill>
                <a:effectLst/>
                <a:latin typeface="+mn-lt"/>
                <a:ea typeface="+mn-ea"/>
                <a:cs typeface="+mn-cs"/>
              </a:rPr>
              <a:t>      </a:t>
            </a:r>
            <a:r>
              <a:rPr lang="en-US" sz="1600" b="0" i="0" baseline="0" dirty="0" err="1">
                <a:solidFill>
                  <a:schemeClr val="bg2">
                    <a:lumMod val="25000"/>
                  </a:schemeClr>
                </a:solidFill>
                <a:effectLst/>
                <a:latin typeface="+mn-lt"/>
                <a:ea typeface="+mn-ea"/>
                <a:cs typeface="+mn-cs"/>
              </a:rPr>
              <a:t>b.E</a:t>
            </a:r>
            <a:r>
              <a:rPr lang="en-US" sz="1600" b="0" i="0" dirty="0" err="1">
                <a:solidFill>
                  <a:schemeClr val="bg2">
                    <a:lumMod val="25000"/>
                  </a:schemeClr>
                </a:solidFill>
                <a:effectLst/>
                <a:latin typeface="+mn-lt"/>
                <a:ea typeface="+mn-ea"/>
                <a:cs typeface="+mn-cs"/>
              </a:rPr>
              <a:t>lectronic</a:t>
            </a:r>
            <a:r>
              <a:rPr lang="en-US" sz="1600" b="0" i="0" dirty="0">
                <a:solidFill>
                  <a:schemeClr val="bg2">
                    <a:lumMod val="25000"/>
                  </a:schemeClr>
                </a:solidFill>
                <a:effectLst/>
                <a:latin typeface="+mn-lt"/>
                <a:ea typeface="+mn-ea"/>
                <a:cs typeface="+mn-cs"/>
              </a:rPr>
              <a:t> stability control (ESC)</a:t>
            </a:r>
          </a:p>
          <a:p>
            <a:pPr algn="l"/>
            <a:r>
              <a:rPr lang="en-US" sz="1600" b="0" i="0" baseline="0" dirty="0">
                <a:solidFill>
                  <a:schemeClr val="bg2">
                    <a:lumMod val="25000"/>
                  </a:schemeClr>
                </a:solidFill>
                <a:effectLst/>
                <a:latin typeface="+mn-lt"/>
                <a:ea typeface="+mn-ea"/>
                <a:cs typeface="+mn-cs"/>
              </a:rPr>
              <a:t>      c.</a:t>
            </a:r>
            <a:r>
              <a:rPr lang="en-US" sz="1600" b="0" i="0" dirty="0">
                <a:solidFill>
                  <a:schemeClr val="bg2">
                    <a:lumMod val="25000"/>
                  </a:schemeClr>
                </a:solidFill>
                <a:effectLst/>
                <a:latin typeface="+mn-lt"/>
                <a:ea typeface="+mn-ea"/>
                <a:cs typeface="+mn-cs"/>
              </a:rPr>
              <a:t> Collision avoidance systems.</a:t>
            </a:r>
          </a:p>
          <a:p>
            <a:pPr algn="l"/>
            <a:r>
              <a:rPr lang="en-US" sz="1600" b="0" i="0" dirty="0">
                <a:solidFill>
                  <a:schemeClr val="bg2">
                    <a:lumMod val="25000"/>
                  </a:schemeClr>
                </a:solidFill>
                <a:effectLst/>
                <a:latin typeface="+mn-lt"/>
                <a:ea typeface="+mn-ea"/>
                <a:cs typeface="+mn-cs"/>
              </a:rPr>
              <a:t>3.  Investing in road infrastructure to</a:t>
            </a:r>
            <a:r>
              <a:rPr lang="en-US" sz="1600" b="0" i="0" baseline="0" dirty="0">
                <a:solidFill>
                  <a:schemeClr val="bg2">
                    <a:lumMod val="25000"/>
                  </a:schemeClr>
                </a:solidFill>
                <a:effectLst/>
                <a:latin typeface="+mn-lt"/>
                <a:ea typeface="+mn-ea"/>
                <a:cs typeface="+mn-cs"/>
              </a:rPr>
              <a:t> get </a:t>
            </a:r>
            <a:r>
              <a:rPr lang="en-US" sz="1600" b="0" i="0" dirty="0">
                <a:solidFill>
                  <a:schemeClr val="bg2">
                    <a:lumMod val="25000"/>
                  </a:schemeClr>
                </a:solidFill>
                <a:effectLst/>
                <a:latin typeface="+mn-lt"/>
                <a:ea typeface="+mn-ea"/>
                <a:cs typeface="+mn-cs"/>
              </a:rPr>
              <a:t> better signaling, road markings, lighting, and                </a:t>
            </a:r>
          </a:p>
          <a:p>
            <a:pPr algn="l"/>
            <a:r>
              <a:rPr lang="en-US" sz="1600" b="0" i="0" baseline="0" dirty="0">
                <a:solidFill>
                  <a:schemeClr val="bg2">
                    <a:lumMod val="25000"/>
                  </a:schemeClr>
                </a:solidFill>
                <a:effectLst/>
                <a:latin typeface="+mn-lt"/>
                <a:ea typeface="+mn-ea"/>
                <a:cs typeface="+mn-cs"/>
              </a:rPr>
              <a:t>   </a:t>
            </a:r>
            <a:r>
              <a:rPr lang="en-US" sz="1600" b="0" i="0" dirty="0">
                <a:solidFill>
                  <a:schemeClr val="bg2">
                    <a:lumMod val="25000"/>
                  </a:schemeClr>
                </a:solidFill>
                <a:effectLst/>
                <a:latin typeface="+mn-lt"/>
                <a:ea typeface="+mn-ea"/>
                <a:cs typeface="+mn-cs"/>
              </a:rPr>
              <a:t>   pedestrian crossings can improve</a:t>
            </a:r>
            <a:r>
              <a:rPr lang="en-US" sz="1600" b="0" i="0" baseline="0" dirty="0">
                <a:solidFill>
                  <a:schemeClr val="bg2">
                    <a:lumMod val="25000"/>
                  </a:schemeClr>
                </a:solidFill>
                <a:effectLst/>
                <a:latin typeface="+mn-lt"/>
                <a:ea typeface="+mn-ea"/>
                <a:cs typeface="+mn-cs"/>
              </a:rPr>
              <a:t> the</a:t>
            </a:r>
            <a:r>
              <a:rPr lang="en-US" sz="1600" b="0" i="0" dirty="0">
                <a:solidFill>
                  <a:schemeClr val="bg2">
                    <a:lumMod val="25000"/>
                  </a:schemeClr>
                </a:solidFill>
                <a:effectLst/>
                <a:latin typeface="+mn-lt"/>
                <a:ea typeface="+mn-ea"/>
                <a:cs typeface="+mn-cs"/>
              </a:rPr>
              <a:t> safety for all road users.</a:t>
            </a:r>
          </a:p>
        </p:txBody>
      </p:sp>
    </p:spTree>
    <p:extLst>
      <p:ext uri="{BB962C8B-B14F-4D97-AF65-F5344CB8AC3E}">
        <p14:creationId xmlns:p14="http://schemas.microsoft.com/office/powerpoint/2010/main" val="19175020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TotalTime>
  <Words>799</Words>
  <Application>Microsoft Office PowerPoint</Application>
  <PresentationFormat>Widescreen</PresentationFormat>
  <Paragraphs>51</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California Road Accident Data Analysis</vt:lpstr>
      <vt:lpstr>Project Summary</vt:lpstr>
      <vt:lpstr>Objectives</vt:lpstr>
      <vt:lpstr>How do number of accidents vary with respect to the population ? </vt:lpstr>
      <vt:lpstr>How do number of accidents vary with respect to the population ? </vt:lpstr>
      <vt:lpstr>How do accident rates vary between different geographical types ? </vt:lpstr>
      <vt:lpstr>Country with lowest and highest severity</vt:lpstr>
      <vt:lpstr>Frequency of road accidents over the different years</vt:lpstr>
      <vt:lpstr>What can be the measure steps to be taken to prevent such kind of road accidents  by  forecasting the accident cases ?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HP5CD35098C6@outlook.com</dc:creator>
  <cp:lastModifiedBy>HP5CD35098C6@outlook.com</cp:lastModifiedBy>
  <cp:revision>1</cp:revision>
  <dcterms:created xsi:type="dcterms:W3CDTF">2025-02-15T10:33:57Z</dcterms:created>
  <dcterms:modified xsi:type="dcterms:W3CDTF">2025-02-15T11:24:12Z</dcterms:modified>
</cp:coreProperties>
</file>