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F987D-D86C-4F13-BB0D-560277170937}" v="127" dt="2024-12-22T17:04:55.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77"/>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CC935-DDF0-4EC9-981B-FD7B33489360}"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3AC9A-E5C7-4AF5-9EE6-3FA36E422FAF}" type="slidenum">
              <a:rPr lang="en-IN" smtClean="0"/>
              <a:t>‹#›</a:t>
            </a:fld>
            <a:endParaRPr lang="en-IN"/>
          </a:p>
        </p:txBody>
      </p:sp>
    </p:spTree>
    <p:extLst>
      <p:ext uri="{BB962C8B-B14F-4D97-AF65-F5344CB8AC3E}">
        <p14:creationId xmlns:p14="http://schemas.microsoft.com/office/powerpoint/2010/main" val="373846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33AC9A-E5C7-4AF5-9EE6-3FA36E422FAF}" type="slidenum">
              <a:rPr lang="en-IN" smtClean="0"/>
              <a:t>2</a:t>
            </a:fld>
            <a:endParaRPr lang="en-IN"/>
          </a:p>
        </p:txBody>
      </p:sp>
    </p:spTree>
    <p:extLst>
      <p:ext uri="{BB962C8B-B14F-4D97-AF65-F5344CB8AC3E}">
        <p14:creationId xmlns:p14="http://schemas.microsoft.com/office/powerpoint/2010/main" val="140833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86FE-0835-4A18-B56E-4A9B4316E9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188DB4-3F8A-36ED-8C26-343078B0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4CABFC-38A8-4106-9A84-9D9DD833B0CC}"/>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DE7FD565-F773-D1C0-F82D-75553EFB8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1EBA4-BEDB-10A9-7CFC-6E9C0FDA2812}"/>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17584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1392-3747-C5E7-2667-1DF3C3EA6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A8ABF-E73B-CC9E-FEDB-5C22BB29A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E4B1A-C574-847A-776F-0E059639B926}"/>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5D7D1C3F-C404-D38C-502C-15234F116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F69EF-0712-A9C9-5390-5224651F8B5D}"/>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226898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ED00D-81F7-9B66-C9BF-665CBED97C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2A6749-3C45-E57E-6C0B-150AB4D60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82588-822B-54E0-6DEA-5C9E8D1A91F9}"/>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6405D552-F571-3B48-F299-3B035DE22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90A2B-034F-8424-6333-4726EADFDDA0}"/>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411383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8D1A-4B42-9000-0A8B-415A6476EE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DF7BD-BA56-F26F-0709-8739CF5229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A1586-44B3-166C-A963-76FF7BAA8EDA}"/>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2D5B04FE-3C9E-AE7E-7487-75F69A09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3B41E-BB19-1F4C-A847-A7E5B2588190}"/>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42539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E643-FEE9-BBF9-D73A-9F6E06B64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834CD3-47B9-9966-9E84-6963C8188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B9E95-4AD5-3D85-4003-954AEF8FAC1F}"/>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38514D87-5F94-5F39-8703-7397CE0DD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E9BC3-AF8F-BCA7-41BE-6D94FF6CC0A5}"/>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420524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6DE5-D4BA-4225-C071-1ACFAF043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E46B5-B8E8-4A01-587E-3361B907A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E6E618-A66E-C905-1D49-C2C6390A3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9CC71C-2DE6-90B9-C6B2-B0BC03F7C0CE}"/>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6" name="Footer Placeholder 5">
            <a:extLst>
              <a:ext uri="{FF2B5EF4-FFF2-40B4-BE49-F238E27FC236}">
                <a16:creationId xmlns:a16="http://schemas.microsoft.com/office/drawing/2014/main" id="{03D52D90-9755-269E-99B0-846E84245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977D6-470C-1647-4D3E-42377298E67E}"/>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141959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A428-7F71-C80E-23E1-017114142C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05F9EA-8289-F104-EB2F-D3CA45596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3F778-60EC-FB61-2A62-C6A5438E3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046EF-56C3-A1E2-567C-3E4F39C01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45936-2703-6360-BA34-A70B0FCDB6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24E59A-7E4C-C72D-FEE6-484EC990AC89}"/>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8" name="Footer Placeholder 7">
            <a:extLst>
              <a:ext uri="{FF2B5EF4-FFF2-40B4-BE49-F238E27FC236}">
                <a16:creationId xmlns:a16="http://schemas.microsoft.com/office/drawing/2014/main" id="{0A5B52BF-EBF6-B733-333E-C880122FEC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95F978-5598-37D8-01DD-A8E87A61E5D3}"/>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97292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558-4709-7C4A-C181-572939BF6C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AEA489-7557-9CEA-5EE8-E9D6FB0C7BC0}"/>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4" name="Footer Placeholder 3">
            <a:extLst>
              <a:ext uri="{FF2B5EF4-FFF2-40B4-BE49-F238E27FC236}">
                <a16:creationId xmlns:a16="http://schemas.microsoft.com/office/drawing/2014/main" id="{B3FAFC40-3546-A641-AD14-F5666B066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929F9-D174-33EC-1DDF-BEABA6B169E5}"/>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11996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FD527-042C-E547-35BB-209F8461A6A8}"/>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3" name="Footer Placeholder 2">
            <a:extLst>
              <a:ext uri="{FF2B5EF4-FFF2-40B4-BE49-F238E27FC236}">
                <a16:creationId xmlns:a16="http://schemas.microsoft.com/office/drawing/2014/main" id="{6F998077-1292-6781-A193-5A2F3BFB8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04915A-C831-F02B-D83D-C2A671ADCA0B}"/>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206563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27C2-2899-53FB-D791-2785EB700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F6C885-8CB1-A2CB-4D37-2BEF81296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5D2598-DDC5-AC30-A46A-EE8E46C4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C9801-CB2C-1C20-2BC6-B30FA65D48BF}"/>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6" name="Footer Placeholder 5">
            <a:extLst>
              <a:ext uri="{FF2B5EF4-FFF2-40B4-BE49-F238E27FC236}">
                <a16:creationId xmlns:a16="http://schemas.microsoft.com/office/drawing/2014/main" id="{8FD73DB7-4322-FE5B-E496-EA343D08C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36448-E736-2327-10B1-146F923A7364}"/>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93698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1FF7-9D20-B764-1BEA-847BA7515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E35DB-6C28-2961-B532-955B243DD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0CB13-4455-AE98-4C01-27AEE0F9E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27FA-6D15-21DA-7EE8-494B8D288CB5}"/>
              </a:ext>
            </a:extLst>
          </p:cNvPr>
          <p:cNvSpPr>
            <a:spLocks noGrp="1"/>
          </p:cNvSpPr>
          <p:nvPr>
            <p:ph type="dt" sz="half" idx="10"/>
          </p:nvPr>
        </p:nvSpPr>
        <p:spPr/>
        <p:txBody>
          <a:bodyPr/>
          <a:lstStyle/>
          <a:p>
            <a:fld id="{CD1CC953-848D-490F-8E25-8CDDC0D79D21}" type="datetimeFigureOut">
              <a:rPr lang="en-IN" smtClean="0"/>
              <a:t>23-12-2024</a:t>
            </a:fld>
            <a:endParaRPr lang="en-IN"/>
          </a:p>
        </p:txBody>
      </p:sp>
      <p:sp>
        <p:nvSpPr>
          <p:cNvPr id="6" name="Footer Placeholder 5">
            <a:extLst>
              <a:ext uri="{FF2B5EF4-FFF2-40B4-BE49-F238E27FC236}">
                <a16:creationId xmlns:a16="http://schemas.microsoft.com/office/drawing/2014/main" id="{5CB97249-94C9-6A34-9F1A-B3E102240E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BEB8E-239B-5ACA-AF28-C0BD5E1ACACD}"/>
              </a:ext>
            </a:extLst>
          </p:cNvPr>
          <p:cNvSpPr>
            <a:spLocks noGrp="1"/>
          </p:cNvSpPr>
          <p:nvPr>
            <p:ph type="sldNum" sz="quarter" idx="12"/>
          </p:nvPr>
        </p:nvSpPr>
        <p:spPr/>
        <p:txBody>
          <a:bodyPr/>
          <a:lstStyle/>
          <a:p>
            <a:fld id="{C86BBC8C-891D-450E-9877-154C172189A4}" type="slidenum">
              <a:rPr lang="en-IN" smtClean="0"/>
              <a:t>‹#›</a:t>
            </a:fld>
            <a:endParaRPr lang="en-IN"/>
          </a:p>
        </p:txBody>
      </p:sp>
    </p:spTree>
    <p:extLst>
      <p:ext uri="{BB962C8B-B14F-4D97-AF65-F5344CB8AC3E}">
        <p14:creationId xmlns:p14="http://schemas.microsoft.com/office/powerpoint/2010/main" val="405996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4B451-5176-85C3-D1B8-F0893F53F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4A79F2-EE67-587C-07C4-A22BD4F7F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6CC9A-FFA8-08B4-D42D-35D375EBF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CC953-848D-490F-8E25-8CDDC0D79D21}" type="datetimeFigureOut">
              <a:rPr lang="en-IN" smtClean="0"/>
              <a:t>23-12-2024</a:t>
            </a:fld>
            <a:endParaRPr lang="en-IN"/>
          </a:p>
        </p:txBody>
      </p:sp>
      <p:sp>
        <p:nvSpPr>
          <p:cNvPr id="5" name="Footer Placeholder 4">
            <a:extLst>
              <a:ext uri="{FF2B5EF4-FFF2-40B4-BE49-F238E27FC236}">
                <a16:creationId xmlns:a16="http://schemas.microsoft.com/office/drawing/2014/main" id="{3809C3A1-DEEC-B756-E83E-68DD5465E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2B29DD-A669-0BE9-AF56-9DBD179FA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BBC8C-891D-450E-9877-154C172189A4}" type="slidenum">
              <a:rPr lang="en-IN" smtClean="0"/>
              <a:t>‹#›</a:t>
            </a:fld>
            <a:endParaRPr lang="en-IN"/>
          </a:p>
        </p:txBody>
      </p:sp>
    </p:spTree>
    <p:extLst>
      <p:ext uri="{BB962C8B-B14F-4D97-AF65-F5344CB8AC3E}">
        <p14:creationId xmlns:p14="http://schemas.microsoft.com/office/powerpoint/2010/main" val="373757929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D6B569F-A283-7979-5397-20946D8C2DB8}"/>
              </a:ext>
            </a:extLst>
          </p:cNvPr>
          <p:cNvSpPr>
            <a:spLocks noGrp="1"/>
          </p:cNvSpPr>
          <p:nvPr>
            <p:ph type="ctrTitle"/>
          </p:nvPr>
        </p:nvSpPr>
        <p:spPr>
          <a:xfrm>
            <a:off x="924232" y="1959091"/>
            <a:ext cx="9144000" cy="1897473"/>
          </a:xfrm>
        </p:spPr>
        <p:txBody>
          <a:bodyPr/>
          <a:lstStyle/>
          <a:p>
            <a:pPr algn="l"/>
            <a:r>
              <a:rPr lang="en-IN" b="1" dirty="0">
                <a:latin typeface="Courier New" panose="02070309020205020404" pitchFamily="49" charset="0"/>
                <a:cs typeface="Courier New" panose="02070309020205020404" pitchFamily="49" charset="0"/>
              </a:rPr>
              <a:t>Supply Chain Management Analysis</a:t>
            </a:r>
          </a:p>
        </p:txBody>
      </p:sp>
      <p:sp>
        <p:nvSpPr>
          <p:cNvPr id="3" name="Subtitle 2">
            <a:extLst>
              <a:ext uri="{FF2B5EF4-FFF2-40B4-BE49-F238E27FC236}">
                <a16:creationId xmlns:a16="http://schemas.microsoft.com/office/drawing/2014/main" id="{9DD01DB6-046B-8675-AFF4-CC004A30EAFB}"/>
              </a:ext>
            </a:extLst>
          </p:cNvPr>
          <p:cNvSpPr>
            <a:spLocks noGrp="1"/>
          </p:cNvSpPr>
          <p:nvPr>
            <p:ph type="subTitle" idx="1"/>
          </p:nvPr>
        </p:nvSpPr>
        <p:spPr>
          <a:xfrm>
            <a:off x="924232" y="4053209"/>
            <a:ext cx="9144000" cy="341810"/>
          </a:xfrm>
        </p:spPr>
        <p:txBody>
          <a:bodyPr>
            <a:normAutofit fontScale="85000" lnSpcReduction="10000"/>
          </a:bodyPr>
          <a:lstStyle/>
          <a:p>
            <a:r>
              <a:rPr lang="en-IN" dirty="0">
                <a:solidFill>
                  <a:schemeClr val="accent1"/>
                </a:solidFill>
              </a:rPr>
              <a:t>“An In-Depth Analysis of Key Supply Chain Metrics and Optimization Opportunities” </a:t>
            </a:r>
          </a:p>
        </p:txBody>
      </p:sp>
    </p:spTree>
    <p:extLst>
      <p:ext uri="{BB962C8B-B14F-4D97-AF65-F5344CB8AC3E}">
        <p14:creationId xmlns:p14="http://schemas.microsoft.com/office/powerpoint/2010/main" val="12721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59C-B346-644F-578B-3092A0EAC880}"/>
              </a:ext>
            </a:extLst>
          </p:cNvPr>
          <p:cNvSpPr>
            <a:spLocks noGrp="1"/>
          </p:cNvSpPr>
          <p:nvPr>
            <p:ph type="title"/>
          </p:nvPr>
        </p:nvSpPr>
        <p:spPr>
          <a:xfrm>
            <a:off x="108155" y="119319"/>
            <a:ext cx="11877368" cy="637765"/>
          </a:xfrm>
        </p:spPr>
        <p:txBody>
          <a:bodyPr>
            <a:normAutofit fontScale="90000"/>
          </a:bodyPr>
          <a:lstStyle/>
          <a:p>
            <a:pPr algn="ctr"/>
            <a:r>
              <a:rPr lang="en-IN" b="1" u="sng" dirty="0">
                <a:latin typeface="Courier New" panose="02070309020205020404" pitchFamily="49" charset="0"/>
                <a:cs typeface="Courier New" panose="02070309020205020404" pitchFamily="49" charset="0"/>
              </a:rPr>
              <a:t>Breakdown of Customer Demographics</a:t>
            </a:r>
          </a:p>
        </p:txBody>
      </p:sp>
      <p:pic>
        <p:nvPicPr>
          <p:cNvPr id="5" name="Content Placeholder 4">
            <a:extLst>
              <a:ext uri="{FF2B5EF4-FFF2-40B4-BE49-F238E27FC236}">
                <a16:creationId xmlns:a16="http://schemas.microsoft.com/office/drawing/2014/main" id="{0E8C7CFA-7561-D071-4E31-0B1AE1C37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413" y="2989415"/>
            <a:ext cx="4154665" cy="3621446"/>
          </a:xfrm>
        </p:spPr>
      </p:pic>
      <p:pic>
        <p:nvPicPr>
          <p:cNvPr id="7" name="Picture 6">
            <a:extLst>
              <a:ext uri="{FF2B5EF4-FFF2-40B4-BE49-F238E27FC236}">
                <a16:creationId xmlns:a16="http://schemas.microsoft.com/office/drawing/2014/main" id="{3293E759-F15A-6F3B-7247-041C1FE25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21" y="1471100"/>
            <a:ext cx="4706007" cy="2191056"/>
          </a:xfrm>
          <a:prstGeom prst="rect">
            <a:avLst/>
          </a:prstGeom>
        </p:spPr>
      </p:pic>
      <p:pic>
        <p:nvPicPr>
          <p:cNvPr id="9" name="Picture 8">
            <a:extLst>
              <a:ext uri="{FF2B5EF4-FFF2-40B4-BE49-F238E27FC236}">
                <a16:creationId xmlns:a16="http://schemas.microsoft.com/office/drawing/2014/main" id="{EDA3DBAC-6F0D-F26C-1745-406B57B93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85" y="4581371"/>
            <a:ext cx="2553056" cy="1143160"/>
          </a:xfrm>
          <a:prstGeom prst="rect">
            <a:avLst/>
          </a:prstGeom>
        </p:spPr>
      </p:pic>
      <p:sp>
        <p:nvSpPr>
          <p:cNvPr id="11" name="TextBox 10">
            <a:extLst>
              <a:ext uri="{FF2B5EF4-FFF2-40B4-BE49-F238E27FC236}">
                <a16:creationId xmlns:a16="http://schemas.microsoft.com/office/drawing/2014/main" id="{70E695AD-FDAC-E7ED-54CE-D60582CC23B9}"/>
              </a:ext>
            </a:extLst>
          </p:cNvPr>
          <p:cNvSpPr txBox="1"/>
          <p:nvPr/>
        </p:nvSpPr>
        <p:spPr>
          <a:xfrm>
            <a:off x="7521677" y="2045592"/>
            <a:ext cx="4463846" cy="2462213"/>
          </a:xfrm>
          <a:prstGeom prst="rect">
            <a:avLst/>
          </a:prstGeom>
          <a:noFill/>
        </p:spPr>
        <p:txBody>
          <a:bodyPr wrap="square" rtlCol="0">
            <a:spAutoFit/>
          </a:bodyPr>
          <a:lstStyle/>
          <a:p>
            <a:r>
              <a:rPr lang="en-IN" sz="2800" b="1" dirty="0">
                <a:solidFill>
                  <a:schemeClr val="accent6"/>
                </a:solidFill>
              </a:rPr>
              <a:t>                   Insights</a:t>
            </a:r>
          </a:p>
          <a:p>
            <a:pPr marL="285750" indent="-285750">
              <a:buFont typeface="Wingdings" panose="05000000000000000000" pitchFamily="2" charset="2"/>
              <a:buChar char="Ø"/>
            </a:pPr>
            <a:r>
              <a:rPr lang="en-IN" b="1" dirty="0">
                <a:solidFill>
                  <a:schemeClr val="accent1"/>
                </a:solidFill>
              </a:rPr>
              <a:t>Highest Customer Segment:</a:t>
            </a:r>
            <a:r>
              <a:rPr lang="en-IN" dirty="0"/>
              <a:t> The highest customer segment is unknown which is they may include all genders.</a:t>
            </a:r>
          </a:p>
          <a:p>
            <a:pPr marL="285750" indent="-285750">
              <a:buFont typeface="Wingdings" panose="05000000000000000000" pitchFamily="2" charset="2"/>
              <a:buChar char="Ø"/>
            </a:pPr>
            <a:r>
              <a:rPr lang="en-IN" b="1" dirty="0">
                <a:solidFill>
                  <a:schemeClr val="accent1"/>
                </a:solidFill>
              </a:rPr>
              <a:t>Lowest Customer Segment: </a:t>
            </a:r>
            <a:r>
              <a:rPr lang="en-IN" dirty="0"/>
              <a:t>The lowest customer segment is Non-binary and Males which signifies that user the products are mostly female.</a:t>
            </a:r>
          </a:p>
        </p:txBody>
      </p:sp>
    </p:spTree>
    <p:extLst>
      <p:ext uri="{BB962C8B-B14F-4D97-AF65-F5344CB8AC3E}">
        <p14:creationId xmlns:p14="http://schemas.microsoft.com/office/powerpoint/2010/main" val="135525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4895-2CDE-61C4-0D3F-7A6782AC5BFD}"/>
              </a:ext>
            </a:extLst>
          </p:cNvPr>
          <p:cNvSpPr>
            <a:spLocks noGrp="1"/>
          </p:cNvSpPr>
          <p:nvPr>
            <p:ph type="title"/>
          </p:nvPr>
        </p:nvSpPr>
        <p:spPr>
          <a:xfrm>
            <a:off x="206477" y="-78655"/>
            <a:ext cx="11779045" cy="943897"/>
          </a:xfrm>
        </p:spPr>
        <p:txBody>
          <a:bodyPr>
            <a:normAutofit/>
          </a:bodyPr>
          <a:lstStyle/>
          <a:p>
            <a:r>
              <a:rPr lang="en-IN" sz="3600" b="1" u="sng" dirty="0">
                <a:latin typeface="Courier New" panose="02070309020205020404" pitchFamily="49" charset="0"/>
                <a:cs typeface="Courier New" panose="02070309020205020404" pitchFamily="49" charset="0"/>
              </a:rPr>
              <a:t>Revenue Generated by Customer Demographics</a:t>
            </a:r>
          </a:p>
        </p:txBody>
      </p:sp>
      <p:pic>
        <p:nvPicPr>
          <p:cNvPr id="5" name="Content Placeholder 4">
            <a:extLst>
              <a:ext uri="{FF2B5EF4-FFF2-40B4-BE49-F238E27FC236}">
                <a16:creationId xmlns:a16="http://schemas.microsoft.com/office/drawing/2014/main" id="{003F6F7F-4D37-C215-644F-6C483651B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36" y="1199536"/>
            <a:ext cx="7308437" cy="5053781"/>
          </a:xfrm>
        </p:spPr>
      </p:pic>
      <p:pic>
        <p:nvPicPr>
          <p:cNvPr id="7" name="Picture 6">
            <a:extLst>
              <a:ext uri="{FF2B5EF4-FFF2-40B4-BE49-F238E27FC236}">
                <a16:creationId xmlns:a16="http://schemas.microsoft.com/office/drawing/2014/main" id="{45880978-1A78-D36B-E8C3-67DF5B5DA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613" y="1005355"/>
            <a:ext cx="3837794" cy="1993221"/>
          </a:xfrm>
          <a:prstGeom prst="rect">
            <a:avLst/>
          </a:prstGeom>
        </p:spPr>
      </p:pic>
      <p:pic>
        <p:nvPicPr>
          <p:cNvPr id="9" name="Picture 8">
            <a:extLst>
              <a:ext uri="{FF2B5EF4-FFF2-40B4-BE49-F238E27FC236}">
                <a16:creationId xmlns:a16="http://schemas.microsoft.com/office/drawing/2014/main" id="{44470424-6EB1-DF5A-A8B0-88E405636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557" y="3138689"/>
            <a:ext cx="3429479" cy="1190791"/>
          </a:xfrm>
          <a:prstGeom prst="rect">
            <a:avLst/>
          </a:prstGeom>
        </p:spPr>
      </p:pic>
      <p:sp>
        <p:nvSpPr>
          <p:cNvPr id="10" name="TextBox 9">
            <a:extLst>
              <a:ext uri="{FF2B5EF4-FFF2-40B4-BE49-F238E27FC236}">
                <a16:creationId xmlns:a16="http://schemas.microsoft.com/office/drawing/2014/main" id="{E4368ECA-760C-F48F-8BF1-02F4043BE0D9}"/>
              </a:ext>
            </a:extLst>
          </p:cNvPr>
          <p:cNvSpPr txBox="1"/>
          <p:nvPr/>
        </p:nvSpPr>
        <p:spPr>
          <a:xfrm>
            <a:off x="7763557" y="4454013"/>
            <a:ext cx="4054817" cy="2677656"/>
          </a:xfrm>
          <a:prstGeom prst="rect">
            <a:avLst/>
          </a:prstGeom>
          <a:noFill/>
        </p:spPr>
        <p:txBody>
          <a:bodyPr wrap="square" rtlCol="0">
            <a:spAutoFit/>
          </a:bodyPr>
          <a:lstStyle/>
          <a:p>
            <a:r>
              <a:rPr lang="en-IN" dirty="0"/>
              <a:t>                          </a:t>
            </a:r>
            <a:r>
              <a:rPr lang="en-IN" sz="2000" b="1" dirty="0">
                <a:solidFill>
                  <a:schemeClr val="accent6"/>
                </a:solidFill>
              </a:rPr>
              <a:t>Insights</a:t>
            </a:r>
          </a:p>
          <a:p>
            <a:pPr marL="285750" indent="-285750">
              <a:buFont typeface="Wingdings" panose="05000000000000000000" pitchFamily="2" charset="2"/>
              <a:buChar char="Ø"/>
            </a:pPr>
            <a:r>
              <a:rPr lang="en-IN" dirty="0"/>
              <a:t>The Higher Revenue has come from Unknown customers which is it can include all the genders.</a:t>
            </a:r>
          </a:p>
          <a:p>
            <a:pPr marL="285750" indent="-285750">
              <a:buFont typeface="Wingdings" panose="05000000000000000000" pitchFamily="2" charset="2"/>
              <a:buChar char="Ø"/>
            </a:pPr>
            <a:r>
              <a:rPr lang="en-IN" dirty="0"/>
              <a:t>The Second Highest Revenue has come from females which suggests that the skincare and haircare products have more demand.</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3593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68E3-120C-08FC-B2C5-85C8EB4827C8}"/>
              </a:ext>
            </a:extLst>
          </p:cNvPr>
          <p:cNvSpPr>
            <a:spLocks noGrp="1"/>
          </p:cNvSpPr>
          <p:nvPr>
            <p:ph type="title"/>
          </p:nvPr>
        </p:nvSpPr>
        <p:spPr>
          <a:xfrm>
            <a:off x="671052" y="89821"/>
            <a:ext cx="10515600" cy="795081"/>
          </a:xfrm>
        </p:spPr>
        <p:txBody>
          <a:bodyPr>
            <a:normAutofit/>
          </a:bodyPr>
          <a:lstStyle/>
          <a:p>
            <a:pPr algn="ctr"/>
            <a:r>
              <a:rPr lang="en-IN" sz="4800" b="1" u="sng" dirty="0">
                <a:solidFill>
                  <a:schemeClr val="accent1"/>
                </a:solidFill>
                <a:latin typeface="Courier New" panose="02070309020205020404" pitchFamily="49" charset="0"/>
                <a:cs typeface="Courier New" panose="02070309020205020404" pitchFamily="49" charset="0"/>
              </a:rPr>
              <a:t>Recommendation</a:t>
            </a:r>
          </a:p>
        </p:txBody>
      </p:sp>
      <p:sp>
        <p:nvSpPr>
          <p:cNvPr id="3" name="Content Placeholder 2">
            <a:extLst>
              <a:ext uri="{FF2B5EF4-FFF2-40B4-BE49-F238E27FC236}">
                <a16:creationId xmlns:a16="http://schemas.microsoft.com/office/drawing/2014/main" id="{18A9B666-4EE5-E042-5972-AD44E2F9B074}"/>
              </a:ext>
            </a:extLst>
          </p:cNvPr>
          <p:cNvSpPr>
            <a:spLocks noGrp="1"/>
          </p:cNvSpPr>
          <p:nvPr>
            <p:ph idx="1"/>
          </p:nvPr>
        </p:nvSpPr>
        <p:spPr>
          <a:xfrm>
            <a:off x="818536" y="1550322"/>
            <a:ext cx="10515600" cy="4351338"/>
          </a:xfrm>
        </p:spPr>
        <p:txBody>
          <a:bodyPr>
            <a:noAutofit/>
          </a:bodyPr>
          <a:lstStyle/>
          <a:p>
            <a:pPr>
              <a:buFont typeface="Wingdings" panose="05000000000000000000" pitchFamily="2" charset="2"/>
              <a:buChar char="q"/>
            </a:pPr>
            <a:r>
              <a:rPr lang="en-IN" sz="2000" dirty="0"/>
              <a:t> </a:t>
            </a:r>
            <a:r>
              <a:rPr lang="en-IN" sz="2000" b="1" dirty="0">
                <a:solidFill>
                  <a:schemeClr val="accent1"/>
                </a:solidFill>
              </a:rPr>
              <a:t>Optimize Supplier Quality Management :</a:t>
            </a:r>
            <a:r>
              <a:rPr lang="en-US" sz="2000" dirty="0"/>
              <a:t>Develop quality improvement plans with high-defect suppliers or consider shifting more purchases to reliable suppliers with lower defect rates. Regularly monitor supplier performance to ensure consistent quality.</a:t>
            </a:r>
          </a:p>
          <a:p>
            <a:pPr>
              <a:buFont typeface="Wingdings" panose="05000000000000000000" pitchFamily="2" charset="2"/>
              <a:buChar char="q"/>
            </a:pPr>
            <a:r>
              <a:rPr lang="en-US" sz="2000" dirty="0"/>
              <a:t> </a:t>
            </a:r>
            <a:r>
              <a:rPr lang="en-US" sz="2000" b="1" dirty="0">
                <a:solidFill>
                  <a:schemeClr val="accent1"/>
                </a:solidFill>
              </a:rPr>
              <a:t>Strategically Choose Shipping Carriers by Location: </a:t>
            </a:r>
            <a:r>
              <a:rPr lang="en-US" sz="2000" dirty="0"/>
              <a:t>Use data-driven carrier assignments to reduce shipping costs and negotiate better rates with carriers especially for high-cost routes.</a:t>
            </a:r>
          </a:p>
          <a:p>
            <a:pPr>
              <a:buFont typeface="Wingdings" panose="05000000000000000000" pitchFamily="2" charset="2"/>
              <a:buChar char="q"/>
            </a:pPr>
            <a:r>
              <a:rPr lang="en-US" sz="2000" dirty="0"/>
              <a:t> </a:t>
            </a:r>
            <a:r>
              <a:rPr lang="en-US" sz="2000" b="1" dirty="0">
                <a:solidFill>
                  <a:schemeClr val="accent1"/>
                </a:solidFill>
              </a:rPr>
              <a:t>Reduce Lead Times for Cost-Effective Operation: </a:t>
            </a:r>
            <a:r>
              <a:rPr lang="en-US" sz="2000" dirty="0"/>
              <a:t>Negotiate with carriers for faster delivery options or consider local suppliers for products with high demand especially in metro regions like Delhi and Mumbai.</a:t>
            </a:r>
          </a:p>
          <a:p>
            <a:pPr>
              <a:buFont typeface="Wingdings" panose="05000000000000000000" pitchFamily="2" charset="2"/>
              <a:buChar char="q"/>
            </a:pPr>
            <a:r>
              <a:rPr lang="en-US" sz="2000" dirty="0"/>
              <a:t>  </a:t>
            </a:r>
            <a:r>
              <a:rPr lang="en-US" sz="2000" b="1" dirty="0">
                <a:solidFill>
                  <a:schemeClr val="accent1"/>
                </a:solidFill>
              </a:rPr>
              <a:t>Focus on High-Revenue Customer Demographics: </a:t>
            </a:r>
            <a:r>
              <a:rPr lang="en-US" sz="2000" dirty="0"/>
              <a:t>Create targeted promotions, personalized offers, and loyalty programs to engage these high-revenue customers further, potentially increasing their lifetime value.</a:t>
            </a:r>
          </a:p>
          <a:p>
            <a:pPr>
              <a:buFont typeface="Wingdings" panose="05000000000000000000" pitchFamily="2" charset="2"/>
              <a:buChar char="q"/>
            </a:pPr>
            <a:r>
              <a:rPr lang="en-US" sz="2000" dirty="0"/>
              <a:t> </a:t>
            </a:r>
            <a:r>
              <a:rPr lang="en-US" sz="2000" b="1" dirty="0">
                <a:solidFill>
                  <a:schemeClr val="accent1"/>
                </a:solidFill>
              </a:rPr>
              <a:t>Optimize Shipping Carrier Contracts Based on Cost Analysis: </a:t>
            </a:r>
            <a:r>
              <a:rPr lang="en-US" sz="2000" dirty="0"/>
              <a:t>Establish contracts that leverage volume discounts for frequently used routes and locations with higher costs helping to reduce overall shipping expenses</a:t>
            </a:r>
          </a:p>
          <a:p>
            <a:pPr marL="0" indent="0">
              <a:buNone/>
            </a:pPr>
            <a:endParaRPr lang="en-IN" sz="2000" dirty="0"/>
          </a:p>
        </p:txBody>
      </p:sp>
    </p:spTree>
    <p:extLst>
      <p:ext uri="{BB962C8B-B14F-4D97-AF65-F5344CB8AC3E}">
        <p14:creationId xmlns:p14="http://schemas.microsoft.com/office/powerpoint/2010/main" val="346122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9A1B-40C1-D74C-AE4D-792AC1DF38FC}"/>
              </a:ext>
            </a:extLst>
          </p:cNvPr>
          <p:cNvSpPr>
            <a:spLocks noGrp="1"/>
          </p:cNvSpPr>
          <p:nvPr>
            <p:ph type="title"/>
          </p:nvPr>
        </p:nvSpPr>
        <p:spPr>
          <a:xfrm>
            <a:off x="838200" y="365126"/>
            <a:ext cx="10515600" cy="814746"/>
          </a:xfrm>
        </p:spPr>
        <p:txBody>
          <a:bodyPr>
            <a:normAutofit fontScale="90000"/>
          </a:bodyPr>
          <a:lstStyle/>
          <a:p>
            <a:pPr algn="ctr"/>
            <a:r>
              <a:rPr lang="en-IN" sz="5400" b="1" u="sng" dirty="0">
                <a:solidFill>
                  <a:schemeClr val="accent1"/>
                </a:solidFill>
                <a:latin typeface="Courier New" panose="02070309020205020404" pitchFamily="49" charset="0"/>
                <a:cs typeface="Courier New" panose="02070309020205020404" pitchFamily="49" charset="0"/>
              </a:rPr>
              <a:t>Summary</a:t>
            </a:r>
          </a:p>
        </p:txBody>
      </p:sp>
      <p:sp>
        <p:nvSpPr>
          <p:cNvPr id="9" name="TextBox 8">
            <a:extLst>
              <a:ext uri="{FF2B5EF4-FFF2-40B4-BE49-F238E27FC236}">
                <a16:creationId xmlns:a16="http://schemas.microsoft.com/office/drawing/2014/main" id="{36C82CF4-3F27-88CD-08A7-8A87E8185A88}"/>
              </a:ext>
            </a:extLst>
          </p:cNvPr>
          <p:cNvSpPr txBox="1"/>
          <p:nvPr/>
        </p:nvSpPr>
        <p:spPr>
          <a:xfrm>
            <a:off x="1071716" y="1445342"/>
            <a:ext cx="10282084" cy="5132439"/>
          </a:xfrm>
          <a:prstGeom prst="rect">
            <a:avLst/>
          </a:prstGeom>
          <a:noFill/>
        </p:spPr>
        <p:txBody>
          <a:bodyPr wrap="square" rtlCol="0">
            <a:spAutoFit/>
          </a:bodyPr>
          <a:lstStyle/>
          <a:p>
            <a:endParaRPr lang="en-IN" dirty="0"/>
          </a:p>
        </p:txBody>
      </p:sp>
      <p:sp>
        <p:nvSpPr>
          <p:cNvPr id="10" name="Rectangle 5">
            <a:extLst>
              <a:ext uri="{FF2B5EF4-FFF2-40B4-BE49-F238E27FC236}">
                <a16:creationId xmlns:a16="http://schemas.microsoft.com/office/drawing/2014/main" id="{9E8B01C0-D726-65F8-48D7-5E13412866AE}"/>
              </a:ext>
            </a:extLst>
          </p:cNvPr>
          <p:cNvSpPr>
            <a:spLocks noChangeArrowheads="1"/>
          </p:cNvSpPr>
          <p:nvPr/>
        </p:nvSpPr>
        <p:spPr bwMode="auto">
          <a:xfrm>
            <a:off x="1007212" y="1478895"/>
            <a:ext cx="1006391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2">
                    <a:lumMod val="50000"/>
                  </a:schemeClr>
                </a:solidFill>
                <a:effectLst/>
                <a:latin typeface="Corbel Light" panose="020B0303020204020204" pitchFamily="34" charset="0"/>
              </a:rPr>
              <a:t>This supply chain analysis reveals key opportunities to optimize costs enhance quality and improve customer satisfaction. Shipping costs vary significantly across carriers and locations suggesting potential savings by prioritizing more cost-effective carriers or renegotiating with high-cost providers. Supplier quality is also an area of concern as some suppliers have higher defect rates focusing on quality improvements or switching to more reliable suppliers can help ensure consistency. Additionally revenue analysis shows that certain customer demographics contribute more significantly indicating that targeted marketing efforts toward these segments could increase revenue. Shortening lead times especially for high-demand regions could further improve operational efficiency and boost customer satisfaction. By continuously monitoring these areas the supply chain can be strengthened to meet both financial and service-level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2">
                  <a:lumMod val="50000"/>
                </a:schemeClr>
              </a:solidFill>
              <a:effectLst/>
              <a:latin typeface="Corbel Light" panose="020B0303020204020204" pitchFamily="34" charset="0"/>
            </a:endParaRPr>
          </a:p>
        </p:txBody>
      </p:sp>
    </p:spTree>
    <p:extLst>
      <p:ext uri="{BB962C8B-B14F-4D97-AF65-F5344CB8AC3E}">
        <p14:creationId xmlns:p14="http://schemas.microsoft.com/office/powerpoint/2010/main" val="300270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F1556B-F83D-7EBA-B766-8C455F7D3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288"/>
            <a:ext cx="12192000" cy="6283423"/>
          </a:xfrm>
          <a:prstGeom prst="rect">
            <a:avLst/>
          </a:prstGeom>
        </p:spPr>
      </p:pic>
    </p:spTree>
    <p:extLst>
      <p:ext uri="{BB962C8B-B14F-4D97-AF65-F5344CB8AC3E}">
        <p14:creationId xmlns:p14="http://schemas.microsoft.com/office/powerpoint/2010/main" val="324804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E8EA8-F168-430B-2173-87ACE89CC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459"/>
            <a:ext cx="12192000" cy="6271081"/>
          </a:xfrm>
          <a:prstGeom prst="rect">
            <a:avLst/>
          </a:prstGeom>
        </p:spPr>
      </p:pic>
    </p:spTree>
    <p:extLst>
      <p:ext uri="{BB962C8B-B14F-4D97-AF65-F5344CB8AC3E}">
        <p14:creationId xmlns:p14="http://schemas.microsoft.com/office/powerpoint/2010/main" val="131980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0CC1C-23A3-9AB7-C280-D8B448C62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818"/>
            <a:ext cx="12192000" cy="6264363"/>
          </a:xfrm>
          <a:prstGeom prst="rect">
            <a:avLst/>
          </a:prstGeom>
        </p:spPr>
      </p:pic>
    </p:spTree>
    <p:extLst>
      <p:ext uri="{BB962C8B-B14F-4D97-AF65-F5344CB8AC3E}">
        <p14:creationId xmlns:p14="http://schemas.microsoft.com/office/powerpoint/2010/main" val="426500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88A7-E699-F87C-27EF-EB2B6934FE63}"/>
              </a:ext>
            </a:extLst>
          </p:cNvPr>
          <p:cNvSpPr>
            <a:spLocks noGrp="1"/>
          </p:cNvSpPr>
          <p:nvPr>
            <p:ph type="title"/>
          </p:nvPr>
        </p:nvSpPr>
        <p:spPr>
          <a:xfrm>
            <a:off x="1319981" y="110247"/>
            <a:ext cx="8905568" cy="646331"/>
          </a:xfrm>
        </p:spPr>
        <p:txBody>
          <a:bodyPr>
            <a:normAutofit fontScale="90000"/>
          </a:bodyPr>
          <a:lstStyle/>
          <a:p>
            <a:pPr algn="ctr"/>
            <a:r>
              <a:rPr lang="en-IN" b="1" u="sng" dirty="0">
                <a:solidFill>
                  <a:schemeClr val="accent1"/>
                </a:solidFill>
                <a:latin typeface="Courier New" panose="02070309020205020404" pitchFamily="49" charset="0"/>
                <a:cs typeface="Courier New" panose="02070309020205020404" pitchFamily="49" charset="0"/>
              </a:rPr>
              <a:t>Objective</a:t>
            </a:r>
          </a:p>
        </p:txBody>
      </p:sp>
      <p:sp>
        <p:nvSpPr>
          <p:cNvPr id="13" name="TextBox 12">
            <a:extLst>
              <a:ext uri="{FF2B5EF4-FFF2-40B4-BE49-F238E27FC236}">
                <a16:creationId xmlns:a16="http://schemas.microsoft.com/office/drawing/2014/main" id="{2AFA982C-CC06-40E0-ED32-AC70703E1D5A}"/>
              </a:ext>
            </a:extLst>
          </p:cNvPr>
          <p:cNvSpPr txBox="1"/>
          <p:nvPr/>
        </p:nvSpPr>
        <p:spPr>
          <a:xfrm>
            <a:off x="619423" y="894738"/>
            <a:ext cx="10990006" cy="73866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The goal of this analysis is to assess product performance and supply chain efficiency. By looking at stock levels, lead times, shipping costs, and supplier performance, we aim to identify top-performing products and find ways to optimize operations, reduce costs, and improve product availability.</a:t>
            </a:r>
          </a:p>
        </p:txBody>
      </p:sp>
      <p:sp>
        <p:nvSpPr>
          <p:cNvPr id="15" name="TextBox 14">
            <a:extLst>
              <a:ext uri="{FF2B5EF4-FFF2-40B4-BE49-F238E27FC236}">
                <a16:creationId xmlns:a16="http://schemas.microsoft.com/office/drawing/2014/main" id="{21E4D408-874F-2D91-9AC5-69A97A6BB4CF}"/>
              </a:ext>
            </a:extLst>
          </p:cNvPr>
          <p:cNvSpPr txBox="1"/>
          <p:nvPr/>
        </p:nvSpPr>
        <p:spPr>
          <a:xfrm>
            <a:off x="619423" y="1759974"/>
            <a:ext cx="10795829" cy="5062924"/>
          </a:xfrm>
          <a:prstGeom prst="rect">
            <a:avLst/>
          </a:prstGeom>
          <a:noFill/>
        </p:spPr>
        <p:txBody>
          <a:bodyPr wrap="square" rtlCol="0">
            <a:spAutoFit/>
          </a:bodyPr>
          <a:lstStyle/>
          <a:p>
            <a:r>
              <a:rPr lang="en-IN" dirty="0"/>
              <a:t>                                                            </a:t>
            </a:r>
            <a:r>
              <a:rPr lang="en-IN" sz="2400" b="1" u="sng" dirty="0">
                <a:solidFill>
                  <a:schemeClr val="tx1">
                    <a:lumMod val="65000"/>
                    <a:lumOff val="35000"/>
                  </a:schemeClr>
                </a:solidFill>
                <a:latin typeface="Courier New" panose="02070309020205020404" pitchFamily="49" charset="0"/>
                <a:cs typeface="Courier New" panose="02070309020205020404" pitchFamily="49" charset="0"/>
              </a:rPr>
              <a:t>Key Business Questions</a:t>
            </a:r>
          </a:p>
          <a:p>
            <a:pPr>
              <a:lnSpc>
                <a:spcPct val="150000"/>
              </a:lnSpc>
            </a:pPr>
            <a:r>
              <a:rPr lang="en-IN" b="1" u="sng" dirty="0">
                <a:solidFill>
                  <a:schemeClr val="accent2"/>
                </a:solidFill>
                <a:latin typeface="Courier New" panose="02070309020205020404" pitchFamily="49" charset="0"/>
                <a:cs typeface="Courier New" panose="02070309020205020404" pitchFamily="49" charset="0"/>
              </a:rPr>
              <a:t>Product Performance:</a:t>
            </a:r>
          </a:p>
          <a:p>
            <a:pPr>
              <a:lnSpc>
                <a:spcPct val="150000"/>
              </a:lnSpc>
            </a:pPr>
            <a:endParaRPr lang="en-IN" sz="400" b="1" u="sng" dirty="0">
              <a:solidFill>
                <a:schemeClr val="tx2">
                  <a:lumMod val="50000"/>
                </a:schemeClr>
              </a:solidFill>
            </a:endParaRPr>
          </a:p>
          <a:p>
            <a:pPr marL="285750" indent="-285750">
              <a:buSzPct val="120000"/>
              <a:buBlip>
                <a:blip r:embed="rId3"/>
              </a:buBlip>
            </a:pPr>
            <a:r>
              <a:rPr lang="en-IN" b="1"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What are the number of product sold for each product type.</a:t>
            </a:r>
          </a:p>
          <a:p>
            <a:pPr marL="285750" indent="-285750">
              <a:buSzPct val="120000"/>
              <a:buBlip>
                <a:blip r:embed="rId3"/>
              </a:buBlip>
            </a:pPr>
            <a:r>
              <a:rPr lang="en-IN" b="1"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Show the distribution of price for different product type.</a:t>
            </a:r>
          </a:p>
          <a:p>
            <a:pPr marL="285750" indent="-285750">
              <a:buSzPct val="120000"/>
              <a:buBlip>
                <a:blip r:embed="rId3"/>
              </a:buBlip>
            </a:pPr>
            <a:r>
              <a:rPr lang="en-IN" b="1"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What are the stock levels across different product type.</a:t>
            </a:r>
          </a:p>
          <a:p>
            <a:pPr>
              <a:buSzPct val="120000"/>
            </a:pPr>
            <a:endParaRPr lang="en-IN" dirty="0">
              <a:latin typeface="Calibri Light" panose="020F0302020204030204" pitchFamily="34" charset="0"/>
              <a:ea typeface="Calibri Light" panose="020F0302020204030204" pitchFamily="34" charset="0"/>
              <a:cs typeface="Calibri Light" panose="020F0302020204030204" pitchFamily="34" charset="0"/>
            </a:endParaRPr>
          </a:p>
          <a:p>
            <a:pPr>
              <a:buSzPct val="120000"/>
            </a:pPr>
            <a:r>
              <a:rPr lang="en-IN" b="1" u="sng" dirty="0">
                <a:solidFill>
                  <a:schemeClr val="accent2"/>
                </a:solidFill>
                <a:latin typeface="Courier New" panose="02070309020205020404" pitchFamily="49" charset="0"/>
                <a:cs typeface="Courier New" panose="02070309020205020404" pitchFamily="49" charset="0"/>
              </a:rPr>
              <a:t>Supply Chain Efficiency:</a:t>
            </a:r>
          </a:p>
          <a:p>
            <a:pPr>
              <a:buSzPct val="120000"/>
            </a:pPr>
            <a:endParaRPr lang="en-IN" sz="700" b="1" u="sng" dirty="0">
              <a:solidFill>
                <a:schemeClr val="tx2">
                  <a:lumMod val="50000"/>
                </a:schemeClr>
              </a:solidFill>
            </a:endParaRPr>
          </a:p>
          <a:p>
            <a:pPr marL="285750" indent="-285750">
              <a:buSzPct val="120000"/>
              <a:buBlip>
                <a:blip r:embed="rId3"/>
              </a:buBlip>
            </a:pPr>
            <a:r>
              <a:rPr lang="en-IN" b="1" dirty="0">
                <a:solidFill>
                  <a:schemeClr val="bg1">
                    <a:lumMod val="50000"/>
                  </a:schemeClr>
                </a:solidFill>
                <a:latin typeface="+mj-lt"/>
              </a:rPr>
              <a:t>Find relationship between lead times and order quantities across different supplier name.</a:t>
            </a:r>
          </a:p>
          <a:p>
            <a:pPr marL="285750" indent="-285750">
              <a:buSzPct val="120000"/>
              <a:buBlip>
                <a:blip r:embed="rId3"/>
              </a:buBlip>
            </a:pPr>
            <a:r>
              <a:rPr lang="en-IN" b="1" dirty="0">
                <a:solidFill>
                  <a:schemeClr val="bg1">
                    <a:lumMod val="50000"/>
                  </a:schemeClr>
                </a:solidFill>
                <a:latin typeface="+mj-lt"/>
              </a:rPr>
              <a:t>Find shipping cost per shipping carrier filter by location to see regional differences.</a:t>
            </a:r>
          </a:p>
          <a:p>
            <a:pPr marL="285750" indent="-285750">
              <a:buSzPct val="120000"/>
              <a:buBlip>
                <a:blip r:embed="rId3"/>
              </a:buBlip>
            </a:pPr>
            <a:r>
              <a:rPr lang="en-IN" b="1" dirty="0">
                <a:solidFill>
                  <a:schemeClr val="bg1">
                    <a:lumMod val="50000"/>
                  </a:schemeClr>
                </a:solidFill>
                <a:latin typeface="+mj-lt"/>
              </a:rPr>
              <a:t>Show defect rates by supplier name or location.</a:t>
            </a:r>
          </a:p>
          <a:p>
            <a:pPr>
              <a:buSzPct val="120000"/>
            </a:pPr>
            <a:endParaRPr lang="en-IN" dirty="0"/>
          </a:p>
          <a:p>
            <a:pPr>
              <a:buSzPct val="120000"/>
            </a:pPr>
            <a:r>
              <a:rPr lang="en-IN" b="1" u="sng" dirty="0">
                <a:solidFill>
                  <a:schemeClr val="accent2"/>
                </a:solidFill>
                <a:latin typeface="Courier New" panose="02070309020205020404" pitchFamily="49" charset="0"/>
                <a:cs typeface="Courier New" panose="02070309020205020404" pitchFamily="49" charset="0"/>
              </a:rPr>
              <a:t>Customer Demographics:</a:t>
            </a:r>
          </a:p>
          <a:p>
            <a:pPr>
              <a:buSzPct val="120000"/>
            </a:pPr>
            <a:endParaRPr lang="en-IN" sz="700" b="1" u="sng" dirty="0">
              <a:solidFill>
                <a:schemeClr val="tx2">
                  <a:lumMod val="50000"/>
                </a:schemeClr>
              </a:solidFill>
            </a:endParaRPr>
          </a:p>
          <a:p>
            <a:pPr marL="285750" indent="-285750">
              <a:buSzPct val="120000"/>
              <a:buBlip>
                <a:blip r:embed="rId3"/>
              </a:buBlip>
            </a:pPr>
            <a:r>
              <a:rPr lang="en-US" b="1" dirty="0">
                <a:solidFill>
                  <a:schemeClr val="bg1">
                    <a:lumMod val="50000"/>
                  </a:schemeClr>
                </a:solidFill>
                <a:latin typeface="+mj-lt"/>
              </a:rPr>
              <a:t>Create a demographic distribution chart to show the breakdown of customers by other demographics.</a:t>
            </a:r>
          </a:p>
          <a:p>
            <a:pPr marL="285750" indent="-285750">
              <a:buSzPct val="120000"/>
              <a:buBlip>
                <a:blip r:embed="rId3"/>
              </a:buBlip>
            </a:pPr>
            <a:r>
              <a:rPr lang="en-US" b="1" dirty="0">
                <a:solidFill>
                  <a:schemeClr val="bg1">
                    <a:lumMod val="50000"/>
                  </a:schemeClr>
                </a:solidFill>
                <a:latin typeface="+mj-lt"/>
              </a:rPr>
              <a:t>Show revenue generated by customer demographics.</a:t>
            </a:r>
            <a:endParaRPr lang="en-IN" b="1" dirty="0">
              <a:solidFill>
                <a:schemeClr val="bg1">
                  <a:lumMod val="50000"/>
                </a:schemeClr>
              </a:solidFill>
              <a:latin typeface="+mj-lt"/>
            </a:endParaRPr>
          </a:p>
          <a:p>
            <a:pPr marL="285750" indent="-285750">
              <a:buSzPct val="120000"/>
              <a:buBlip>
                <a:blip r:embed="rId3"/>
              </a:buBlip>
            </a:pPr>
            <a:endParaRPr lang="en-IN" dirty="0">
              <a:latin typeface="+mj-lt"/>
            </a:endParaRPr>
          </a:p>
          <a:p>
            <a:endParaRPr lang="en-IN" dirty="0"/>
          </a:p>
        </p:txBody>
      </p:sp>
    </p:spTree>
    <p:extLst>
      <p:ext uri="{BB962C8B-B14F-4D97-AF65-F5344CB8AC3E}">
        <p14:creationId xmlns:p14="http://schemas.microsoft.com/office/powerpoint/2010/main" val="326941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4326C-4D84-FDBF-FCBF-23DEF2307599}"/>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36895" t="7419" b="6896"/>
          <a:stretch/>
        </p:blipFill>
        <p:spPr>
          <a:xfrm>
            <a:off x="8345128" y="2959509"/>
            <a:ext cx="3846872" cy="2938107"/>
          </a:xfrm>
          <a:prstGeom prst="rect">
            <a:avLst/>
          </a:prstGeom>
        </p:spPr>
      </p:pic>
      <p:sp>
        <p:nvSpPr>
          <p:cNvPr id="2" name="Title 1">
            <a:extLst>
              <a:ext uri="{FF2B5EF4-FFF2-40B4-BE49-F238E27FC236}">
                <a16:creationId xmlns:a16="http://schemas.microsoft.com/office/drawing/2014/main" id="{DF041A76-4A40-484B-CFDA-36F9EC58E7B7}"/>
              </a:ext>
            </a:extLst>
          </p:cNvPr>
          <p:cNvSpPr>
            <a:spLocks noGrp="1"/>
          </p:cNvSpPr>
          <p:nvPr>
            <p:ph type="title"/>
          </p:nvPr>
        </p:nvSpPr>
        <p:spPr>
          <a:xfrm>
            <a:off x="749709" y="60326"/>
            <a:ext cx="10515600" cy="795081"/>
          </a:xfrm>
        </p:spPr>
        <p:txBody>
          <a:bodyPr>
            <a:normAutofit/>
          </a:bodyPr>
          <a:lstStyle/>
          <a:p>
            <a:pPr algn="ctr"/>
            <a:r>
              <a:rPr lang="en-IN" b="1" u="sng" dirty="0">
                <a:solidFill>
                  <a:schemeClr val="accent1"/>
                </a:solidFill>
                <a:latin typeface="Courier New" panose="02070309020205020404" pitchFamily="49" charset="0"/>
                <a:cs typeface="Courier New" panose="02070309020205020404" pitchFamily="49" charset="0"/>
              </a:rPr>
              <a:t>Dataset Overview</a:t>
            </a:r>
          </a:p>
        </p:txBody>
      </p:sp>
      <p:sp>
        <p:nvSpPr>
          <p:cNvPr id="3" name="Content Placeholder 2">
            <a:extLst>
              <a:ext uri="{FF2B5EF4-FFF2-40B4-BE49-F238E27FC236}">
                <a16:creationId xmlns:a16="http://schemas.microsoft.com/office/drawing/2014/main" id="{95BC6D3D-C035-D1E2-B715-EFEA8C4BC403}"/>
              </a:ext>
            </a:extLst>
          </p:cNvPr>
          <p:cNvSpPr>
            <a:spLocks noGrp="1"/>
          </p:cNvSpPr>
          <p:nvPr>
            <p:ph idx="1"/>
          </p:nvPr>
        </p:nvSpPr>
        <p:spPr>
          <a:xfrm>
            <a:off x="631722" y="1039043"/>
            <a:ext cx="10515600" cy="1478014"/>
          </a:xfrm>
        </p:spPr>
        <p:txBody>
          <a:bodyPr>
            <a:normAutofit fontScale="85000" lnSpcReduction="10000"/>
          </a:bodyPr>
          <a:lstStyle/>
          <a:p>
            <a:pPr marL="0" indent="0" algn="ctr">
              <a:buNone/>
            </a:pPr>
            <a:r>
              <a:rPr lang="en-US" sz="2000" b="1" i="0" dirty="0">
                <a:solidFill>
                  <a:schemeClr val="accent5"/>
                </a:solidFill>
                <a:effectLst/>
                <a:latin typeface="Courier New" panose="02070309020205020404" pitchFamily="49" charset="0"/>
                <a:cs typeface="Courier New" panose="02070309020205020404" pitchFamily="49" charset="0"/>
              </a:rPr>
              <a:t>This dataset focuses on the supply chain of cosmetic products, capturing essential details that impact performance and efficiency. Key columns include </a:t>
            </a:r>
            <a:r>
              <a:rPr lang="en-US" sz="2000" b="1" i="1" dirty="0">
                <a:solidFill>
                  <a:schemeClr val="accent2"/>
                </a:solidFill>
                <a:effectLst/>
                <a:latin typeface="Courier New" panose="02070309020205020404" pitchFamily="49" charset="0"/>
                <a:cs typeface="Courier New" panose="02070309020205020404" pitchFamily="49" charset="0"/>
              </a:rPr>
              <a:t>product type</a:t>
            </a:r>
            <a:r>
              <a:rPr lang="en-US" sz="2000" b="1" i="0" dirty="0">
                <a:solidFill>
                  <a:schemeClr val="accent2"/>
                </a:solidFill>
                <a:effectLst/>
                <a:latin typeface="Courier New" panose="02070309020205020404" pitchFamily="49" charset="0"/>
                <a:cs typeface="Courier New" panose="02070309020205020404" pitchFamily="49" charset="0"/>
              </a:rPr>
              <a:t>, </a:t>
            </a:r>
            <a:r>
              <a:rPr lang="en-US" sz="2000" b="1" i="1" dirty="0">
                <a:solidFill>
                  <a:schemeClr val="accent2"/>
                </a:solidFill>
                <a:effectLst/>
                <a:latin typeface="Courier New" panose="02070309020205020404" pitchFamily="49" charset="0"/>
                <a:cs typeface="Courier New" panose="02070309020205020404" pitchFamily="49" charset="0"/>
              </a:rPr>
              <a:t>SKU</a:t>
            </a:r>
            <a:r>
              <a:rPr lang="en-US" sz="2000" b="1" i="0" dirty="0">
                <a:solidFill>
                  <a:schemeClr val="accent2"/>
                </a:solidFill>
                <a:effectLst/>
                <a:latin typeface="Courier New" panose="02070309020205020404" pitchFamily="49" charset="0"/>
                <a:cs typeface="Courier New" panose="02070309020205020404" pitchFamily="49" charset="0"/>
              </a:rPr>
              <a:t>, </a:t>
            </a:r>
            <a:r>
              <a:rPr lang="en-US" sz="2000" b="1" i="1" dirty="0">
                <a:solidFill>
                  <a:schemeClr val="accent2"/>
                </a:solidFill>
                <a:effectLst/>
                <a:latin typeface="Courier New" panose="02070309020205020404" pitchFamily="49" charset="0"/>
                <a:cs typeface="Courier New" panose="02070309020205020404" pitchFamily="49" charset="0"/>
              </a:rPr>
              <a:t>price</a:t>
            </a:r>
            <a:r>
              <a:rPr lang="en-US" sz="2000" b="1" i="0" dirty="0">
                <a:solidFill>
                  <a:schemeClr val="accent2"/>
                </a:solidFill>
                <a:effectLst/>
                <a:latin typeface="Courier New" panose="02070309020205020404" pitchFamily="49" charset="0"/>
                <a:cs typeface="Courier New" panose="02070309020205020404" pitchFamily="49" charset="0"/>
              </a:rPr>
              <a:t>, </a:t>
            </a:r>
            <a:r>
              <a:rPr lang="en-US" sz="2000" b="1" i="1" dirty="0">
                <a:solidFill>
                  <a:schemeClr val="accent2"/>
                </a:solidFill>
                <a:effectLst/>
                <a:latin typeface="Courier New" panose="02070309020205020404" pitchFamily="49" charset="0"/>
                <a:cs typeface="Courier New" panose="02070309020205020404" pitchFamily="49" charset="0"/>
              </a:rPr>
              <a:t>stock levels</a:t>
            </a:r>
            <a:r>
              <a:rPr lang="en-US" sz="2000" b="1" i="0" dirty="0">
                <a:solidFill>
                  <a:schemeClr val="accent2"/>
                </a:solidFill>
                <a:effectLst/>
                <a:latin typeface="Courier New" panose="02070309020205020404" pitchFamily="49" charset="0"/>
                <a:cs typeface="Courier New" panose="02070309020205020404" pitchFamily="49" charset="0"/>
              </a:rPr>
              <a:t>, </a:t>
            </a:r>
            <a:r>
              <a:rPr lang="en-US" sz="2000" b="1" i="1" dirty="0">
                <a:solidFill>
                  <a:schemeClr val="accent2"/>
                </a:solidFill>
                <a:effectLst/>
                <a:latin typeface="Courier New" panose="02070309020205020404" pitchFamily="49" charset="0"/>
                <a:cs typeface="Courier New" panose="02070309020205020404" pitchFamily="49" charset="0"/>
              </a:rPr>
              <a:t>order quantities</a:t>
            </a:r>
            <a:r>
              <a:rPr lang="en-US" sz="2000" b="1" i="0" dirty="0">
                <a:solidFill>
                  <a:schemeClr val="accent2"/>
                </a:solidFill>
                <a:effectLst/>
                <a:latin typeface="Courier New" panose="02070309020205020404" pitchFamily="49" charset="0"/>
                <a:cs typeface="Courier New" panose="02070309020205020404" pitchFamily="49" charset="0"/>
              </a:rPr>
              <a:t>, </a:t>
            </a:r>
            <a:r>
              <a:rPr lang="en-US" sz="2000" b="1" i="1" dirty="0">
                <a:solidFill>
                  <a:schemeClr val="accent2"/>
                </a:solidFill>
                <a:effectLst/>
                <a:latin typeface="Courier New" panose="02070309020205020404" pitchFamily="49" charset="0"/>
                <a:cs typeface="Courier New" panose="02070309020205020404" pitchFamily="49" charset="0"/>
              </a:rPr>
              <a:t>shipping times</a:t>
            </a:r>
            <a:r>
              <a:rPr lang="en-US" sz="2000" b="1" i="0" dirty="0">
                <a:solidFill>
                  <a:schemeClr val="accent2"/>
                </a:solidFill>
                <a:effectLst/>
                <a:latin typeface="Courier New" panose="02070309020205020404" pitchFamily="49" charset="0"/>
                <a:cs typeface="Courier New" panose="02070309020205020404" pitchFamily="49" charset="0"/>
              </a:rPr>
              <a:t>, and </a:t>
            </a:r>
            <a:r>
              <a:rPr lang="en-US" sz="2000" b="1" i="1" dirty="0">
                <a:solidFill>
                  <a:schemeClr val="accent2"/>
                </a:solidFill>
                <a:effectLst/>
                <a:latin typeface="Courier New" panose="02070309020205020404" pitchFamily="49" charset="0"/>
                <a:cs typeface="Courier New" panose="02070309020205020404" pitchFamily="49" charset="0"/>
              </a:rPr>
              <a:t>supplier information</a:t>
            </a:r>
            <a:r>
              <a:rPr lang="en-US" sz="2000" b="1" i="0" dirty="0">
                <a:solidFill>
                  <a:schemeClr val="tx1">
                    <a:lumMod val="65000"/>
                    <a:lumOff val="35000"/>
                  </a:schemeClr>
                </a:solidFill>
                <a:effectLst/>
                <a:latin typeface="Courier New" panose="02070309020205020404" pitchFamily="49" charset="0"/>
                <a:cs typeface="Courier New" panose="02070309020205020404" pitchFamily="49" charset="0"/>
              </a:rPr>
              <a:t>. </a:t>
            </a:r>
            <a:r>
              <a:rPr lang="en-US" sz="2000" b="1" i="0" dirty="0">
                <a:solidFill>
                  <a:schemeClr val="accent5"/>
                </a:solidFill>
                <a:effectLst/>
                <a:latin typeface="Courier New" panose="02070309020205020404" pitchFamily="49" charset="0"/>
                <a:cs typeface="Courier New" panose="02070309020205020404" pitchFamily="49" charset="0"/>
              </a:rPr>
              <a:t>This data enables analysis of inventory management, supplier reliability, shipping efficiency, and costs, helping us gain insights into the cosmetics supply chain.</a:t>
            </a:r>
            <a:endParaRPr lang="en-IN" sz="2000" b="1" dirty="0">
              <a:solidFill>
                <a:schemeClr val="accent5"/>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30DEB04-68C7-6B06-7931-98C9CB4F3637}"/>
              </a:ext>
            </a:extLst>
          </p:cNvPr>
          <p:cNvSpPr txBox="1"/>
          <p:nvPr/>
        </p:nvSpPr>
        <p:spPr>
          <a:xfrm>
            <a:off x="471948" y="2241753"/>
            <a:ext cx="11267768" cy="4493538"/>
          </a:xfrm>
          <a:prstGeom prst="rect">
            <a:avLst/>
          </a:prstGeom>
          <a:noFill/>
        </p:spPr>
        <p:txBody>
          <a:bodyPr wrap="square" rtlCol="0">
            <a:spAutoFit/>
          </a:bodyPr>
          <a:lstStyle/>
          <a:p>
            <a:pPr>
              <a:lnSpc>
                <a:spcPct val="150000"/>
              </a:lnSpc>
            </a:pPr>
            <a:r>
              <a:rPr lang="en-IN" sz="2000" b="1" dirty="0">
                <a:solidFill>
                  <a:schemeClr val="accent1">
                    <a:lumMod val="50000"/>
                  </a:schemeClr>
                </a:solidFill>
              </a:rPr>
              <a:t>Key Columns: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Product Type</a:t>
            </a:r>
            <a:r>
              <a:rPr lang="en-US" sz="1600" b="0" i="0" dirty="0">
                <a:solidFill>
                  <a:schemeClr val="tx1">
                    <a:lumMod val="50000"/>
                    <a:lumOff val="50000"/>
                  </a:schemeClr>
                </a:solidFill>
                <a:effectLst/>
                <a:latin typeface="ui-sans-serif"/>
              </a:rPr>
              <a:t>: Categorizes the cosmetic products, allowing us to analyze performance by product category.</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SKU</a:t>
            </a:r>
            <a:r>
              <a:rPr lang="en-US" sz="1600" b="0" i="0" dirty="0">
                <a:solidFill>
                  <a:schemeClr val="tx1">
                    <a:lumMod val="50000"/>
                    <a:lumOff val="50000"/>
                  </a:schemeClr>
                </a:solidFill>
                <a:effectLst/>
                <a:latin typeface="ui-sans-serif"/>
              </a:rPr>
              <a:t>: Unique identifier for each product, useful for tracking inventory and sales.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Price</a:t>
            </a:r>
            <a:r>
              <a:rPr lang="en-US" sz="1600" b="0" i="0" dirty="0">
                <a:solidFill>
                  <a:schemeClr val="tx1">
                    <a:lumMod val="50000"/>
                    <a:lumOff val="50000"/>
                  </a:schemeClr>
                </a:solidFill>
                <a:effectLst/>
                <a:latin typeface="ui-sans-serif"/>
              </a:rPr>
              <a:t>: The selling price of each product, important for revenue calculations and profitability analysis.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Availability</a:t>
            </a:r>
            <a:r>
              <a:rPr lang="en-US" sz="1600" b="0" i="0" dirty="0">
                <a:solidFill>
                  <a:schemeClr val="tx1">
                    <a:lumMod val="50000"/>
                    <a:lumOff val="50000"/>
                  </a:schemeClr>
                </a:solidFill>
                <a:effectLst/>
                <a:latin typeface="ui-sans-serif"/>
              </a:rPr>
              <a:t>: Indicates if a product is in stock, helping to assess inventory levels and potential stockouts.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Order Quantities</a:t>
            </a:r>
            <a:r>
              <a:rPr lang="en-US" sz="1600" b="0" i="0" dirty="0">
                <a:solidFill>
                  <a:schemeClr val="tx1">
                    <a:lumMod val="50000"/>
                    <a:lumOff val="50000"/>
                  </a:schemeClr>
                </a:solidFill>
                <a:effectLst/>
                <a:latin typeface="ui-sans-serif"/>
              </a:rPr>
              <a:t>: Shows the volume of each product ordered, which helps in understanding demand patterns.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Shipping Times</a:t>
            </a:r>
            <a:r>
              <a:rPr lang="en-US" sz="1600" b="0" i="0" dirty="0">
                <a:solidFill>
                  <a:schemeClr val="tx1">
                    <a:lumMod val="50000"/>
                    <a:lumOff val="50000"/>
                  </a:schemeClr>
                </a:solidFill>
                <a:effectLst/>
                <a:latin typeface="ui-sans-serif"/>
              </a:rPr>
              <a:t>: Time taken for products to reach customers, providing insights into shipping efficiency.</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Supplier Name</a:t>
            </a:r>
            <a:r>
              <a:rPr lang="en-US" sz="1600" b="0" i="0" dirty="0">
                <a:solidFill>
                  <a:schemeClr val="tx1">
                    <a:lumMod val="50000"/>
                    <a:lumOff val="50000"/>
                  </a:schemeClr>
                </a:solidFill>
                <a:effectLst/>
                <a:latin typeface="ui-sans-serif"/>
              </a:rPr>
              <a:t>: Identifies the supplier for each product, helping to evaluate supplier performance and reliability.</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Lead Time</a:t>
            </a:r>
            <a:r>
              <a:rPr lang="en-US" sz="1600" b="0" i="0" dirty="0">
                <a:solidFill>
                  <a:schemeClr val="tx1">
                    <a:lumMod val="50000"/>
                    <a:lumOff val="50000"/>
                  </a:schemeClr>
                </a:solidFill>
                <a:effectLst/>
                <a:latin typeface="ui-sans-serif"/>
              </a:rPr>
              <a:t>: The time required to restock or produce items, essential for managing inventory and avoiding delays.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Manufacturing Costs</a:t>
            </a:r>
            <a:r>
              <a:rPr lang="en-US" sz="1600" b="0" i="0" dirty="0">
                <a:solidFill>
                  <a:schemeClr val="tx1">
                    <a:lumMod val="50000"/>
                    <a:lumOff val="50000"/>
                  </a:schemeClr>
                </a:solidFill>
                <a:effectLst/>
                <a:latin typeface="ui-sans-serif"/>
              </a:rPr>
              <a:t>: Cost incurred to produce each product, critical for profitability and cost analysis.</a:t>
            </a:r>
          </a:p>
          <a:p>
            <a:pPr marL="285750" indent="-285750" algn="l">
              <a:lnSpc>
                <a:spcPct val="150000"/>
              </a:lnSpc>
              <a:buFont typeface="Wingdings" panose="05000000000000000000" pitchFamily="2" charset="2"/>
              <a:buChar char="q"/>
            </a:pPr>
            <a:r>
              <a:rPr lang="en-US" sz="1600" b="1" i="0" dirty="0">
                <a:solidFill>
                  <a:schemeClr val="tx1">
                    <a:lumMod val="50000"/>
                    <a:lumOff val="50000"/>
                  </a:schemeClr>
                </a:solidFill>
                <a:effectLst/>
                <a:latin typeface="ui-sans-serif"/>
              </a:rPr>
              <a:t>Defect Rates</a:t>
            </a:r>
            <a:r>
              <a:rPr lang="en-US" sz="1600" b="0" i="0" dirty="0">
                <a:solidFill>
                  <a:schemeClr val="tx1">
                    <a:lumMod val="50000"/>
                    <a:lumOff val="50000"/>
                  </a:schemeClr>
                </a:solidFill>
                <a:effectLst/>
                <a:latin typeface="ui-sans-serif"/>
              </a:rPr>
              <a:t>: The rate of product defects, which highlights quality control issues in the supply chain.</a:t>
            </a:r>
          </a:p>
          <a:p>
            <a:pPr marL="285750" indent="-285750">
              <a:buFont typeface="Wingdings" panose="05000000000000000000" pitchFamily="2" charset="2"/>
              <a:buChar char="q"/>
            </a:pPr>
            <a:endParaRPr lang="en-IN" sz="1600" dirty="0"/>
          </a:p>
        </p:txBody>
      </p:sp>
    </p:spTree>
    <p:extLst>
      <p:ext uri="{BB962C8B-B14F-4D97-AF65-F5344CB8AC3E}">
        <p14:creationId xmlns:p14="http://schemas.microsoft.com/office/powerpoint/2010/main" val="129878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9083-6029-45D7-C2DD-AF9FA348682A}"/>
              </a:ext>
            </a:extLst>
          </p:cNvPr>
          <p:cNvSpPr>
            <a:spLocks noGrp="1"/>
          </p:cNvSpPr>
          <p:nvPr>
            <p:ph type="title"/>
          </p:nvPr>
        </p:nvSpPr>
        <p:spPr>
          <a:xfrm>
            <a:off x="394526" y="286470"/>
            <a:ext cx="11402948" cy="578772"/>
          </a:xfrm>
        </p:spPr>
        <p:txBody>
          <a:bodyPr>
            <a:noAutofit/>
          </a:bodyPr>
          <a:lstStyle/>
          <a:p>
            <a:r>
              <a:rPr lang="en-IN" sz="3200" b="1" u="sng" dirty="0">
                <a:latin typeface="Courier New" panose="02070309020205020404" pitchFamily="49" charset="0"/>
                <a:cs typeface="Courier New" panose="02070309020205020404" pitchFamily="49" charset="0"/>
              </a:rPr>
              <a:t>Number of product sold for each product type</a:t>
            </a:r>
          </a:p>
        </p:txBody>
      </p:sp>
      <p:pic>
        <p:nvPicPr>
          <p:cNvPr id="10" name="Content Placeholder 9">
            <a:extLst>
              <a:ext uri="{FF2B5EF4-FFF2-40B4-BE49-F238E27FC236}">
                <a16:creationId xmlns:a16="http://schemas.microsoft.com/office/drawing/2014/main" id="{92FCAA7B-AB27-04ED-13B4-8E0FCE5F9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26" y="2900516"/>
            <a:ext cx="6311074" cy="3680644"/>
          </a:xfrm>
        </p:spPr>
      </p:pic>
      <p:pic>
        <p:nvPicPr>
          <p:cNvPr id="12" name="Picture 11">
            <a:extLst>
              <a:ext uri="{FF2B5EF4-FFF2-40B4-BE49-F238E27FC236}">
                <a16:creationId xmlns:a16="http://schemas.microsoft.com/office/drawing/2014/main" id="{0C530007-0B83-8F9C-1074-6D76DCCF1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28" y="1404566"/>
            <a:ext cx="5715761" cy="1255963"/>
          </a:xfrm>
          <a:prstGeom prst="rect">
            <a:avLst/>
          </a:prstGeom>
        </p:spPr>
      </p:pic>
      <p:sp>
        <p:nvSpPr>
          <p:cNvPr id="13" name="TextBox 12">
            <a:extLst>
              <a:ext uri="{FF2B5EF4-FFF2-40B4-BE49-F238E27FC236}">
                <a16:creationId xmlns:a16="http://schemas.microsoft.com/office/drawing/2014/main" id="{25ADD595-E883-F548-3CB8-BD203DAC0059}"/>
              </a:ext>
            </a:extLst>
          </p:cNvPr>
          <p:cNvSpPr txBox="1"/>
          <p:nvPr/>
        </p:nvSpPr>
        <p:spPr>
          <a:xfrm>
            <a:off x="7541342" y="1404566"/>
            <a:ext cx="4256132" cy="923330"/>
          </a:xfrm>
          <a:prstGeom prst="rect">
            <a:avLst/>
          </a:prstGeom>
          <a:noFill/>
        </p:spPr>
        <p:txBody>
          <a:bodyPr wrap="square" rtlCol="0">
            <a:spAutoFit/>
          </a:bodyPr>
          <a:lstStyle/>
          <a:p>
            <a:r>
              <a:rPr lang="en-IN" b="1" dirty="0">
                <a:latin typeface="Aptos Display" panose="020B0004020202020204" pitchFamily="34" charset="0"/>
                <a:cs typeface="Courier New" panose="02070309020205020404" pitchFamily="49" charset="0"/>
              </a:rPr>
              <a:t>In the given bar graph it is clear that Skincare and Haircare products have higher sales.</a:t>
            </a:r>
          </a:p>
        </p:txBody>
      </p:sp>
      <p:sp>
        <p:nvSpPr>
          <p:cNvPr id="14" name="TextBox 13">
            <a:extLst>
              <a:ext uri="{FF2B5EF4-FFF2-40B4-BE49-F238E27FC236}">
                <a16:creationId xmlns:a16="http://schemas.microsoft.com/office/drawing/2014/main" id="{987902E3-C91A-F773-8DDB-B502967B9E37}"/>
              </a:ext>
            </a:extLst>
          </p:cNvPr>
          <p:cNvSpPr txBox="1"/>
          <p:nvPr/>
        </p:nvSpPr>
        <p:spPr>
          <a:xfrm>
            <a:off x="7443018" y="2583534"/>
            <a:ext cx="4256132" cy="4401205"/>
          </a:xfrm>
          <a:prstGeom prst="rect">
            <a:avLst/>
          </a:prstGeom>
          <a:noFill/>
        </p:spPr>
        <p:txBody>
          <a:bodyPr wrap="square" rtlCol="0">
            <a:spAutoFit/>
          </a:bodyPr>
          <a:lstStyle/>
          <a:p>
            <a:r>
              <a:rPr lang="en-IN" dirty="0"/>
              <a:t>                                </a:t>
            </a:r>
            <a:r>
              <a:rPr lang="en-IN" sz="2000" b="1" dirty="0">
                <a:solidFill>
                  <a:schemeClr val="accent6"/>
                </a:solidFill>
              </a:rPr>
              <a:t>Analysis</a:t>
            </a:r>
          </a:p>
          <a:p>
            <a:pPr marL="285750" indent="-285750">
              <a:buFont typeface="Wingdings" panose="05000000000000000000" pitchFamily="2" charset="2"/>
              <a:buChar char="Ø"/>
            </a:pPr>
            <a:r>
              <a:rPr lang="en-US" sz="1600" b="1" dirty="0">
                <a:solidFill>
                  <a:schemeClr val="tx1">
                    <a:lumMod val="75000"/>
                    <a:lumOff val="25000"/>
                  </a:schemeClr>
                </a:solidFill>
              </a:rPr>
              <a:t>Skincare products</a:t>
            </a:r>
            <a:r>
              <a:rPr lang="en-US" sz="1600" dirty="0">
                <a:solidFill>
                  <a:schemeClr val="tx1">
                    <a:lumMod val="75000"/>
                    <a:lumOff val="25000"/>
                  </a:schemeClr>
                </a:solidFill>
              </a:rPr>
              <a:t> have the highest sales count which indicates a stronger demand or availability within this category.</a:t>
            </a:r>
          </a:p>
          <a:p>
            <a:pPr marL="285750" indent="-285750">
              <a:buFont typeface="Wingdings" panose="05000000000000000000" pitchFamily="2" charset="2"/>
              <a:buChar char="Ø"/>
            </a:pPr>
            <a:r>
              <a:rPr lang="en-US" sz="1600" b="1" dirty="0">
                <a:solidFill>
                  <a:schemeClr val="tx1">
                    <a:lumMod val="75000"/>
                    <a:lumOff val="25000"/>
                  </a:schemeClr>
                </a:solidFill>
              </a:rPr>
              <a:t>Haircare products</a:t>
            </a:r>
            <a:r>
              <a:rPr lang="en-US" sz="1600" dirty="0">
                <a:solidFill>
                  <a:schemeClr val="tx1">
                    <a:lumMod val="75000"/>
                    <a:lumOff val="25000"/>
                  </a:schemeClr>
                </a:solidFill>
              </a:rPr>
              <a:t> have slightly lower numbers compared to skincare.</a:t>
            </a:r>
          </a:p>
          <a:p>
            <a:pPr marL="285750" indent="-285750">
              <a:buFont typeface="Wingdings" panose="05000000000000000000" pitchFamily="2" charset="2"/>
              <a:buChar char="Ø"/>
            </a:pPr>
            <a:r>
              <a:rPr lang="en-US" sz="1600" b="1" dirty="0">
                <a:solidFill>
                  <a:schemeClr val="tx1">
                    <a:lumMod val="75000"/>
                    <a:lumOff val="25000"/>
                  </a:schemeClr>
                </a:solidFill>
              </a:rPr>
              <a:t>Cosmetics products</a:t>
            </a:r>
            <a:r>
              <a:rPr lang="en-US" sz="1600" dirty="0">
                <a:solidFill>
                  <a:schemeClr val="tx1">
                    <a:lumMod val="75000"/>
                    <a:lumOff val="25000"/>
                  </a:schemeClr>
                </a:solidFill>
              </a:rPr>
              <a:t> have the lowest sales count suggesting either lower demand, fewer offerings.</a:t>
            </a:r>
          </a:p>
          <a:p>
            <a:r>
              <a:rPr lang="en-IN" sz="1600" dirty="0"/>
              <a:t>                               </a:t>
            </a:r>
          </a:p>
          <a:p>
            <a:r>
              <a:rPr lang="en-IN" sz="1600" dirty="0">
                <a:solidFill>
                  <a:srgbClr val="FF0000"/>
                </a:solidFill>
              </a:rPr>
              <a:t>                                 </a:t>
            </a:r>
            <a:r>
              <a:rPr lang="en-IN" sz="2000" b="1" dirty="0">
                <a:solidFill>
                  <a:srgbClr val="FF0000"/>
                </a:solidFill>
              </a:rPr>
              <a:t>Focus area</a:t>
            </a:r>
          </a:p>
          <a:p>
            <a:pPr marL="285750" indent="-285750">
              <a:buFont typeface="Courier New" panose="02070309020205020404" pitchFamily="49" charset="0"/>
              <a:buChar char="o"/>
            </a:pPr>
            <a:r>
              <a:rPr lang="en-US" sz="1600" b="1" dirty="0">
                <a:solidFill>
                  <a:schemeClr val="accent1"/>
                </a:solidFill>
              </a:rPr>
              <a:t>Increasing focus on Skincare products</a:t>
            </a:r>
            <a:r>
              <a:rPr lang="en-US" sz="1600" dirty="0">
                <a:solidFill>
                  <a:schemeClr val="accent1"/>
                </a:solidFill>
              </a:rPr>
              <a:t> </a:t>
            </a:r>
            <a:r>
              <a:rPr lang="en-US" sz="1600" dirty="0"/>
              <a:t>may capitalize on its popularity.</a:t>
            </a:r>
          </a:p>
          <a:p>
            <a:pPr marL="285750" indent="-285750">
              <a:buFont typeface="Courier New" panose="02070309020205020404" pitchFamily="49" charset="0"/>
              <a:buChar char="o"/>
            </a:pPr>
            <a:r>
              <a:rPr lang="en-US" sz="1600" b="1" dirty="0">
                <a:solidFill>
                  <a:schemeClr val="accent1"/>
                </a:solidFill>
              </a:rPr>
              <a:t>Exploring opportunities to boost sales for Cosmetics</a:t>
            </a:r>
            <a:r>
              <a:rPr lang="en-US" sz="1600" dirty="0">
                <a:solidFill>
                  <a:schemeClr val="accent1"/>
                </a:solidFill>
              </a:rPr>
              <a:t> </a:t>
            </a:r>
            <a:r>
              <a:rPr lang="en-US" sz="1600" dirty="0"/>
              <a:t>might help create a more balanced product distribution across categories.</a:t>
            </a:r>
            <a:endParaRPr lang="en-IN" sz="1600" dirty="0"/>
          </a:p>
          <a:p>
            <a:endParaRPr lang="en-US" dirty="0"/>
          </a:p>
        </p:txBody>
      </p:sp>
    </p:spTree>
    <p:extLst>
      <p:ext uri="{BB962C8B-B14F-4D97-AF65-F5344CB8AC3E}">
        <p14:creationId xmlns:p14="http://schemas.microsoft.com/office/powerpoint/2010/main" val="320288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207E-5518-519C-CFE8-DAB778B4D0F6}"/>
              </a:ext>
            </a:extLst>
          </p:cNvPr>
          <p:cNvSpPr>
            <a:spLocks noGrp="1"/>
          </p:cNvSpPr>
          <p:nvPr>
            <p:ph type="title"/>
          </p:nvPr>
        </p:nvSpPr>
        <p:spPr>
          <a:xfrm>
            <a:off x="108155" y="138985"/>
            <a:ext cx="12260825" cy="588604"/>
          </a:xfrm>
        </p:spPr>
        <p:txBody>
          <a:bodyPr>
            <a:noAutofit/>
          </a:bodyPr>
          <a:lstStyle/>
          <a:p>
            <a:r>
              <a:rPr lang="en-IN" sz="3200" b="1" u="sng" dirty="0">
                <a:latin typeface="Courier New" panose="02070309020205020404" pitchFamily="49" charset="0"/>
                <a:cs typeface="Courier New" panose="02070309020205020404" pitchFamily="49" charset="0"/>
              </a:rPr>
              <a:t>Distribution of price for different product type</a:t>
            </a:r>
          </a:p>
        </p:txBody>
      </p:sp>
      <p:pic>
        <p:nvPicPr>
          <p:cNvPr id="5" name="Content Placeholder 4">
            <a:extLst>
              <a:ext uri="{FF2B5EF4-FFF2-40B4-BE49-F238E27FC236}">
                <a16:creationId xmlns:a16="http://schemas.microsoft.com/office/drawing/2014/main" id="{7A29B82F-3326-E4A5-EE7D-DBD87921D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76" y="3307923"/>
            <a:ext cx="5878296" cy="3395304"/>
          </a:xfrm>
        </p:spPr>
      </p:pic>
      <p:pic>
        <p:nvPicPr>
          <p:cNvPr id="7" name="Picture 6">
            <a:extLst>
              <a:ext uri="{FF2B5EF4-FFF2-40B4-BE49-F238E27FC236}">
                <a16:creationId xmlns:a16="http://schemas.microsoft.com/office/drawing/2014/main" id="{FBBF1B76-EA83-8F07-883E-58F5DFF2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81" y="1204096"/>
            <a:ext cx="4035044" cy="1899599"/>
          </a:xfrm>
          <a:prstGeom prst="rect">
            <a:avLst/>
          </a:prstGeom>
        </p:spPr>
      </p:pic>
      <p:pic>
        <p:nvPicPr>
          <p:cNvPr id="9" name="Picture 8">
            <a:extLst>
              <a:ext uri="{FF2B5EF4-FFF2-40B4-BE49-F238E27FC236}">
                <a16:creationId xmlns:a16="http://schemas.microsoft.com/office/drawing/2014/main" id="{B9A39D9F-3696-F127-E707-DAA9D294A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324" y="1152270"/>
            <a:ext cx="4715533" cy="894981"/>
          </a:xfrm>
          <a:prstGeom prst="rect">
            <a:avLst/>
          </a:prstGeom>
        </p:spPr>
      </p:pic>
      <p:sp>
        <p:nvSpPr>
          <p:cNvPr id="11" name="TextBox 10">
            <a:extLst>
              <a:ext uri="{FF2B5EF4-FFF2-40B4-BE49-F238E27FC236}">
                <a16:creationId xmlns:a16="http://schemas.microsoft.com/office/drawing/2014/main" id="{41C42AD9-4CE4-A3B0-6650-05C52930BE98}"/>
              </a:ext>
            </a:extLst>
          </p:cNvPr>
          <p:cNvSpPr txBox="1"/>
          <p:nvPr/>
        </p:nvSpPr>
        <p:spPr>
          <a:xfrm>
            <a:off x="6253316" y="2231923"/>
            <a:ext cx="5447071" cy="923330"/>
          </a:xfrm>
          <a:prstGeom prst="rect">
            <a:avLst/>
          </a:prstGeom>
          <a:noFill/>
        </p:spPr>
        <p:txBody>
          <a:bodyPr wrap="square" rtlCol="0">
            <a:spAutoFit/>
          </a:bodyPr>
          <a:lstStyle/>
          <a:p>
            <a:r>
              <a:rPr lang="en-US" b="1" dirty="0">
                <a:latin typeface="Aptos Display" panose="020B0004020202020204" pitchFamily="34" charset="0"/>
              </a:rPr>
              <a:t>The chart compares the minimum, average, and maximum prices across different product types Cosmetics, Haircare, and Skincare.</a:t>
            </a:r>
            <a:endParaRPr lang="en-IN" b="1" dirty="0">
              <a:latin typeface="Aptos Display" panose="020B0004020202020204" pitchFamily="34" charset="0"/>
            </a:endParaRPr>
          </a:p>
        </p:txBody>
      </p:sp>
      <p:sp>
        <p:nvSpPr>
          <p:cNvPr id="12" name="TextBox 11">
            <a:extLst>
              <a:ext uri="{FF2B5EF4-FFF2-40B4-BE49-F238E27FC236}">
                <a16:creationId xmlns:a16="http://schemas.microsoft.com/office/drawing/2014/main" id="{62537BAB-BEE9-16EB-E563-A77F3B776BBE}"/>
              </a:ext>
            </a:extLst>
          </p:cNvPr>
          <p:cNvSpPr txBox="1"/>
          <p:nvPr/>
        </p:nvSpPr>
        <p:spPr>
          <a:xfrm>
            <a:off x="6322142" y="3155253"/>
            <a:ext cx="5378245" cy="3354765"/>
          </a:xfrm>
          <a:prstGeom prst="rect">
            <a:avLst/>
          </a:prstGeom>
          <a:noFill/>
        </p:spPr>
        <p:txBody>
          <a:bodyPr wrap="square" rtlCol="0">
            <a:spAutoFit/>
          </a:bodyPr>
          <a:lstStyle/>
          <a:p>
            <a:r>
              <a:rPr lang="en-IN" sz="2000" dirty="0">
                <a:solidFill>
                  <a:schemeClr val="accent6"/>
                </a:solidFill>
              </a:rPr>
              <a:t>                                       </a:t>
            </a:r>
            <a:r>
              <a:rPr lang="en-IN" sz="2000" b="1" dirty="0">
                <a:solidFill>
                  <a:schemeClr val="accent6"/>
                </a:solidFill>
              </a:rPr>
              <a:t>Insights</a:t>
            </a:r>
          </a:p>
          <a:p>
            <a:pPr marL="285750" indent="-285750">
              <a:buFont typeface="Arial" panose="020B0604020202020204" pitchFamily="34" charset="0"/>
              <a:buChar char="•"/>
            </a:pPr>
            <a:r>
              <a:rPr lang="en-US" sz="1600" dirty="0"/>
              <a:t>All three categories have high maximum prices, indicating premium products are available across all types.</a:t>
            </a:r>
            <a:endParaRPr lang="en-IN" sz="1600" dirty="0"/>
          </a:p>
          <a:p>
            <a:pPr marL="285750" indent="-285750">
              <a:buFont typeface="Arial" panose="020B0604020202020204" pitchFamily="34" charset="0"/>
              <a:buChar char="•"/>
            </a:pPr>
            <a:r>
              <a:rPr lang="en-US" sz="1600" b="1" dirty="0"/>
              <a:t>Cosmetics and Haircare</a:t>
            </a:r>
            <a:r>
              <a:rPr lang="en-US" sz="1600" dirty="0"/>
              <a:t> have similar pricing distributions with lower minimum and average prices compared to Skincare. This signifies that Skincare products are positioned as higher-end or more valuable.</a:t>
            </a:r>
          </a:p>
          <a:p>
            <a:endParaRPr lang="en-US" sz="1600" dirty="0"/>
          </a:p>
          <a:p>
            <a:r>
              <a:rPr lang="en-US" sz="1600" dirty="0"/>
              <a:t>                                       </a:t>
            </a:r>
            <a:r>
              <a:rPr lang="en-US" sz="1600" b="1" dirty="0">
                <a:solidFill>
                  <a:srgbClr val="FF0000"/>
                </a:solidFill>
              </a:rPr>
              <a:t>Potential Focus</a:t>
            </a:r>
          </a:p>
          <a:p>
            <a:pPr algn="just"/>
            <a:r>
              <a:rPr lang="en-US" sz="1600" dirty="0"/>
              <a:t>If the goal is to increase sales the focus should be on expanding the lower and mid-range price options in Cosmetics and Skincare given that its average price is relatively high which could limit accessibility for price-sensitive customers.</a:t>
            </a:r>
            <a:endParaRPr lang="en-IN" sz="1600" dirty="0"/>
          </a:p>
        </p:txBody>
      </p:sp>
    </p:spTree>
    <p:extLst>
      <p:ext uri="{BB962C8B-B14F-4D97-AF65-F5344CB8AC3E}">
        <p14:creationId xmlns:p14="http://schemas.microsoft.com/office/powerpoint/2010/main" val="301116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39CD-DE47-8C63-C359-59F8B5DF125E}"/>
              </a:ext>
            </a:extLst>
          </p:cNvPr>
          <p:cNvSpPr>
            <a:spLocks noGrp="1"/>
          </p:cNvSpPr>
          <p:nvPr>
            <p:ph type="title"/>
          </p:nvPr>
        </p:nvSpPr>
        <p:spPr>
          <a:xfrm>
            <a:off x="117987" y="119321"/>
            <a:ext cx="11956026" cy="495196"/>
          </a:xfrm>
        </p:spPr>
        <p:txBody>
          <a:bodyPr>
            <a:normAutofit fontScale="90000"/>
          </a:bodyPr>
          <a:lstStyle/>
          <a:p>
            <a:pPr algn="ctr"/>
            <a:r>
              <a:rPr lang="en-IN" sz="3600" b="1" u="sng" dirty="0">
                <a:latin typeface="Courier New" panose="02070309020205020404" pitchFamily="49" charset="0"/>
                <a:cs typeface="Courier New" panose="02070309020205020404" pitchFamily="49" charset="0"/>
              </a:rPr>
              <a:t>Stock levels across different Product type</a:t>
            </a:r>
          </a:p>
        </p:txBody>
      </p:sp>
      <p:pic>
        <p:nvPicPr>
          <p:cNvPr id="5" name="Content Placeholder 4">
            <a:extLst>
              <a:ext uri="{FF2B5EF4-FFF2-40B4-BE49-F238E27FC236}">
                <a16:creationId xmlns:a16="http://schemas.microsoft.com/office/drawing/2014/main" id="{D6932D0B-6AC2-40DF-112F-BF21CB778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87" y="1423779"/>
            <a:ext cx="3944053" cy="4819704"/>
          </a:xfrm>
        </p:spPr>
      </p:pic>
      <p:pic>
        <p:nvPicPr>
          <p:cNvPr id="7" name="Picture 6">
            <a:extLst>
              <a:ext uri="{FF2B5EF4-FFF2-40B4-BE49-F238E27FC236}">
                <a16:creationId xmlns:a16="http://schemas.microsoft.com/office/drawing/2014/main" id="{33E71A05-179E-27CB-CD74-85308DEB84C8}"/>
              </a:ext>
            </a:extLst>
          </p:cNvPr>
          <p:cNvPicPr>
            <a:picLocks noChangeAspect="1"/>
          </p:cNvPicPr>
          <p:nvPr/>
        </p:nvPicPr>
        <p:blipFill>
          <a:blip r:embed="rId3">
            <a:extLst>
              <a:ext uri="{28A0092B-C50C-407E-A947-70E740481C1C}">
                <a14:useLocalDpi xmlns:a14="http://schemas.microsoft.com/office/drawing/2010/main" val="0"/>
              </a:ext>
            </a:extLst>
          </a:blip>
          <a:srcRect r="18119"/>
          <a:stretch/>
        </p:blipFill>
        <p:spPr>
          <a:xfrm>
            <a:off x="3698429" y="1168141"/>
            <a:ext cx="4157545" cy="2934109"/>
          </a:xfrm>
          <a:prstGeom prst="rect">
            <a:avLst/>
          </a:prstGeom>
        </p:spPr>
      </p:pic>
      <p:pic>
        <p:nvPicPr>
          <p:cNvPr id="9" name="Picture 8">
            <a:extLst>
              <a:ext uri="{FF2B5EF4-FFF2-40B4-BE49-F238E27FC236}">
                <a16:creationId xmlns:a16="http://schemas.microsoft.com/office/drawing/2014/main" id="{F0FC5408-A4AC-CC50-934D-EEB192549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044" y="4175085"/>
            <a:ext cx="2333951" cy="1000265"/>
          </a:xfrm>
          <a:prstGeom prst="rect">
            <a:avLst/>
          </a:prstGeom>
        </p:spPr>
      </p:pic>
      <p:sp>
        <p:nvSpPr>
          <p:cNvPr id="10" name="TextBox 9">
            <a:extLst>
              <a:ext uri="{FF2B5EF4-FFF2-40B4-BE49-F238E27FC236}">
                <a16:creationId xmlns:a16="http://schemas.microsoft.com/office/drawing/2014/main" id="{7F0F742B-43CA-DD6F-CFC4-BFD15DD15D21}"/>
              </a:ext>
            </a:extLst>
          </p:cNvPr>
          <p:cNvSpPr txBox="1"/>
          <p:nvPr/>
        </p:nvSpPr>
        <p:spPr>
          <a:xfrm>
            <a:off x="7875638" y="1335285"/>
            <a:ext cx="3944053" cy="5355312"/>
          </a:xfrm>
          <a:prstGeom prst="rect">
            <a:avLst/>
          </a:prstGeom>
          <a:noFill/>
        </p:spPr>
        <p:txBody>
          <a:bodyPr wrap="square" rtlCol="0">
            <a:spAutoFit/>
          </a:bodyPr>
          <a:lstStyle/>
          <a:p>
            <a:r>
              <a:rPr lang="en-IN" sz="1400" dirty="0"/>
              <a:t>                             </a:t>
            </a:r>
            <a:r>
              <a:rPr lang="en-IN" b="1" dirty="0">
                <a:solidFill>
                  <a:schemeClr val="accent6"/>
                </a:solidFill>
              </a:rPr>
              <a:t>Insights</a:t>
            </a:r>
          </a:p>
          <a:p>
            <a:pPr marL="285750" indent="-285750">
              <a:buFont typeface="Wingdings" panose="05000000000000000000" pitchFamily="2" charset="2"/>
              <a:buChar char="Ø"/>
            </a:pPr>
            <a:r>
              <a:rPr lang="en-US" sz="1400" b="1" dirty="0">
                <a:solidFill>
                  <a:schemeClr val="accent1"/>
                </a:solidFill>
              </a:rPr>
              <a:t>Balanced Inventory : </a:t>
            </a:r>
            <a:r>
              <a:rPr lang="en-US" sz="1400" dirty="0"/>
              <a:t>There are slight differences in stock levels they are relatively similar across all three product types suggesting that the inventory management have a balanced stock level for each category.</a:t>
            </a:r>
          </a:p>
          <a:p>
            <a:pPr marL="285750" indent="-285750">
              <a:buFont typeface="Wingdings" panose="05000000000000000000" pitchFamily="2" charset="2"/>
              <a:buChar char="Ø"/>
            </a:pPr>
            <a:r>
              <a:rPr lang="en-US" sz="1400" b="1" dirty="0">
                <a:solidFill>
                  <a:schemeClr val="accent1"/>
                </a:solidFill>
              </a:rPr>
              <a:t>Higher Sales / Premium Pricing : </a:t>
            </a:r>
            <a:r>
              <a:rPr lang="en-US" sz="1400" dirty="0"/>
              <a:t>The higher stock level for Haircare could indicate a higher demand or expectation of more frequent purchases, while Skincare's high stock level may reflect its potential premium pricing strategy or expected popularity.</a:t>
            </a:r>
          </a:p>
          <a:p>
            <a:endParaRPr lang="en-US" sz="1400" dirty="0"/>
          </a:p>
          <a:p>
            <a:r>
              <a:rPr lang="en-IN" sz="1400" dirty="0"/>
              <a:t>                         </a:t>
            </a:r>
            <a:r>
              <a:rPr lang="en-IN" sz="1600" b="1" dirty="0">
                <a:solidFill>
                  <a:srgbClr val="FF0000"/>
                </a:solidFill>
              </a:rPr>
              <a:t>Potential Focus</a:t>
            </a:r>
          </a:p>
          <a:p>
            <a:r>
              <a:rPr lang="en-US" sz="1400" b="1" dirty="0">
                <a:solidFill>
                  <a:schemeClr val="accent1"/>
                </a:solidFill>
              </a:rPr>
              <a:t>For Inventory Planning</a:t>
            </a:r>
            <a:r>
              <a:rPr lang="en-US" sz="1400" dirty="0">
                <a:solidFill>
                  <a:schemeClr val="accent1"/>
                </a:solidFill>
              </a:rPr>
              <a:t>: </a:t>
            </a:r>
            <a:r>
              <a:rPr lang="en-US" sz="1400" dirty="0"/>
              <a:t>Keep a close watch on the sales rate of each product type. If Haircare products are sold at a faster rate the higher stock level is justified. Otherwise consider reallocating stock based on actual demand.</a:t>
            </a:r>
          </a:p>
          <a:p>
            <a:r>
              <a:rPr lang="en-US" sz="1400" b="1" dirty="0"/>
              <a:t>Monitor Skincare Demand</a:t>
            </a:r>
            <a:r>
              <a:rPr lang="en-US" sz="1400" dirty="0"/>
              <a:t>: With a high stock level and a higher average price it’s essential to ensure that there’s enough demand for Skincare to prevent overstocking as excess inventory in this category could tie up resources.</a:t>
            </a:r>
            <a:endParaRPr lang="en-IN" sz="1400" b="1" dirty="0">
              <a:solidFill>
                <a:srgbClr val="FF0000"/>
              </a:solidFill>
            </a:endParaRPr>
          </a:p>
        </p:txBody>
      </p:sp>
    </p:spTree>
    <p:extLst>
      <p:ext uri="{BB962C8B-B14F-4D97-AF65-F5344CB8AC3E}">
        <p14:creationId xmlns:p14="http://schemas.microsoft.com/office/powerpoint/2010/main" val="379363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A575-C790-BFF8-E8AC-55624F66952B}"/>
              </a:ext>
            </a:extLst>
          </p:cNvPr>
          <p:cNvSpPr>
            <a:spLocks noGrp="1"/>
          </p:cNvSpPr>
          <p:nvPr>
            <p:ph type="title"/>
          </p:nvPr>
        </p:nvSpPr>
        <p:spPr>
          <a:xfrm>
            <a:off x="189088" y="1331"/>
            <a:ext cx="12032410" cy="726256"/>
          </a:xfrm>
        </p:spPr>
        <p:txBody>
          <a:bodyPr>
            <a:noAutofit/>
          </a:bodyPr>
          <a:lstStyle/>
          <a:p>
            <a:r>
              <a:rPr lang="en-IN" sz="2000" b="1" u="sng" dirty="0">
                <a:latin typeface="Courier New" panose="02070309020205020404" pitchFamily="49" charset="0"/>
                <a:cs typeface="Courier New" panose="02070309020205020404" pitchFamily="49" charset="0"/>
              </a:rPr>
              <a:t>Relationship between lead time and order quantities across different supplier </a:t>
            </a:r>
          </a:p>
        </p:txBody>
      </p:sp>
      <p:pic>
        <p:nvPicPr>
          <p:cNvPr id="5" name="Content Placeholder 4">
            <a:extLst>
              <a:ext uri="{FF2B5EF4-FFF2-40B4-BE49-F238E27FC236}">
                <a16:creationId xmlns:a16="http://schemas.microsoft.com/office/drawing/2014/main" id="{57779BFE-1048-3808-61CC-0DB83471E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61599"/>
            <a:ext cx="7085973" cy="4096401"/>
          </a:xfrm>
        </p:spPr>
      </p:pic>
      <p:pic>
        <p:nvPicPr>
          <p:cNvPr id="7" name="Picture 6">
            <a:extLst>
              <a:ext uri="{FF2B5EF4-FFF2-40B4-BE49-F238E27FC236}">
                <a16:creationId xmlns:a16="http://schemas.microsoft.com/office/drawing/2014/main" id="{FB19B12F-9C47-9F7B-6418-FA40B85C5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95" y="914141"/>
            <a:ext cx="2768550" cy="1795654"/>
          </a:xfrm>
          <a:prstGeom prst="rect">
            <a:avLst/>
          </a:prstGeom>
        </p:spPr>
      </p:pic>
      <p:pic>
        <p:nvPicPr>
          <p:cNvPr id="9" name="Picture 8">
            <a:extLst>
              <a:ext uri="{FF2B5EF4-FFF2-40B4-BE49-F238E27FC236}">
                <a16:creationId xmlns:a16="http://schemas.microsoft.com/office/drawing/2014/main" id="{C823CAD5-2871-821B-074C-70AB2D3AC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2878" y="901477"/>
            <a:ext cx="2044273" cy="819987"/>
          </a:xfrm>
          <a:prstGeom prst="rect">
            <a:avLst/>
          </a:prstGeom>
        </p:spPr>
      </p:pic>
      <p:sp>
        <p:nvSpPr>
          <p:cNvPr id="14" name="TextBox 13">
            <a:extLst>
              <a:ext uri="{FF2B5EF4-FFF2-40B4-BE49-F238E27FC236}">
                <a16:creationId xmlns:a16="http://schemas.microsoft.com/office/drawing/2014/main" id="{7C45CF7E-9045-0889-3D34-3AC8B43FCCF2}"/>
              </a:ext>
            </a:extLst>
          </p:cNvPr>
          <p:cNvSpPr txBox="1"/>
          <p:nvPr/>
        </p:nvSpPr>
        <p:spPr>
          <a:xfrm>
            <a:off x="7197213" y="914141"/>
            <a:ext cx="4680155" cy="1323439"/>
          </a:xfrm>
          <a:prstGeom prst="rect">
            <a:avLst/>
          </a:prstGeom>
          <a:noFill/>
        </p:spPr>
        <p:txBody>
          <a:bodyPr wrap="square" rtlCol="0">
            <a:spAutoFit/>
          </a:bodyPr>
          <a:lstStyle/>
          <a:p>
            <a:pPr algn="just"/>
            <a:r>
              <a:rPr lang="en-US" sz="1600" b="1" dirty="0">
                <a:solidFill>
                  <a:schemeClr val="tx1">
                    <a:lumMod val="50000"/>
                    <a:lumOff val="50000"/>
                  </a:schemeClr>
                </a:solidFill>
                <a:latin typeface="Aptos Display" panose="020B0004020202020204" pitchFamily="34" charset="0"/>
              </a:rPr>
              <a:t>There doesn't appear to be a clear linear relationship between lead time and order quantities, as the points are fairly scattered. This suggests that lead time may not directly influence the quantity ordered.</a:t>
            </a:r>
            <a:endParaRPr lang="en-IN" sz="1600" b="1" dirty="0">
              <a:solidFill>
                <a:schemeClr val="tx1">
                  <a:lumMod val="50000"/>
                  <a:lumOff val="50000"/>
                </a:schemeClr>
              </a:solidFill>
              <a:latin typeface="Aptos Display" panose="020B0004020202020204" pitchFamily="34" charset="0"/>
            </a:endParaRPr>
          </a:p>
        </p:txBody>
      </p:sp>
      <p:sp>
        <p:nvSpPr>
          <p:cNvPr id="18" name="TextBox 17">
            <a:extLst>
              <a:ext uri="{FF2B5EF4-FFF2-40B4-BE49-F238E27FC236}">
                <a16:creationId xmlns:a16="http://schemas.microsoft.com/office/drawing/2014/main" id="{EFD43FED-83A6-6CAB-45A5-B07A60E022EC}"/>
              </a:ext>
            </a:extLst>
          </p:cNvPr>
          <p:cNvSpPr txBox="1"/>
          <p:nvPr/>
        </p:nvSpPr>
        <p:spPr>
          <a:xfrm>
            <a:off x="7413524" y="2163098"/>
            <a:ext cx="4581833" cy="4678204"/>
          </a:xfrm>
          <a:prstGeom prst="rect">
            <a:avLst/>
          </a:prstGeom>
          <a:noFill/>
        </p:spPr>
        <p:txBody>
          <a:bodyPr wrap="square" rtlCol="0">
            <a:spAutoFit/>
          </a:bodyPr>
          <a:lstStyle/>
          <a:p>
            <a:r>
              <a:rPr lang="en-IN" sz="1400" dirty="0"/>
              <a:t>                                          </a:t>
            </a:r>
            <a:r>
              <a:rPr lang="en-IN" b="1" dirty="0">
                <a:solidFill>
                  <a:schemeClr val="accent6"/>
                </a:solidFill>
              </a:rPr>
              <a:t>Insights</a:t>
            </a:r>
          </a:p>
          <a:p>
            <a:pPr marL="285750" indent="-285750">
              <a:buFont typeface="Arial" panose="020B0604020202020204" pitchFamily="34" charset="0"/>
              <a:buChar char="•"/>
            </a:pPr>
            <a:r>
              <a:rPr lang="en-US" sz="1200" b="1" dirty="0">
                <a:solidFill>
                  <a:schemeClr val="accent1"/>
                </a:solidFill>
              </a:rPr>
              <a:t>Top Left Quadrant</a:t>
            </a:r>
            <a:r>
              <a:rPr lang="en-US" sz="1200" dirty="0">
                <a:solidFill>
                  <a:schemeClr val="accent1"/>
                </a:solidFill>
              </a:rPr>
              <a:t>: </a:t>
            </a:r>
            <a:r>
              <a:rPr lang="en-US" sz="1200" dirty="0"/>
              <a:t>High order quantities with shorter lead times indicating fast-moving products that are frequently ordered in large amounts also suggests these are </a:t>
            </a:r>
            <a:r>
              <a:rPr lang="en-US" sz="1200" dirty="0">
                <a:solidFill>
                  <a:srgbClr val="FF0000"/>
                </a:solidFill>
              </a:rPr>
              <a:t>Most efficient suppliers.</a:t>
            </a:r>
          </a:p>
          <a:p>
            <a:pPr marL="285750" indent="-285750">
              <a:buFont typeface="Arial" panose="020B0604020202020204" pitchFamily="34" charset="0"/>
              <a:buChar char="•"/>
            </a:pPr>
            <a:r>
              <a:rPr lang="en-US" sz="1200" b="1" dirty="0">
                <a:solidFill>
                  <a:schemeClr val="accent1"/>
                </a:solidFill>
              </a:rPr>
              <a:t>Top Right Quadrant</a:t>
            </a:r>
            <a:r>
              <a:rPr lang="en-US" sz="1200" dirty="0">
                <a:solidFill>
                  <a:schemeClr val="accent1"/>
                </a:solidFill>
              </a:rPr>
              <a:t>: </a:t>
            </a:r>
            <a:r>
              <a:rPr lang="en-US" sz="1200" dirty="0"/>
              <a:t>High order quantities with longer lead times which could suggest planned bulk orders for slower-moving products or products with longer production schedules there are also </a:t>
            </a:r>
            <a:r>
              <a:rPr lang="en-US" sz="1200" dirty="0">
                <a:solidFill>
                  <a:srgbClr val="FF0000"/>
                </a:solidFill>
              </a:rPr>
              <a:t>Efficient suppliers</a:t>
            </a:r>
            <a:r>
              <a:rPr lang="en-US" sz="1200" dirty="0"/>
              <a:t>.</a:t>
            </a:r>
          </a:p>
          <a:p>
            <a:pPr marL="285750" indent="-285750">
              <a:buFont typeface="Arial" panose="020B0604020202020204" pitchFamily="34" charset="0"/>
              <a:buChar char="•"/>
            </a:pPr>
            <a:r>
              <a:rPr lang="en-US" sz="1200" b="1" dirty="0">
                <a:solidFill>
                  <a:schemeClr val="accent1"/>
                </a:solidFill>
              </a:rPr>
              <a:t>Bottom Left Quadrant</a:t>
            </a:r>
            <a:r>
              <a:rPr lang="en-US" sz="1200" dirty="0">
                <a:solidFill>
                  <a:schemeClr val="accent1"/>
                </a:solidFill>
              </a:rPr>
              <a:t>: </a:t>
            </a:r>
            <a:r>
              <a:rPr lang="en-US" sz="1200" dirty="0"/>
              <a:t>Low order quantities with shorter lead times shows less quantities will require lesser time so the supplier in this quadrant are </a:t>
            </a:r>
            <a:r>
              <a:rPr lang="en-US" sz="1200" dirty="0">
                <a:solidFill>
                  <a:srgbClr val="FF0000"/>
                </a:solidFill>
              </a:rPr>
              <a:t>Efficient in supplying lower quantities.</a:t>
            </a:r>
          </a:p>
          <a:p>
            <a:pPr marL="285750" indent="-285750">
              <a:buFont typeface="Arial" panose="020B0604020202020204" pitchFamily="34" charset="0"/>
              <a:buChar char="•"/>
            </a:pPr>
            <a:r>
              <a:rPr lang="en-US" sz="1200" b="1" dirty="0">
                <a:solidFill>
                  <a:schemeClr val="accent1"/>
                </a:solidFill>
              </a:rPr>
              <a:t>Bottom Right Quadrant</a:t>
            </a:r>
            <a:r>
              <a:rPr lang="en-US" sz="1200" dirty="0">
                <a:solidFill>
                  <a:schemeClr val="accent1"/>
                </a:solidFill>
              </a:rPr>
              <a:t>:</a:t>
            </a:r>
            <a:r>
              <a:rPr lang="en-US" sz="1200" dirty="0"/>
              <a:t> Low order quantities with longer lead times, potentially indicating low-demand items or items that require more careful planning and also very </a:t>
            </a:r>
            <a:r>
              <a:rPr lang="en-US" sz="1200" dirty="0">
                <a:solidFill>
                  <a:srgbClr val="FF0000"/>
                </a:solidFill>
              </a:rPr>
              <a:t>less Efficient suppliers</a:t>
            </a:r>
            <a:r>
              <a:rPr lang="en-US" sz="1200" dirty="0"/>
              <a:t>.</a:t>
            </a:r>
          </a:p>
          <a:p>
            <a:endParaRPr lang="en-US" sz="1200" dirty="0"/>
          </a:p>
          <a:p>
            <a:r>
              <a:rPr lang="en-US" sz="1600" b="1" dirty="0">
                <a:solidFill>
                  <a:srgbClr val="FF0000"/>
                </a:solidFill>
              </a:rPr>
              <a:t>                                Potential Focus</a:t>
            </a:r>
          </a:p>
          <a:p>
            <a:pPr marL="171450" indent="-171450">
              <a:buFont typeface="Arial" panose="020B0604020202020204" pitchFamily="34" charset="0"/>
              <a:buChar char="•"/>
            </a:pPr>
            <a:r>
              <a:rPr lang="en-US" sz="1200" b="1" dirty="0">
                <a:solidFill>
                  <a:schemeClr val="accent1"/>
                </a:solidFill>
              </a:rPr>
              <a:t>Optimize Inventory for High Demand</a:t>
            </a:r>
            <a:r>
              <a:rPr lang="en-US" sz="1200" dirty="0">
                <a:solidFill>
                  <a:schemeClr val="accent1"/>
                </a:solidFill>
              </a:rPr>
              <a:t>: </a:t>
            </a:r>
            <a:r>
              <a:rPr lang="en-US" sz="1200" dirty="0"/>
              <a:t>For items that consistently fall in the higher order quantities (top two quadrants) consider stocking more of these products to avoid shortages.</a:t>
            </a:r>
          </a:p>
          <a:p>
            <a:pPr marL="171450" indent="-171450">
              <a:buFont typeface="Arial" panose="020B0604020202020204" pitchFamily="34" charset="0"/>
              <a:buChar char="•"/>
            </a:pPr>
            <a:r>
              <a:rPr lang="en-US" sz="1200" b="1" dirty="0">
                <a:solidFill>
                  <a:schemeClr val="accent1"/>
                </a:solidFill>
              </a:rPr>
              <a:t>Review Supply Chain Efficiency</a:t>
            </a:r>
            <a:r>
              <a:rPr lang="en-US" sz="1200" dirty="0"/>
              <a:t>: For products with high order quantities and long lead times investigate if there are opportunities to shorten lead times especially if the demand is frequent and predictable.</a:t>
            </a:r>
            <a:endParaRPr lang="en-IN" sz="1200" dirty="0"/>
          </a:p>
        </p:txBody>
      </p:sp>
      <p:pic>
        <p:nvPicPr>
          <p:cNvPr id="22" name="Picture 21">
            <a:extLst>
              <a:ext uri="{FF2B5EF4-FFF2-40B4-BE49-F238E27FC236}">
                <a16:creationId xmlns:a16="http://schemas.microsoft.com/office/drawing/2014/main" id="{59163467-16C2-DC82-9D3B-B8FE54AA64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6481" y="1704272"/>
            <a:ext cx="1400786" cy="1031425"/>
          </a:xfrm>
          <a:prstGeom prst="rect">
            <a:avLst/>
          </a:prstGeom>
        </p:spPr>
      </p:pic>
    </p:spTree>
    <p:extLst>
      <p:ext uri="{BB962C8B-B14F-4D97-AF65-F5344CB8AC3E}">
        <p14:creationId xmlns:p14="http://schemas.microsoft.com/office/powerpoint/2010/main" val="267103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86B0-2DE8-4186-786B-D8FEA190C85F}"/>
              </a:ext>
            </a:extLst>
          </p:cNvPr>
          <p:cNvSpPr>
            <a:spLocks noGrp="1"/>
          </p:cNvSpPr>
          <p:nvPr>
            <p:ph type="title"/>
          </p:nvPr>
        </p:nvSpPr>
        <p:spPr>
          <a:xfrm>
            <a:off x="314631" y="60322"/>
            <a:ext cx="11543071" cy="539443"/>
          </a:xfrm>
        </p:spPr>
        <p:txBody>
          <a:bodyPr>
            <a:normAutofit fontScale="90000"/>
          </a:bodyPr>
          <a:lstStyle/>
          <a:p>
            <a:pPr algn="ctr"/>
            <a:r>
              <a:rPr lang="en-IN" sz="4000" b="1" u="sng" dirty="0">
                <a:latin typeface="Courier New" panose="02070309020205020404" pitchFamily="49" charset="0"/>
                <a:cs typeface="Courier New" panose="02070309020205020404" pitchFamily="49" charset="0"/>
              </a:rPr>
              <a:t>Shipping Cost Per Shipping Carrier</a:t>
            </a:r>
          </a:p>
        </p:txBody>
      </p:sp>
      <p:pic>
        <p:nvPicPr>
          <p:cNvPr id="5" name="Content Placeholder 4">
            <a:extLst>
              <a:ext uri="{FF2B5EF4-FFF2-40B4-BE49-F238E27FC236}">
                <a16:creationId xmlns:a16="http://schemas.microsoft.com/office/drawing/2014/main" id="{9B00BB20-697D-BBBA-2B55-3949F3CCB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12" y="3241470"/>
            <a:ext cx="5611311" cy="3237988"/>
          </a:xfrm>
        </p:spPr>
      </p:pic>
      <p:pic>
        <p:nvPicPr>
          <p:cNvPr id="7" name="Picture 6">
            <a:extLst>
              <a:ext uri="{FF2B5EF4-FFF2-40B4-BE49-F238E27FC236}">
                <a16:creationId xmlns:a16="http://schemas.microsoft.com/office/drawing/2014/main" id="{F0930E92-9F1C-42EF-D258-471E5FF05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12" y="964736"/>
            <a:ext cx="3417343" cy="1955445"/>
          </a:xfrm>
          <a:prstGeom prst="rect">
            <a:avLst/>
          </a:prstGeom>
        </p:spPr>
      </p:pic>
      <p:pic>
        <p:nvPicPr>
          <p:cNvPr id="9" name="Picture 8">
            <a:extLst>
              <a:ext uri="{FF2B5EF4-FFF2-40B4-BE49-F238E27FC236}">
                <a16:creationId xmlns:a16="http://schemas.microsoft.com/office/drawing/2014/main" id="{CDC337DE-D452-199E-5387-D549BC44D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953" y="2154439"/>
            <a:ext cx="2429047" cy="864064"/>
          </a:xfrm>
          <a:prstGeom prst="rect">
            <a:avLst/>
          </a:prstGeom>
        </p:spPr>
      </p:pic>
      <p:sp>
        <p:nvSpPr>
          <p:cNvPr id="11" name="TextBox 10">
            <a:extLst>
              <a:ext uri="{FF2B5EF4-FFF2-40B4-BE49-F238E27FC236}">
                <a16:creationId xmlns:a16="http://schemas.microsoft.com/office/drawing/2014/main" id="{16FD33DA-1247-242E-5B6B-5F75F2729C95}"/>
              </a:ext>
            </a:extLst>
          </p:cNvPr>
          <p:cNvSpPr txBox="1"/>
          <p:nvPr/>
        </p:nvSpPr>
        <p:spPr>
          <a:xfrm>
            <a:off x="6479458" y="1075211"/>
            <a:ext cx="5211097" cy="5262979"/>
          </a:xfrm>
          <a:prstGeom prst="rect">
            <a:avLst/>
          </a:prstGeom>
          <a:noFill/>
        </p:spPr>
        <p:txBody>
          <a:bodyPr wrap="square" rtlCol="0">
            <a:spAutoFit/>
          </a:bodyPr>
          <a:lstStyle/>
          <a:p>
            <a:r>
              <a:rPr lang="en-IN" sz="1600" dirty="0"/>
              <a:t>                                     </a:t>
            </a:r>
            <a:r>
              <a:rPr lang="en-IN" sz="2400" b="1" dirty="0">
                <a:solidFill>
                  <a:schemeClr val="accent6"/>
                </a:solidFill>
              </a:rPr>
              <a:t>Insights    </a:t>
            </a:r>
            <a:r>
              <a:rPr lang="en-IN" sz="2000" b="1" dirty="0">
                <a:solidFill>
                  <a:schemeClr val="accent6"/>
                </a:solidFill>
              </a:rPr>
              <a:t>                           </a:t>
            </a:r>
          </a:p>
          <a:p>
            <a:pPr marL="285750" indent="-285750">
              <a:buFont typeface="Wingdings" panose="05000000000000000000" pitchFamily="2" charset="2"/>
              <a:buChar char="Ø"/>
            </a:pPr>
            <a:r>
              <a:rPr lang="en-US" sz="1600" b="1" dirty="0">
                <a:solidFill>
                  <a:schemeClr val="accent1"/>
                </a:solidFill>
              </a:rPr>
              <a:t>Carrier C</a:t>
            </a:r>
            <a:r>
              <a:rPr lang="en-US" sz="1600" dirty="0">
                <a:solidFill>
                  <a:schemeClr val="accent1"/>
                </a:solidFill>
              </a:rPr>
              <a:t> </a:t>
            </a:r>
            <a:r>
              <a:rPr lang="en-US" sz="1600" dirty="0"/>
              <a:t>appears to be the most cost-effective option across multiple locations especially in Bangalore, Delhi, and Mumbai. This may make Carrier C a preferred choice for companies aiming to minimize shipping expenses.</a:t>
            </a:r>
            <a:endParaRPr lang="en-IN" sz="1600" dirty="0"/>
          </a:p>
          <a:p>
            <a:pPr marL="285750" indent="-285750">
              <a:buFont typeface="Wingdings" panose="05000000000000000000" pitchFamily="2" charset="2"/>
              <a:buChar char="Ø"/>
            </a:pPr>
            <a:r>
              <a:rPr lang="en-US" sz="1600" b="1" dirty="0">
                <a:solidFill>
                  <a:schemeClr val="accent1"/>
                </a:solidFill>
              </a:rPr>
              <a:t>Carrier B</a:t>
            </a:r>
            <a:r>
              <a:rPr lang="en-US" sz="1600" dirty="0">
                <a:solidFill>
                  <a:schemeClr val="accent1"/>
                </a:solidFill>
              </a:rPr>
              <a:t> </a:t>
            </a:r>
            <a:r>
              <a:rPr lang="en-US" sz="1600" dirty="0"/>
              <a:t>seems to be the most expensive across most locations, particularly in Kolkata and Mumbai, which could be due to higher service levels, priority handling, or additional regional fees.</a:t>
            </a:r>
          </a:p>
          <a:p>
            <a:pPr marL="285750" indent="-285750">
              <a:buFont typeface="Wingdings" panose="05000000000000000000" pitchFamily="2" charset="2"/>
              <a:buChar char="Ø"/>
            </a:pPr>
            <a:endParaRPr lang="en-US" sz="2000" dirty="0"/>
          </a:p>
          <a:p>
            <a:r>
              <a:rPr lang="en-US" sz="2000" dirty="0"/>
              <a:t>                          </a:t>
            </a:r>
            <a:r>
              <a:rPr lang="en-US" sz="2000" b="1" dirty="0">
                <a:solidFill>
                  <a:schemeClr val="accent2"/>
                </a:solidFill>
              </a:rPr>
              <a:t>Potential Focus</a:t>
            </a:r>
          </a:p>
          <a:p>
            <a:pPr marL="285750" indent="-285750">
              <a:buFont typeface="Arial" panose="020B0604020202020204" pitchFamily="34" charset="0"/>
              <a:buChar char="•"/>
            </a:pPr>
            <a:r>
              <a:rPr lang="en-US" sz="1600" b="1" dirty="0">
                <a:solidFill>
                  <a:schemeClr val="accent1"/>
                </a:solidFill>
              </a:rPr>
              <a:t>Optimize Shipping Carrier Selection</a:t>
            </a:r>
            <a:r>
              <a:rPr lang="en-US" sz="1600" dirty="0">
                <a:solidFill>
                  <a:schemeClr val="accent1"/>
                </a:solidFill>
              </a:rPr>
              <a:t>: </a:t>
            </a:r>
            <a:r>
              <a:rPr lang="en-US" sz="1600" dirty="0"/>
              <a:t>For each location consider choosing the carrier with the lowest cost to minimize expenses. For example, Carrier C for Delhi and Bangalore and Carrier A for Kolkata and Mumbai.</a:t>
            </a:r>
          </a:p>
          <a:p>
            <a:pPr marL="285750" indent="-285750">
              <a:buFont typeface="Arial" panose="020B0604020202020204" pitchFamily="34" charset="0"/>
              <a:buChar char="•"/>
            </a:pPr>
            <a:r>
              <a:rPr lang="en-US" sz="1600" b="1" dirty="0">
                <a:solidFill>
                  <a:schemeClr val="accent1"/>
                </a:solidFill>
              </a:rPr>
              <a:t>Evaluate Carrier B’s Cost Justification</a:t>
            </a:r>
            <a:r>
              <a:rPr lang="en-US" sz="1600" dirty="0">
                <a:solidFill>
                  <a:schemeClr val="accent1"/>
                </a:solidFill>
              </a:rPr>
              <a:t>: </a:t>
            </a:r>
            <a:r>
              <a:rPr lang="en-US" sz="1600" dirty="0"/>
              <a:t>If Carrier B’s higher costs come with added value, such as faster shipping or better tracking, that may justify the price otherwise lower-cost carriers like A or C might be preferable.</a:t>
            </a:r>
            <a:endParaRPr lang="en-IN" sz="1600" dirty="0"/>
          </a:p>
        </p:txBody>
      </p:sp>
    </p:spTree>
    <p:extLst>
      <p:ext uri="{BB962C8B-B14F-4D97-AF65-F5344CB8AC3E}">
        <p14:creationId xmlns:p14="http://schemas.microsoft.com/office/powerpoint/2010/main" val="209341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FEBF-3163-0EE2-D948-B064D40C6719}"/>
              </a:ext>
            </a:extLst>
          </p:cNvPr>
          <p:cNvSpPr>
            <a:spLocks noGrp="1"/>
          </p:cNvSpPr>
          <p:nvPr>
            <p:ph type="title"/>
          </p:nvPr>
        </p:nvSpPr>
        <p:spPr>
          <a:xfrm>
            <a:off x="838200" y="188145"/>
            <a:ext cx="10515600" cy="608269"/>
          </a:xfrm>
        </p:spPr>
        <p:txBody>
          <a:bodyPr>
            <a:normAutofit fontScale="90000"/>
          </a:bodyPr>
          <a:lstStyle/>
          <a:p>
            <a:pPr algn="ctr"/>
            <a:r>
              <a:rPr lang="en-IN" b="1" u="sng" dirty="0">
                <a:latin typeface="Courier New" panose="02070309020205020404" pitchFamily="49" charset="0"/>
                <a:cs typeface="Courier New" panose="02070309020205020404" pitchFamily="49" charset="0"/>
              </a:rPr>
              <a:t>Defect Rates by Supplier Name</a:t>
            </a:r>
          </a:p>
        </p:txBody>
      </p:sp>
      <p:pic>
        <p:nvPicPr>
          <p:cNvPr id="5" name="Content Placeholder 4">
            <a:extLst>
              <a:ext uri="{FF2B5EF4-FFF2-40B4-BE49-F238E27FC236}">
                <a16:creationId xmlns:a16="http://schemas.microsoft.com/office/drawing/2014/main" id="{54CD1F4E-73CD-11A0-086F-854E1FB19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7243" y="1977144"/>
            <a:ext cx="4337514" cy="3706760"/>
          </a:xfrm>
        </p:spPr>
      </p:pic>
      <p:pic>
        <p:nvPicPr>
          <p:cNvPr id="7" name="Picture 6">
            <a:extLst>
              <a:ext uri="{FF2B5EF4-FFF2-40B4-BE49-F238E27FC236}">
                <a16:creationId xmlns:a16="http://schemas.microsoft.com/office/drawing/2014/main" id="{46315A88-E657-D23B-A15D-DDEF008A9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02" y="1323299"/>
            <a:ext cx="4163960" cy="2271251"/>
          </a:xfrm>
          <a:prstGeom prst="rect">
            <a:avLst/>
          </a:prstGeom>
        </p:spPr>
      </p:pic>
      <p:pic>
        <p:nvPicPr>
          <p:cNvPr id="9" name="Picture 8">
            <a:extLst>
              <a:ext uri="{FF2B5EF4-FFF2-40B4-BE49-F238E27FC236}">
                <a16:creationId xmlns:a16="http://schemas.microsoft.com/office/drawing/2014/main" id="{DA708C21-A940-CD8A-1673-0255ADAEB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808" y="4171213"/>
            <a:ext cx="2915057" cy="1324160"/>
          </a:xfrm>
          <a:prstGeom prst="rect">
            <a:avLst/>
          </a:prstGeom>
        </p:spPr>
      </p:pic>
      <p:sp>
        <p:nvSpPr>
          <p:cNvPr id="11" name="TextBox 10">
            <a:extLst>
              <a:ext uri="{FF2B5EF4-FFF2-40B4-BE49-F238E27FC236}">
                <a16:creationId xmlns:a16="http://schemas.microsoft.com/office/drawing/2014/main" id="{62B6878B-02AF-82AE-7526-8D529C84D7FA}"/>
              </a:ext>
            </a:extLst>
          </p:cNvPr>
          <p:cNvSpPr txBox="1"/>
          <p:nvPr/>
        </p:nvSpPr>
        <p:spPr>
          <a:xfrm>
            <a:off x="7865806" y="1189703"/>
            <a:ext cx="3873910" cy="2123658"/>
          </a:xfrm>
          <a:prstGeom prst="rect">
            <a:avLst/>
          </a:prstGeom>
          <a:noFill/>
        </p:spPr>
        <p:txBody>
          <a:bodyPr wrap="square" rtlCol="0">
            <a:spAutoFit/>
          </a:bodyPr>
          <a:lstStyle/>
          <a:p>
            <a:r>
              <a:rPr lang="en-IN" dirty="0"/>
              <a:t>                          </a:t>
            </a:r>
            <a:r>
              <a:rPr lang="en-IN" sz="2400" b="1" dirty="0">
                <a:solidFill>
                  <a:schemeClr val="accent6"/>
                </a:solidFill>
              </a:rPr>
              <a:t>Insights</a:t>
            </a:r>
          </a:p>
          <a:p>
            <a:pPr marL="285750" indent="-285750">
              <a:buFont typeface="Wingdings" panose="05000000000000000000" pitchFamily="2" charset="2"/>
              <a:buChar char="Ø"/>
            </a:pPr>
            <a:r>
              <a:rPr lang="en-IN" b="1" dirty="0">
                <a:solidFill>
                  <a:schemeClr val="accent1"/>
                </a:solidFill>
              </a:rPr>
              <a:t>Highest Defect Rate Supplier : </a:t>
            </a:r>
            <a:r>
              <a:rPr lang="en-IN" dirty="0"/>
              <a:t>Supplier 2 has highest defect rates (51.98) </a:t>
            </a:r>
          </a:p>
          <a:p>
            <a:pPr marL="285750" indent="-285750">
              <a:buFont typeface="Wingdings" panose="05000000000000000000" pitchFamily="2" charset="2"/>
              <a:buChar char="Ø"/>
            </a:pPr>
            <a:r>
              <a:rPr lang="en-IN" b="1" dirty="0">
                <a:solidFill>
                  <a:schemeClr val="accent1"/>
                </a:solidFill>
              </a:rPr>
              <a:t>Lowest Defect Rate Supplier: </a:t>
            </a:r>
            <a:r>
              <a:rPr lang="en-IN" dirty="0"/>
              <a:t>Supplier 3 has lowest defect rate(36.99)</a:t>
            </a:r>
          </a:p>
        </p:txBody>
      </p:sp>
    </p:spTree>
    <p:extLst>
      <p:ext uri="{BB962C8B-B14F-4D97-AF65-F5344CB8AC3E}">
        <p14:creationId xmlns:p14="http://schemas.microsoft.com/office/powerpoint/2010/main" val="329428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8374</TotalTime>
  <Words>1621</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Calibri</vt:lpstr>
      <vt:lpstr>Calibri Light</vt:lpstr>
      <vt:lpstr>Corbel Light</vt:lpstr>
      <vt:lpstr>Courier New</vt:lpstr>
      <vt:lpstr>ui-sans-serif</vt:lpstr>
      <vt:lpstr>Wingdings</vt:lpstr>
      <vt:lpstr>Office Theme</vt:lpstr>
      <vt:lpstr>Supply Chain Management Analysis</vt:lpstr>
      <vt:lpstr>Objective</vt:lpstr>
      <vt:lpstr>Dataset Overview</vt:lpstr>
      <vt:lpstr>Number of product sold for each product type</vt:lpstr>
      <vt:lpstr>Distribution of price for different product type</vt:lpstr>
      <vt:lpstr>Stock levels across different Product type</vt:lpstr>
      <vt:lpstr>Relationship between lead time and order quantities across different supplier </vt:lpstr>
      <vt:lpstr>Shipping Cost Per Shipping Carrier</vt:lpstr>
      <vt:lpstr>Defect Rates by Supplier Name</vt:lpstr>
      <vt:lpstr>Breakdown of Customer Demographics</vt:lpstr>
      <vt:lpstr>Revenue Generated by Customer Demographics</vt:lpstr>
      <vt:lpstr>Recommendation</vt:lpstr>
      <vt:lpstr>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hp5cd35098c6@outlook.com</dc:creator>
  <cp:lastModifiedBy>hp5cd35098c6@outlook.com</cp:lastModifiedBy>
  <cp:revision>3</cp:revision>
  <dcterms:created xsi:type="dcterms:W3CDTF">2024-11-12T16:53:52Z</dcterms:created>
  <dcterms:modified xsi:type="dcterms:W3CDTF">2024-12-26T13:39:08Z</dcterms:modified>
</cp:coreProperties>
</file>