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8" r:id="rId3"/>
    <p:sldId id="259" r:id="rId4"/>
    <p:sldId id="296" r:id="rId5"/>
    <p:sldId id="282" r:id="rId6"/>
    <p:sldId id="286" r:id="rId7"/>
    <p:sldId id="285" r:id="rId8"/>
    <p:sldId id="284" r:id="rId9"/>
    <p:sldId id="290" r:id="rId10"/>
    <p:sldId id="298" r:id="rId11"/>
    <p:sldId id="288" r:id="rId12"/>
    <p:sldId id="289" r:id="rId13"/>
    <p:sldId id="292" r:id="rId14"/>
    <p:sldId id="293" r:id="rId15"/>
    <p:sldId id="291" r:id="rId16"/>
    <p:sldId id="294" r:id="rId17"/>
    <p:sldId id="295" r:id="rId18"/>
    <p:sldId id="297" r:id="rId19"/>
    <p:sldId id="299" r:id="rId20"/>
    <p:sldId id="300" r:id="rId21"/>
    <p:sldId id="302" r:id="rId22"/>
    <p:sldId id="303" r:id="rId23"/>
    <p:sldId id="301" r:id="rId24"/>
    <p:sldId id="317" r:id="rId25"/>
    <p:sldId id="319" r:id="rId26"/>
    <p:sldId id="318" r:id="rId27"/>
    <p:sldId id="320" r:id="rId28"/>
    <p:sldId id="321" r:id="rId29"/>
    <p:sldId id="308" r:id="rId30"/>
    <p:sldId id="325" r:id="rId31"/>
    <p:sldId id="326" r:id="rId32"/>
    <p:sldId id="327" r:id="rId33"/>
    <p:sldId id="328" r:id="rId34"/>
    <p:sldId id="331" r:id="rId35"/>
    <p:sldId id="329" r:id="rId36"/>
    <p:sldId id="307" r:id="rId37"/>
    <p:sldId id="324" r:id="rId38"/>
    <p:sldId id="323" r:id="rId39"/>
    <p:sldId id="334" r:id="rId40"/>
    <p:sldId id="333" r:id="rId41"/>
    <p:sldId id="336" r:id="rId42"/>
    <p:sldId id="337" r:id="rId43"/>
    <p:sldId id="332" r:id="rId44"/>
    <p:sldId id="335" r:id="rId45"/>
    <p:sldId id="339" r:id="rId46"/>
    <p:sldId id="338" r:id="rId47"/>
    <p:sldId id="322" r:id="rId48"/>
    <p:sldId id="309" r:id="rId49"/>
    <p:sldId id="340" r:id="rId50"/>
    <p:sldId id="341" r:id="rId51"/>
    <p:sldId id="343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42" r:id="rId60"/>
    <p:sldId id="281" r:id="rId61"/>
  </p:sldIdLst>
  <p:sldSz cx="9144000" cy="5143500" type="screen16x9"/>
  <p:notesSz cx="6858000" cy="9144000"/>
  <p:embeddedFontLst>
    <p:embeddedFont>
      <p:font typeface="Robot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12102-1AFF-45A3-B921-5B3D9BE6F4D7}">
  <a:tblStyle styleId="{E3D12102-1AFF-45A3-B921-5B3D9BE6F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7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29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47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60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55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60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56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089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60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68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300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232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59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64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667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86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13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7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94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083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374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904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266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921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802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240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268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099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1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394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936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125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12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773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612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2012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955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2687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1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7219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168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73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963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03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257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6969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1760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7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7314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50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371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46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79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47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Shape 1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</a:rPr>
              <a:t>Discovering Django</a:t>
            </a:r>
            <a:br>
              <a:rPr lang="en-GB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dirty="0"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40153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Migrations are how Django stores changes made to the database schema/models.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The migration files can be found inside migrations directory in your app directory.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Following command tells Django that you made changes to your models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python manage.py </a:t>
            </a:r>
            <a:r>
              <a:rPr lang="en-US" dirty="0" err="1"/>
              <a:t>makemigrations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appname</a:t>
            </a:r>
            <a:r>
              <a:rPr lang="en-US" i="1" dirty="0"/>
              <a:t>}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Following command take latest migration file and updates database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python manage.py migrate </a:t>
            </a:r>
            <a:r>
              <a:rPr lang="en-US" i="1" dirty="0"/>
              <a:t>{</a:t>
            </a:r>
            <a:r>
              <a:rPr lang="en-US" i="1" dirty="0" err="1"/>
              <a:t>appname</a:t>
            </a:r>
            <a:r>
              <a:rPr lang="en-US" i="1" dirty="0"/>
              <a:t>}</a:t>
            </a:r>
          </a:p>
          <a:p>
            <a:pPr marL="139700" lvl="5">
              <a:lnSpc>
                <a:spcPct val="150000"/>
              </a:lnSpc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dirty="0"/>
              <a:t>Create Model Instance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70345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Run Python Interactive Shell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python manage.py shell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Import model.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myapp.models</a:t>
            </a:r>
            <a:r>
              <a:rPr lang="en-US" dirty="0"/>
              <a:t> import Blog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new Blog object.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       	b1 = Blog(…)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b1.save()</a:t>
            </a:r>
          </a:p>
        </p:txBody>
      </p:sp>
    </p:spTree>
    <p:extLst>
      <p:ext uri="{BB962C8B-B14F-4D97-AF65-F5344CB8AC3E}">
        <p14:creationId xmlns:p14="http://schemas.microsoft.com/office/powerpoint/2010/main" val="299671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Query Data </a:t>
            </a:r>
            <a:r>
              <a:rPr lang="en-US" dirty="0"/>
              <a:t>F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 DB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Run Python Interactive Shell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python manage.py shell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Import model.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myapp.models</a:t>
            </a:r>
            <a:r>
              <a:rPr lang="en-US" dirty="0"/>
              <a:t> import Blog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Get all from DB.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       	</a:t>
            </a:r>
            <a:r>
              <a:rPr lang="en-US" dirty="0" err="1"/>
              <a:t>all_blogs</a:t>
            </a:r>
            <a:r>
              <a:rPr lang="en-US" dirty="0"/>
              <a:t> = </a:t>
            </a:r>
            <a:r>
              <a:rPr lang="en-US" dirty="0" err="1"/>
              <a:t>Blog.objects.all</a:t>
            </a:r>
            <a:r>
              <a:rPr lang="en-US" dirty="0"/>
              <a:t>()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Objects is the manager. The manager takes care of all table level operations including data lookup.</a:t>
            </a:r>
          </a:p>
        </p:txBody>
      </p:sp>
    </p:spTree>
    <p:extLst>
      <p:ext uri="{BB962C8B-B14F-4D97-AF65-F5344CB8AC3E}">
        <p14:creationId xmlns:p14="http://schemas.microsoft.com/office/powerpoint/2010/main" val="203103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Lookup: filter()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Filter returns a </a:t>
            </a:r>
            <a:r>
              <a:rPr lang="en-US" dirty="0" err="1"/>
              <a:t>QuerySet</a:t>
            </a:r>
            <a:r>
              <a:rPr lang="en-US" dirty="0"/>
              <a:t>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blog_with_title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(title=‘some title’)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blog_multiple_search_param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(title=‘title’, status=‘D’)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blog_title_containing_text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</a:t>
            </a:r>
            <a:r>
              <a:rPr lang="en-US" dirty="0" err="1"/>
              <a:t>title__contains</a:t>
            </a:r>
            <a:r>
              <a:rPr lang="en-US" dirty="0"/>
              <a:t>=‘some text’)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blog_title_containing_text_case_insensitive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(title__</a:t>
            </a:r>
            <a:r>
              <a:rPr lang="en-US" dirty="0" err="1"/>
              <a:t>icontains</a:t>
            </a:r>
            <a:r>
              <a:rPr lang="en-US" dirty="0"/>
              <a:t>=‘text’)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blog_title_starts_with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(title__</a:t>
            </a:r>
            <a:r>
              <a:rPr lang="en-US" dirty="0" err="1"/>
              <a:t>startswith</a:t>
            </a:r>
            <a:r>
              <a:rPr lang="en-US" dirty="0"/>
              <a:t>=‘starting text’)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blog_title_ends_with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(title__</a:t>
            </a:r>
            <a:r>
              <a:rPr lang="en-US" dirty="0" err="1"/>
              <a:t>endswith</a:t>
            </a:r>
            <a:r>
              <a:rPr lang="en-US" dirty="0"/>
              <a:t>=‘ending text’)</a:t>
            </a:r>
          </a:p>
        </p:txBody>
      </p:sp>
    </p:spTree>
    <p:extLst>
      <p:ext uri="{BB962C8B-B14F-4D97-AF65-F5344CB8AC3E}">
        <p14:creationId xmlns:p14="http://schemas.microsoft.com/office/powerpoint/2010/main" val="120214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Lookup: get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Get() returns a single object.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blog_with_id</a:t>
            </a:r>
            <a:r>
              <a:rPr lang="en-US" dirty="0"/>
              <a:t> = </a:t>
            </a:r>
            <a:r>
              <a:rPr lang="en-US" dirty="0" err="1"/>
              <a:t>Blog.objects.get</a:t>
            </a:r>
            <a:r>
              <a:rPr lang="en-US" dirty="0"/>
              <a:t>(id=‘2’)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Exception incase of multiple objects returned.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blog_multiple_results</a:t>
            </a:r>
            <a:r>
              <a:rPr lang="en-US" dirty="0"/>
              <a:t> = </a:t>
            </a:r>
            <a:r>
              <a:rPr lang="en-US" dirty="0" err="1"/>
              <a:t>Blog.objects.get</a:t>
            </a:r>
            <a:r>
              <a:rPr lang="en-US" dirty="0"/>
              <a:t>(</a:t>
            </a:r>
            <a:r>
              <a:rPr lang="en-US" dirty="0" err="1"/>
              <a:t>title__contains</a:t>
            </a:r>
            <a:r>
              <a:rPr lang="en-US" dirty="0"/>
              <a:t>=‘some text’)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Exception incase no results found.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blog_no_results</a:t>
            </a:r>
            <a:r>
              <a:rPr lang="en-US" dirty="0"/>
              <a:t> = </a:t>
            </a:r>
            <a:r>
              <a:rPr lang="en-US" dirty="0" err="1"/>
              <a:t>Blog.objects.get</a:t>
            </a:r>
            <a:r>
              <a:rPr lang="en-US" dirty="0"/>
              <a:t>(title=‘some text’)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7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Lookup: order-by()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get the resulting </a:t>
            </a:r>
            <a:r>
              <a:rPr lang="en-US" dirty="0" err="1"/>
              <a:t>QuerySet</a:t>
            </a:r>
            <a:r>
              <a:rPr lang="en-US" dirty="0"/>
              <a:t> in a specific order.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Order-by title. For </a:t>
            </a:r>
            <a:r>
              <a:rPr lang="en-US" dirty="0" err="1"/>
              <a:t>eg</a:t>
            </a:r>
            <a:r>
              <a:rPr lang="en-US" dirty="0"/>
              <a:t>, 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blog_by_title</a:t>
            </a:r>
            <a:r>
              <a:rPr lang="en-US" dirty="0"/>
              <a:t> = </a:t>
            </a:r>
            <a:r>
              <a:rPr lang="en-US" dirty="0" err="1"/>
              <a:t>Blog.objects.order_by</a:t>
            </a:r>
            <a:r>
              <a:rPr lang="en-US" dirty="0"/>
              <a:t>(‘title’)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Reverse order-by title.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blog_by_title</a:t>
            </a:r>
            <a:r>
              <a:rPr lang="en-US" dirty="0"/>
              <a:t> = </a:t>
            </a:r>
            <a:r>
              <a:rPr lang="en-US" dirty="0" err="1"/>
              <a:t>Blog.objects.order_by</a:t>
            </a:r>
            <a:r>
              <a:rPr lang="en-US" dirty="0"/>
              <a:t>(‘-title’)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default order-by in model.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class Blog(</a:t>
            </a:r>
            <a:r>
              <a:rPr lang="en-US" dirty="0" err="1"/>
              <a:t>models.Model</a:t>
            </a:r>
            <a:r>
              <a:rPr lang="en-US" dirty="0"/>
              <a:t>);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------------------------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class Meta: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ordering = [‘-id’]</a:t>
            </a:r>
          </a:p>
        </p:txBody>
      </p:sp>
    </p:spTree>
    <p:extLst>
      <p:ext uri="{BB962C8B-B14F-4D97-AF65-F5344CB8AC3E}">
        <p14:creationId xmlns:p14="http://schemas.microsoft.com/office/powerpoint/2010/main" val="282645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&amp; Slicing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chain multiple lookups to get required data.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blog_chain_lookup</a:t>
            </a:r>
            <a:r>
              <a:rPr lang="en-US" dirty="0"/>
              <a:t> = </a:t>
            </a:r>
            <a:r>
              <a:rPr lang="en-US" dirty="0" err="1"/>
              <a:t>Blog.objects.filter</a:t>
            </a:r>
            <a:r>
              <a:rPr lang="en-US" dirty="0"/>
              <a:t>(</a:t>
            </a:r>
            <a:r>
              <a:rPr lang="en-US" dirty="0" err="1"/>
              <a:t>title__contains</a:t>
            </a:r>
            <a:r>
              <a:rPr lang="en-US" dirty="0"/>
              <a:t>=“Blog”).</a:t>
            </a:r>
            <a:r>
              <a:rPr lang="en-US" dirty="0" err="1"/>
              <a:t>order_by</a:t>
            </a:r>
            <a:r>
              <a:rPr lang="en-US" dirty="0"/>
              <a:t>(“title”)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use slicing to get limited number of result.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blog_first</a:t>
            </a:r>
            <a:r>
              <a:rPr lang="en-US" dirty="0"/>
              <a:t> = </a:t>
            </a:r>
            <a:r>
              <a:rPr lang="en-US" dirty="0" err="1"/>
              <a:t>Blog.objects.all</a:t>
            </a:r>
            <a:r>
              <a:rPr lang="en-US" dirty="0"/>
              <a:t>()[0]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blog_first_five</a:t>
            </a:r>
            <a:r>
              <a:rPr lang="en-US" dirty="0"/>
              <a:t> = </a:t>
            </a:r>
            <a:r>
              <a:rPr lang="en-US" dirty="0" err="1"/>
              <a:t>Blog.objects.all</a:t>
            </a:r>
            <a:r>
              <a:rPr lang="en-US" dirty="0"/>
              <a:t>()[0:5]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blog_last</a:t>
            </a:r>
            <a:r>
              <a:rPr lang="en-US" dirty="0"/>
              <a:t> = </a:t>
            </a:r>
            <a:r>
              <a:rPr lang="en-US" dirty="0" err="1"/>
              <a:t>Blog.objects.order_by</a:t>
            </a:r>
            <a:r>
              <a:rPr lang="en-US" dirty="0"/>
              <a:t>(‘-id’)[0]</a:t>
            </a:r>
          </a:p>
        </p:txBody>
      </p:sp>
    </p:spTree>
    <p:extLst>
      <p:ext uri="{BB962C8B-B14F-4D97-AF65-F5344CB8AC3E}">
        <p14:creationId xmlns:p14="http://schemas.microsoft.com/office/powerpoint/2010/main" val="31870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Method 1: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blog = </a:t>
            </a:r>
            <a:r>
              <a:rPr lang="en-US" dirty="0" err="1"/>
              <a:t>Blog.objects.get</a:t>
            </a:r>
            <a:r>
              <a:rPr lang="en-US" dirty="0"/>
              <a:t>(id=1)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blog.title</a:t>
            </a:r>
            <a:r>
              <a:rPr lang="en-US" dirty="0"/>
              <a:t> = “Updated Title Blog 1”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blog.save</a:t>
            </a:r>
            <a:r>
              <a:rPr lang="en-US" dirty="0"/>
              <a:t>()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Method 2 (Better Performance):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Blog.objects.filter</a:t>
            </a:r>
            <a:r>
              <a:rPr lang="en-US" dirty="0"/>
              <a:t>(id=1).update(title=“Updated Title Blog 1”)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Update multiple row: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Blog.objects.filter</a:t>
            </a:r>
            <a:r>
              <a:rPr lang="en-US" dirty="0"/>
              <a:t>(status=‘D’).update(status=‘P’)</a:t>
            </a:r>
          </a:p>
        </p:txBody>
      </p:sp>
    </p:spTree>
    <p:extLst>
      <p:ext uri="{BB962C8B-B14F-4D97-AF65-F5344CB8AC3E}">
        <p14:creationId xmlns:p14="http://schemas.microsoft.com/office/powerpoint/2010/main" val="201588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Data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To delete data we can simple call delete().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blog = </a:t>
            </a:r>
            <a:r>
              <a:rPr lang="en-US" dirty="0" err="1"/>
              <a:t>Blog.objects.get</a:t>
            </a:r>
            <a:r>
              <a:rPr lang="en-US" dirty="0"/>
              <a:t>(id=3)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blog.delete</a:t>
            </a:r>
            <a:r>
              <a:rPr lang="en-US" dirty="0"/>
              <a:t>()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also delete multiple rows.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Blog.objects.filter</a:t>
            </a:r>
            <a:r>
              <a:rPr lang="en-US" dirty="0"/>
              <a:t>(status=‘D’).delete()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also delete all rows.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Blog.objects.all</a:t>
            </a:r>
            <a:r>
              <a:rPr lang="en-US" dirty="0"/>
              <a:t>().delete()</a:t>
            </a:r>
          </a:p>
        </p:txBody>
      </p:sp>
    </p:spTree>
    <p:extLst>
      <p:ext uri="{BB962C8B-B14F-4D97-AF65-F5344CB8AC3E}">
        <p14:creationId xmlns:p14="http://schemas.microsoft.com/office/powerpoint/2010/main" val="422936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Layer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3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View is the Business Logic Layer.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fetches data from your database and delivers it to a template.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decides what data needs to be sent to the templates.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handles the data received by user interactions and internal processes.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Each view handles a specific function.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 view can either be a Python function or a class.</a:t>
            </a:r>
          </a:p>
        </p:txBody>
      </p:sp>
    </p:spTree>
    <p:extLst>
      <p:ext uri="{BB962C8B-B14F-4D97-AF65-F5344CB8AC3E}">
        <p14:creationId xmlns:p14="http://schemas.microsoft.com/office/powerpoint/2010/main" val="243010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Writing Our First View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Below are some function based view.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def index(request): // prints “Hello World” on the browser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return </a:t>
            </a:r>
            <a:r>
              <a:rPr lang="en-US" dirty="0" err="1"/>
              <a:t>HttpResponse</a:t>
            </a:r>
            <a:r>
              <a:rPr lang="en-US" dirty="0"/>
              <a:t>(“Hello World”)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def details(request, id): prints blog object label for the given id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blog = </a:t>
            </a:r>
            <a:r>
              <a:rPr lang="en-US" dirty="0" err="1"/>
              <a:t>Blog.objects.get</a:t>
            </a:r>
            <a:r>
              <a:rPr lang="en-US" dirty="0"/>
              <a:t>(id=id)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return </a:t>
            </a:r>
            <a:r>
              <a:rPr lang="en-US" dirty="0" err="1"/>
              <a:t>HttpResponse</a:t>
            </a:r>
            <a:r>
              <a:rPr lang="en-US" dirty="0"/>
              <a:t>(blog)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1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Mapping our first URL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URLConf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django.conf.urls</a:t>
            </a:r>
            <a:r>
              <a:rPr lang="en-US" dirty="0"/>
              <a:t> import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blogapp.views</a:t>
            </a:r>
            <a:r>
              <a:rPr lang="en-US" dirty="0"/>
              <a:t> import index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pPr lvl="2"/>
            <a:r>
              <a:rPr lang="en-US" dirty="0"/>
              <a:t>		….</a:t>
            </a:r>
          </a:p>
          <a:p>
            <a:pPr lvl="2"/>
            <a:r>
              <a:rPr lang="en-US" dirty="0"/>
              <a:t>		</a:t>
            </a:r>
            <a:r>
              <a:rPr lang="en-US" dirty="0" err="1"/>
              <a:t>url</a:t>
            </a:r>
            <a:r>
              <a:rPr lang="en-US" dirty="0"/>
              <a:t>(r'^$', index),</a:t>
            </a:r>
          </a:p>
          <a:p>
            <a:pPr lvl="2"/>
            <a:r>
              <a:rPr lang="en-US" dirty="0"/>
              <a:t>		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r’^details</a:t>
            </a:r>
            <a:r>
              <a:rPr lang="en-US" dirty="0"/>
              <a:t>/(?P&lt;id&gt;[-\w]+)/$)’, details),</a:t>
            </a:r>
          </a:p>
          <a:p>
            <a:pPr lvl="2"/>
            <a:r>
              <a:rPr lang="en-US" dirty="0"/>
              <a:t>		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r’^review</a:t>
            </a:r>
            <a:r>
              <a:rPr lang="en-US" dirty="0"/>
              <a:t>/(?P&lt;year&gt;[0-9]{4})/(?P&lt;mon&gt;[0-9]{2})/$’, reviews)</a:t>
            </a:r>
          </a:p>
          <a:p>
            <a:pPr lvl="2"/>
            <a:r>
              <a:rPr lang="en-US" dirty="0"/>
              <a:t>	]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6">
              <a:lnSpc>
                <a:spcPct val="150000"/>
              </a:lnSpc>
              <a:buSzPts val="1400"/>
            </a:pPr>
            <a:r>
              <a:rPr lang="en-US" dirty="0"/>
              <a:t>	“details/1/” =&gt; details(request, id=1)</a:t>
            </a:r>
          </a:p>
          <a:p>
            <a:pPr marL="139700" lvl="6">
              <a:lnSpc>
                <a:spcPct val="150000"/>
              </a:lnSpc>
              <a:buSzPts val="1400"/>
            </a:pPr>
            <a:r>
              <a:rPr lang="en-US" dirty="0"/>
              <a:t>	“reviews/2018/08/” =&gt; reviews(request, year=2018, mon=08)</a:t>
            </a:r>
          </a:p>
          <a:p>
            <a:pPr marL="139700" lvl="6">
              <a:lnSpc>
                <a:spcPct val="150000"/>
              </a:lnSpc>
              <a:buSzPts val="1400"/>
            </a:pPr>
            <a:endParaRPr lang="en-US" dirty="0"/>
          </a:p>
          <a:p>
            <a:pPr marL="139700" lvl="6">
              <a:lnSpc>
                <a:spcPct val="150000"/>
              </a:lnSpc>
              <a:buSzPts val="1400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Template Layer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778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This is the display logic layer.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separates application data from the way it is presented.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These are mostly HTML files for presenting application data in web browser.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The HTML template holds template tags to populate the data passed from views.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4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Writing our first Template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a directory /templates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a file “index.html”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following code in it: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&lt;html&gt;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&lt;head&gt;&lt;title&gt;First Django Template&lt;/title&gt;&lt;/head&gt;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&lt;body&gt;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&lt;h1&gt;Welcome {{ name }}&lt;/h1&gt;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&lt;/body&gt;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&lt;/html&gt;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Note: The value for template variable {{ name  }} is passed from view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Writing View </a:t>
            </a:r>
            <a:r>
              <a:rPr lang="en-US" dirty="0"/>
              <a:t>F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-US" dirty="0"/>
              <a:t>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 Previous Template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992375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the following view: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django.shortcuts</a:t>
            </a:r>
            <a:r>
              <a:rPr lang="en-US" dirty="0"/>
              <a:t> import render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def welcome(request):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context = {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“name”: “Qaifi Khan”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return render(request, “index.html”, context)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Visit settings.py and add the templates directory:</a:t>
            </a:r>
          </a:p>
          <a:p>
            <a:r>
              <a:rPr lang="en-US" dirty="0"/>
              <a:t>	TEMPLATES = [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'DIRS': ['templates’],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]</a:t>
            </a:r>
          </a:p>
          <a:p>
            <a:pPr marL="139700" lvl="5">
              <a:lnSpc>
                <a:spcPct val="150000"/>
              </a:lnSpc>
              <a:buSzPts val="1400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0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Template Tags: If-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27815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age_more_than_18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age_less_than_28%}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&lt;p&gt;Age 18-28&lt;/p&gt;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/>
              <a:t> age_less_than_38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age_more_than_48%}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&lt;p&gt;Age 28-38 or more than 48&lt;/p&gt;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not</a:t>
            </a:r>
            <a:r>
              <a:rPr lang="en-US" dirty="0"/>
              <a:t> eligible %}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&lt;p&gt;Not eligible&lt;/p&gt;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“</a:t>
            </a:r>
            <a:r>
              <a:rPr lang="en-US" dirty="0" err="1"/>
              <a:t>xy</a:t>
            </a:r>
            <a:r>
              <a:rPr lang="en-US" dirty="0"/>
              <a:t>”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“</a:t>
            </a:r>
            <a:r>
              <a:rPr lang="en-US" dirty="0" err="1"/>
              <a:t>wxyz</a:t>
            </a:r>
            <a:r>
              <a:rPr lang="en-US" dirty="0"/>
              <a:t>” %}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&lt;p&gt;In </a:t>
            </a:r>
            <a:r>
              <a:rPr lang="en-US" dirty="0" err="1"/>
              <a:t>wxyz</a:t>
            </a:r>
            <a:r>
              <a:rPr lang="en-US" dirty="0"/>
              <a:t>&lt;/p&gt;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%}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&lt;p&gt;Else&lt;/p&gt;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{% </a:t>
            </a:r>
            <a:r>
              <a:rPr lang="en-US" dirty="0">
                <a:solidFill>
                  <a:srgbClr val="0070C0"/>
                </a:solidFill>
              </a:rPr>
              <a:t>endif</a:t>
            </a:r>
            <a:r>
              <a:rPr lang="en-US" dirty="0"/>
              <a:t> %}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6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Some Template Tags: for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935666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lvl="4">
              <a:buSzPts val="1400"/>
            </a:pPr>
            <a:r>
              <a:rPr lang="en-US" dirty="0"/>
              <a:t>&lt;ul&gt;</a:t>
            </a:r>
          </a:p>
          <a:p>
            <a:pPr marL="139700" lvl="4">
              <a:buSzPts val="1400"/>
            </a:pPr>
            <a:r>
              <a:rPr lang="en-US" dirty="0"/>
              <a:t>	{%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blog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blog_list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reversed</a:t>
            </a:r>
            <a:r>
              <a:rPr lang="en-US" dirty="0"/>
              <a:t> %}</a:t>
            </a:r>
          </a:p>
          <a:p>
            <a:pPr marL="139700" lvl="4">
              <a:buSzPts val="1400"/>
            </a:pPr>
            <a:r>
              <a:rPr lang="en-US" dirty="0"/>
              <a:t>		&lt;li&gt;{{ </a:t>
            </a:r>
            <a:r>
              <a:rPr lang="en-US" dirty="0" err="1"/>
              <a:t>forloop.counter</a:t>
            </a:r>
            <a:r>
              <a:rPr lang="en-US" dirty="0"/>
              <a:t> }} : {{ </a:t>
            </a:r>
            <a:r>
              <a:rPr lang="en-US" dirty="0" err="1"/>
              <a:t>blog.title</a:t>
            </a:r>
            <a:r>
              <a:rPr lang="en-US" dirty="0"/>
              <a:t> }}&lt;/li&gt;</a:t>
            </a:r>
          </a:p>
          <a:p>
            <a:pPr marL="139700" lvl="4">
              <a:buSzPts val="1400"/>
            </a:pPr>
            <a:r>
              <a:rPr lang="en-US" dirty="0"/>
              <a:t>	{% </a:t>
            </a:r>
            <a:r>
              <a:rPr lang="en-US" dirty="0">
                <a:solidFill>
                  <a:srgbClr val="0070C0"/>
                </a:solidFill>
              </a:rPr>
              <a:t>empty</a:t>
            </a:r>
            <a:r>
              <a:rPr lang="en-US" dirty="0"/>
              <a:t> %}</a:t>
            </a:r>
          </a:p>
          <a:p>
            <a:pPr marL="139700" lvl="4">
              <a:buSzPts val="1400"/>
            </a:pPr>
            <a:r>
              <a:rPr lang="en-US" dirty="0"/>
              <a:t>		&lt;p&gt;No blogs found&lt;/p&gt;</a:t>
            </a:r>
          </a:p>
          <a:p>
            <a:pPr marL="139700" lvl="4">
              <a:buSzPts val="1400"/>
            </a:pPr>
            <a:r>
              <a:rPr lang="en-US" dirty="0"/>
              <a:t>	{% </a:t>
            </a:r>
            <a:r>
              <a:rPr lang="en-US" dirty="0" err="1">
                <a:solidFill>
                  <a:srgbClr val="0070C0"/>
                </a:solidFill>
              </a:rPr>
              <a:t>endfor</a:t>
            </a:r>
            <a:r>
              <a:rPr lang="en-US" dirty="0"/>
              <a:t> %}</a:t>
            </a:r>
          </a:p>
          <a:p>
            <a:pPr marL="139700" lvl="4">
              <a:buSzPts val="1400"/>
            </a:pPr>
            <a:r>
              <a:rPr lang="en-US" dirty="0"/>
              <a:t>&lt;/ul&gt;</a:t>
            </a:r>
          </a:p>
          <a:p>
            <a:pPr marL="139700" lvl="4">
              <a:lnSpc>
                <a:spcPct val="200000"/>
              </a:lnSpc>
              <a:buSzPts val="1400"/>
            </a:pPr>
            <a:r>
              <a:rPr lang="en-US" dirty="0"/>
              <a:t>//</a:t>
            </a:r>
            <a:r>
              <a:rPr lang="en-US" dirty="0" err="1"/>
              <a:t>forloop.counter</a:t>
            </a:r>
            <a:r>
              <a:rPr lang="en-US" dirty="0"/>
              <a:t> starts with 1</a:t>
            </a:r>
          </a:p>
          <a:p>
            <a:pPr marL="139700" lvl="4">
              <a:lnSpc>
                <a:spcPct val="200000"/>
              </a:lnSpc>
              <a:buSzPts val="1400"/>
            </a:pPr>
            <a:r>
              <a:rPr lang="en-US" dirty="0"/>
              <a:t>//forloop.counter0 starts with 0</a:t>
            </a:r>
          </a:p>
          <a:p>
            <a:pPr marL="139700" lvl="4">
              <a:lnSpc>
                <a:spcPct val="200000"/>
              </a:lnSpc>
              <a:buSzPts val="1400"/>
            </a:pPr>
            <a:r>
              <a:rPr lang="en-US" dirty="0"/>
              <a:t>//</a:t>
            </a:r>
            <a:r>
              <a:rPr lang="en-US" dirty="0" err="1"/>
              <a:t>forloop.revcounter</a:t>
            </a:r>
            <a:r>
              <a:rPr lang="en-US" dirty="0"/>
              <a:t> starts with last but is 1-indexed</a:t>
            </a:r>
          </a:p>
          <a:p>
            <a:pPr marL="139700" lvl="4">
              <a:lnSpc>
                <a:spcPct val="200000"/>
              </a:lnSpc>
              <a:buSzPts val="1400"/>
            </a:pPr>
            <a:r>
              <a:rPr lang="en-US" dirty="0"/>
              <a:t>//forloop.revcounter0 starts with last but is 0-indexed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9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dirty="0"/>
              <a:t>Introduction to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Django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56167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is a web framework for developing scalable, secure and maintainable applications.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is based on MVC pattern with a slight difference in naming. The view is referred as template and controller is referred as view in Django so it is MTV.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officially supports following databases – PostgreSQL, MySQL, SQLite, Oracle.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helps in faster developments.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is written on the powerful language Python.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can be used for high load projects. For </a:t>
            </a:r>
            <a:r>
              <a:rPr lang="en-US" dirty="0" err="1"/>
              <a:t>eg</a:t>
            </a:r>
            <a:r>
              <a:rPr lang="en-US" dirty="0"/>
              <a:t>, Instagram and Pinterest.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Site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Django provides a built-in admin panel.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You can perform all CRUD operations on your database.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control which models are accessible from Admin panel.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To access admin panel we need to create a super user.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Follow these steps to create a super user.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In command prompt type “python manage.py </a:t>
            </a:r>
            <a:r>
              <a:rPr lang="en-US" dirty="0" err="1"/>
              <a:t>createsuperuser</a:t>
            </a:r>
            <a:r>
              <a:rPr lang="en-US" dirty="0"/>
              <a:t>”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Enter username, email, password and confirm password.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Start development server again and visit admin panel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Input login credentials and login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a Model for Access in Admin Panel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Open admin.py in the application directory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the following code: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.models import </a:t>
            </a:r>
            <a:r>
              <a:rPr lang="en-US" i="1" dirty="0"/>
              <a:t>{</a:t>
            </a:r>
            <a:r>
              <a:rPr lang="en-US" i="1" dirty="0" err="1"/>
              <a:t>model_name</a:t>
            </a:r>
            <a:r>
              <a:rPr lang="en-US" i="1" dirty="0"/>
              <a:t>}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US" i="1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i="1" dirty="0"/>
              <a:t>	</a:t>
            </a:r>
            <a:r>
              <a:rPr lang="en-US" dirty="0" err="1"/>
              <a:t>admin.site.register</a:t>
            </a:r>
            <a:r>
              <a:rPr lang="en-US" dirty="0"/>
              <a:t>(</a:t>
            </a:r>
            <a:r>
              <a:rPr lang="en-US" dirty="0" err="1"/>
              <a:t>model_name</a:t>
            </a:r>
            <a:r>
              <a:rPr lang="en-US" dirty="0"/>
              <a:t>)</a:t>
            </a:r>
            <a:endParaRPr lang="en-US" i="1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Showing More </a:t>
            </a:r>
            <a:r>
              <a:rPr lang="en-US" dirty="0"/>
              <a:t>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ata in List Display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You can control the fields visible in list display section.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that we need to create a </a:t>
            </a:r>
            <a:r>
              <a:rPr lang="en-US" dirty="0" err="1"/>
              <a:t>ModelAdmin</a:t>
            </a:r>
            <a:r>
              <a:rPr lang="en-US" dirty="0"/>
              <a:t>. Let’s do that.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BlogAdmin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list_display</a:t>
            </a:r>
            <a:r>
              <a:rPr lang="en-US" dirty="0"/>
              <a:t> = (‘title’, ‘status’)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……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admin.site.register</a:t>
            </a:r>
            <a:r>
              <a:rPr lang="en-US" dirty="0"/>
              <a:t>(Admin, </a:t>
            </a:r>
            <a:r>
              <a:rPr lang="en-US" dirty="0" err="1"/>
              <a:t>BlogAdmin</a:t>
            </a:r>
            <a:r>
              <a:rPr lang="en-US" dirty="0"/>
              <a:t>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8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a Search Bar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70344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To add a search bar we need to Edit the </a:t>
            </a:r>
            <a:r>
              <a:rPr lang="en-US" dirty="0" err="1"/>
              <a:t>ModelAdmin</a:t>
            </a:r>
            <a:r>
              <a:rPr lang="en-US" dirty="0"/>
              <a:t>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BlogAdmin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list_display</a:t>
            </a:r>
            <a:r>
              <a:rPr lang="en-US" dirty="0"/>
              <a:t> = (‘title’, ‘status’)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search_fields</a:t>
            </a:r>
            <a:r>
              <a:rPr lang="en-US" dirty="0">
                <a:solidFill>
                  <a:srgbClr val="0070C0"/>
                </a:solidFill>
              </a:rPr>
              <a:t> = (‘title’)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……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admin.site.register</a:t>
            </a:r>
            <a:r>
              <a:rPr lang="en-US" dirty="0"/>
              <a:t>(Admin, </a:t>
            </a:r>
            <a:r>
              <a:rPr lang="en-US" dirty="0" err="1"/>
              <a:t>BlogAdmin</a:t>
            </a:r>
            <a:r>
              <a:rPr lang="en-US" dirty="0"/>
              <a:t>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Filters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70344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To add filter functionality we need to Edit the </a:t>
            </a:r>
            <a:r>
              <a:rPr lang="en-US" dirty="0" err="1"/>
              <a:t>ModelAdmin</a:t>
            </a:r>
            <a:r>
              <a:rPr lang="en-US" dirty="0"/>
              <a:t>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BlogAdmin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list_display</a:t>
            </a:r>
            <a:r>
              <a:rPr lang="en-US" dirty="0"/>
              <a:t> = (‘title’, ‘status’)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search_fields</a:t>
            </a:r>
            <a:r>
              <a:rPr lang="en-US" dirty="0"/>
              <a:t> = (‘title’,)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list_filter</a:t>
            </a:r>
            <a:r>
              <a:rPr lang="en-US" dirty="0">
                <a:solidFill>
                  <a:srgbClr val="0070C0"/>
                </a:solidFill>
              </a:rPr>
              <a:t> = (‘status’,)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……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admin.site.register</a:t>
            </a:r>
            <a:r>
              <a:rPr lang="en-US" dirty="0"/>
              <a:t>(Admin, </a:t>
            </a:r>
            <a:r>
              <a:rPr lang="en-US" dirty="0" err="1"/>
              <a:t>BlogAdmin</a:t>
            </a:r>
            <a:r>
              <a:rPr lang="en-US" dirty="0"/>
              <a:t>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Customizing Edit Form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also customize the Edit Form.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To specify what all fields are editable, pass a list in fields as shown below.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BlogAdmin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list_display</a:t>
            </a:r>
            <a:r>
              <a:rPr lang="en-US" dirty="0"/>
              <a:t> = (‘title’, ‘status’)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search_fields</a:t>
            </a:r>
            <a:r>
              <a:rPr lang="en-US" dirty="0"/>
              <a:t> = (‘title’,)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 err="1"/>
              <a:t>list_filter</a:t>
            </a:r>
            <a:r>
              <a:rPr lang="en-US" dirty="0"/>
              <a:t> = (‘status’)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fields = (‘title’, ‘description’)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……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admin.site.register</a:t>
            </a:r>
            <a:r>
              <a:rPr lang="en-US" dirty="0"/>
              <a:t>(Admin, </a:t>
            </a:r>
            <a:r>
              <a:rPr lang="en-US" dirty="0" err="1"/>
              <a:t>BlogAdmin</a:t>
            </a:r>
            <a:r>
              <a:rPr lang="en-US" dirty="0"/>
              <a:t>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2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Forms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584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Let’s Create a Basic Form GET Request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HTML form: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&lt;form action=‘/search/’ method=“get”&gt;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&lt;input type=“text” placeholder=“Enter Search String” name=“q”/&gt;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&lt;input type=“submit” value=“Search” /&gt;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&lt;/form&gt;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request URL: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r’^search</a:t>
            </a:r>
            <a:r>
              <a:rPr lang="en-US" dirty="0"/>
              <a:t>/$’, search)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1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dirty="0"/>
              <a:t>Basic Form GET Request Continued…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Handling at View: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def search(request):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if 'q' in </a:t>
            </a:r>
            <a:r>
              <a:rPr lang="en-US" dirty="0" err="1"/>
              <a:t>request.GET</a:t>
            </a:r>
            <a:r>
              <a:rPr lang="en-US" dirty="0"/>
              <a:t>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        message = 'You searched for: %r' % </a:t>
            </a:r>
            <a:r>
              <a:rPr lang="en-US" dirty="0" err="1"/>
              <a:t>request.GET</a:t>
            </a:r>
            <a:r>
              <a:rPr lang="en-US" dirty="0"/>
              <a:t>['q']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    		else: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        message = 'You submitted an empty form.’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return </a:t>
            </a:r>
            <a:r>
              <a:rPr lang="en-US" dirty="0" err="1"/>
              <a:t>HttpResponse</a:t>
            </a:r>
            <a:r>
              <a:rPr lang="en-US" dirty="0"/>
              <a:t>(message)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09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Django’s Form Class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Django provides us with a “Form” library to manage everything from form display to validation.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need to define one form class for each HTML form required by us. So let’s start.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a new file form.py. Add following code: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from </a:t>
            </a:r>
            <a:r>
              <a:rPr lang="en-US" sz="1300" dirty="0" err="1"/>
              <a:t>django</a:t>
            </a:r>
            <a:r>
              <a:rPr lang="en-US" sz="1300" dirty="0"/>
              <a:t> import forms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STATUS_CHOICES = ((‘D’, ‘Draft’), (‘P’, ‘Published’))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class </a:t>
            </a:r>
            <a:r>
              <a:rPr lang="en-US" sz="1300" dirty="0" err="1"/>
              <a:t>CreatePostForm</a:t>
            </a:r>
            <a:r>
              <a:rPr lang="en-US" sz="1300" dirty="0"/>
              <a:t>(</a:t>
            </a:r>
            <a:r>
              <a:rPr lang="en-US" sz="1300" dirty="0" err="1"/>
              <a:t>forms.Form</a:t>
            </a:r>
            <a:r>
              <a:rPr lang="en-US" sz="1300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</a:t>
            </a:r>
            <a:r>
              <a:rPr lang="en-US" sz="1300" dirty="0"/>
              <a:t>title = </a:t>
            </a:r>
            <a:r>
              <a:rPr lang="en-US" sz="1300" dirty="0" err="1"/>
              <a:t>forms.CharField</a:t>
            </a:r>
            <a:r>
              <a:rPr lang="en-US" dirty="0"/>
              <a:t>()</a:t>
            </a:r>
            <a:endParaRPr lang="en-US" sz="1300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description = </a:t>
            </a:r>
            <a:r>
              <a:rPr lang="en-US" sz="1300" dirty="0" err="1"/>
              <a:t>forms.CharField</a:t>
            </a:r>
            <a:r>
              <a:rPr lang="en-US" sz="1300" dirty="0"/>
              <a:t>(widget=</a:t>
            </a:r>
            <a:r>
              <a:rPr lang="en-US" sz="1300" dirty="0" err="1"/>
              <a:t>forms.Textarea</a:t>
            </a:r>
            <a:r>
              <a:rPr lang="en-US" sz="1300" dirty="0"/>
              <a:t>())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status = </a:t>
            </a:r>
            <a:r>
              <a:rPr lang="en-US" sz="1300" dirty="0" err="1"/>
              <a:t>form.ChoiceField</a:t>
            </a:r>
            <a:r>
              <a:rPr lang="en-US" sz="1300" dirty="0"/>
              <a:t>(widget=</a:t>
            </a:r>
            <a:r>
              <a:rPr lang="en-US" sz="1300" dirty="0" err="1"/>
              <a:t>forms.Select</a:t>
            </a:r>
            <a:r>
              <a:rPr lang="en-US" sz="1300" dirty="0"/>
              <a:t>(), choices= STATUS_CHOICES)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6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Django Structure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E8430-0B8D-4C1B-998A-D1018CB5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87" y="904875"/>
            <a:ext cx="47720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Django’s Form Class Continued…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following in view.py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blogapp.forms</a:t>
            </a:r>
            <a:r>
              <a:rPr lang="en-US" dirty="0"/>
              <a:t> import </a:t>
            </a:r>
            <a:r>
              <a:rPr lang="en-US" dirty="0" err="1"/>
              <a:t>CreatePostForm</a:t>
            </a:r>
            <a:endParaRPr lang="en-US" dirty="0"/>
          </a:p>
          <a:p>
            <a:pPr marL="139700" lvl="4">
              <a:buSzPts val="1400"/>
            </a:pPr>
            <a:r>
              <a:rPr lang="en-US" dirty="0"/>
              <a:t>	def </a:t>
            </a:r>
            <a:r>
              <a:rPr lang="en-US" dirty="0" err="1"/>
              <a:t>create_post</a:t>
            </a:r>
            <a:r>
              <a:rPr lang="en-US" dirty="0"/>
              <a:t>(request):</a:t>
            </a:r>
          </a:p>
          <a:p>
            <a:pPr marL="139700" lvl="4">
              <a:buSzPts val="1400"/>
            </a:pPr>
            <a:r>
              <a:rPr lang="en-US" dirty="0"/>
              <a:t>		if </a:t>
            </a:r>
            <a:r>
              <a:rPr lang="en-US" dirty="0" err="1"/>
              <a:t>request.method</a:t>
            </a:r>
            <a:r>
              <a:rPr lang="en-US" dirty="0"/>
              <a:t> == ‘POST’:</a:t>
            </a:r>
          </a:p>
          <a:p>
            <a:pPr marL="139700" lvl="4">
              <a:buSzPts val="1400"/>
            </a:pPr>
            <a:r>
              <a:rPr lang="en-US" dirty="0"/>
              <a:t>			form = </a:t>
            </a:r>
            <a:r>
              <a:rPr lang="en-US" dirty="0" err="1"/>
              <a:t>CreatePostForm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139700" lvl="4">
              <a:buSzPts val="1400"/>
            </a:pPr>
            <a:r>
              <a:rPr lang="en-US" dirty="0"/>
              <a:t>			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139700" lvl="4">
              <a:buSzPts val="1400"/>
            </a:pPr>
            <a:r>
              <a:rPr lang="en-US" dirty="0"/>
              <a:t>				cd = </a:t>
            </a:r>
            <a:r>
              <a:rPr lang="en-US" dirty="0" err="1"/>
              <a:t>form.cleaned_data</a:t>
            </a:r>
            <a:endParaRPr lang="en-US" dirty="0"/>
          </a:p>
          <a:p>
            <a:pPr marL="139700" lvl="4">
              <a:buSzPts val="1400"/>
            </a:pPr>
            <a:r>
              <a:rPr lang="en-US" dirty="0"/>
              <a:t>				blog = Blog(title = cd[‘title’],</a:t>
            </a:r>
          </a:p>
          <a:p>
            <a:pPr marL="139700" lvl="4">
              <a:buSzPts val="1400"/>
            </a:pPr>
            <a:r>
              <a:rPr lang="en-US" dirty="0"/>
              <a:t>					description = cd[‘</a:t>
            </a:r>
            <a:r>
              <a:rPr lang="en-US" dirty="0" err="1"/>
              <a:t>descripition</a:t>
            </a:r>
            <a:r>
              <a:rPr lang="en-US" dirty="0"/>
              <a:t>’],</a:t>
            </a:r>
          </a:p>
          <a:p>
            <a:pPr marL="139700" lvl="4">
              <a:buSzPts val="1400"/>
            </a:pPr>
            <a:r>
              <a:rPr lang="en-US" dirty="0"/>
              <a:t>					status = cd[‘status’])</a:t>
            </a:r>
          </a:p>
          <a:p>
            <a:pPr marL="139700" lvl="4">
              <a:buSzPts val="1400"/>
            </a:pPr>
            <a:r>
              <a:rPr lang="en-US" dirty="0"/>
              <a:t>		else:</a:t>
            </a:r>
          </a:p>
          <a:p>
            <a:pPr marL="139700" lvl="4">
              <a:buSzPts val="1400"/>
            </a:pPr>
            <a:r>
              <a:rPr lang="en-US" dirty="0"/>
              <a:t>			form = </a:t>
            </a:r>
            <a:r>
              <a:rPr lang="en-US" dirty="0" err="1"/>
              <a:t>CreatePostForm</a:t>
            </a:r>
            <a:r>
              <a:rPr lang="en-US" dirty="0"/>
              <a:t>()</a:t>
            </a:r>
          </a:p>
          <a:p>
            <a:pPr marL="139700" lvl="4">
              <a:buSzPts val="1400"/>
            </a:pPr>
            <a:r>
              <a:rPr lang="en-US" dirty="0"/>
              <a:t>		return render(request, ‘create_post.html’, {‘form’: form})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Validation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40154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</a:t>
            </a:r>
            <a:r>
              <a:rPr lang="en-US" dirty="0" err="1"/>
              <a:t>CreatePostForm</a:t>
            </a:r>
            <a:r>
              <a:rPr lang="en-US" dirty="0"/>
              <a:t> class: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from </a:t>
            </a:r>
            <a:r>
              <a:rPr lang="en-US" sz="1300" dirty="0" err="1"/>
              <a:t>django</a:t>
            </a:r>
            <a:r>
              <a:rPr lang="en-US" sz="1300" dirty="0"/>
              <a:t> import forms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US" sz="1300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STATUS_CHOICES = ((‘D’, ‘Draft’), (‘P’, ‘Published’))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class </a:t>
            </a:r>
            <a:r>
              <a:rPr lang="en-US" sz="1300" dirty="0" err="1"/>
              <a:t>CreatePostForm</a:t>
            </a:r>
            <a:r>
              <a:rPr lang="en-US" sz="1300" dirty="0"/>
              <a:t>(</a:t>
            </a:r>
            <a:r>
              <a:rPr lang="en-US" sz="1300" dirty="0" err="1"/>
              <a:t>forms.Form</a:t>
            </a:r>
            <a:r>
              <a:rPr lang="en-US" sz="1300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title = </a:t>
            </a:r>
            <a:r>
              <a:rPr lang="en-US" sz="1300" dirty="0" err="1"/>
              <a:t>forms.CharField</a:t>
            </a:r>
            <a:r>
              <a:rPr lang="en-US" sz="1300" dirty="0"/>
              <a:t>(</a:t>
            </a:r>
            <a:r>
              <a:rPr lang="en-US" sz="1300" dirty="0" err="1">
                <a:solidFill>
                  <a:schemeClr val="tx1"/>
                </a:solidFill>
              </a:rPr>
              <a:t>max_length</a:t>
            </a:r>
            <a:r>
              <a:rPr lang="en-US" sz="1300" dirty="0">
                <a:solidFill>
                  <a:schemeClr val="tx1"/>
                </a:solidFill>
              </a:rPr>
              <a:t>=100</a:t>
            </a:r>
            <a:r>
              <a:rPr lang="en-US" sz="1300" dirty="0"/>
              <a:t>, </a:t>
            </a:r>
            <a:r>
              <a:rPr lang="en-US" sz="1300" dirty="0">
                <a:solidFill>
                  <a:schemeClr val="tx1"/>
                </a:solidFill>
              </a:rPr>
              <a:t>required=True</a:t>
            </a:r>
            <a:r>
              <a:rPr lang="en-US" sz="1300" dirty="0"/>
              <a:t>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description = </a:t>
            </a:r>
            <a:r>
              <a:rPr lang="en-US" sz="1300" dirty="0" err="1"/>
              <a:t>forms.CharField</a:t>
            </a:r>
            <a:r>
              <a:rPr lang="en-US" sz="1300" dirty="0"/>
              <a:t>(widget=</a:t>
            </a:r>
            <a:r>
              <a:rPr lang="en-US" sz="1300" dirty="0" err="1"/>
              <a:t>forms.Textarea</a:t>
            </a:r>
            <a:r>
              <a:rPr lang="en-US" sz="1300" dirty="0"/>
              <a:t>() , </a:t>
            </a:r>
            <a:r>
              <a:rPr lang="en-US" sz="1300" dirty="0">
                <a:solidFill>
                  <a:schemeClr val="tx1"/>
                </a:solidFill>
              </a:rPr>
              <a:t>required=True</a:t>
            </a:r>
            <a:r>
              <a:rPr lang="en-US" sz="1300" dirty="0"/>
              <a:t>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status = </a:t>
            </a:r>
            <a:r>
              <a:rPr lang="en-US" sz="1300" dirty="0" err="1"/>
              <a:t>form.ChoiceField</a:t>
            </a:r>
            <a:r>
              <a:rPr lang="en-US" sz="1300" dirty="0"/>
              <a:t>(widget=</a:t>
            </a:r>
            <a:r>
              <a:rPr lang="en-US" sz="1300" dirty="0" err="1"/>
              <a:t>forms.Select</a:t>
            </a:r>
            <a:r>
              <a:rPr lang="en-US" sz="1300" dirty="0"/>
              <a:t>(), choices= STATUS_CHOICES)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14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Custom Validation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</a:t>
            </a:r>
            <a:r>
              <a:rPr lang="en-US" dirty="0" err="1"/>
              <a:t>CreatePostForm</a:t>
            </a:r>
            <a:r>
              <a:rPr lang="en-US" dirty="0"/>
              <a:t> class: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class </a:t>
            </a:r>
            <a:r>
              <a:rPr lang="en-US" sz="1300" dirty="0" err="1"/>
              <a:t>CreatePostForm</a:t>
            </a:r>
            <a:r>
              <a:rPr lang="en-US" sz="1300" dirty="0"/>
              <a:t>(</a:t>
            </a:r>
            <a:r>
              <a:rPr lang="en-US" sz="1300" dirty="0" err="1"/>
              <a:t>forms.Form</a:t>
            </a:r>
            <a:r>
              <a:rPr lang="en-US" sz="1300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…..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def </a:t>
            </a:r>
            <a:r>
              <a:rPr lang="en-US" sz="1300" dirty="0" err="1"/>
              <a:t>clean_description</a:t>
            </a:r>
            <a:r>
              <a:rPr lang="en-US" sz="1300" dirty="0"/>
              <a:t>(self):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description = </a:t>
            </a:r>
            <a:r>
              <a:rPr lang="en-US" sz="1300" dirty="0" err="1"/>
              <a:t>self.cleaned_data</a:t>
            </a:r>
            <a:r>
              <a:rPr lang="en-US" sz="1300" dirty="0"/>
              <a:t>[‘description’]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</a:t>
            </a:r>
            <a:r>
              <a:rPr lang="en-US" sz="1300" dirty="0" err="1"/>
              <a:t>num_words</a:t>
            </a:r>
            <a:r>
              <a:rPr lang="en-US" sz="1300" dirty="0"/>
              <a:t> = </a:t>
            </a:r>
            <a:r>
              <a:rPr lang="en-US" sz="1300" dirty="0" err="1"/>
              <a:t>len</a:t>
            </a:r>
            <a:r>
              <a:rPr lang="en-US" sz="1300" dirty="0"/>
              <a:t>(</a:t>
            </a:r>
            <a:r>
              <a:rPr lang="en-US" sz="1300" dirty="0" err="1"/>
              <a:t>description.split</a:t>
            </a:r>
            <a:r>
              <a:rPr lang="en-US" sz="1300" dirty="0"/>
              <a:t>(‘ ‘))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if </a:t>
            </a:r>
            <a:r>
              <a:rPr lang="en-US" sz="1300" dirty="0" err="1"/>
              <a:t>num_words</a:t>
            </a:r>
            <a:r>
              <a:rPr lang="en-US" sz="1300" dirty="0"/>
              <a:t> &lt; 3: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	raise </a:t>
            </a:r>
            <a:r>
              <a:rPr lang="en-US" sz="1300" dirty="0" err="1"/>
              <a:t>forms.ValidationError</a:t>
            </a:r>
            <a:r>
              <a:rPr lang="en-US" sz="1300" dirty="0"/>
              <a:t>("Not enough words!")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return description</a:t>
            </a: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Note: Django automatically call any method starting with “clean_” during validation.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4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Forms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70345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Sometime we just need a form for a predefined model. In that case we can simply use </a:t>
            </a:r>
            <a:r>
              <a:rPr lang="en-US" dirty="0" err="1"/>
              <a:t>ModelForm</a:t>
            </a:r>
            <a:r>
              <a:rPr lang="en-US" dirty="0"/>
              <a:t>. Let’s start.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Add following code in forms.py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/>
              <a:t>ModelForm</a:t>
            </a: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.models import Blog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CreateBlogModelForm</a:t>
            </a:r>
            <a:r>
              <a:rPr lang="en-US" dirty="0"/>
              <a:t>(</a:t>
            </a:r>
            <a:r>
              <a:rPr lang="en-US" dirty="0" err="1"/>
              <a:t>ModelForm</a:t>
            </a:r>
            <a:r>
              <a:rPr lang="en-US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class Meta: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model = Blog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fields = [‘title’, ‘description’]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//exclude = [‘status’]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55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dirty="0"/>
              <a:t>Overriding Labels, </a:t>
            </a:r>
            <a:r>
              <a:rPr lang="en-US" dirty="0" err="1"/>
              <a:t>HelpText</a:t>
            </a:r>
            <a:r>
              <a:rPr lang="en-US" dirty="0"/>
              <a:t>, Widgets, </a:t>
            </a:r>
            <a:r>
              <a:rPr lang="en-US" dirty="0" err="1"/>
              <a:t>HelpText</a:t>
            </a:r>
            <a:r>
              <a:rPr lang="en-US" dirty="0"/>
              <a:t> etc in </a:t>
            </a:r>
            <a:r>
              <a:rPr lang="en-US" dirty="0" err="1"/>
              <a:t>ModelForm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the code: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CreateBlogModelForm</a:t>
            </a:r>
            <a:r>
              <a:rPr lang="en-US" dirty="0"/>
              <a:t>(</a:t>
            </a:r>
            <a:r>
              <a:rPr lang="en-US" dirty="0" err="1"/>
              <a:t>ModelForm</a:t>
            </a:r>
            <a:r>
              <a:rPr lang="en-US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class Meta: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……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labels = {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	‘title’: ‘Blog Title’,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	‘description’: ‘Blog Description’}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widgets = {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		description: </a:t>
            </a:r>
            <a:r>
              <a:rPr lang="en-US" dirty="0" err="1"/>
              <a:t>Textarea</a:t>
            </a:r>
            <a:r>
              <a:rPr lang="en-US" dirty="0"/>
              <a:t>()}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16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Custom Validation in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ModelForm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</a:t>
            </a:r>
            <a:r>
              <a:rPr lang="en-US" dirty="0" err="1"/>
              <a:t>CreatePostForm</a:t>
            </a:r>
            <a:r>
              <a:rPr lang="en-US" dirty="0"/>
              <a:t> class: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class </a:t>
            </a:r>
            <a:r>
              <a:rPr lang="en-US" sz="1300" dirty="0" err="1"/>
              <a:t>CreateBlogModelForm</a:t>
            </a:r>
            <a:r>
              <a:rPr lang="en-US" sz="1300" dirty="0"/>
              <a:t>(</a:t>
            </a:r>
            <a:r>
              <a:rPr lang="en-US" sz="1300" dirty="0" err="1"/>
              <a:t>ModelForm</a:t>
            </a:r>
            <a:r>
              <a:rPr lang="en-US" sz="1300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def </a:t>
            </a:r>
            <a:r>
              <a:rPr lang="en-US" sz="1300" dirty="0" err="1"/>
              <a:t>clean_description</a:t>
            </a:r>
            <a:r>
              <a:rPr lang="en-US" sz="1300" dirty="0"/>
              <a:t>(self):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description = </a:t>
            </a:r>
            <a:r>
              <a:rPr lang="en-US" sz="1300" dirty="0" err="1"/>
              <a:t>self.cleaned_data</a:t>
            </a:r>
            <a:r>
              <a:rPr lang="en-US" sz="1300" dirty="0"/>
              <a:t>[‘description’]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</a:t>
            </a:r>
            <a:r>
              <a:rPr lang="en-US" sz="1300" dirty="0" err="1"/>
              <a:t>num_words</a:t>
            </a:r>
            <a:r>
              <a:rPr lang="en-US" sz="1300" dirty="0"/>
              <a:t> = </a:t>
            </a:r>
            <a:r>
              <a:rPr lang="en-US" sz="1300" dirty="0" err="1"/>
              <a:t>len</a:t>
            </a:r>
            <a:r>
              <a:rPr lang="en-US" sz="1300" dirty="0"/>
              <a:t>(</a:t>
            </a:r>
            <a:r>
              <a:rPr lang="en-US" sz="1300" dirty="0" err="1"/>
              <a:t>description.split</a:t>
            </a:r>
            <a:r>
              <a:rPr lang="en-US" sz="1300" dirty="0"/>
              <a:t>(‘ ‘))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if </a:t>
            </a:r>
            <a:r>
              <a:rPr lang="en-US" sz="1300" dirty="0" err="1"/>
              <a:t>num_words</a:t>
            </a:r>
            <a:r>
              <a:rPr lang="en-US" sz="1300" dirty="0"/>
              <a:t> &lt; 3: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	raise </a:t>
            </a:r>
            <a:r>
              <a:rPr lang="en-US" sz="1300" dirty="0" err="1"/>
              <a:t>forms.ValidationError</a:t>
            </a:r>
            <a:r>
              <a:rPr lang="en-US" sz="1300" dirty="0"/>
              <a:t>("Not enough words!")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return description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class Meta: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sz="1300" dirty="0"/>
              <a:t>			……..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Note: Django automatically call any method starting with “clean_” during validation.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6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Upload an Image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Configure MEDIA_ROOT and MEDIA_URL in settings.py</a:t>
            </a:r>
          </a:p>
          <a:p>
            <a:r>
              <a:rPr lang="en-US" dirty="0"/>
              <a:t>	MEDIA_ROOT = </a:t>
            </a:r>
            <a:r>
              <a:rPr lang="en-US" dirty="0" err="1"/>
              <a:t>os.path.join</a:t>
            </a:r>
            <a:r>
              <a:rPr lang="en-US" dirty="0"/>
              <a:t>(BASE_DIR, '/media/’) //Path where file stores</a:t>
            </a:r>
          </a:p>
          <a:p>
            <a:r>
              <a:rPr lang="en-US" dirty="0"/>
              <a:t>	MEDIA_URL = '/media/’ //Browser URL to access file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Configure MEDIA_ROOT and MEDIA_URL in settings.py</a:t>
            </a:r>
          </a:p>
          <a:p>
            <a:r>
              <a:rPr lang="en-US" dirty="0"/>
              <a:t>	from </a:t>
            </a:r>
            <a:r>
              <a:rPr lang="en-US" dirty="0" err="1"/>
              <a:t>django.conf</a:t>
            </a:r>
            <a:r>
              <a:rPr lang="en-US" dirty="0"/>
              <a:t> import settings</a:t>
            </a:r>
          </a:p>
          <a:p>
            <a:r>
              <a:rPr lang="en-US" dirty="0"/>
              <a:t>	from </a:t>
            </a:r>
            <a:r>
              <a:rPr lang="en-US" dirty="0" err="1"/>
              <a:t>django.conf.urls.static</a:t>
            </a:r>
            <a:r>
              <a:rPr lang="en-US" dirty="0"/>
              <a:t> import static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		……		</a:t>
            </a:r>
          </a:p>
          <a:p>
            <a:r>
              <a:rPr lang="en-US" dirty="0"/>
              <a:t>		] + static(</a:t>
            </a:r>
            <a:r>
              <a:rPr lang="en-US" dirty="0" err="1"/>
              <a:t>settings.MEDIA_URL</a:t>
            </a:r>
            <a:r>
              <a:rPr lang="en-US" dirty="0"/>
              <a:t>, </a:t>
            </a:r>
            <a:r>
              <a:rPr lang="en-US" dirty="0" err="1"/>
              <a:t>document_root</a:t>
            </a:r>
            <a:r>
              <a:rPr lang="en-US" dirty="0"/>
              <a:t>=</a:t>
            </a:r>
            <a:r>
              <a:rPr lang="en-US" dirty="0" err="1"/>
              <a:t>settings.MEDIA_ROOT</a:t>
            </a:r>
            <a:r>
              <a:rPr lang="en-US" dirty="0"/>
              <a:t>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5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Upload an Image Continued…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forms.py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class </a:t>
            </a:r>
            <a:r>
              <a:rPr lang="en-US" dirty="0" err="1"/>
              <a:t>CreatePostForm</a:t>
            </a:r>
            <a:r>
              <a:rPr lang="en-US" dirty="0"/>
              <a:t>(</a:t>
            </a:r>
            <a:r>
              <a:rPr lang="en-US" dirty="0" err="1"/>
              <a:t>forms.Form</a:t>
            </a:r>
            <a:r>
              <a:rPr lang="en-US" dirty="0"/>
              <a:t>):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……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image = </a:t>
            </a:r>
            <a:r>
              <a:rPr lang="en-US" dirty="0" err="1"/>
              <a:t>forms.FileField</a:t>
            </a:r>
            <a:r>
              <a:rPr lang="en-US" dirty="0"/>
              <a:t>()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views.py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def </a:t>
            </a:r>
            <a:r>
              <a:rPr lang="en-US" dirty="0" err="1"/>
              <a:t>create_post</a:t>
            </a:r>
            <a:r>
              <a:rPr lang="en-US" dirty="0"/>
              <a:t>(request):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form = </a:t>
            </a:r>
            <a:r>
              <a:rPr lang="en-US" dirty="0" err="1"/>
              <a:t>CreatePostForm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, </a:t>
            </a:r>
            <a:r>
              <a:rPr lang="en-US" dirty="0" err="1"/>
              <a:t>request.FILES</a:t>
            </a:r>
            <a:r>
              <a:rPr lang="en-US" dirty="0"/>
              <a:t>)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	Blog(image = </a:t>
            </a:r>
            <a:r>
              <a:rPr lang="en-US" dirty="0" err="1"/>
              <a:t>cleaned_data</a:t>
            </a:r>
            <a:r>
              <a:rPr lang="en-US" dirty="0"/>
              <a:t>[‘image’])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Make following changes in HTML file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&lt;…..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0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dirty="0"/>
              <a:t>Development Process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06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Settings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Django provides with a default settings file.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create our own settings file as well.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In case there are multiple settings file, we need to tell Django which file to use. For this we can use the environment variable DJANGO_SETTINGS_MODULE.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US" dirty="0"/>
              <a:t>	export/set DJANGO_SETTINGS_MODULE=</a:t>
            </a:r>
            <a:r>
              <a:rPr lang="en-US" dirty="0" err="1"/>
              <a:t>myproj.settings</a:t>
            </a:r>
            <a:endParaRPr lang="en-US" dirty="0"/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We can use settings variables in our code as well. 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django.conf</a:t>
            </a:r>
            <a:r>
              <a:rPr lang="en-US" dirty="0"/>
              <a:t> import settings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if </a:t>
            </a:r>
            <a:r>
              <a:rPr lang="en-US" dirty="0" err="1"/>
              <a:t>settings.DEBUG</a:t>
            </a:r>
            <a:r>
              <a:rPr lang="en-US" dirty="0"/>
              <a:t>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	………..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5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Install Python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</a:t>
            </a:r>
            <a:r>
              <a:rPr lang="en-US" dirty="0">
                <a:solidFill>
                  <a:schemeClr val="tx1"/>
                </a:solidFill>
              </a:rPr>
              <a:t>https://www.python.org/downloads/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Install </a:t>
            </a:r>
            <a:r>
              <a:rPr lang="en-US" dirty="0" err="1"/>
              <a:t>virtualenv</a:t>
            </a:r>
            <a:r>
              <a:rPr lang="en-US" dirty="0"/>
              <a:t> package (It provides isolated Python environments, which are more practical than installing packages systemwide)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dirty="0"/>
              <a:t>       	pip install </a:t>
            </a:r>
            <a:r>
              <a:rPr lang="en-US" dirty="0" err="1"/>
              <a:t>virtualenv</a:t>
            </a:r>
            <a:endParaRPr lang="en-US" dirty="0"/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a new Virtual environment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i="1" dirty="0"/>
              <a:t>{your-</a:t>
            </a:r>
            <a:r>
              <a:rPr lang="en-US" i="1" dirty="0" err="1"/>
              <a:t>venv</a:t>
            </a:r>
            <a:r>
              <a:rPr lang="en-US" i="1" dirty="0"/>
              <a:t>-name}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Activate Virtual environment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</a:t>
            </a:r>
            <a:r>
              <a:rPr lang="en-US" i="1" dirty="0"/>
              <a:t>{your-</a:t>
            </a:r>
            <a:r>
              <a:rPr lang="en-US" i="1" dirty="0" err="1"/>
              <a:t>venv</a:t>
            </a:r>
            <a:r>
              <a:rPr lang="en-US" i="1" dirty="0"/>
              <a:t>-name} -&gt; Scripts -&gt; </a:t>
            </a:r>
            <a:r>
              <a:rPr lang="en-US" dirty="0"/>
              <a:t>activate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Install Django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pip install </a:t>
            </a:r>
            <a:r>
              <a:rPr lang="en-US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93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Exceptions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Django raises some of its own exceptions as well as standard Python exceptions.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Some Django exceptions are: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ObjectDoesNotExist</a:t>
            </a:r>
            <a:r>
              <a:rPr lang="en-US" dirty="0"/>
              <a:t>: raised when object not found for a query.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FieldDoesNotExist</a:t>
            </a:r>
            <a:r>
              <a:rPr lang="en-US" dirty="0"/>
              <a:t>: raised when a requested field doesn’t exist.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MultipleObjectsReturned</a:t>
            </a:r>
            <a:r>
              <a:rPr lang="en-US" dirty="0"/>
              <a:t>: raised when query returns multiple object but only one was expected.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ViewDoesNotExist</a:t>
            </a:r>
            <a:r>
              <a:rPr lang="en-US" dirty="0"/>
              <a:t>: raised when requested view doesn’t exist for a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FieldError</a:t>
            </a:r>
            <a:r>
              <a:rPr lang="en-US" dirty="0"/>
              <a:t>: raised when there is a problem with a model field.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ValidationError</a:t>
            </a:r>
            <a:r>
              <a:rPr lang="en-US" dirty="0"/>
              <a:t>: raised when data is not what was expected in the form.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And many more…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4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Django-admin and manage.py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Both perform the same task except manage.py sets DJANGO_SETTINGS_MODULE environment variable to the project’s settings file.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Syntax: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django</a:t>
            </a:r>
            <a:r>
              <a:rPr lang="en-US" dirty="0"/>
              <a:t>-admin &lt;command&gt; [options]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manage.py &lt;command&gt; [options]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makemigrations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app_name</a:t>
            </a:r>
            <a:r>
              <a:rPr lang="en-US" i="1" dirty="0"/>
              <a:t>}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</a:t>
            </a:r>
            <a:r>
              <a:rPr lang="en-US" dirty="0" err="1"/>
              <a:t>django</a:t>
            </a:r>
            <a:r>
              <a:rPr lang="en-US" dirty="0"/>
              <a:t>-admin migrate </a:t>
            </a:r>
            <a:r>
              <a:rPr lang="en-US" i="1" dirty="0"/>
              <a:t>{</a:t>
            </a:r>
            <a:r>
              <a:rPr lang="en-US" i="1" dirty="0" err="1"/>
              <a:t>app_name</a:t>
            </a:r>
            <a:r>
              <a:rPr lang="en-US" i="1" dirty="0"/>
              <a:t>}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runserver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django</a:t>
            </a:r>
            <a:r>
              <a:rPr lang="en-US" dirty="0"/>
              <a:t>-admin shell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78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4731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dirty="0"/>
              <a:t>Internationalization And Localization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272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and Optimization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50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WebApp Tools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196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 Core Functionalities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930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Advanced Django Concepts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972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 API Dev With Django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3253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dirty="0"/>
              <a:t>Setup new Django Project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Create a new project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i="1" dirty="0"/>
              <a:t>{project-name}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Start new application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python manage.py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i="1" dirty="0"/>
              <a:t>{app-name}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	add it in settings.py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Start server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dirty="0"/>
              <a:t>       	python manage.py </a:t>
            </a:r>
            <a:r>
              <a:rPr lang="en-US" dirty="0" err="1"/>
              <a:t>runserver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408611" y="2104944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Layer</a:t>
            </a:r>
            <a:endParaRPr sz="3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08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It contains the essential fields and behaviors of the data.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Each model is a Python class and also a sub-class of </a:t>
            </a:r>
            <a:r>
              <a:rPr lang="en-US" dirty="0" err="1"/>
              <a:t>django.db.models.Model</a:t>
            </a:r>
            <a:endParaRPr lang="en-US" dirty="0"/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Each model represents a table in the database.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Each field represents a column in the table.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Each field has a field type which can be any of the following.</a:t>
            </a:r>
          </a:p>
          <a:p>
            <a:pPr marL="139700" lvl="8">
              <a:lnSpc>
                <a:spcPct val="150000"/>
              </a:lnSpc>
              <a:buSzPts val="1400"/>
            </a:pPr>
            <a:r>
              <a:rPr lang="en-US" dirty="0"/>
              <a:t>	- </a:t>
            </a:r>
            <a:r>
              <a:rPr lang="en-US" dirty="0" err="1"/>
              <a:t>CharField</a:t>
            </a:r>
            <a:r>
              <a:rPr lang="en-US" dirty="0"/>
              <a:t>, </a:t>
            </a:r>
            <a:r>
              <a:rPr lang="en-US" dirty="0" err="1"/>
              <a:t>TextField</a:t>
            </a:r>
            <a:endParaRPr lang="en-US" dirty="0"/>
          </a:p>
          <a:p>
            <a:pPr marL="139700" lvl="8">
              <a:lnSpc>
                <a:spcPct val="150000"/>
              </a:lnSpc>
              <a:buSzPts val="1400"/>
            </a:pPr>
            <a:r>
              <a:rPr lang="en-US" dirty="0"/>
              <a:t>	- </a:t>
            </a:r>
            <a:r>
              <a:rPr lang="en-US" dirty="0" err="1"/>
              <a:t>IntegerField</a:t>
            </a:r>
            <a:r>
              <a:rPr lang="en-US" dirty="0"/>
              <a:t>, </a:t>
            </a:r>
            <a:r>
              <a:rPr lang="en-US" dirty="0" err="1"/>
              <a:t>FloatField</a:t>
            </a:r>
            <a:r>
              <a:rPr lang="en-US" dirty="0"/>
              <a:t>, </a:t>
            </a:r>
            <a:r>
              <a:rPr lang="en-US" dirty="0" err="1"/>
              <a:t>DecimalField</a:t>
            </a:r>
            <a:endParaRPr lang="en-US" dirty="0"/>
          </a:p>
          <a:p>
            <a:pPr marL="139700" lvl="8">
              <a:lnSpc>
                <a:spcPct val="150000"/>
              </a:lnSpc>
              <a:buSzPts val="1400"/>
            </a:pPr>
            <a:r>
              <a:rPr lang="en-US" dirty="0"/>
              <a:t>	- </a:t>
            </a:r>
            <a:r>
              <a:rPr lang="en-US" dirty="0" err="1"/>
              <a:t>DateField</a:t>
            </a:r>
            <a:r>
              <a:rPr lang="en-US" dirty="0"/>
              <a:t> , </a:t>
            </a:r>
            <a:r>
              <a:rPr lang="en-US" dirty="0" err="1"/>
              <a:t>TimeField</a:t>
            </a:r>
            <a:r>
              <a:rPr lang="en-US" dirty="0"/>
              <a:t>, </a:t>
            </a:r>
            <a:r>
              <a:rPr lang="en-US" dirty="0" err="1"/>
              <a:t>DateTimeField</a:t>
            </a: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</a:t>
            </a:r>
            <a:r>
              <a:rPr lang="en-US" dirty="0" err="1"/>
              <a:t>EmailField</a:t>
            </a:r>
            <a:r>
              <a:rPr lang="en-US" dirty="0"/>
              <a:t>, </a:t>
            </a:r>
            <a:r>
              <a:rPr lang="en-US" dirty="0" err="1"/>
              <a:t>URLField</a:t>
            </a:r>
            <a:endParaRPr lang="en-US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- </a:t>
            </a:r>
            <a:r>
              <a:rPr lang="en-US" dirty="0" err="1"/>
              <a:t>ForeignKey</a:t>
            </a:r>
            <a:r>
              <a:rPr lang="en-US" dirty="0"/>
              <a:t>, </a:t>
            </a:r>
            <a:r>
              <a:rPr lang="en-US" dirty="0" err="1"/>
              <a:t>ManyToManyField</a:t>
            </a:r>
            <a:r>
              <a:rPr lang="en-US" dirty="0"/>
              <a:t> and many more.</a:t>
            </a:r>
          </a:p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Model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support@zekeLabs.com	|	</a:t>
            </a:r>
            <a:r>
              <a:rPr lang="en-GB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www.zekeLabs.com</a:t>
            </a:r>
            <a:r>
              <a:rPr lang="en-GB" sz="1200" b="0" i="0" u="none" strike="noStrike" cap="none" dirty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	|	+91 8095465880</a:t>
            </a:r>
            <a:endParaRPr dirty="0"/>
          </a:p>
        </p:txBody>
      </p:sp>
      <p:sp>
        <p:nvSpPr>
          <p:cNvPr id="6" name="Shape 228">
            <a:extLst>
              <a:ext uri="{FF2B5EF4-FFF2-40B4-BE49-F238E27FC236}">
                <a16:creationId xmlns:a16="http://schemas.microsoft.com/office/drawing/2014/main" id="{F4BAEFBF-5173-437E-90B1-3AF7D5DE40E4}"/>
              </a:ext>
            </a:extLst>
          </p:cNvPr>
          <p:cNvSpPr txBox="1">
            <a:spLocks/>
          </p:cNvSpPr>
          <p:nvPr/>
        </p:nvSpPr>
        <p:spPr>
          <a:xfrm>
            <a:off x="434224" y="1041991"/>
            <a:ext cx="8154650" cy="351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4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Blog Model Example,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US" dirty="0"/>
              <a:t>	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pPr marL="139700" lvl="4">
              <a:buSzPts val="1400"/>
            </a:pPr>
            <a:r>
              <a:rPr lang="en-US" dirty="0"/>
              <a:t>	class Blog(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pPr marL="139700" lvl="4">
              <a:buSzPts val="1400"/>
            </a:pPr>
            <a:r>
              <a:rPr lang="en-US" dirty="0"/>
              <a:t>		</a:t>
            </a:r>
            <a:r>
              <a:rPr lang="en-US" dirty="0" err="1"/>
              <a:t>status_choices</a:t>
            </a:r>
            <a:r>
              <a:rPr lang="en-US" dirty="0"/>
              <a:t> = (</a:t>
            </a:r>
          </a:p>
          <a:p>
            <a:pPr marL="139700" lvl="4">
              <a:buSzPts val="1400"/>
            </a:pPr>
            <a:r>
              <a:rPr lang="en-US" dirty="0"/>
              <a:t>			(‘D’, ‘Draft’),</a:t>
            </a:r>
          </a:p>
          <a:p>
            <a:pPr marL="139700" lvl="4">
              <a:buSzPts val="1400"/>
            </a:pPr>
            <a:r>
              <a:rPr lang="en-US" dirty="0"/>
              <a:t>			(‘P’, ‘Published’)</a:t>
            </a:r>
          </a:p>
          <a:p>
            <a:pPr marL="139700" lvl="4">
              <a:buSzPts val="1400"/>
            </a:pPr>
            <a:r>
              <a:rPr lang="en-US" dirty="0"/>
              <a:t>		)</a:t>
            </a:r>
          </a:p>
          <a:p>
            <a:pPr marL="139700" lvl="4">
              <a:buSzPts val="1400"/>
            </a:pPr>
            <a:r>
              <a:rPr lang="en-US" dirty="0"/>
              <a:t>		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=100)</a:t>
            </a:r>
          </a:p>
          <a:p>
            <a:pPr marL="139700" lvl="4">
              <a:buSzPts val="1400"/>
            </a:pPr>
            <a:r>
              <a:rPr lang="en-US" dirty="0"/>
              <a:t>		description = </a:t>
            </a:r>
            <a:r>
              <a:rPr lang="en-US" dirty="0" err="1"/>
              <a:t>models.TextField</a:t>
            </a:r>
            <a:r>
              <a:rPr lang="en-US" dirty="0"/>
              <a:t>()</a:t>
            </a:r>
          </a:p>
          <a:p>
            <a:pPr marL="139700" lvl="4">
              <a:buSzPts val="1400"/>
            </a:pPr>
            <a:r>
              <a:rPr lang="en-US" dirty="0"/>
              <a:t>		status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=1, choices = </a:t>
            </a:r>
            <a:r>
              <a:rPr lang="en-US" dirty="0" err="1"/>
              <a:t>status_choices</a:t>
            </a:r>
            <a:r>
              <a:rPr lang="en-US" dirty="0"/>
              <a:t>)</a:t>
            </a:r>
          </a:p>
          <a:p>
            <a:pPr marL="139700" lvl="4">
              <a:buSzPts val="1400"/>
            </a:pPr>
            <a:endParaRPr lang="en-US" dirty="0"/>
          </a:p>
          <a:p>
            <a:pPr marL="139700" lvl="4">
              <a:buSzPts val="1400"/>
            </a:pPr>
            <a:r>
              <a:rPr lang="en-US" dirty="0"/>
              <a:t>		def __str__(self):</a:t>
            </a:r>
          </a:p>
          <a:p>
            <a:pPr marL="139700" lvl="4">
              <a:buSzPts val="1400"/>
            </a:pPr>
            <a:r>
              <a:rPr lang="en-US" dirty="0"/>
              <a:t>			return </a:t>
            </a:r>
            <a:r>
              <a:rPr lang="en-US" dirty="0" err="1"/>
              <a:t>self.title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6756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1378</Words>
  <Application>Microsoft Office PowerPoint</Application>
  <PresentationFormat>On-screen Show (16:9)</PresentationFormat>
  <Paragraphs>521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Roboto</vt:lpstr>
      <vt:lpstr>Arial</vt:lpstr>
      <vt:lpstr>CollegePresentation</vt:lpstr>
      <vt:lpstr>zekeLabs  Discovering Django </vt:lpstr>
      <vt:lpstr>Introduction</vt:lpstr>
      <vt:lpstr>Introduction to Django</vt:lpstr>
      <vt:lpstr>Django Structure</vt:lpstr>
      <vt:lpstr>Installation</vt:lpstr>
      <vt:lpstr>Setup new Django Project</vt:lpstr>
      <vt:lpstr>Model Layer</vt:lpstr>
      <vt:lpstr>Models</vt:lpstr>
      <vt:lpstr>Create Model</vt:lpstr>
      <vt:lpstr>Migrations</vt:lpstr>
      <vt:lpstr>Create Model Instance</vt:lpstr>
      <vt:lpstr>Query Data From DB</vt:lpstr>
      <vt:lpstr>Data Lookup: filter()</vt:lpstr>
      <vt:lpstr>Data Lookup: get()</vt:lpstr>
      <vt:lpstr>Data Lookup: order-by()</vt:lpstr>
      <vt:lpstr>Chaining &amp; Slicing</vt:lpstr>
      <vt:lpstr>Update Data</vt:lpstr>
      <vt:lpstr>Delete Data</vt:lpstr>
      <vt:lpstr>View Layer</vt:lpstr>
      <vt:lpstr>Views</vt:lpstr>
      <vt:lpstr>Writing Our First View</vt:lpstr>
      <vt:lpstr>Mapping our first URL</vt:lpstr>
      <vt:lpstr>Template Layer</vt:lpstr>
      <vt:lpstr>Templates</vt:lpstr>
      <vt:lpstr>Writing our first Template</vt:lpstr>
      <vt:lpstr>Writing View For The Previous Template</vt:lpstr>
      <vt:lpstr>Some Template Tags: If-elif</vt:lpstr>
      <vt:lpstr>Some Template Tags: for</vt:lpstr>
      <vt:lpstr>Admin</vt:lpstr>
      <vt:lpstr>Admin Site</vt:lpstr>
      <vt:lpstr>Adding a Model for Access in Admin Panel</vt:lpstr>
      <vt:lpstr>Showing More Data in List Display</vt:lpstr>
      <vt:lpstr>Adding a Search Bar</vt:lpstr>
      <vt:lpstr>Adding Filters</vt:lpstr>
      <vt:lpstr>Customizing Edit Form</vt:lpstr>
      <vt:lpstr>Forms</vt:lpstr>
      <vt:lpstr>Let’s Create a Basic Form GET Request</vt:lpstr>
      <vt:lpstr>Basic Form GET Request Continued…</vt:lpstr>
      <vt:lpstr>Using Django’s Form Class</vt:lpstr>
      <vt:lpstr>Using Django’s Form Class Continued…</vt:lpstr>
      <vt:lpstr>Adding Validation</vt:lpstr>
      <vt:lpstr>Adding Custom Validation</vt:lpstr>
      <vt:lpstr>Model Forms</vt:lpstr>
      <vt:lpstr>Overriding Labels, HelpText, Widgets, HelpText etc in ModelForm</vt:lpstr>
      <vt:lpstr>Adding Custom Validation in ModelForm</vt:lpstr>
      <vt:lpstr>Upload an Image</vt:lpstr>
      <vt:lpstr>Upload an Image Continued…</vt:lpstr>
      <vt:lpstr>Development Process</vt:lpstr>
      <vt:lpstr>Settings</vt:lpstr>
      <vt:lpstr>Exceptions</vt:lpstr>
      <vt:lpstr>Django-admin and manage.py</vt:lpstr>
      <vt:lpstr>Security</vt:lpstr>
      <vt:lpstr>Internationalization And Localization</vt:lpstr>
      <vt:lpstr>Performance and Optimization</vt:lpstr>
      <vt:lpstr>Common WebApp Tools</vt:lpstr>
      <vt:lpstr>Other Core Functionalities</vt:lpstr>
      <vt:lpstr>Advanced Django Concepts</vt:lpstr>
      <vt:lpstr>REST API Dev With Django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 Master Guide to become a  Data Scientist </dc:title>
  <cp:lastModifiedBy>Qaifi Khan</cp:lastModifiedBy>
  <cp:revision>101</cp:revision>
  <dcterms:modified xsi:type="dcterms:W3CDTF">2018-09-03T07:03:03Z</dcterms:modified>
</cp:coreProperties>
</file>