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04" r:id="rId3"/>
    <p:sldId id="306" r:id="rId4"/>
    <p:sldId id="307" r:id="rId5"/>
    <p:sldId id="308" r:id="rId6"/>
    <p:sldId id="305" r:id="rId7"/>
    <p:sldId id="328" r:id="rId8"/>
    <p:sldId id="329" r:id="rId9"/>
    <p:sldId id="301" r:id="rId10"/>
    <p:sldId id="323" r:id="rId11"/>
    <p:sldId id="258" r:id="rId12"/>
    <p:sldId id="259" r:id="rId13"/>
    <p:sldId id="324" r:id="rId14"/>
    <p:sldId id="343" r:id="rId15"/>
    <p:sldId id="260" r:id="rId16"/>
    <p:sldId id="344" r:id="rId17"/>
    <p:sldId id="262" r:id="rId18"/>
    <p:sldId id="263" r:id="rId19"/>
    <p:sldId id="309" r:id="rId20"/>
    <p:sldId id="267" r:id="rId21"/>
    <p:sldId id="279" r:id="rId22"/>
    <p:sldId id="349" r:id="rId23"/>
    <p:sldId id="280" r:id="rId24"/>
    <p:sldId id="330" r:id="rId25"/>
    <p:sldId id="331" r:id="rId26"/>
    <p:sldId id="334" r:id="rId27"/>
    <p:sldId id="335" r:id="rId28"/>
    <p:sldId id="340" r:id="rId29"/>
    <p:sldId id="348" r:id="rId30"/>
    <p:sldId id="336" r:id="rId31"/>
    <p:sldId id="339" r:id="rId32"/>
    <p:sldId id="345" r:id="rId33"/>
    <p:sldId id="291" r:id="rId34"/>
    <p:sldId id="292" r:id="rId35"/>
    <p:sldId id="341" r:id="rId36"/>
    <p:sldId id="314" r:id="rId37"/>
    <p:sldId id="312" r:id="rId38"/>
    <p:sldId id="317" r:id="rId39"/>
    <p:sldId id="293" r:id="rId40"/>
    <p:sldId id="320" r:id="rId41"/>
    <p:sldId id="318" r:id="rId42"/>
    <p:sldId id="294" r:id="rId4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972" autoAdjust="0"/>
    <p:restoredTop sz="86358" autoAdjust="0"/>
  </p:normalViewPr>
  <p:slideViewPr>
    <p:cSldViewPr>
      <p:cViewPr varScale="1">
        <p:scale>
          <a:sx n="74" d="100"/>
          <a:sy n="74" d="100"/>
        </p:scale>
        <p:origin x="161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FB85CAA8-4AAD-4F04-BA17-845112D8A9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5CAA8-4AAD-4F04-BA17-845112D8A9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2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3DE3F-73D5-4D9C-B38E-1B2144BF5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DCE93-8126-4C8F-BB0E-946B8372D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EDF65-47FA-47CA-8B3D-821D3EDC89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381750"/>
            <a:ext cx="7315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B344858-A5CD-488E-ADDF-A614251F8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381750"/>
            <a:ext cx="7315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AEE78D-22B3-4A3C-9D0B-164E1CBE50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381750"/>
            <a:ext cx="7315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68413FE-2578-4C47-AB6D-E90BBBDC8B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81750"/>
            <a:ext cx="7315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7833046-3D2B-44AB-AE20-549F1C7D0D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17AF1-E920-412F-A0B6-DBDAAAA876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1705F-4E45-46F7-B901-14D5C45C4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FCDAC-1F44-4CE2-9666-8D73B9202F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770D4-CBA4-4203-B800-7E8E262C1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36BDE-F95F-4FCD-990C-6422561A56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63B87-A4A0-462F-903A-DB3696FF65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A35B-3F6B-4D44-B60D-8C744EDFA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558AE-3474-4AD2-9F6D-A4230B9D2E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PR"/>
              <a:t>ESMA 4016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81750"/>
            <a:ext cx="7315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4695BED-DFFE-4297-BF4D-1FAE1780B5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828800"/>
            <a:ext cx="8534400" cy="1143000"/>
          </a:xfrm>
        </p:spPr>
        <p:txBody>
          <a:bodyPr/>
          <a:lstStyle/>
          <a:p>
            <a:r>
              <a:rPr lang="es-ES" sz="3600" b="1" dirty="0">
                <a:latin typeface="Times New Roman" pitchFamily="18" charset="0"/>
              </a:rPr>
              <a:t>Data </a:t>
            </a:r>
            <a:r>
              <a:rPr lang="es-ES" sz="3600" b="1" dirty="0" err="1">
                <a:latin typeface="Times New Roman" pitchFamily="18" charset="0"/>
              </a:rPr>
              <a:t>Mining</a:t>
            </a:r>
            <a:r>
              <a:rPr lang="es-ES" sz="3600" b="1" dirty="0">
                <a:latin typeface="Times New Roman" pitchFamily="18" charset="0"/>
              </a:rPr>
              <a:t> </a:t>
            </a:r>
            <a:r>
              <a:rPr lang="es-ES" sz="3600" b="1" dirty="0" err="1">
                <a:latin typeface="Times New Roman" pitchFamily="18" charset="0"/>
              </a:rPr>
              <a:t>andMachine</a:t>
            </a:r>
            <a:r>
              <a:rPr lang="es-ES" sz="3600" b="1" dirty="0">
                <a:latin typeface="Times New Roman" pitchFamily="18" charset="0"/>
              </a:rPr>
              <a:t> </a:t>
            </a:r>
            <a:r>
              <a:rPr lang="es-ES" sz="3600" b="1" dirty="0" err="1">
                <a:latin typeface="Times New Roman" pitchFamily="18" charset="0"/>
              </a:rPr>
              <a:t>Learning</a:t>
            </a:r>
            <a:br>
              <a:rPr lang="es-ES" sz="3600" b="1" dirty="0">
                <a:latin typeface="Times New Roman" pitchFamily="18" charset="0"/>
              </a:rPr>
            </a:br>
            <a:br>
              <a:rPr lang="es-ES" sz="3600" b="1" dirty="0">
                <a:latin typeface="Times New Roman" pitchFamily="18" charset="0"/>
              </a:rPr>
            </a:br>
            <a:r>
              <a:rPr lang="es-ES" sz="3600" b="1" dirty="0">
                <a:latin typeface="Times New Roman" pitchFamily="18" charset="0"/>
              </a:rPr>
              <a:t> Linear </a:t>
            </a:r>
            <a:r>
              <a:rPr lang="es-ES" sz="3600" b="1" dirty="0" err="1">
                <a:latin typeface="Times New Roman" pitchFamily="18" charset="0"/>
              </a:rPr>
              <a:t>Regression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57600"/>
            <a:ext cx="67056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Dr. Edgar Acuña</a:t>
            </a: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http://academic.uprm.edu/eacuna</a:t>
            </a:r>
          </a:p>
          <a:p>
            <a:pPr>
              <a:lnSpc>
                <a:spcPct val="80000"/>
              </a:lnSpc>
            </a:pPr>
            <a:endParaRPr lang="es-ES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UNIVERSIDAD DE PUERTO RICO</a:t>
            </a: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RECINTO UNIVERSITARIO DE MAYAGUEZ</a:t>
            </a:r>
            <a:endParaRPr 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6BDE-F95F-4FCD-990C-6422561A56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14" y="1310347"/>
            <a:ext cx="76962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8600" y="2514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area,precio</a:t>
            </a:r>
            <a:r>
              <a:rPr lang="en-US" dirty="0"/>
              <a:t>)</a:t>
            </a:r>
          </a:p>
          <a:p>
            <a:r>
              <a:rPr lang="en-US" dirty="0"/>
              <a:t>[1] 0.8581799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B80E-5788-4962-8C23-CC62C725EA13}" type="slidenum">
              <a:rPr lang="en-US"/>
              <a:pPr/>
              <a:t>11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itchFamily="18" charset="0"/>
              </a:rPr>
              <a:t>Simple Linear </a:t>
            </a:r>
            <a:r>
              <a:rPr lang="es-ES" b="1" dirty="0" err="1">
                <a:latin typeface="Times New Roman" pitchFamily="18" charset="0"/>
              </a:rPr>
              <a:t>Regression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 </a:t>
            </a:r>
            <a:r>
              <a:rPr lang="es-ES" sz="2400" b="1" dirty="0">
                <a:latin typeface="Times New Roman" pitchFamily="18" charset="0"/>
              </a:rPr>
              <a:t>simple lineal </a:t>
            </a:r>
            <a:r>
              <a:rPr lang="es-ES" sz="2400" b="1" dirty="0" err="1">
                <a:latin typeface="Times New Roman" pitchFamily="18" charset="0"/>
              </a:rPr>
              <a:t>regression</a:t>
            </a:r>
            <a:r>
              <a:rPr lang="es-ES" sz="2400" b="1" dirty="0">
                <a:latin typeface="Times New Roman" pitchFamily="18" charset="0"/>
              </a:rPr>
              <a:t> </a:t>
            </a:r>
            <a:r>
              <a:rPr lang="es-ES" sz="2400" b="1" dirty="0" err="1">
                <a:latin typeface="Times New Roman" pitchFamily="18" charset="0"/>
              </a:rPr>
              <a:t>model</a:t>
            </a:r>
            <a:r>
              <a:rPr lang="es-ES" sz="2400" b="1" dirty="0">
                <a:latin typeface="Times New Roman" pitchFamily="18" charset="0"/>
              </a:rPr>
              <a:t> 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given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by</a:t>
            </a:r>
            <a:r>
              <a:rPr lang="es-ES" sz="2400" dirty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where</a:t>
            </a:r>
            <a:r>
              <a:rPr lang="es-ES" sz="2400" dirty="0">
                <a:latin typeface="Times New Roman" pitchFamily="18" charset="0"/>
              </a:rPr>
              <a:t>, Y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dependent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or</a:t>
            </a:r>
            <a:r>
              <a:rPr lang="es-ES" sz="2400" dirty="0">
                <a:latin typeface="Times New Roman" pitchFamily="18" charset="0"/>
              </a:rPr>
              <a:t> response variable,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>
                <a:latin typeface="Times New Roman" pitchFamily="18" charset="0"/>
              </a:rPr>
              <a:t>	X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independent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or</a:t>
            </a:r>
            <a:r>
              <a:rPr lang="es-ES" sz="2400" dirty="0">
                <a:latin typeface="Times New Roman" pitchFamily="18" charset="0"/>
              </a:rPr>
              <a:t> predictor variable,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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y-</a:t>
            </a:r>
            <a:r>
              <a:rPr lang="es-ES" sz="2400" dirty="0" err="1">
                <a:latin typeface="Times New Roman" pitchFamily="18" charset="0"/>
              </a:rPr>
              <a:t>intercept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of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regression</a:t>
            </a:r>
            <a:r>
              <a:rPr lang="es-ES" sz="2400" dirty="0">
                <a:latin typeface="Times New Roman" pitchFamily="18" charset="0"/>
              </a:rPr>
              <a:t> line,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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slope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of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regression</a:t>
            </a:r>
            <a:r>
              <a:rPr lang="es-ES" sz="2400" dirty="0">
                <a:latin typeface="Times New Roman" pitchFamily="18" charset="0"/>
              </a:rPr>
              <a:t> line, and  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</a:t>
            </a:r>
            <a:r>
              <a:rPr lang="es-ES" sz="2400" dirty="0">
                <a:latin typeface="Times New Roman" pitchFamily="18" charset="0"/>
              </a:rPr>
              <a:t> 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a </a:t>
            </a:r>
            <a:r>
              <a:rPr lang="es-ES" sz="2400" dirty="0" err="1">
                <a:latin typeface="Times New Roman" pitchFamily="18" charset="0"/>
              </a:rPr>
              <a:t>random</a:t>
            </a:r>
            <a:r>
              <a:rPr lang="es-ES" sz="2400" dirty="0">
                <a:latin typeface="Times New Roman" pitchFamily="18" charset="0"/>
              </a:rPr>
              <a:t> error, </a:t>
            </a:r>
            <a:r>
              <a:rPr lang="es-ES" sz="2400" dirty="0" err="1">
                <a:latin typeface="Times New Roman" pitchFamily="18" charset="0"/>
              </a:rPr>
              <a:t>which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supposed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to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have</a:t>
            </a:r>
            <a:r>
              <a:rPr lang="es-ES" sz="2400" dirty="0">
                <a:latin typeface="Times New Roman" pitchFamily="18" charset="0"/>
              </a:rPr>
              <a:t> mean 0 and </a:t>
            </a:r>
            <a:r>
              <a:rPr lang="es-ES" sz="2400" dirty="0" err="1">
                <a:latin typeface="Times New Roman" pitchFamily="18" charset="0"/>
              </a:rPr>
              <a:t>constant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variancete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s-ES" sz="2400" baseline="30000" dirty="0">
                <a:latin typeface="Times New Roman" pitchFamily="18" charset="0"/>
              </a:rPr>
              <a:t>2</a:t>
            </a:r>
            <a:r>
              <a:rPr lang="es-ES" sz="2400" dirty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0" y="3144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00988"/>
              </p:ext>
            </p:extLst>
          </p:nvPr>
        </p:nvGraphicFramePr>
        <p:xfrm>
          <a:off x="3886200" y="2286000"/>
          <a:ext cx="2362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3" imgW="990170" imgH="203112" progId="Equation.3">
                  <p:embed/>
                </p:oleObj>
              </mc:Choice>
              <mc:Fallback>
                <p:oleObj name="Equation" r:id="rId3" imgW="990170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2362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3099-93D7-46DF-B66D-7E8AA0299D08}" type="slidenum">
              <a:rPr lang="en-US"/>
              <a:pPr/>
              <a:t>12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>
                <a:latin typeface="Times New Roman" pitchFamily="18" charset="0"/>
              </a:rPr>
              <a:t>Estimation</a:t>
            </a:r>
            <a:r>
              <a:rPr lang="es-ES" sz="3200" b="1" dirty="0">
                <a:latin typeface="Times New Roman" pitchFamily="18" charset="0"/>
              </a:rPr>
              <a:t> </a:t>
            </a:r>
            <a:r>
              <a:rPr lang="es-ES" sz="3200" b="1" dirty="0" err="1">
                <a:latin typeface="Times New Roman" pitchFamily="18" charset="0"/>
              </a:rPr>
              <a:t>of</a:t>
            </a:r>
            <a:r>
              <a:rPr lang="es-ES" sz="3200" b="1" dirty="0">
                <a:latin typeface="Times New Roman" pitchFamily="18" charset="0"/>
              </a:rPr>
              <a:t> </a:t>
            </a:r>
            <a:r>
              <a:rPr lang="es-ES" sz="3200" b="1" dirty="0" err="1">
                <a:latin typeface="Times New Roman" pitchFamily="18" charset="0"/>
              </a:rPr>
              <a:t>the</a:t>
            </a:r>
            <a:r>
              <a:rPr lang="es-ES" sz="3200" b="1" dirty="0">
                <a:latin typeface="Times New Roman" pitchFamily="18" charset="0"/>
              </a:rPr>
              <a:t> </a:t>
            </a:r>
            <a:r>
              <a:rPr lang="es-ES" sz="3200" b="1" dirty="0" err="1">
                <a:latin typeface="Times New Roman" pitchFamily="18" charset="0"/>
              </a:rPr>
              <a:t>Regression</a:t>
            </a:r>
            <a:r>
              <a:rPr lang="es-ES" sz="3200" b="1" dirty="0">
                <a:latin typeface="Times New Roman" pitchFamily="18" charset="0"/>
              </a:rPr>
              <a:t> Line</a:t>
            </a:r>
            <a:r>
              <a:rPr lang="en-US" sz="3200" dirty="0">
                <a:latin typeface="Times New Roman" pitchFamily="18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1"/>
            <a:ext cx="9906000" cy="4678363"/>
          </a:xfrm>
        </p:spPr>
        <p:txBody>
          <a:bodyPr/>
          <a:lstStyle/>
          <a:p>
            <a:pPr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linear </a:t>
            </a:r>
            <a:r>
              <a:rPr lang="es-ES" sz="2400" dirty="0" err="1">
                <a:latin typeface="Times New Roman" pitchFamily="18" charset="0"/>
              </a:rPr>
              <a:t>regression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model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estimated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by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solving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equation</a:t>
            </a:r>
            <a:r>
              <a:rPr lang="es-ES" sz="2400" dirty="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s-E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estimate</a:t>
            </a:r>
            <a:r>
              <a:rPr lang="es-ES" sz="2400" dirty="0">
                <a:latin typeface="Times New Roman" pitchFamily="18" charset="0"/>
              </a:rPr>
              <a:t>       </a:t>
            </a:r>
            <a:r>
              <a:rPr lang="es-ES" sz="2400" dirty="0" err="1">
                <a:latin typeface="Times New Roman" pitchFamily="18" charset="0"/>
              </a:rPr>
              <a:t>of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s-ES" sz="2400" dirty="0">
                <a:latin typeface="Times New Roman" pitchFamily="18" charset="0"/>
              </a:rPr>
              <a:t>  and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estimate</a:t>
            </a:r>
            <a:r>
              <a:rPr lang="es-ES" sz="2400" dirty="0">
                <a:latin typeface="Times New Roman" pitchFamily="18" charset="0"/>
              </a:rPr>
              <a:t>    </a:t>
            </a:r>
            <a:r>
              <a:rPr lang="es-ES" sz="2400" dirty="0" err="1">
                <a:latin typeface="Times New Roman" pitchFamily="18" charset="0"/>
              </a:rPr>
              <a:t>of</a:t>
            </a:r>
            <a:r>
              <a:rPr lang="es-ES" sz="2400" dirty="0">
                <a:latin typeface="Times New Roman" pitchFamily="18" charset="0"/>
              </a:rPr>
              <a:t> 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sz="2400" dirty="0">
                <a:latin typeface="Times New Roman" pitchFamily="18" charset="0"/>
              </a:rPr>
              <a:t>  are </a:t>
            </a:r>
            <a:r>
              <a:rPr lang="es-ES" sz="2400" dirty="0" err="1">
                <a:latin typeface="Times New Roman" pitchFamily="18" charset="0"/>
              </a:rPr>
              <a:t>found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using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least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squares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technique</a:t>
            </a:r>
            <a:r>
              <a:rPr lang="es-ES" sz="2400" dirty="0">
                <a:latin typeface="Times New Roman" pitchFamily="18" charset="0"/>
              </a:rPr>
              <a:t>, </a:t>
            </a:r>
            <a:r>
              <a:rPr lang="es-ES" sz="2400" dirty="0" err="1">
                <a:latin typeface="Times New Roman" pitchFamily="18" charset="0"/>
              </a:rPr>
              <a:t>which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based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on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minimizing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error  sum </a:t>
            </a:r>
            <a:r>
              <a:rPr lang="es-ES" sz="2400" dirty="0" err="1">
                <a:latin typeface="Times New Roman" pitchFamily="18" charset="0"/>
              </a:rPr>
              <a:t>of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squares</a:t>
            </a:r>
            <a:r>
              <a:rPr lang="es-ES" sz="2400" dirty="0"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s-ES" dirty="0"/>
              <a:t>             </a:t>
            </a:r>
            <a:r>
              <a:rPr lang="es-ES" sz="2400" i="1" dirty="0">
                <a:latin typeface="Times New Roman" pitchFamily="18" charset="0"/>
              </a:rPr>
              <a:t>Q</a:t>
            </a:r>
            <a:r>
              <a:rPr lang="es-ES" sz="2400" dirty="0">
                <a:latin typeface="Times New Roman" pitchFamily="18" charset="0"/>
              </a:rPr>
              <a:t>(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s-ES" sz="2400" i="1" dirty="0">
                <a:latin typeface="Times New Roman" pitchFamily="18" charset="0"/>
              </a:rPr>
              <a:t>,</a:t>
            </a:r>
            <a:r>
              <a:rPr lang="es-E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sz="2400" dirty="0">
                <a:latin typeface="Times New Roman" pitchFamily="18" charset="0"/>
              </a:rPr>
              <a:t>) = </a:t>
            </a:r>
          </a:p>
          <a:p>
            <a:pPr>
              <a:buFontTx/>
              <a:buNone/>
            </a:pPr>
            <a:endParaRPr lang="es-E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s-ES" sz="2400" dirty="0">
                <a:latin typeface="Times New Roman" pitchFamily="18" charset="0"/>
              </a:rPr>
              <a:t>and </a:t>
            </a:r>
            <a:r>
              <a:rPr lang="es-ES" sz="2400" dirty="0" err="1">
                <a:latin typeface="Times New Roman" pitchFamily="18" charset="0"/>
              </a:rPr>
              <a:t>it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obtained</a:t>
            </a:r>
            <a:r>
              <a:rPr lang="en-US" sz="2400" dirty="0">
                <a:latin typeface="Times New Roman" pitchFamily="18" charset="0"/>
              </a:rPr>
              <a:t>             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31242"/>
              </p:ext>
            </p:extLst>
          </p:nvPr>
        </p:nvGraphicFramePr>
        <p:xfrm>
          <a:off x="2819400" y="23622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" name="Equation" r:id="rId3" imgW="152334" imgH="190417" progId="Equation.3">
                  <p:embed/>
                </p:oleObj>
              </mc:Choice>
              <mc:Fallback>
                <p:oleObj name="Equation" r:id="rId3" imgW="152334" imgH="19041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45124"/>
              </p:ext>
            </p:extLst>
          </p:nvPr>
        </p:nvGraphicFramePr>
        <p:xfrm>
          <a:off x="5871660" y="2344736"/>
          <a:ext cx="3127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" name="Equation" r:id="rId5" imgW="164957" imgH="241091" progId="Equation.3">
                  <p:embed/>
                </p:oleObj>
              </mc:Choice>
              <mc:Fallback>
                <p:oleObj name="Equation" r:id="rId5" imgW="164957" imgH="24109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660" y="2344736"/>
                        <a:ext cx="3127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847654"/>
              </p:ext>
            </p:extLst>
          </p:nvPr>
        </p:nvGraphicFramePr>
        <p:xfrm>
          <a:off x="3810000" y="3182936"/>
          <a:ext cx="274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" name="Equation" r:id="rId7" imgW="1625600" imgH="431800" progId="Equation.3">
                  <p:embed/>
                </p:oleObj>
              </mc:Choice>
              <mc:Fallback>
                <p:oleObj name="Equation" r:id="rId7" imgW="16256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82936"/>
                        <a:ext cx="2743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524000" y="27585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24386"/>
              </p:ext>
            </p:extLst>
          </p:nvPr>
        </p:nvGraphicFramePr>
        <p:xfrm>
          <a:off x="3824926" y="4431506"/>
          <a:ext cx="990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" name="Equation" r:id="rId9" imgW="520700" imgH="457200" progId="Equation.3">
                  <p:embed/>
                </p:oleObj>
              </mc:Choice>
              <mc:Fallback>
                <p:oleObj name="Equation" r:id="rId9" imgW="52070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926" y="4431506"/>
                        <a:ext cx="9906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228052"/>
              </p:ext>
            </p:extLst>
          </p:nvPr>
        </p:nvGraphicFramePr>
        <p:xfrm>
          <a:off x="6019800" y="45847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" name="Equation" r:id="rId11" imgW="710891" imgH="241195" progId="Equation.3">
                  <p:embed/>
                </p:oleObj>
              </mc:Choice>
              <mc:Fallback>
                <p:oleObj name="Equation" r:id="rId11" imgW="710891" imgH="241195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84700"/>
                        <a:ext cx="129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24000" y="37285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4572000" y="1857376"/>
          <a:ext cx="1371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" name="Equation" r:id="rId13" imgW="761669" imgH="241195" progId="Equation.3">
                  <p:embed/>
                </p:oleObj>
              </mc:Choice>
              <mc:Fallback>
                <p:oleObj name="Equation" r:id="rId13" imgW="761669" imgH="24119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57376"/>
                        <a:ext cx="1371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71D7-4CBA-49C8-88F4-BAA73F335D8C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</a:rPr>
              <a:t>Estimated linear regression for example 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1"/>
            <a:ext cx="95250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result = </a:t>
            </a:r>
            <a:r>
              <a:rPr lang="en-US" sz="1600" dirty="0" err="1"/>
              <a:t>sm.ols</a:t>
            </a:r>
            <a:r>
              <a:rPr lang="en-US" sz="1600" dirty="0"/>
              <a:t>(formula="</a:t>
            </a:r>
            <a:r>
              <a:rPr lang="en-US" sz="1600" dirty="0" err="1"/>
              <a:t>ventas</a:t>
            </a:r>
            <a:r>
              <a:rPr lang="en-US" sz="1600" dirty="0"/>
              <a:t> ~ years", data=</a:t>
            </a:r>
            <a:r>
              <a:rPr lang="en-US" sz="1600" dirty="0" err="1"/>
              <a:t>df</a:t>
            </a:r>
            <a:r>
              <a:rPr lang="en-US" sz="1600" dirty="0"/>
              <a:t>).fit()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print </a:t>
            </a:r>
            <a:r>
              <a:rPr lang="en-US" sz="1600" dirty="0" err="1"/>
              <a:t>result.params</a:t>
            </a: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print </a:t>
            </a:r>
            <a:r>
              <a:rPr lang="en-US" sz="1600" dirty="0" err="1"/>
              <a:t>result.summary</a:t>
            </a:r>
            <a:r>
              <a:rPr lang="en-US" sz="16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Intercept 7.661413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years 1.507202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OLS Regression Results ============================================================================== Dep. Variable: </a:t>
            </a:r>
            <a:r>
              <a:rPr lang="en-US" sz="1600" dirty="0" err="1"/>
              <a:t>ventas</a:t>
            </a:r>
            <a:r>
              <a:rPr lang="en-US" sz="1600" dirty="0"/>
              <a:t> R-squared: 0.967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Model: OLS                        Adj. R-squared: 0.963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Method: Least Squares       F-statistic: 237.8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Date: Wed, 24 Oct 2018      </a:t>
            </a:r>
            <a:r>
              <a:rPr lang="en-US" sz="1600" dirty="0" err="1"/>
              <a:t>Prob</a:t>
            </a:r>
            <a:r>
              <a:rPr lang="en-US" sz="1600" dirty="0"/>
              <a:t> (F-statistic): 3.11e-07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Time: 21:07:51                     Log-Likelihood: -21.720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No. Observations: 10         AIC: 47.44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Df</a:t>
            </a:r>
            <a:r>
              <a:rPr lang="en-US" sz="1600" dirty="0"/>
              <a:t> Residuals: 8                   BIC: 48.05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==============================================================================                                                               	       </a:t>
            </a:r>
            <a:r>
              <a:rPr lang="en-US" sz="1600" dirty="0" err="1"/>
              <a:t>coef</a:t>
            </a:r>
            <a:r>
              <a:rPr lang="en-US" sz="1600" dirty="0"/>
              <a:t>      </a:t>
            </a:r>
            <a:r>
              <a:rPr lang="en-US" sz="1600" dirty="0" err="1"/>
              <a:t>std</a:t>
            </a:r>
            <a:r>
              <a:rPr lang="en-US" sz="1600" dirty="0"/>
              <a:t> err   t       P&gt;|t| [0.025 0.975] 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Intercept 7.6614 1.417    5.405  0.001 4.393 10.930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years     1.5072  0.098   15.421 0.000 1.282 1.733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153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A8FC5-6C7D-4A5A-B428-FE81C500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079AB-FF2F-4FBD-8224-39A75D41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3B87-A4A0-462F-903A-DB3696FF651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C0F34-CED5-4A43-9340-3B6C20A9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3400"/>
            <a:ext cx="9121252" cy="5029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F945A-36CE-4128-885A-51E9FE45FEFE}"/>
              </a:ext>
            </a:extLst>
          </p:cNvPr>
          <p:cNvSpPr txBox="1"/>
          <p:nvPr/>
        </p:nvSpPr>
        <p:spPr>
          <a:xfrm>
            <a:off x="1295400" y="594360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can be  obtained with </a:t>
            </a:r>
            <a:r>
              <a:rPr lang="en-US" dirty="0" err="1"/>
              <a:t>plotnine</a:t>
            </a:r>
            <a:r>
              <a:rPr lang="en-US" dirty="0"/>
              <a:t> or seaborn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10712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A7B4-7D5B-4B13-9229-2E58AEA859D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</a:rPr>
              <a:t>Estimated linear regression for example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1"/>
            <a:ext cx="10515600" cy="49831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result = </a:t>
            </a:r>
            <a:r>
              <a:rPr lang="en-US" sz="1600" dirty="0" err="1"/>
              <a:t>sm.ols</a:t>
            </a:r>
            <a:r>
              <a:rPr lang="en-US" sz="1600" dirty="0"/>
              <a:t>(formula="</a:t>
            </a:r>
            <a:r>
              <a:rPr lang="en-US" sz="1600" dirty="0" err="1"/>
              <a:t>precio</a:t>
            </a:r>
            <a:r>
              <a:rPr lang="en-US" sz="1600" dirty="0"/>
              <a:t> ~ area", data=</a:t>
            </a:r>
            <a:r>
              <a:rPr lang="en-US" sz="1600" dirty="0" err="1"/>
              <a:t>df</a:t>
            </a:r>
            <a:r>
              <a:rPr lang="en-US" sz="1600" dirty="0"/>
              <a:t>).fit()</a:t>
            </a:r>
          </a:p>
          <a:p>
            <a:pPr>
              <a:buFontTx/>
              <a:buNone/>
            </a:pPr>
            <a:r>
              <a:rPr lang="en-US" sz="1600" dirty="0"/>
              <a:t>print </a:t>
            </a:r>
            <a:r>
              <a:rPr lang="en-US" sz="1600" dirty="0" err="1"/>
              <a:t>result.params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/>
              <a:t>print </a:t>
            </a:r>
            <a:r>
              <a:rPr lang="en-US" sz="1600" dirty="0" err="1"/>
              <a:t>result.summary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/>
              <a:t>Intercept 73167.748381</a:t>
            </a:r>
          </a:p>
          <a:p>
            <a:pPr>
              <a:buFontTx/>
              <a:buNone/>
            </a:pPr>
            <a:r>
              <a:rPr lang="en-US" sz="1600" dirty="0"/>
              <a:t> area 38.523071 </a:t>
            </a:r>
          </a:p>
          <a:p>
            <a:pPr>
              <a:buFontTx/>
              <a:buNone/>
            </a:pPr>
            <a:r>
              <a:rPr lang="en-US" sz="1600" dirty="0"/>
              <a:t>OLS Regression Results ==============================================================================</a:t>
            </a:r>
          </a:p>
          <a:p>
            <a:pPr>
              <a:buFontTx/>
              <a:buNone/>
            </a:pPr>
            <a:r>
              <a:rPr lang="en-US" sz="1600" dirty="0"/>
              <a:t>    Dep. Variable: </a:t>
            </a:r>
            <a:r>
              <a:rPr lang="en-US" sz="1600" dirty="0" err="1"/>
              <a:t>precio</a:t>
            </a:r>
            <a:r>
              <a:rPr lang="en-US" sz="1600" dirty="0"/>
              <a:t> R-squared: 0.736 </a:t>
            </a:r>
          </a:p>
          <a:p>
            <a:pPr>
              <a:buFontTx/>
              <a:buNone/>
            </a:pPr>
            <a:r>
              <a:rPr lang="en-US" sz="1600" dirty="0"/>
              <a:t>     Model: OLS Adj. R-squared: 0.716</a:t>
            </a:r>
          </a:p>
          <a:p>
            <a:pPr>
              <a:buFontTx/>
              <a:buNone/>
            </a:pPr>
            <a:r>
              <a:rPr lang="en-US" sz="1600" dirty="0"/>
              <a:t>     Method: Least Squares F-statistic: 36.33 </a:t>
            </a:r>
          </a:p>
          <a:p>
            <a:pPr>
              <a:buFontTx/>
              <a:buNone/>
            </a:pPr>
            <a:r>
              <a:rPr lang="en-US" sz="1600" dirty="0"/>
              <a:t>     Date: Wed, 24 Oct 2018 </a:t>
            </a:r>
            <a:r>
              <a:rPr lang="en-US" sz="1600" dirty="0" err="1"/>
              <a:t>Prob</a:t>
            </a:r>
            <a:r>
              <a:rPr lang="en-US" sz="1600" dirty="0"/>
              <a:t> (F-statistic): 4.25e-05</a:t>
            </a:r>
          </a:p>
          <a:p>
            <a:pPr>
              <a:buFontTx/>
              <a:buNone/>
            </a:pPr>
            <a:r>
              <a:rPr lang="en-US" sz="1600" dirty="0"/>
              <a:t>     Time: 21:09:58 Log-Likelihood: -163.54 No.</a:t>
            </a:r>
          </a:p>
          <a:p>
            <a:pPr>
              <a:buFontTx/>
              <a:buNone/>
            </a:pPr>
            <a:r>
              <a:rPr lang="en-US" sz="1600" dirty="0"/>
              <a:t>     Observations: 15 AIC: 331.1</a:t>
            </a:r>
          </a:p>
          <a:p>
            <a:pPr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Df</a:t>
            </a:r>
            <a:r>
              <a:rPr lang="en-US" sz="1600" dirty="0"/>
              <a:t> Residuals: 13 BIC: 332.5 </a:t>
            </a:r>
          </a:p>
          <a:p>
            <a:pPr>
              <a:buFontTx/>
              <a:buNone/>
            </a:pPr>
            <a:r>
              <a:rPr lang="en-US" sz="1600" dirty="0"/>
              <a:t>======================================================================== </a:t>
            </a:r>
          </a:p>
          <a:p>
            <a:pPr>
              <a:buFontTx/>
              <a:buNone/>
            </a:pPr>
            <a:r>
              <a:rPr lang="en-US" sz="1600" dirty="0"/>
              <a:t>		   </a:t>
            </a:r>
            <a:r>
              <a:rPr lang="en-US" sz="1600" dirty="0" err="1"/>
              <a:t>coef</a:t>
            </a:r>
            <a:r>
              <a:rPr lang="en-US" sz="1600" dirty="0"/>
              <a:t>        </a:t>
            </a:r>
            <a:r>
              <a:rPr lang="en-US" sz="1600" dirty="0" err="1"/>
              <a:t>std</a:t>
            </a:r>
            <a:r>
              <a:rPr lang="en-US" sz="1600" dirty="0"/>
              <a:t> err         t     P&gt;|t|             [0.025 0.975] ---</a:t>
            </a:r>
          </a:p>
          <a:p>
            <a:pPr>
              <a:buFontTx/>
              <a:buNone/>
            </a:pPr>
            <a:r>
              <a:rPr lang="en-US" sz="1600" dirty="0"/>
              <a:t>     Intercept 7.317e+04 1.27e+04 5.773 0.000      4.58e+04 1.01e+05 </a:t>
            </a:r>
          </a:p>
          <a:p>
            <a:pPr>
              <a:buFontTx/>
              <a:buNone/>
            </a:pPr>
            <a:r>
              <a:rPr lang="en-US" sz="1600" dirty="0"/>
              <a:t>      area    38.5231        6.391      6.028 0.000       24.716     52.330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54327-857F-436E-8FA4-27E0577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E298C-8006-4F89-88BE-0BF3E872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3B87-A4A0-462F-903A-DB3696FF65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D2B3-6500-400E-AA54-40E78FD0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82" y="1278732"/>
            <a:ext cx="8460478" cy="48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A9AF-2648-40BF-BF94-662241D8ABAD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 err="1">
                <a:latin typeface="Times New Roman" pitchFamily="18" charset="0"/>
              </a:rPr>
              <a:t>Interpretation</a:t>
            </a:r>
            <a:r>
              <a:rPr lang="es-ES" sz="2800" b="1" dirty="0">
                <a:latin typeface="Times New Roman" pitchFamily="18" charset="0"/>
              </a:rPr>
              <a:t> </a:t>
            </a:r>
            <a:r>
              <a:rPr lang="es-ES" sz="2800" b="1" dirty="0" err="1">
                <a:latin typeface="Times New Roman" pitchFamily="18" charset="0"/>
              </a:rPr>
              <a:t>of</a:t>
            </a:r>
            <a:r>
              <a:rPr lang="es-ES" sz="2800" b="1" dirty="0">
                <a:latin typeface="Times New Roman" pitchFamily="18" charset="0"/>
              </a:rPr>
              <a:t> </a:t>
            </a:r>
            <a:r>
              <a:rPr lang="es-ES" sz="2800" b="1" dirty="0" err="1">
                <a:latin typeface="Times New Roman" pitchFamily="18" charset="0"/>
              </a:rPr>
              <a:t>the</a:t>
            </a:r>
            <a:r>
              <a:rPr lang="es-ES" sz="2800" b="1" dirty="0">
                <a:latin typeface="Times New Roman" pitchFamily="18" charset="0"/>
              </a:rPr>
              <a:t> </a:t>
            </a:r>
            <a:r>
              <a:rPr lang="es-ES" sz="2800" b="1" dirty="0" err="1">
                <a:latin typeface="Times New Roman" pitchFamily="18" charset="0"/>
              </a:rPr>
              <a:t>regression</a:t>
            </a:r>
            <a:r>
              <a:rPr lang="es-ES" sz="2800" b="1" dirty="0">
                <a:latin typeface="Times New Roman" pitchFamily="18" charset="0"/>
              </a:rPr>
              <a:t> </a:t>
            </a:r>
            <a:r>
              <a:rPr lang="es-ES" sz="2800" b="1" dirty="0" err="1">
                <a:latin typeface="Times New Roman" pitchFamily="18" charset="0"/>
              </a:rPr>
              <a:t>coefficients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1800" b="1" dirty="0" err="1">
                <a:latin typeface="Times New Roman" pitchFamily="18" charset="0"/>
              </a:rPr>
              <a:t>Interpretation</a:t>
            </a:r>
            <a:r>
              <a:rPr lang="es-ES" sz="1800" b="1" dirty="0">
                <a:latin typeface="Times New Roman" pitchFamily="18" charset="0"/>
              </a:rPr>
              <a:t> </a:t>
            </a:r>
            <a:r>
              <a:rPr lang="es-ES" sz="1800" b="1" dirty="0" err="1">
                <a:latin typeface="Times New Roman" pitchFamily="18" charset="0"/>
              </a:rPr>
              <a:t>of</a:t>
            </a:r>
            <a:r>
              <a:rPr lang="es-ES" sz="1800" b="1" dirty="0">
                <a:latin typeface="Times New Roman" pitchFamily="18" charset="0"/>
              </a:rPr>
              <a:t> </a:t>
            </a:r>
            <a:r>
              <a:rPr lang="es-ES" sz="1800" b="1" dirty="0" err="1">
                <a:latin typeface="Times New Roman" pitchFamily="18" charset="0"/>
              </a:rPr>
              <a:t>intercept</a:t>
            </a:r>
            <a:r>
              <a:rPr lang="es-ES" sz="1800" b="1" dirty="0">
                <a:latin typeface="Times New Roman" pitchFamily="18" charset="0"/>
              </a:rPr>
              <a:t>      :</a:t>
            </a:r>
            <a:r>
              <a:rPr lang="es-ES" sz="1800" dirty="0">
                <a:latin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  </a:t>
            </a:r>
            <a:r>
              <a:rPr lang="es-ES" sz="1800" dirty="0" err="1">
                <a:latin typeface="Times New Roman" pitchFamily="18" charset="0"/>
              </a:rPr>
              <a:t>It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means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average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value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of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response variable Y </a:t>
            </a:r>
            <a:r>
              <a:rPr lang="es-ES" sz="1800" dirty="0" err="1">
                <a:latin typeface="Times New Roman" pitchFamily="18" charset="0"/>
              </a:rPr>
              <a:t>when</a:t>
            </a:r>
            <a:r>
              <a:rPr lang="es-ES" sz="1800" dirty="0">
                <a:latin typeface="Times New Roman" pitchFamily="18" charset="0"/>
              </a:rPr>
              <a:t>  X </a:t>
            </a:r>
            <a:r>
              <a:rPr lang="es-ES" sz="1800" dirty="0" err="1">
                <a:latin typeface="Times New Roman" pitchFamily="18" charset="0"/>
              </a:rPr>
              <a:t>is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zero</a:t>
            </a:r>
            <a:r>
              <a:rPr lang="es-ES" sz="1800" dirty="0">
                <a:latin typeface="Times New Roman" pitchFamily="18" charset="0"/>
              </a:rPr>
              <a:t>. </a:t>
            </a:r>
            <a:r>
              <a:rPr lang="es-ES" sz="1800" dirty="0" err="1">
                <a:latin typeface="Times New Roman" pitchFamily="18" charset="0"/>
              </a:rPr>
              <a:t>If</a:t>
            </a:r>
            <a:r>
              <a:rPr lang="es-ES" sz="1800" dirty="0">
                <a:latin typeface="Times New Roman" pitchFamily="18" charset="0"/>
              </a:rPr>
              <a:t>  </a:t>
            </a:r>
            <a:r>
              <a:rPr lang="es-ES" sz="1800" dirty="0" err="1">
                <a:latin typeface="Times New Roman" pitchFamily="18" charset="0"/>
              </a:rPr>
              <a:t>one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knows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for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sure</a:t>
            </a:r>
            <a:r>
              <a:rPr lang="es-ES" sz="1800" dirty="0">
                <a:latin typeface="Times New Roman" pitchFamily="18" charset="0"/>
              </a:rPr>
              <a:t>  </a:t>
            </a:r>
            <a:r>
              <a:rPr lang="es-ES" sz="1800" dirty="0" err="1">
                <a:latin typeface="Times New Roman" pitchFamily="18" charset="0"/>
              </a:rPr>
              <a:t>that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predictor X can </a:t>
            </a:r>
            <a:r>
              <a:rPr lang="es-ES" sz="1800" dirty="0" err="1">
                <a:latin typeface="Times New Roman" pitchFamily="18" charset="0"/>
              </a:rPr>
              <a:t>not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assume</a:t>
            </a:r>
            <a:r>
              <a:rPr lang="es-ES" sz="1800" dirty="0">
                <a:latin typeface="Times New Roman" pitchFamily="18" charset="0"/>
              </a:rPr>
              <a:t>  a 0 </a:t>
            </a:r>
            <a:r>
              <a:rPr lang="es-ES" sz="1800" dirty="0" err="1">
                <a:latin typeface="Times New Roman" pitchFamily="18" charset="0"/>
              </a:rPr>
              <a:t>value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then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it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does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not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make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sense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to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interpret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intercept</a:t>
            </a:r>
            <a:r>
              <a:rPr lang="es-ES" sz="1800" dirty="0">
                <a:latin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  In </a:t>
            </a:r>
            <a:r>
              <a:rPr lang="es-ES" sz="1800" dirty="0" err="1">
                <a:latin typeface="Times New Roman" pitchFamily="18" charset="0"/>
              </a:rPr>
              <a:t>example</a:t>
            </a:r>
            <a:r>
              <a:rPr lang="es-ES" sz="1800" dirty="0">
                <a:latin typeface="Times New Roman" pitchFamily="18" charset="0"/>
              </a:rPr>
              <a:t> 2, </a:t>
            </a:r>
            <a:r>
              <a:rPr lang="en-US" sz="1800" b="1" dirty="0">
                <a:latin typeface="Times New Roman" pitchFamily="18" charset="0"/>
              </a:rPr>
              <a:t>    </a:t>
            </a:r>
            <a:r>
              <a:rPr lang="es-ES" sz="1800" dirty="0">
                <a:latin typeface="Times New Roman" pitchFamily="18" charset="0"/>
              </a:rPr>
              <a:t>= 73,168 </a:t>
            </a:r>
            <a:r>
              <a:rPr lang="es-ES" sz="1800" dirty="0" err="1">
                <a:latin typeface="Times New Roman" pitchFamily="18" charset="0"/>
              </a:rPr>
              <a:t>would</a:t>
            </a:r>
            <a:r>
              <a:rPr lang="es-ES" sz="1800" dirty="0">
                <a:latin typeface="Times New Roman" pitchFamily="18" charset="0"/>
              </a:rPr>
              <a:t> mean </a:t>
            </a:r>
            <a:r>
              <a:rPr lang="es-ES" sz="1800" dirty="0" err="1">
                <a:latin typeface="Times New Roman" pitchFamily="18" charset="0"/>
              </a:rPr>
              <a:t>that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average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price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of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houses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without</a:t>
            </a:r>
            <a:r>
              <a:rPr lang="es-ES" sz="1800" dirty="0">
                <a:latin typeface="Times New Roman" pitchFamily="18" charset="0"/>
              </a:rPr>
              <a:t>  </a:t>
            </a:r>
            <a:r>
              <a:rPr lang="es-ES" sz="1800" dirty="0" err="1">
                <a:latin typeface="Times New Roman" pitchFamily="18" charset="0"/>
              </a:rPr>
              <a:t>is</a:t>
            </a:r>
            <a:r>
              <a:rPr lang="es-ES" sz="1800" dirty="0">
                <a:latin typeface="Times New Roman" pitchFamily="18" charset="0"/>
              </a:rPr>
              <a:t> 73,158, </a:t>
            </a:r>
            <a:r>
              <a:rPr lang="es-ES" sz="1800" dirty="0" err="1">
                <a:latin typeface="Times New Roman" pitchFamily="18" charset="0"/>
              </a:rPr>
              <a:t>something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really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unreasonable</a:t>
            </a:r>
            <a:r>
              <a:rPr lang="es-ES" sz="1800" dirty="0">
                <a:latin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" sz="1800" b="1" dirty="0" err="1">
                <a:latin typeface="Times New Roman" pitchFamily="18" charset="0"/>
              </a:rPr>
              <a:t>Interpretation</a:t>
            </a:r>
            <a:r>
              <a:rPr lang="es-ES" sz="1800" b="1" dirty="0">
                <a:latin typeface="Times New Roman" pitchFamily="18" charset="0"/>
              </a:rPr>
              <a:t> </a:t>
            </a:r>
            <a:r>
              <a:rPr lang="es-ES" sz="1800" b="1" dirty="0" err="1">
                <a:latin typeface="Times New Roman" pitchFamily="18" charset="0"/>
              </a:rPr>
              <a:t>of</a:t>
            </a:r>
            <a:r>
              <a:rPr lang="es-ES" sz="1800" b="1" dirty="0">
                <a:latin typeface="Times New Roman" pitchFamily="18" charset="0"/>
              </a:rPr>
              <a:t> </a:t>
            </a:r>
            <a:r>
              <a:rPr lang="es-ES" sz="1800" b="1" dirty="0" err="1">
                <a:latin typeface="Times New Roman" pitchFamily="18" charset="0"/>
              </a:rPr>
              <a:t>slope</a:t>
            </a:r>
            <a:r>
              <a:rPr lang="es-ES" sz="1800" b="1" dirty="0">
                <a:latin typeface="Times New Roman" pitchFamily="18" charset="0"/>
              </a:rPr>
              <a:t>   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  </a:t>
            </a:r>
            <a:r>
              <a:rPr lang="es-ES" sz="1800" dirty="0" err="1">
                <a:latin typeface="Times New Roman" pitchFamily="18" charset="0"/>
              </a:rPr>
              <a:t>It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means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expected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change</a:t>
            </a:r>
            <a:r>
              <a:rPr lang="es-ES" sz="1800" dirty="0">
                <a:latin typeface="Times New Roman" pitchFamily="18" charset="0"/>
              </a:rPr>
              <a:t> in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response variable Y </a:t>
            </a:r>
            <a:r>
              <a:rPr lang="es-ES" sz="1800" dirty="0" err="1">
                <a:latin typeface="Times New Roman" pitchFamily="18" charset="0"/>
              </a:rPr>
              <a:t>when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predictor X </a:t>
            </a:r>
            <a:r>
              <a:rPr lang="es-ES" sz="1800" dirty="0" err="1">
                <a:latin typeface="Times New Roman" pitchFamily="18" charset="0"/>
              </a:rPr>
              <a:t>increases</a:t>
            </a:r>
            <a:r>
              <a:rPr lang="es-ES" sz="1800" dirty="0">
                <a:latin typeface="Times New Roman" pitchFamily="18" charset="0"/>
              </a:rPr>
              <a:t> in </a:t>
            </a:r>
            <a:r>
              <a:rPr lang="es-ES" sz="1800" dirty="0" err="1">
                <a:latin typeface="Times New Roman" pitchFamily="18" charset="0"/>
              </a:rPr>
              <a:t>one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unit</a:t>
            </a:r>
            <a:r>
              <a:rPr lang="es-ES" sz="180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      In </a:t>
            </a:r>
            <a:r>
              <a:rPr lang="es-ES" sz="2000" dirty="0" err="1">
                <a:latin typeface="Times New Roman" pitchFamily="18" charset="0"/>
              </a:rPr>
              <a:t>example</a:t>
            </a:r>
            <a:r>
              <a:rPr lang="es-ES" sz="2000" dirty="0">
                <a:latin typeface="Times New Roman" pitchFamily="18" charset="0"/>
              </a:rPr>
              <a:t> 2,      = 38.5 </a:t>
            </a:r>
            <a:r>
              <a:rPr lang="es-ES" sz="2000" dirty="0" err="1">
                <a:latin typeface="Times New Roman" pitchFamily="18" charset="0"/>
              </a:rPr>
              <a:t>means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for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each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additional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feet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square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área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price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house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expected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increase</a:t>
            </a:r>
            <a:r>
              <a:rPr lang="es-ES" sz="2000" dirty="0">
                <a:latin typeface="Times New Roman" pitchFamily="18" charset="0"/>
              </a:rPr>
              <a:t> in 38.5 </a:t>
            </a:r>
            <a:r>
              <a:rPr lang="es-ES" sz="2000" dirty="0" err="1">
                <a:latin typeface="Times New Roman" pitchFamily="18" charset="0"/>
              </a:rPr>
              <a:t>dollars</a:t>
            </a:r>
            <a:r>
              <a:rPr lang="es-ES" sz="2000" dirty="0"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5257800" y="1600201"/>
          <a:ext cx="2809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" name="Equation" r:id="rId3" imgW="152202" imgH="177569" progId="">
                  <p:embed/>
                </p:oleObj>
              </mc:Choice>
              <mc:Fallback>
                <p:oleObj name="Equation" r:id="rId3" imgW="152202" imgH="17756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00201"/>
                        <a:ext cx="280988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5410201" y="3505200"/>
          <a:ext cx="258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1" name="Equation" r:id="rId5" imgW="164957" imgH="241091" progId="">
                  <p:embed/>
                </p:oleObj>
              </mc:Choice>
              <mc:Fallback>
                <p:oleObj name="Equation" r:id="rId5" imgW="164957" imgH="241091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3505200"/>
                        <a:ext cx="258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11426825"/>
              </p:ext>
            </p:extLst>
          </p:nvPr>
        </p:nvGraphicFramePr>
        <p:xfrm>
          <a:off x="3810000" y="4724400"/>
          <a:ext cx="1155701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" name="Equation" r:id="rId7" imgW="164957" imgH="241091" progId="">
                  <p:embed/>
                </p:oleObj>
              </mc:Choice>
              <mc:Fallback>
                <p:oleObj name="Equation" r:id="rId7" imgW="164957" imgH="241091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1155701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34E48FD-7364-4913-A3F3-6B74879F5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46604"/>
              </p:ext>
            </p:extLst>
          </p:nvPr>
        </p:nvGraphicFramePr>
        <p:xfrm>
          <a:off x="3581400" y="2667001"/>
          <a:ext cx="228600" cy="37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3" name="Equation" r:id="rId3" imgW="152202" imgH="177569" progId="">
                  <p:embed/>
                </p:oleObj>
              </mc:Choice>
              <mc:Fallback>
                <p:oleObj name="Equation" r:id="rId3" imgW="152202" imgH="177569" progId="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1"/>
                        <a:ext cx="228600" cy="371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D8E7-E650-4574-B71C-BF69AA686485}" type="slidenum">
              <a:rPr lang="en-US"/>
              <a:pPr/>
              <a:t>18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>
                <a:latin typeface="Times New Roman" pitchFamily="18" charset="0"/>
              </a:rPr>
              <a:t>Inference</a:t>
            </a:r>
            <a:r>
              <a:rPr lang="es-ES" sz="3200" b="1" dirty="0">
                <a:latin typeface="Times New Roman" pitchFamily="18" charset="0"/>
              </a:rPr>
              <a:t> in lineal </a:t>
            </a:r>
            <a:r>
              <a:rPr lang="es-ES" sz="3200" b="1" dirty="0" err="1">
                <a:latin typeface="Times New Roman" pitchFamily="18" charset="0"/>
              </a:rPr>
              <a:t>Regression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err="1">
                <a:latin typeface="Times New Roman" pitchFamily="18" charset="0"/>
              </a:rPr>
              <a:t>Inference</a:t>
            </a:r>
            <a:r>
              <a:rPr lang="es-ES" sz="2400" b="1" dirty="0">
                <a:latin typeface="Times New Roman" pitchFamily="18" charset="0"/>
              </a:rPr>
              <a:t> </a:t>
            </a:r>
            <a:r>
              <a:rPr lang="es-ES" sz="2400" b="1" dirty="0" err="1">
                <a:latin typeface="Times New Roman" pitchFamily="18" charset="0"/>
              </a:rPr>
              <a:t>about</a:t>
            </a:r>
            <a:r>
              <a:rPr lang="es-ES" sz="2400" b="1" dirty="0">
                <a:latin typeface="Times New Roman" pitchFamily="18" charset="0"/>
              </a:rPr>
              <a:t> </a:t>
            </a:r>
            <a:r>
              <a:rPr lang="es-ES" sz="2400" b="1" dirty="0" err="1">
                <a:latin typeface="Times New Roman" pitchFamily="18" charset="0"/>
              </a:rPr>
              <a:t>the</a:t>
            </a:r>
            <a:r>
              <a:rPr lang="es-ES" sz="2400" b="1" dirty="0">
                <a:latin typeface="Times New Roman" pitchFamily="18" charset="0"/>
              </a:rPr>
              <a:t> </a:t>
            </a:r>
            <a:r>
              <a:rPr lang="es-ES" sz="2400" b="1" dirty="0" err="1">
                <a:latin typeface="Times New Roman" pitchFamily="18" charset="0"/>
              </a:rPr>
              <a:t>regression</a:t>
            </a:r>
            <a:r>
              <a:rPr lang="es-ES" sz="2400" b="1" dirty="0">
                <a:latin typeface="Times New Roman" pitchFamily="18" charset="0"/>
              </a:rPr>
              <a:t> </a:t>
            </a:r>
            <a:r>
              <a:rPr lang="es-ES" sz="2400" b="1" dirty="0" err="1">
                <a:latin typeface="Times New Roman" pitchFamily="18" charset="0"/>
              </a:rPr>
              <a:t>coefficients</a:t>
            </a:r>
            <a:endParaRPr lang="en-U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most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frequent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hypothesis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testing</a:t>
            </a:r>
            <a:r>
              <a:rPr lang="es-ES" sz="2400" dirty="0">
                <a:latin typeface="Times New Roman" pitchFamily="18" charset="0"/>
              </a:rPr>
              <a:t>  are, Ho: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s-ES" sz="2400" dirty="0">
                <a:latin typeface="Times New Roman" pitchFamily="18" charset="0"/>
              </a:rPr>
              <a:t> = 0  versus Ha: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s-ES" sz="2400" dirty="0">
                <a:latin typeface="Times New Roman" pitchFamily="18" charset="0"/>
              </a:rPr>
              <a:t> 0 and</a:t>
            </a:r>
          </a:p>
          <a:p>
            <a:pPr>
              <a:buFontTx/>
              <a:buNone/>
            </a:pPr>
            <a:r>
              <a:rPr lang="es-ES" sz="2400" dirty="0">
                <a:latin typeface="Times New Roman" pitchFamily="18" charset="0"/>
              </a:rPr>
              <a:t>  Ho: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sz="2400" dirty="0">
                <a:latin typeface="Times New Roman" pitchFamily="18" charset="0"/>
              </a:rPr>
              <a:t> = 0 versus Ha: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s-ES" sz="2400" dirty="0">
                <a:latin typeface="Times New Roman" pitchFamily="18" charset="0"/>
              </a:rPr>
              <a:t> 0. </a:t>
            </a:r>
          </a:p>
          <a:p>
            <a:pPr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statistical</a:t>
            </a:r>
            <a:r>
              <a:rPr lang="es-ES" sz="2400" dirty="0">
                <a:latin typeface="Times New Roman" pitchFamily="18" charset="0"/>
              </a:rPr>
              <a:t> test </a:t>
            </a:r>
            <a:r>
              <a:rPr lang="es-ES" sz="2400" dirty="0" err="1">
                <a:latin typeface="Times New Roman" pitchFamily="18" charset="0"/>
              </a:rPr>
              <a:t>for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the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slope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is</a:t>
            </a:r>
            <a:r>
              <a:rPr lang="es-ES" sz="2400" dirty="0">
                <a:latin typeface="Times New Roman" pitchFamily="18" charset="0"/>
              </a:rPr>
              <a:t>  </a:t>
            </a:r>
            <a:r>
              <a:rPr lang="es-ES" sz="2400" dirty="0" err="1">
                <a:latin typeface="Times New Roman" pitchFamily="18" charset="0"/>
              </a:rPr>
              <a:t>given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by</a:t>
            </a:r>
            <a:r>
              <a:rPr lang="es-ES" sz="2400" dirty="0">
                <a:latin typeface="Times New Roman" pitchFamily="18" charset="0"/>
              </a:rPr>
              <a:t>:</a:t>
            </a:r>
            <a:br>
              <a:rPr lang="es-ES" sz="2400" dirty="0">
                <a:latin typeface="Times New Roman" pitchFamily="18" charset="0"/>
              </a:rPr>
            </a:br>
            <a:endParaRPr lang="es-E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s-ES" sz="2400" dirty="0">
                <a:latin typeface="Times New Roman" pitchFamily="18" charset="0"/>
              </a:rPr>
              <a:t>                                                              y   </a:t>
            </a:r>
          </a:p>
          <a:p>
            <a:pPr>
              <a:buFontTx/>
              <a:buNone/>
            </a:pPr>
            <a:endParaRPr lang="es-E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This</a:t>
            </a:r>
            <a:r>
              <a:rPr lang="es-ES" sz="2400" dirty="0">
                <a:latin typeface="Times New Roman" pitchFamily="18" charset="0"/>
              </a:rPr>
              <a:t> test has a </a:t>
            </a:r>
            <a:r>
              <a:rPr lang="es-ES" sz="2400" i="1" dirty="0">
                <a:latin typeface="Times New Roman" pitchFamily="18" charset="0"/>
              </a:rPr>
              <a:t>t </a:t>
            </a:r>
            <a:r>
              <a:rPr lang="es-ES" sz="2400" dirty="0" err="1">
                <a:latin typeface="Times New Roman" pitchFamily="18" charset="0"/>
              </a:rPr>
              <a:t>distribution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with</a:t>
            </a:r>
            <a:r>
              <a:rPr lang="es-ES" sz="2400" dirty="0">
                <a:latin typeface="Times New Roman" pitchFamily="18" charset="0"/>
              </a:rPr>
              <a:t>  </a:t>
            </a:r>
            <a:r>
              <a:rPr lang="es-ES" sz="2400" i="1" dirty="0">
                <a:latin typeface="Times New Roman" pitchFamily="18" charset="0"/>
              </a:rPr>
              <a:t>n</a:t>
            </a:r>
            <a:r>
              <a:rPr lang="es-ES" sz="2400" dirty="0">
                <a:latin typeface="Times New Roman" pitchFamily="18" charset="0"/>
              </a:rPr>
              <a:t>-2 </a:t>
            </a:r>
            <a:r>
              <a:rPr lang="es-ES" sz="2400" dirty="0" err="1">
                <a:latin typeface="Times New Roman" pitchFamily="18" charset="0"/>
              </a:rPr>
              <a:t>degrees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of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freedom</a:t>
            </a:r>
            <a:r>
              <a:rPr lang="es-ES" sz="2400" dirty="0">
                <a:latin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24000" y="28966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53087"/>
              </p:ext>
            </p:extLst>
          </p:nvPr>
        </p:nvGraphicFramePr>
        <p:xfrm>
          <a:off x="1524000" y="3687222"/>
          <a:ext cx="2895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3" name="Equation" r:id="rId3" imgW="1181100" imgH="698500" progId="">
                  <p:embed/>
                </p:oleObj>
              </mc:Choice>
              <mc:Fallback>
                <p:oleObj name="Equation" r:id="rId3" imgW="1181100" imgH="6985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87222"/>
                        <a:ext cx="2895600" cy="103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524000" y="29157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69403"/>
              </p:ext>
            </p:extLst>
          </p:nvPr>
        </p:nvGraphicFramePr>
        <p:xfrm>
          <a:off x="5956563" y="3429000"/>
          <a:ext cx="22730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4" name="Equation" r:id="rId5" imgW="1193800" imgH="660400" progId="">
                  <p:embed/>
                </p:oleObj>
              </mc:Choice>
              <mc:Fallback>
                <p:oleObj name="Equation" r:id="rId5" imgW="1193800" imgH="6604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563" y="3429000"/>
                        <a:ext cx="2273037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A4F9-86A4-41B8-B8F9-09E9B29B4CD3}" type="slidenum">
              <a:rPr lang="en-US"/>
              <a:pPr/>
              <a:t>19</a:t>
            </a:fld>
            <a:endParaRPr 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600200" y="1431072"/>
            <a:ext cx="9601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360363">
              <a:tabLst>
                <a:tab pos="3771900" algn="l"/>
              </a:tabLst>
            </a:pPr>
            <a:r>
              <a:rPr lang="es-ES" sz="2000" dirty="0" err="1"/>
              <a:t>The</a:t>
            </a:r>
            <a:r>
              <a:rPr lang="es-ES" sz="2000" dirty="0"/>
              <a:t> module </a:t>
            </a:r>
            <a:r>
              <a:rPr lang="es-ES" sz="2000" b="1" dirty="0" err="1"/>
              <a:t>statsmodels</a:t>
            </a:r>
            <a:r>
              <a:rPr lang="es-ES" sz="2000" b="1" dirty="0"/>
              <a:t> </a:t>
            </a:r>
            <a:r>
              <a:rPr lang="es-ES" sz="2000" dirty="0"/>
              <a:t> </a:t>
            </a:r>
            <a:r>
              <a:rPr lang="es-ES" sz="2000" dirty="0" err="1"/>
              <a:t>gives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statistical</a:t>
            </a:r>
            <a:r>
              <a:rPr lang="es-ES" sz="2000" dirty="0"/>
              <a:t> t-test and </a:t>
            </a:r>
            <a:r>
              <a:rPr lang="es-ES" sz="2000" dirty="0" err="1"/>
              <a:t>its</a:t>
            </a:r>
            <a:r>
              <a:rPr lang="es-ES" sz="2000" dirty="0"/>
              <a:t> </a:t>
            </a:r>
            <a:r>
              <a:rPr lang="es-ES" sz="2000" dirty="0" err="1"/>
              <a:t>respective</a:t>
            </a:r>
            <a:r>
              <a:rPr lang="es-ES" sz="2000" dirty="0"/>
              <a:t> p-</a:t>
            </a:r>
            <a:r>
              <a:rPr lang="es-ES" sz="2000" dirty="0" err="1"/>
              <a:t>value</a:t>
            </a:r>
            <a:r>
              <a:rPr lang="es-ES" sz="2000" dirty="0"/>
              <a:t>.  A p-</a:t>
            </a:r>
            <a:r>
              <a:rPr lang="es-ES" sz="2000" dirty="0" err="1"/>
              <a:t>value</a:t>
            </a:r>
            <a:r>
              <a:rPr lang="es-ES" sz="2000" dirty="0"/>
              <a:t> </a:t>
            </a:r>
            <a:r>
              <a:rPr lang="es-ES" sz="2000" dirty="0" err="1"/>
              <a:t>near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0, </a:t>
            </a:r>
            <a:r>
              <a:rPr lang="es-ES" sz="2000" dirty="0" err="1"/>
              <a:t>say</a:t>
            </a:r>
            <a:r>
              <a:rPr lang="es-ES" sz="2000" dirty="0"/>
              <a:t> </a:t>
            </a:r>
            <a:r>
              <a:rPr lang="es-ES" sz="2000" dirty="0" err="1"/>
              <a:t>less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0.05, leads </a:t>
            </a:r>
            <a:r>
              <a:rPr lang="es-ES" sz="2000" dirty="0" err="1"/>
              <a:t>us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reject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hypothesis</a:t>
            </a:r>
            <a:r>
              <a:rPr lang="es-ES" sz="2000" dirty="0"/>
              <a:t>.</a:t>
            </a:r>
          </a:p>
          <a:p>
            <a:pPr indent="360363">
              <a:tabLst>
                <a:tab pos="3771900" algn="l"/>
              </a:tabLst>
            </a:pPr>
            <a:endParaRPr lang="es-ES" sz="2000" dirty="0"/>
          </a:p>
          <a:p>
            <a:pPr indent="360363">
              <a:tabLst>
                <a:tab pos="3771900" algn="l"/>
              </a:tabLst>
            </a:pP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hypothesis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rejected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means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somehow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X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important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predict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Y </a:t>
            </a:r>
            <a:r>
              <a:rPr lang="es-ES" sz="2000" dirty="0" err="1"/>
              <a:t>using</a:t>
            </a:r>
            <a:r>
              <a:rPr lang="es-ES" sz="2000" dirty="0"/>
              <a:t> a </a:t>
            </a:r>
            <a:r>
              <a:rPr lang="es-ES" sz="2000" dirty="0" err="1"/>
              <a:t>regression</a:t>
            </a:r>
            <a:r>
              <a:rPr lang="es-ES" sz="2000" dirty="0"/>
              <a:t> line. </a:t>
            </a:r>
            <a:r>
              <a:rPr lang="es-ES" sz="2000" dirty="0" err="1"/>
              <a:t>But</a:t>
            </a:r>
            <a:r>
              <a:rPr lang="es-ES" sz="2000" dirty="0"/>
              <a:t>, </a:t>
            </a: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hypothesis</a:t>
            </a:r>
            <a:r>
              <a:rPr lang="es-ES" sz="2000" dirty="0"/>
              <a:t> si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rejected</a:t>
            </a:r>
            <a:r>
              <a:rPr lang="es-ES" sz="2000" dirty="0"/>
              <a:t> </a:t>
            </a:r>
            <a:r>
              <a:rPr lang="es-ES" sz="2000" dirty="0" err="1"/>
              <a:t>then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</a:t>
            </a:r>
            <a:r>
              <a:rPr lang="es-ES" sz="2000" dirty="0" err="1"/>
              <a:t>concludes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X can </a:t>
            </a:r>
            <a:r>
              <a:rPr lang="es-ES" sz="2000" dirty="0" err="1"/>
              <a:t>not</a:t>
            </a:r>
            <a:r>
              <a:rPr lang="es-ES" sz="2000" dirty="0"/>
              <a:t>  be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predict</a:t>
            </a:r>
            <a:r>
              <a:rPr lang="es-ES" sz="2000" dirty="0"/>
              <a:t> Y </a:t>
            </a:r>
            <a:r>
              <a:rPr lang="es-ES" sz="2000" dirty="0" err="1"/>
              <a:t>using</a:t>
            </a:r>
            <a:r>
              <a:rPr lang="es-ES" sz="2000" dirty="0"/>
              <a:t> a </a:t>
            </a:r>
            <a:r>
              <a:rPr lang="es-ES" sz="2000" dirty="0" err="1"/>
              <a:t>regression</a:t>
            </a:r>
            <a:r>
              <a:rPr lang="es-ES" sz="2000" dirty="0"/>
              <a:t> line.</a:t>
            </a:r>
          </a:p>
          <a:p>
            <a:pPr indent="360363">
              <a:tabLst>
                <a:tab pos="3771900" algn="l"/>
              </a:tabLst>
            </a:pPr>
            <a:endParaRPr lang="es-ES" sz="2000" dirty="0"/>
          </a:p>
          <a:p>
            <a:pPr indent="360363">
              <a:tabLst>
                <a:tab pos="3771900" algn="l"/>
              </a:tabLst>
            </a:pPr>
            <a:r>
              <a:rPr lang="es-ES" sz="2000" dirty="0"/>
              <a:t>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example</a:t>
            </a:r>
            <a:r>
              <a:rPr lang="es-ES" sz="2000" dirty="0"/>
              <a:t>  2 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statistical</a:t>
            </a:r>
            <a:r>
              <a:rPr lang="es-ES" sz="2000" dirty="0"/>
              <a:t> t test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slope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6.028 and </a:t>
            </a:r>
            <a:r>
              <a:rPr lang="es-ES" sz="2000" dirty="0" err="1"/>
              <a:t>its</a:t>
            </a:r>
            <a:r>
              <a:rPr lang="es-ES" sz="2000" dirty="0"/>
              <a:t>  P-</a:t>
            </a:r>
            <a:r>
              <a:rPr lang="es-ES" sz="2000" dirty="0" err="1"/>
              <a:t>value</a:t>
            </a:r>
            <a:r>
              <a:rPr lang="es-ES" sz="2000" dirty="0"/>
              <a:t> = .0000 </a:t>
            </a:r>
            <a:r>
              <a:rPr lang="es-ES" sz="2000" dirty="0" err="1"/>
              <a:t>then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conclusion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reject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hypotesis</a:t>
            </a:r>
            <a:r>
              <a:rPr lang="es-ES" sz="2000" dirty="0"/>
              <a:t>. </a:t>
            </a:r>
            <a:r>
              <a:rPr lang="es-ES" sz="2000" dirty="0" err="1"/>
              <a:t>There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sufficient</a:t>
            </a:r>
            <a:r>
              <a:rPr lang="es-ES" sz="2000" dirty="0"/>
              <a:t> </a:t>
            </a:r>
            <a:r>
              <a:rPr lang="es-ES" sz="2000" dirty="0" err="1"/>
              <a:t>statistical</a:t>
            </a:r>
            <a:r>
              <a:rPr lang="es-ES" sz="2000" dirty="0"/>
              <a:t> </a:t>
            </a:r>
            <a:r>
              <a:rPr lang="es-ES" sz="2000" dirty="0" err="1"/>
              <a:t>evidence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conclude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</a:t>
            </a:r>
            <a:r>
              <a:rPr lang="es-ES" sz="2000" dirty="0" err="1"/>
              <a:t>area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house</a:t>
            </a:r>
            <a:r>
              <a:rPr lang="es-ES" sz="2000" dirty="0"/>
              <a:t> can be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predict</a:t>
            </a:r>
            <a:r>
              <a:rPr lang="es-ES" sz="2000" dirty="0"/>
              <a:t> </a:t>
            </a:r>
            <a:r>
              <a:rPr lang="es-ES" sz="2000" dirty="0" err="1"/>
              <a:t>its</a:t>
            </a:r>
            <a:r>
              <a:rPr lang="es-ES" sz="2000" dirty="0"/>
              <a:t> </a:t>
            </a:r>
            <a:r>
              <a:rPr lang="es-ES" sz="2000" dirty="0" err="1"/>
              <a:t>price</a:t>
            </a:r>
            <a:r>
              <a:rPr lang="es-ES" sz="20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AA6C-EFFD-4F97-81B0-4950D11CF5EB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62000"/>
          </a:xfrm>
        </p:spPr>
        <p:txBody>
          <a:bodyPr/>
          <a:lstStyle/>
          <a:p>
            <a:r>
              <a:rPr lang="es-ES" sz="3600" b="1" dirty="0" err="1">
                <a:latin typeface="Times New Roman" pitchFamily="18" charset="0"/>
              </a:rPr>
              <a:t>Example</a:t>
            </a:r>
            <a:r>
              <a:rPr lang="es-ES" b="1" dirty="0">
                <a:latin typeface="Times New Roman" pitchFamily="18" charset="0"/>
              </a:rPr>
              <a:t> 1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305800" cy="54102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sz="2000" dirty="0">
                <a:latin typeface="Times New Roman" pitchFamily="18" charset="0"/>
              </a:rPr>
              <a:t>      </a:t>
            </a:r>
            <a:r>
              <a:rPr lang="es-ES" sz="2000" b="1" dirty="0">
                <a:latin typeface="Times New Roman" pitchFamily="18" charset="0"/>
              </a:rPr>
              <a:t>A car</a:t>
            </a:r>
            <a:r>
              <a:rPr lang="es-ES" sz="2000" dirty="0">
                <a:latin typeface="Times New Roman" pitchFamily="18" charset="0"/>
              </a:rPr>
              <a:t> dealer </a:t>
            </a:r>
            <a:r>
              <a:rPr lang="es-ES" sz="2000" dirty="0" err="1">
                <a:latin typeface="Times New Roman" pitchFamily="18" charset="0"/>
              </a:rPr>
              <a:t>wants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predict</a:t>
            </a:r>
            <a:r>
              <a:rPr lang="es-ES" sz="2000" dirty="0">
                <a:latin typeface="Times New Roman" pitchFamily="18" charset="0"/>
              </a:rPr>
              <a:t> car sales </a:t>
            </a:r>
            <a:r>
              <a:rPr lang="es-ES" sz="2000" dirty="0" err="1">
                <a:latin typeface="Times New Roman" pitchFamily="18" charset="0"/>
              </a:rPr>
              <a:t>according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year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experience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his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salesmen</a:t>
            </a:r>
            <a:r>
              <a:rPr lang="es-ES" sz="2000" dirty="0">
                <a:latin typeface="Times New Roman" pitchFamily="18" charset="0"/>
              </a:rPr>
              <a:t>.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following</a:t>
            </a:r>
            <a:r>
              <a:rPr lang="es-ES" sz="2000" dirty="0">
                <a:latin typeface="Times New Roman" pitchFamily="18" charset="0"/>
              </a:rPr>
              <a:t> data </a:t>
            </a:r>
            <a:r>
              <a:rPr lang="es-ES" sz="2000" dirty="0" err="1">
                <a:latin typeface="Times New Roman" pitchFamily="18" charset="0"/>
              </a:rPr>
              <a:t>represent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years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experience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ten </a:t>
            </a:r>
            <a:r>
              <a:rPr lang="es-ES" sz="2000" dirty="0" err="1">
                <a:latin typeface="Times New Roman" pitchFamily="18" charset="0"/>
              </a:rPr>
              <a:t>salesman</a:t>
            </a:r>
            <a:r>
              <a:rPr lang="es-ES" sz="2000" dirty="0">
                <a:latin typeface="Times New Roman" pitchFamily="18" charset="0"/>
              </a:rPr>
              <a:t> (X) and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number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cars per </a:t>
            </a:r>
            <a:r>
              <a:rPr lang="es-ES" sz="2000" dirty="0" err="1">
                <a:latin typeface="Times New Roman" pitchFamily="18" charset="0"/>
              </a:rPr>
              <a:t>year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sold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for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them</a:t>
            </a:r>
            <a:r>
              <a:rPr lang="es-ES" sz="2000" dirty="0">
                <a:latin typeface="Times New Roman" pitchFamily="18" charset="0"/>
              </a:rPr>
              <a:t> (Y).</a:t>
            </a: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r>
              <a:rPr lang="es-ES" sz="2400" dirty="0">
                <a:latin typeface="Times New Roman" pitchFamily="18" charset="0"/>
              </a:rPr>
              <a:t>	</a:t>
            </a:r>
          </a:p>
          <a:p>
            <a:pPr algn="just">
              <a:buFontTx/>
              <a:buNone/>
            </a:pPr>
            <a:endParaRPr lang="es-ES" sz="2400" b="1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400" b="1" dirty="0">
              <a:latin typeface="Times New Roman" pitchFamily="18" charset="0"/>
            </a:endParaRPr>
          </a:p>
          <a:p>
            <a:pPr algn="just">
              <a:buFontTx/>
              <a:buNone/>
            </a:pPr>
            <a:r>
              <a:rPr lang="es-ES" sz="2400" b="1" dirty="0">
                <a:latin typeface="Times New Roman" pitchFamily="18" charset="0"/>
              </a:rPr>
              <a:t>	</a:t>
            </a:r>
            <a:r>
              <a:rPr lang="es-ES" sz="2400" b="1" dirty="0" err="1">
                <a:latin typeface="Times New Roman" pitchFamily="18" charset="0"/>
              </a:rPr>
              <a:t>Solution</a:t>
            </a:r>
            <a:r>
              <a:rPr lang="es-ES" sz="2400" b="1" dirty="0">
                <a:latin typeface="Times New Roman" pitchFamily="18" charset="0"/>
              </a:rPr>
              <a:t>:</a:t>
            </a:r>
          </a:p>
          <a:p>
            <a:pPr algn="just">
              <a:buFontTx/>
              <a:buNone/>
            </a:pPr>
            <a:r>
              <a:rPr lang="es-ES" sz="2400" dirty="0">
                <a:latin typeface="Times New Roman" pitchFamily="18" charset="0"/>
              </a:rPr>
              <a:t>	</a:t>
            </a:r>
            <a:r>
              <a:rPr lang="es-ES" sz="2400" dirty="0" err="1">
                <a:latin typeface="Times New Roman" pitchFamily="18" charset="0"/>
              </a:rPr>
              <a:t>First</a:t>
            </a:r>
            <a:r>
              <a:rPr lang="es-ES" sz="2400" dirty="0">
                <a:latin typeface="Times New Roman" pitchFamily="18" charset="0"/>
              </a:rPr>
              <a:t>, </a:t>
            </a:r>
            <a:r>
              <a:rPr lang="es-ES" sz="2400" dirty="0" err="1">
                <a:latin typeface="Times New Roman" pitchFamily="18" charset="0"/>
              </a:rPr>
              <a:t>we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draw</a:t>
            </a:r>
            <a:r>
              <a:rPr lang="es-ES" sz="2400" dirty="0">
                <a:latin typeface="Times New Roman" pitchFamily="18" charset="0"/>
              </a:rPr>
              <a:t> a </a:t>
            </a:r>
            <a:r>
              <a:rPr lang="es-ES" sz="2400" dirty="0" err="1">
                <a:latin typeface="Times New Roman" pitchFamily="18" charset="0"/>
              </a:rPr>
              <a:t>scatterplot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to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check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linearity</a:t>
            </a:r>
            <a:r>
              <a:rPr lang="es-ES" sz="24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26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69764397"/>
              </p:ext>
            </p:extLst>
          </p:nvPr>
        </p:nvGraphicFramePr>
        <p:xfrm>
          <a:off x="2667000" y="2340429"/>
          <a:ext cx="640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7" name="Bitmap Image" r:id="rId3" imgW="8295238" imgH="980952" progId="PBrush">
                  <p:embed/>
                </p:oleObj>
              </mc:Choice>
              <mc:Fallback>
                <p:oleObj name="Bitmap Image" r:id="rId3" imgW="8295238" imgH="98095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40429"/>
                        <a:ext cx="6400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1046-93C2-4F5B-8384-E6A8F8B2DB70}" type="slidenum">
              <a:rPr lang="en-US"/>
              <a:pPr/>
              <a:t>20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err="1">
                <a:latin typeface="Times New Roman" pitchFamily="18" charset="0"/>
              </a:rPr>
              <a:t>The</a:t>
            </a:r>
            <a:r>
              <a:rPr lang="es-ES" sz="3600" b="1" dirty="0">
                <a:latin typeface="Times New Roman" pitchFamily="18" charset="0"/>
              </a:rPr>
              <a:t> </a:t>
            </a:r>
            <a:r>
              <a:rPr lang="es-ES" sz="3600" b="1" dirty="0" err="1">
                <a:latin typeface="Times New Roman" pitchFamily="18" charset="0"/>
              </a:rPr>
              <a:t>Determination</a:t>
            </a:r>
            <a:r>
              <a:rPr lang="es-ES" sz="3600" b="1" dirty="0">
                <a:latin typeface="Times New Roman" pitchFamily="18" charset="0"/>
              </a:rPr>
              <a:t> </a:t>
            </a:r>
            <a:r>
              <a:rPr lang="es-ES" sz="3600" b="1" dirty="0" err="1">
                <a:latin typeface="Times New Roman" pitchFamily="18" charset="0"/>
              </a:rPr>
              <a:t>Coefficient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 </a:t>
            </a:r>
            <a:r>
              <a:rPr lang="es-ES" sz="1800" dirty="0" err="1">
                <a:latin typeface="Times New Roman" pitchFamily="18" charset="0"/>
              </a:rPr>
              <a:t>It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is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measure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of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goodness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of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fit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for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estimated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regression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model</a:t>
            </a:r>
            <a:r>
              <a:rPr lang="es-ES" sz="1800" dirty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endParaRPr lang="es-E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</a:t>
            </a:r>
            <a:r>
              <a:rPr lang="es-ES" sz="1800" dirty="0" err="1">
                <a:latin typeface="Times New Roman" pitchFamily="18" charset="0"/>
              </a:rPr>
              <a:t>where</a:t>
            </a:r>
            <a:r>
              <a:rPr lang="es-ES" sz="1800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      SSR </a:t>
            </a:r>
            <a:r>
              <a:rPr lang="es-ES" sz="1800" dirty="0" err="1">
                <a:latin typeface="Times New Roman" pitchFamily="18" charset="0"/>
              </a:rPr>
              <a:t>represents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sum </a:t>
            </a:r>
            <a:r>
              <a:rPr lang="es-ES" sz="1800" dirty="0" err="1">
                <a:latin typeface="Times New Roman" pitchFamily="18" charset="0"/>
              </a:rPr>
              <a:t>of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squares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due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to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regression</a:t>
            </a:r>
            <a:r>
              <a:rPr lang="es-ES" sz="1800" dirty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      SST </a:t>
            </a:r>
            <a:r>
              <a:rPr lang="es-ES" sz="1800" dirty="0" err="1">
                <a:latin typeface="Times New Roman" pitchFamily="18" charset="0"/>
              </a:rPr>
              <a:t>represents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the</a:t>
            </a:r>
            <a:r>
              <a:rPr lang="es-ES" sz="1800" dirty="0">
                <a:latin typeface="Times New Roman" pitchFamily="18" charset="0"/>
              </a:rPr>
              <a:t> total sum </a:t>
            </a:r>
            <a:r>
              <a:rPr lang="es-ES" sz="1800" dirty="0" err="1">
                <a:latin typeface="Times New Roman" pitchFamily="18" charset="0"/>
              </a:rPr>
              <a:t>of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squares</a:t>
            </a:r>
            <a:r>
              <a:rPr lang="es-ES" sz="1800" dirty="0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   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Notice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Determination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coefficient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square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correlation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coefficient</a:t>
            </a:r>
            <a:r>
              <a:rPr lang="es-E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   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Determination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coefficient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varies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between</a:t>
            </a:r>
            <a:r>
              <a:rPr lang="es-ES" sz="2000" dirty="0">
                <a:latin typeface="Times New Roman" pitchFamily="18" charset="0"/>
              </a:rPr>
              <a:t> 0 and 1, </a:t>
            </a:r>
            <a:r>
              <a:rPr lang="es-ES" sz="2000" dirty="0" err="1">
                <a:latin typeface="Times New Roman" pitchFamily="18" charset="0"/>
              </a:rPr>
              <a:t>although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very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common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express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in </a:t>
            </a:r>
            <a:r>
              <a:rPr lang="es-ES" sz="2000" dirty="0" err="1">
                <a:latin typeface="Times New Roman" pitchFamily="18" charset="0"/>
              </a:rPr>
              <a:t>percentage</a:t>
            </a:r>
            <a:r>
              <a:rPr lang="es-ES" sz="2000" dirty="0">
                <a:latin typeface="Times New Roman" pitchFamily="18" charset="0"/>
              </a:rPr>
              <a:t>.  A </a:t>
            </a:r>
            <a:r>
              <a:rPr lang="es-ES" sz="2000" i="1" dirty="0">
                <a:latin typeface="Times New Roman" pitchFamily="18" charset="0"/>
              </a:rPr>
              <a:t>R</a:t>
            </a:r>
            <a:r>
              <a:rPr lang="es-ES" sz="2000" i="1" baseline="30000" dirty="0">
                <a:latin typeface="Times New Roman" pitchFamily="18" charset="0"/>
              </a:rPr>
              <a:t>2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greater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than</a:t>
            </a:r>
            <a:r>
              <a:rPr lang="es-ES" sz="2000" dirty="0">
                <a:latin typeface="Times New Roman" pitchFamily="18" charset="0"/>
              </a:rPr>
              <a:t>  70 % </a:t>
            </a:r>
            <a:r>
              <a:rPr lang="es-ES" sz="2000" dirty="0" err="1">
                <a:latin typeface="Times New Roman" pitchFamily="18" charset="0"/>
              </a:rPr>
              <a:t>indicates</a:t>
            </a:r>
            <a:r>
              <a:rPr lang="es-ES" sz="2000" dirty="0">
                <a:latin typeface="Times New Roman" pitchFamily="18" charset="0"/>
              </a:rPr>
              <a:t> a </a:t>
            </a:r>
            <a:r>
              <a:rPr lang="es-ES" sz="2000" dirty="0" err="1">
                <a:latin typeface="Times New Roman" pitchFamily="18" charset="0"/>
              </a:rPr>
              <a:t>good</a:t>
            </a:r>
            <a:r>
              <a:rPr lang="es-ES" sz="2000" dirty="0">
                <a:latin typeface="Times New Roman" pitchFamily="18" charset="0"/>
              </a:rPr>
              <a:t> linear </a:t>
            </a:r>
            <a:r>
              <a:rPr lang="es-ES" sz="2000" dirty="0" err="1">
                <a:latin typeface="Times New Roman" pitchFamily="18" charset="0"/>
              </a:rPr>
              <a:t>association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between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two</a:t>
            </a:r>
            <a:r>
              <a:rPr lang="es-ES" sz="2000" dirty="0">
                <a:latin typeface="Times New Roman" pitchFamily="18" charset="0"/>
              </a:rPr>
              <a:t> variables, and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X variable can be </a:t>
            </a:r>
            <a:r>
              <a:rPr lang="es-ES" sz="2000" dirty="0" err="1">
                <a:latin typeface="Times New Roman" pitchFamily="18" charset="0"/>
              </a:rPr>
              <a:t>used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predict</a:t>
            </a:r>
            <a:r>
              <a:rPr lang="es-ES" sz="2000" dirty="0">
                <a:latin typeface="Times New Roman" pitchFamily="18" charset="0"/>
              </a:rPr>
              <a:t> Y. </a:t>
            </a:r>
            <a:r>
              <a:rPr lang="es-ES" sz="2000" dirty="0" err="1">
                <a:latin typeface="Times New Roman" pitchFamily="18" charset="0"/>
              </a:rPr>
              <a:t>Also</a:t>
            </a:r>
            <a:r>
              <a:rPr lang="es-ES" sz="2000" dirty="0">
                <a:latin typeface="Times New Roman" pitchFamily="18" charset="0"/>
              </a:rPr>
              <a:t>, </a:t>
            </a:r>
            <a:r>
              <a:rPr lang="es-ES" sz="2000" i="1" dirty="0">
                <a:latin typeface="Times New Roman" pitchFamily="18" charset="0"/>
              </a:rPr>
              <a:t> </a:t>
            </a:r>
            <a:r>
              <a:rPr lang="es-ES" sz="2000" b="1" i="1" dirty="0">
                <a:latin typeface="Times New Roman" pitchFamily="18" charset="0"/>
              </a:rPr>
              <a:t>R</a:t>
            </a:r>
            <a:r>
              <a:rPr lang="es-ES" sz="2000" b="1" i="1" baseline="30000" dirty="0">
                <a:latin typeface="Times New Roman" pitchFamily="18" charset="0"/>
              </a:rPr>
              <a:t>2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indicates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which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percentage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total </a:t>
            </a:r>
            <a:r>
              <a:rPr lang="es-ES" sz="2000" dirty="0" err="1">
                <a:latin typeface="Times New Roman" pitchFamily="18" charset="0"/>
              </a:rPr>
              <a:t>variation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response variable Y 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explained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by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its</a:t>
            </a:r>
            <a:r>
              <a:rPr lang="es-ES" sz="2000" dirty="0">
                <a:latin typeface="Times New Roman" pitchFamily="18" charset="0"/>
              </a:rPr>
              <a:t> linear </a:t>
            </a:r>
            <a:r>
              <a:rPr lang="es-ES" sz="2000" dirty="0" err="1">
                <a:latin typeface="Times New Roman" pitchFamily="18" charset="0"/>
              </a:rPr>
              <a:t>relationship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with</a:t>
            </a:r>
            <a:r>
              <a:rPr lang="es-ES" sz="2000" dirty="0">
                <a:latin typeface="Times New Roman" pitchFamily="18" charset="0"/>
              </a:rPr>
              <a:t>  X.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In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example</a:t>
            </a:r>
            <a:r>
              <a:rPr lang="es-ES" sz="2000" dirty="0">
                <a:latin typeface="Times New Roman" pitchFamily="18" charset="0"/>
              </a:rPr>
              <a:t> 2,  R</a:t>
            </a:r>
            <a:r>
              <a:rPr lang="es-ES" sz="2000" baseline="30000" dirty="0">
                <a:latin typeface="Times New Roman" pitchFamily="18" charset="0"/>
              </a:rPr>
              <a:t>2</a:t>
            </a:r>
            <a:r>
              <a:rPr lang="es-ES" sz="2000" dirty="0">
                <a:latin typeface="Times New Roman" pitchFamily="18" charset="0"/>
              </a:rPr>
              <a:t>=73.6, </a:t>
            </a:r>
            <a:r>
              <a:rPr lang="es-ES" sz="2000" dirty="0" err="1">
                <a:latin typeface="Times New Roman" pitchFamily="18" charset="0"/>
              </a:rPr>
              <a:t>this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means</a:t>
            </a:r>
            <a:r>
              <a:rPr lang="es-ES" sz="2000" dirty="0">
                <a:latin typeface="Times New Roman" pitchFamily="18" charset="0"/>
              </a:rPr>
              <a:t> 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73.6%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variability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home </a:t>
            </a:r>
            <a:r>
              <a:rPr lang="es-ES" sz="2000" dirty="0" err="1">
                <a:latin typeface="Times New Roman" pitchFamily="18" charset="0"/>
              </a:rPr>
              <a:t>prices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explained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by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its</a:t>
            </a:r>
            <a:r>
              <a:rPr lang="es-ES" sz="2000" dirty="0">
                <a:latin typeface="Times New Roman" pitchFamily="18" charset="0"/>
              </a:rPr>
              <a:t> linear </a:t>
            </a:r>
            <a:r>
              <a:rPr lang="es-ES" sz="2000" dirty="0" err="1">
                <a:latin typeface="Times New Roman" pitchFamily="18" charset="0"/>
              </a:rPr>
              <a:t>relationship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with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its</a:t>
            </a:r>
            <a:r>
              <a:rPr lang="es-ES" sz="2000" dirty="0">
                <a:latin typeface="Times New Roman" pitchFamily="18" charset="0"/>
              </a:rPr>
              <a:t> área.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variable área </a:t>
            </a:r>
            <a:r>
              <a:rPr lang="es-ES" sz="2000" dirty="0" err="1">
                <a:latin typeface="Times New Roman" pitchFamily="18" charset="0"/>
              </a:rPr>
              <a:t>may</a:t>
            </a:r>
            <a:r>
              <a:rPr lang="es-ES" sz="2000" dirty="0">
                <a:latin typeface="Times New Roman" pitchFamily="18" charset="0"/>
              </a:rPr>
              <a:t> be </a:t>
            </a:r>
            <a:r>
              <a:rPr lang="es-ES" sz="2000" dirty="0" err="1">
                <a:latin typeface="Times New Roman" pitchFamily="18" charset="0"/>
              </a:rPr>
              <a:t>used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predict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predict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Price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a </a:t>
            </a:r>
            <a:r>
              <a:rPr lang="es-ES" sz="2000" dirty="0" err="1">
                <a:latin typeface="Times New Roman" pitchFamily="18" charset="0"/>
              </a:rPr>
              <a:t>house</a:t>
            </a:r>
            <a:r>
              <a:rPr lang="es-ES" sz="2000" dirty="0">
                <a:latin typeface="Times New Roman" pitchFamily="18" charset="0"/>
              </a:rPr>
              <a:t>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0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97576"/>
              </p:ext>
            </p:extLst>
          </p:nvPr>
        </p:nvGraphicFramePr>
        <p:xfrm>
          <a:off x="4343400" y="1905000"/>
          <a:ext cx="1143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3" imgW="672808" imgH="393529" progId="">
                  <p:embed/>
                </p:oleObj>
              </mc:Choice>
              <mc:Fallback>
                <p:oleObj name="Equation" r:id="rId3" imgW="672808" imgH="39352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5000"/>
                        <a:ext cx="11430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AC07-3D4D-45FC-945E-B714FE7497E0}" type="slidenum">
              <a:rPr lang="en-US"/>
              <a:pPr/>
              <a:t>21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err="1">
                <a:latin typeface="Times New Roman" pitchFamily="18" charset="0"/>
              </a:rPr>
              <a:t>Multiple</a:t>
            </a:r>
            <a:r>
              <a:rPr lang="es-ES" sz="3600" b="1" dirty="0">
                <a:latin typeface="Times New Roman" pitchFamily="18" charset="0"/>
              </a:rPr>
              <a:t> Linear </a:t>
            </a:r>
            <a:r>
              <a:rPr lang="es-ES" sz="3600" b="1" dirty="0" err="1">
                <a:latin typeface="Times New Roman" pitchFamily="18" charset="0"/>
              </a:rPr>
              <a:t>Regression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multiple</a:t>
            </a:r>
            <a:r>
              <a:rPr lang="es-ES" sz="2200" dirty="0">
                <a:latin typeface="Times New Roman" pitchFamily="18" charset="0"/>
              </a:rPr>
              <a:t> linear </a:t>
            </a:r>
            <a:r>
              <a:rPr lang="es-ES" sz="2200" dirty="0" err="1">
                <a:latin typeface="Times New Roman" pitchFamily="18" charset="0"/>
              </a:rPr>
              <a:t>regression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model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with</a:t>
            </a:r>
            <a:r>
              <a:rPr lang="es-ES" sz="2200" dirty="0">
                <a:latin typeface="Times New Roman" pitchFamily="18" charset="0"/>
              </a:rPr>
              <a:t> p predictor variables X</a:t>
            </a:r>
            <a:r>
              <a:rPr lang="es-ES" sz="2200" baseline="-25000" dirty="0">
                <a:latin typeface="Times New Roman" pitchFamily="18" charset="0"/>
              </a:rPr>
              <a:t>1</a:t>
            </a:r>
            <a:r>
              <a:rPr lang="es-ES" sz="2200" dirty="0">
                <a:latin typeface="Times New Roman" pitchFamily="18" charset="0"/>
              </a:rPr>
              <a:t>,…</a:t>
            </a:r>
            <a:r>
              <a:rPr lang="es-ES" sz="2200" dirty="0" err="1">
                <a:latin typeface="Times New Roman" pitchFamily="18" charset="0"/>
              </a:rPr>
              <a:t>X</a:t>
            </a:r>
            <a:r>
              <a:rPr lang="es-ES" sz="2200" baseline="-25000" dirty="0" err="1">
                <a:latin typeface="Times New Roman" pitchFamily="18" charset="0"/>
              </a:rPr>
              <a:t>p</a:t>
            </a:r>
            <a:r>
              <a:rPr lang="es-ES" sz="2200" dirty="0">
                <a:latin typeface="Times New Roman" pitchFamily="18" charset="0"/>
              </a:rPr>
              <a:t>, </a:t>
            </a:r>
            <a:r>
              <a:rPr lang="es-ES" sz="2200" dirty="0" err="1">
                <a:latin typeface="Times New Roman" pitchFamily="18" charset="0"/>
              </a:rPr>
              <a:t>is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given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by</a:t>
            </a:r>
            <a:endParaRPr lang="es-E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constants</a:t>
            </a:r>
            <a:r>
              <a:rPr lang="es-ES" sz="2200" dirty="0">
                <a:latin typeface="Times New Roman" pitchFamily="18" charset="0"/>
              </a:rPr>
              <a:t>  </a:t>
            </a:r>
            <a:r>
              <a:rPr lang="el-GR" sz="2200" dirty="0">
                <a:latin typeface="Times New Roman" pitchFamily="18" charset="0"/>
              </a:rPr>
              <a:t>β</a:t>
            </a:r>
            <a:r>
              <a:rPr lang="en-US" sz="2200" baseline="-25000" dirty="0">
                <a:latin typeface="Times New Roman" pitchFamily="18" charset="0"/>
              </a:rPr>
              <a:t>o</a:t>
            </a:r>
            <a:r>
              <a:rPr lang="en-US" sz="2200" dirty="0">
                <a:latin typeface="Times New Roman" pitchFamily="18" charset="0"/>
              </a:rPr>
              <a:t>,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l-GR" sz="2200" dirty="0">
                <a:latin typeface="Times New Roman" pitchFamily="18" charset="0"/>
              </a:rPr>
              <a:t>β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l-GR" sz="2200" dirty="0">
                <a:latin typeface="Times New Roman" pitchFamily="18" charset="0"/>
              </a:rPr>
              <a:t>β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…. </a:t>
            </a:r>
            <a:r>
              <a:rPr lang="el-GR" sz="2200" dirty="0">
                <a:latin typeface="Times New Roman" pitchFamily="18" charset="0"/>
              </a:rPr>
              <a:t>β</a:t>
            </a:r>
            <a:r>
              <a:rPr lang="en-US" sz="2200" baseline="-25000" dirty="0">
                <a:latin typeface="Times New Roman" pitchFamily="18" charset="0"/>
              </a:rPr>
              <a:t>p</a:t>
            </a:r>
            <a:r>
              <a:rPr lang="es-ES" sz="2200" dirty="0">
                <a:latin typeface="Times New Roman" pitchFamily="18" charset="0"/>
              </a:rPr>
              <a:t> ,   are </a:t>
            </a:r>
            <a:r>
              <a:rPr lang="es-ES" sz="2200" dirty="0" err="1">
                <a:latin typeface="Times New Roman" pitchFamily="18" charset="0"/>
              </a:rPr>
              <a:t>called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regression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coefficients</a:t>
            </a:r>
            <a:r>
              <a:rPr lang="es-ES" sz="2200" dirty="0">
                <a:latin typeface="Times New Roman" pitchFamily="18" charset="0"/>
              </a:rPr>
              <a:t> and </a:t>
            </a:r>
            <a:r>
              <a:rPr lang="es-ES" sz="2200" dirty="0" err="1">
                <a:latin typeface="Times New Roman" pitchFamily="18" charset="0"/>
              </a:rPr>
              <a:t>they</a:t>
            </a:r>
            <a:r>
              <a:rPr lang="es-ES" sz="2200" dirty="0">
                <a:latin typeface="Times New Roman" pitchFamily="18" charset="0"/>
              </a:rPr>
              <a:t> are </a:t>
            </a:r>
            <a:r>
              <a:rPr lang="es-ES" sz="2200" dirty="0" err="1">
                <a:latin typeface="Times New Roman" pitchFamily="18" charset="0"/>
              </a:rPr>
              <a:t>estimated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by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least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squares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method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using</a:t>
            </a:r>
            <a:r>
              <a:rPr lang="es-ES" sz="2200" dirty="0">
                <a:latin typeface="Times New Roman" pitchFamily="18" charset="0"/>
              </a:rPr>
              <a:t> a training </a:t>
            </a:r>
            <a:r>
              <a:rPr lang="es-ES" sz="2200" dirty="0" err="1">
                <a:latin typeface="Times New Roman" pitchFamily="18" charset="0"/>
              </a:rPr>
              <a:t>dataset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of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i="1" dirty="0">
                <a:latin typeface="Times New Roman" pitchFamily="18" charset="0"/>
              </a:rPr>
              <a:t>n </a:t>
            </a:r>
            <a:r>
              <a:rPr lang="es-ES" sz="2200" dirty="0" err="1">
                <a:latin typeface="Times New Roman" pitchFamily="18" charset="0"/>
              </a:rPr>
              <a:t>observations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of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form</a:t>
            </a:r>
            <a:r>
              <a:rPr lang="es-ES" sz="2200" dirty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200" dirty="0">
                <a:latin typeface="Times New Roman" pitchFamily="18" charset="0"/>
              </a:rPr>
              <a:t>                 ,  </a:t>
            </a:r>
            <a:r>
              <a:rPr lang="es-ES" sz="2200" dirty="0" err="1">
                <a:latin typeface="Times New Roman" pitchFamily="18" charset="0"/>
              </a:rPr>
              <a:t>for</a:t>
            </a:r>
            <a:r>
              <a:rPr lang="es-ES" sz="2200" dirty="0">
                <a:latin typeface="Times New Roman" pitchFamily="18" charset="0"/>
              </a:rPr>
              <a:t>            .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term</a:t>
            </a:r>
            <a:r>
              <a:rPr lang="es-ES" sz="2200" dirty="0">
                <a:latin typeface="Times New Roman" pitchFamily="18" charset="0"/>
              </a:rPr>
              <a:t>   </a:t>
            </a:r>
            <a:r>
              <a:rPr lang="el-GR" sz="2200" dirty="0">
                <a:latin typeface="Times New Roman" pitchFamily="18" charset="0"/>
              </a:rPr>
              <a:t>ε</a:t>
            </a:r>
            <a:r>
              <a:rPr lang="es-ES" sz="2200" baseline="-25000" dirty="0">
                <a:latin typeface="Times New Roman" pitchFamily="18" charset="0"/>
              </a:rPr>
              <a:t>i</a:t>
            </a:r>
            <a:r>
              <a:rPr lang="es-ES" sz="2200" dirty="0">
                <a:latin typeface="Times New Roman" pitchFamily="18" charset="0"/>
              </a:rPr>
              <a:t>    </a:t>
            </a:r>
            <a:r>
              <a:rPr lang="es-ES" sz="2200" dirty="0" err="1">
                <a:latin typeface="Times New Roman" pitchFamily="18" charset="0"/>
              </a:rPr>
              <a:t>is</a:t>
            </a:r>
            <a:r>
              <a:rPr lang="es-ES" sz="2200" dirty="0">
                <a:latin typeface="Times New Roman" pitchFamily="18" charset="0"/>
              </a:rPr>
              <a:t> a </a:t>
            </a:r>
            <a:r>
              <a:rPr lang="es-ES" sz="2200" dirty="0" err="1">
                <a:latin typeface="Times New Roman" pitchFamily="18" charset="0"/>
              </a:rPr>
              <a:t>random</a:t>
            </a:r>
            <a:r>
              <a:rPr lang="es-ES" sz="2200" dirty="0">
                <a:latin typeface="Times New Roman" pitchFamily="18" charset="0"/>
              </a:rPr>
              <a:t> variable </a:t>
            </a:r>
            <a:r>
              <a:rPr lang="es-ES" sz="2200" dirty="0" err="1">
                <a:latin typeface="Times New Roman" pitchFamily="18" charset="0"/>
              </a:rPr>
              <a:t>with</a:t>
            </a:r>
            <a:r>
              <a:rPr lang="es-ES" sz="2200" dirty="0">
                <a:latin typeface="Times New Roman" pitchFamily="18" charset="0"/>
              </a:rPr>
              <a:t> mean  0 and </a:t>
            </a:r>
            <a:r>
              <a:rPr lang="es-ES" sz="2200" dirty="0" err="1">
                <a:latin typeface="Times New Roman" pitchFamily="18" charset="0"/>
              </a:rPr>
              <a:t>variance</a:t>
            </a:r>
            <a:r>
              <a:rPr lang="es-ES" sz="2200" dirty="0">
                <a:latin typeface="Times New Roman" pitchFamily="18" charset="0"/>
              </a:rPr>
              <a:t>       . 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200" dirty="0" err="1">
                <a:latin typeface="Times New Roman" pitchFamily="18" charset="0"/>
              </a:rPr>
              <a:t>Among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Python’ modules </a:t>
            </a:r>
            <a:r>
              <a:rPr lang="es-ES" sz="2200" dirty="0" err="1">
                <a:latin typeface="Times New Roman" pitchFamily="18" charset="0"/>
              </a:rPr>
              <a:t>for</a:t>
            </a:r>
            <a:r>
              <a:rPr lang="es-ES" sz="2200" dirty="0">
                <a:latin typeface="Times New Roman" pitchFamily="18" charset="0"/>
              </a:rPr>
              <a:t> linear </a:t>
            </a:r>
            <a:r>
              <a:rPr lang="es-ES" sz="2200" dirty="0" err="1">
                <a:latin typeface="Times New Roman" pitchFamily="18" charset="0"/>
              </a:rPr>
              <a:t>regression</a:t>
            </a:r>
            <a:r>
              <a:rPr lang="es-ES" sz="2200" dirty="0">
                <a:latin typeface="Times New Roman" pitchFamily="18" charset="0"/>
              </a:rPr>
              <a:t>  are: </a:t>
            </a:r>
            <a:r>
              <a:rPr lang="es-ES" sz="2200" dirty="0" err="1">
                <a:latin typeface="Times New Roman" pitchFamily="18" charset="0"/>
              </a:rPr>
              <a:t>Statsmodels</a:t>
            </a:r>
            <a:r>
              <a:rPr lang="es-ES" sz="2200" dirty="0">
                <a:latin typeface="Times New Roman" pitchFamily="18" charset="0"/>
              </a:rPr>
              <a:t>, el </a:t>
            </a:r>
            <a:r>
              <a:rPr lang="es-ES" sz="2200" dirty="0" err="1">
                <a:latin typeface="Times New Roman" pitchFamily="18" charset="0"/>
              </a:rPr>
              <a:t>submodule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linear_model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from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sklearn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includes</a:t>
            </a:r>
            <a:r>
              <a:rPr lang="es-ES" sz="2200" dirty="0">
                <a:latin typeface="Times New Roman" pitchFamily="18" charset="0"/>
              </a:rPr>
              <a:t> Linear </a:t>
            </a:r>
            <a:r>
              <a:rPr lang="es-ES" sz="2200" dirty="0" err="1">
                <a:latin typeface="Times New Roman" pitchFamily="18" charset="0"/>
              </a:rPr>
              <a:t>regression</a:t>
            </a:r>
            <a:r>
              <a:rPr lang="es-ES" sz="2200" dirty="0">
                <a:latin typeface="Times New Roman" pitchFamily="18" charset="0"/>
              </a:rPr>
              <a:t> and </a:t>
            </a:r>
            <a:r>
              <a:rPr lang="es-ES" sz="2200" dirty="0" err="1">
                <a:latin typeface="Times New Roman" pitchFamily="18" charset="0"/>
              </a:rPr>
              <a:t>tensorflow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includes</a:t>
            </a:r>
            <a:r>
              <a:rPr lang="es-ES" sz="2200" dirty="0">
                <a:latin typeface="Times New Roman" pitchFamily="18" charset="0"/>
              </a:rPr>
              <a:t> linear </a:t>
            </a:r>
            <a:r>
              <a:rPr lang="es-ES" sz="2200" dirty="0" err="1">
                <a:latin typeface="Times New Roman" pitchFamily="18" charset="0"/>
              </a:rPr>
              <a:t>regression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using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Gradient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Descent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method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to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minimize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Sum </a:t>
            </a:r>
            <a:r>
              <a:rPr lang="es-ES" sz="2200" dirty="0" err="1">
                <a:latin typeface="Times New Roman" pitchFamily="18" charset="0"/>
              </a:rPr>
              <a:t>of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Squares</a:t>
            </a:r>
            <a:r>
              <a:rPr lang="es-ES" sz="2200" dirty="0">
                <a:latin typeface="Times New Roman" pitchFamily="18" charset="0"/>
              </a:rPr>
              <a:t> Error.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524000" y="31252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1524000" y="31252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56509"/>
              </p:ext>
            </p:extLst>
          </p:nvPr>
        </p:nvGraphicFramePr>
        <p:xfrm>
          <a:off x="329410" y="3376709"/>
          <a:ext cx="1575590" cy="37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4" name="Equation" r:id="rId3" imgW="990170" imgH="241195" progId="Equation.3">
                  <p:embed/>
                </p:oleObj>
              </mc:Choice>
              <mc:Fallback>
                <p:oleObj name="Equation" r:id="rId3" imgW="990170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10" y="3376709"/>
                        <a:ext cx="1575590" cy="378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76567"/>
              </p:ext>
            </p:extLst>
          </p:nvPr>
        </p:nvGraphicFramePr>
        <p:xfrm>
          <a:off x="2552700" y="3507954"/>
          <a:ext cx="6858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5" name="Equation" r:id="rId5" imgW="583947" imgH="203112" progId="Equation.3">
                  <p:embed/>
                </p:oleObj>
              </mc:Choice>
              <mc:Fallback>
                <p:oleObj name="Equation" r:id="rId5" imgW="583947" imgH="203112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507954"/>
                        <a:ext cx="6858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77668"/>
              </p:ext>
            </p:extLst>
          </p:nvPr>
        </p:nvGraphicFramePr>
        <p:xfrm>
          <a:off x="10489554" y="3323805"/>
          <a:ext cx="254646" cy="37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6"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9554" y="3323805"/>
                        <a:ext cx="254646" cy="378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E1F14058-E3EE-4605-992A-88B2B8A09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02252"/>
              </p:ext>
            </p:extLst>
          </p:nvPr>
        </p:nvGraphicFramePr>
        <p:xfrm>
          <a:off x="2061593" y="2011148"/>
          <a:ext cx="54483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7" name="Equation" r:id="rId9" imgW="3175000" imgH="317500" progId="Equation.3">
                  <p:embed/>
                </p:oleObj>
              </mc:Choice>
              <mc:Fallback>
                <p:oleObj name="Equation" r:id="rId9" imgW="3175000" imgH="317500" progId="Equation.3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DD773857-7FFF-4C92-98CB-A3D5F964B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593" y="2011148"/>
                        <a:ext cx="54483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916DDE-6B82-4F27-A085-E095131F3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600" dirty="0">
                <a:latin typeface="Times New Roman" panose="02020603050405020304" pitchFamily="18" charset="0"/>
              </a:rPr>
              <a:t>The multiple linear regression model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B03932D-8DA5-4305-A781-23C5727BB4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1"/>
            <a:ext cx="10210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R" sz="2400" dirty="0">
                <a:latin typeface="Times New Roman" panose="02020603050405020304" pitchFamily="18" charset="0"/>
              </a:rPr>
              <a:t>In matrix form</a:t>
            </a:r>
            <a:r>
              <a:rPr lang="en-US" altLang="en-PR" sz="2800" dirty="0">
                <a:latin typeface="Times New Roman" panose="02020603050405020304" pitchFamily="18" charset="0"/>
              </a:rPr>
              <a:t> :  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563E1259-72FF-4DFD-B726-C780A6F7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4377D98A-E9CB-4EFF-B273-713FD71B23D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472782"/>
              </p:ext>
            </p:extLst>
          </p:nvPr>
        </p:nvGraphicFramePr>
        <p:xfrm>
          <a:off x="1347651" y="2667000"/>
          <a:ext cx="6272349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7" name="Bitmap Image" r:id="rId3" imgW="3371429" imgH="1523810" progId="Paint.Picture">
                  <p:embed/>
                </p:oleObj>
              </mc:Choice>
              <mc:Fallback>
                <p:oleObj name="Bitmap Image" r:id="rId3" imgW="3371429" imgH="1523810" progId="Paint.Picture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4377D98A-E9CB-4EFF-B273-713FD71B23D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51" y="2667000"/>
                        <a:ext cx="6272349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9">
            <a:extLst>
              <a:ext uri="{FF2B5EF4-FFF2-40B4-BE49-F238E27FC236}">
                <a16:creationId xmlns:a16="http://schemas.microsoft.com/office/drawing/2014/main" id="{95AB8CE5-514F-495B-A264-FB61336B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A58F553E-DD70-4C03-A786-1E22CF356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30849"/>
              </p:ext>
            </p:extLst>
          </p:nvPr>
        </p:nvGraphicFramePr>
        <p:xfrm>
          <a:off x="3505200" y="1514681"/>
          <a:ext cx="2895600" cy="68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8" name="Equation" r:id="rId5" imgW="723586" imgH="203112" progId="Equation.3">
                  <p:embed/>
                </p:oleObj>
              </mc:Choice>
              <mc:Fallback>
                <p:oleObj name="Equation" r:id="rId5" imgW="723586" imgH="203112" progId="Equation.3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A58F553E-DD70-4C03-A786-1E22CF356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14681"/>
                        <a:ext cx="2895600" cy="687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Footer Placeholder 2">
            <a:extLst>
              <a:ext uri="{FF2B5EF4-FFF2-40B4-BE49-F238E27FC236}">
                <a16:creationId xmlns:a16="http://schemas.microsoft.com/office/drawing/2014/main" id="{502952BC-A553-4CA5-9FEE-C5724E5B1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83134-1C3D-46E6-B973-423E9848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E78D-22B3-4A3C-9D0B-164E1CBE5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04D-ABA1-4913-A99E-3091558CC5D8}" type="slidenum">
              <a:rPr lang="en-US"/>
              <a:pPr/>
              <a:t>23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>
                <a:latin typeface="Times New Roman" pitchFamily="18" charset="0"/>
              </a:rPr>
              <a:t>Interpretación del coeficiente de regresión estimado </a:t>
            </a:r>
            <a:r>
              <a:rPr lang="en-US" sz="3600" b="1"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sz="3600" b="1" baseline="-25000">
                <a:latin typeface="Times New Roman" pitchFamily="18" charset="0"/>
              </a:rPr>
              <a:t>j</a:t>
            </a:r>
            <a:endParaRPr lang="en-US" sz="3600" b="1" baseline="-25000">
              <a:latin typeface="Times New Roman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estimated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of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poblacional </a:t>
            </a:r>
            <a:r>
              <a:rPr lang="es-ES" sz="2200" dirty="0" err="1">
                <a:latin typeface="Times New Roman" pitchFamily="18" charset="0"/>
              </a:rPr>
              <a:t>regression</a:t>
            </a:r>
            <a:r>
              <a:rPr lang="es-ES" sz="2200" dirty="0">
                <a:latin typeface="Times New Roman" pitchFamily="18" charset="0"/>
              </a:rPr>
              <a:t>  </a:t>
            </a:r>
            <a:r>
              <a:rPr lang="es-ES" sz="2200" dirty="0" err="1">
                <a:latin typeface="Times New Roman" pitchFamily="18" charset="0"/>
              </a:rPr>
              <a:t>coefficient</a:t>
            </a:r>
            <a:r>
              <a:rPr lang="es-ES" sz="2200" dirty="0">
                <a:latin typeface="Times New Roman" pitchFamily="18" charset="0"/>
              </a:rPr>
              <a:t>, </a:t>
            </a:r>
            <a:r>
              <a:rPr lang="es-ES" sz="2200" dirty="0" err="1">
                <a:latin typeface="Times New Roman" pitchFamily="18" charset="0"/>
              </a:rPr>
              <a:t>b</a:t>
            </a:r>
            <a:r>
              <a:rPr lang="es-ES" sz="2200" baseline="-25000" dirty="0" err="1">
                <a:latin typeface="Times New Roman" pitchFamily="18" charset="0"/>
              </a:rPr>
              <a:t>j</a:t>
            </a:r>
            <a:r>
              <a:rPr lang="es-ES" sz="2200" dirty="0">
                <a:latin typeface="Times New Roman" pitchFamily="18" charset="0"/>
              </a:rPr>
              <a:t>,  </a:t>
            </a:r>
            <a:r>
              <a:rPr lang="es-ES" sz="2200" dirty="0" err="1">
                <a:latin typeface="Times New Roman" pitchFamily="18" charset="0"/>
              </a:rPr>
              <a:t>for</a:t>
            </a:r>
            <a:r>
              <a:rPr lang="es-ES" sz="2200" dirty="0">
                <a:latin typeface="Times New Roman" pitchFamily="18" charset="0"/>
              </a:rPr>
              <a:t>               </a:t>
            </a:r>
            <a:r>
              <a:rPr lang="es-ES" sz="2200" dirty="0" err="1">
                <a:latin typeface="Times New Roman" pitchFamily="18" charset="0"/>
              </a:rPr>
              <a:t>is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represented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by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sz="2200" i="1" baseline="-25000" dirty="0">
                <a:latin typeface="Times New Roman" pitchFamily="18" charset="0"/>
              </a:rPr>
              <a:t>j</a:t>
            </a:r>
            <a:r>
              <a:rPr lang="es-ES" sz="2200" dirty="0">
                <a:latin typeface="Times New Roman" pitchFamily="18" charset="0"/>
              </a:rPr>
              <a:t>.  </a:t>
            </a:r>
            <a:r>
              <a:rPr lang="es-ES" sz="2200" dirty="0" err="1">
                <a:latin typeface="Times New Roman" pitchFamily="18" charset="0"/>
              </a:rPr>
              <a:t>This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estimated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indicates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expected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change</a:t>
            </a:r>
            <a:r>
              <a:rPr lang="es-ES" sz="2200" dirty="0">
                <a:latin typeface="Times New Roman" pitchFamily="18" charset="0"/>
              </a:rPr>
              <a:t> in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response variable Y </a:t>
            </a:r>
            <a:r>
              <a:rPr lang="es-ES" sz="2200" dirty="0" err="1">
                <a:latin typeface="Times New Roman" pitchFamily="18" charset="0"/>
              </a:rPr>
              <a:t>when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predictor variable  </a:t>
            </a:r>
            <a:r>
              <a:rPr lang="es-ES" sz="2200" i="1" dirty="0" err="1">
                <a:latin typeface="Times New Roman" pitchFamily="18" charset="0"/>
              </a:rPr>
              <a:t>X</a:t>
            </a:r>
            <a:r>
              <a:rPr lang="es-ES" sz="2200" i="1" baseline="-25000" dirty="0" err="1">
                <a:latin typeface="Times New Roman" pitchFamily="18" charset="0"/>
              </a:rPr>
              <a:t>j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changes</a:t>
            </a:r>
            <a:r>
              <a:rPr lang="es-ES" sz="2200" dirty="0">
                <a:latin typeface="Times New Roman" pitchFamily="18" charset="0"/>
              </a:rPr>
              <a:t> in </a:t>
            </a:r>
            <a:r>
              <a:rPr lang="es-ES" sz="2200" dirty="0" err="1">
                <a:latin typeface="Times New Roman" pitchFamily="18" charset="0"/>
              </a:rPr>
              <a:t>one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additional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unit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assuming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that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the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other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predictors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remain</a:t>
            </a:r>
            <a:r>
              <a:rPr lang="es-ES" sz="2200" dirty="0">
                <a:latin typeface="Times New Roman" pitchFamily="18" charset="0"/>
              </a:rPr>
              <a:t> </a:t>
            </a:r>
            <a:r>
              <a:rPr lang="es-ES" sz="2200" dirty="0" err="1">
                <a:latin typeface="Times New Roman" pitchFamily="18" charset="0"/>
              </a:rPr>
              <a:t>constant</a:t>
            </a:r>
            <a:r>
              <a:rPr lang="es-ES" sz="2200" dirty="0">
                <a:latin typeface="Times New Roman" pitchFamily="18" charset="0"/>
              </a:rPr>
              <a:t>.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24000" y="3144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80746"/>
              </p:ext>
            </p:extLst>
          </p:nvPr>
        </p:nvGraphicFramePr>
        <p:xfrm>
          <a:off x="7899400" y="1702290"/>
          <a:ext cx="8382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3" imgW="647419" imgH="203112" progId="Equation.3">
                  <p:embed/>
                </p:oleObj>
              </mc:Choice>
              <mc:Fallback>
                <p:oleObj name="Equation" r:id="rId3" imgW="647419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1702290"/>
                        <a:ext cx="838200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1EEBC0B-7DE7-4326-88F2-AD0F23BBF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R" dirty="0"/>
              <a:t>Example</a:t>
            </a:r>
            <a:endParaRPr lang="en-PR" altLang="en-PR" dirty="0"/>
          </a:p>
        </p:txBody>
      </p:sp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E228B5EF-B040-41C7-9560-809FD3DEF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n-PR"/>
              <a:t>ESMA4016                                               Edgar Acuna</a:t>
            </a:r>
            <a:endParaRPr lang="en-US" altLang="en-PR"/>
          </a:p>
        </p:txBody>
      </p:sp>
      <p:sp>
        <p:nvSpPr>
          <p:cNvPr id="6149" name="TextBox 4">
            <a:extLst>
              <a:ext uri="{FF2B5EF4-FFF2-40B4-BE49-F238E27FC236}">
                <a16:creationId xmlns:a16="http://schemas.microsoft.com/office/drawing/2014/main" id="{E64D596E-C5F5-4E11-A3C9-BAD088D6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1"/>
            <a:ext cx="9982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R" altLang="en-PR" sz="2400" dirty="0" err="1"/>
              <a:t>Consider</a:t>
            </a:r>
            <a:r>
              <a:rPr lang="es-PR" altLang="en-PR" sz="2400" dirty="0"/>
              <a:t> </a:t>
            </a:r>
            <a:r>
              <a:rPr lang="es-PR" altLang="en-PR" sz="2400" dirty="0" err="1"/>
              <a:t>the</a:t>
            </a:r>
            <a:r>
              <a:rPr lang="es-PR" altLang="en-PR" sz="2400" dirty="0"/>
              <a:t>  </a:t>
            </a:r>
            <a:r>
              <a:rPr lang="es-PR" altLang="en-PR" sz="2400" b="1" dirty="0"/>
              <a:t>millaje </a:t>
            </a:r>
            <a:r>
              <a:rPr lang="es-PR" altLang="en-PR" sz="2400" dirty="0" err="1"/>
              <a:t>dataset</a:t>
            </a:r>
            <a:r>
              <a:rPr lang="es-PR" altLang="en-PR" sz="2400" b="1" dirty="0"/>
              <a:t>, </a:t>
            </a:r>
            <a:r>
              <a:rPr lang="es-PR" altLang="en-PR" sz="2400" dirty="0" err="1"/>
              <a:t>where</a:t>
            </a:r>
            <a:r>
              <a:rPr lang="es-PR" altLang="en-PR" sz="2400" dirty="0"/>
              <a:t> </a:t>
            </a:r>
            <a:r>
              <a:rPr lang="es-PR" altLang="en-PR" sz="2400" dirty="0" err="1"/>
              <a:t>the</a:t>
            </a:r>
            <a:r>
              <a:rPr lang="es-PR" altLang="en-PR" sz="2400" dirty="0"/>
              <a:t> response variable </a:t>
            </a:r>
            <a:r>
              <a:rPr lang="es-PR" altLang="en-PR" sz="2400" dirty="0" err="1"/>
              <a:t>is</a:t>
            </a:r>
            <a:endParaRPr lang="es-PR" altLang="en-PR" sz="2400" dirty="0"/>
          </a:p>
          <a:p>
            <a:r>
              <a:rPr lang="es-PR" altLang="en-PR" sz="2400" dirty="0"/>
              <a:t>Y= (MPG) miles per </a:t>
            </a:r>
            <a:r>
              <a:rPr lang="es-PR" altLang="en-PR" sz="2400" dirty="0" err="1"/>
              <a:t>galon</a:t>
            </a:r>
            <a:r>
              <a:rPr lang="es-PR" altLang="en-PR" sz="2400" dirty="0"/>
              <a:t> </a:t>
            </a:r>
            <a:r>
              <a:rPr lang="es-PR" altLang="en-PR" sz="2400" dirty="0" err="1"/>
              <a:t>of</a:t>
            </a:r>
            <a:r>
              <a:rPr lang="es-PR" altLang="en-PR" sz="2400" dirty="0"/>
              <a:t> a car, and </a:t>
            </a:r>
            <a:r>
              <a:rPr lang="es-PR" altLang="en-PR" sz="2400" dirty="0" err="1"/>
              <a:t>the</a:t>
            </a:r>
            <a:r>
              <a:rPr lang="es-PR" altLang="en-PR" sz="2400" dirty="0"/>
              <a:t> predictor variables are:</a:t>
            </a:r>
          </a:p>
          <a:p>
            <a:r>
              <a:rPr lang="es-PR" altLang="en-PR" sz="2400" dirty="0"/>
              <a:t>X</a:t>
            </a:r>
            <a:r>
              <a:rPr lang="es-PR" altLang="en-PR" sz="2400" baseline="-25000" dirty="0"/>
              <a:t>1</a:t>
            </a:r>
            <a:r>
              <a:rPr lang="es-PR" altLang="en-PR" sz="2400" dirty="0"/>
              <a:t>=(VOL): </a:t>
            </a:r>
            <a:r>
              <a:rPr lang="es-PR" altLang="en-PR" sz="2400" dirty="0" err="1"/>
              <a:t>volume</a:t>
            </a:r>
            <a:r>
              <a:rPr lang="es-PR" altLang="en-PR" sz="2400" dirty="0"/>
              <a:t>,</a:t>
            </a:r>
          </a:p>
          <a:p>
            <a:r>
              <a:rPr lang="es-PR" altLang="en-PR" sz="2400" dirty="0"/>
              <a:t> X</a:t>
            </a:r>
            <a:r>
              <a:rPr lang="es-PR" altLang="en-PR" sz="2400" baseline="-25000" dirty="0"/>
              <a:t>2</a:t>
            </a:r>
            <a:r>
              <a:rPr lang="es-PR" altLang="en-PR" sz="2400" dirty="0"/>
              <a:t>=(HP): </a:t>
            </a:r>
            <a:r>
              <a:rPr lang="es-PR" altLang="en-PR" sz="2400" dirty="0" err="1"/>
              <a:t>horsepower</a:t>
            </a:r>
            <a:r>
              <a:rPr lang="es-PR" altLang="en-PR" sz="2400" dirty="0"/>
              <a:t>, </a:t>
            </a:r>
          </a:p>
          <a:p>
            <a:r>
              <a:rPr lang="es-PR" altLang="en-PR" sz="2400" dirty="0"/>
              <a:t>X</a:t>
            </a:r>
            <a:r>
              <a:rPr lang="es-PR" altLang="en-PR" sz="2400" baseline="-25000" dirty="0"/>
              <a:t>3</a:t>
            </a:r>
            <a:r>
              <a:rPr lang="es-PR" altLang="en-PR" sz="2400" dirty="0"/>
              <a:t>= (SP) :</a:t>
            </a:r>
            <a:r>
              <a:rPr lang="es-PR" altLang="en-PR" sz="2400" dirty="0" err="1"/>
              <a:t>maximum</a:t>
            </a:r>
            <a:r>
              <a:rPr lang="es-PR" altLang="en-PR" sz="2400" dirty="0"/>
              <a:t> </a:t>
            </a:r>
            <a:r>
              <a:rPr lang="es-PR" altLang="en-PR" sz="2400" dirty="0" err="1"/>
              <a:t>speed</a:t>
            </a:r>
            <a:r>
              <a:rPr lang="es-PR" altLang="en-PR" sz="2400" dirty="0"/>
              <a:t>  and,</a:t>
            </a:r>
          </a:p>
          <a:p>
            <a:r>
              <a:rPr lang="es-PR" altLang="en-PR" sz="2400" dirty="0"/>
              <a:t>X</a:t>
            </a:r>
            <a:r>
              <a:rPr lang="es-PR" altLang="en-PR" sz="2400" baseline="-25000" dirty="0"/>
              <a:t>4</a:t>
            </a:r>
            <a:r>
              <a:rPr lang="es-PR" altLang="en-PR" sz="2400" dirty="0"/>
              <a:t>=(WT): </a:t>
            </a:r>
            <a:r>
              <a:rPr lang="es-PR" altLang="en-PR" sz="2400" dirty="0" err="1"/>
              <a:t>weight</a:t>
            </a:r>
            <a:r>
              <a:rPr lang="es-PR" altLang="en-PR" sz="2400" dirty="0"/>
              <a:t>. </a:t>
            </a:r>
          </a:p>
          <a:p>
            <a:endParaRPr lang="es-PR" altLang="en-PR" sz="2400" dirty="0"/>
          </a:p>
          <a:p>
            <a:r>
              <a:rPr lang="es-ES" altLang="en-PR" sz="2400" dirty="0" err="1"/>
              <a:t>The</a:t>
            </a:r>
            <a:r>
              <a:rPr lang="es-ES" altLang="en-PR" sz="2400" dirty="0"/>
              <a:t> data </a:t>
            </a:r>
            <a:r>
              <a:rPr lang="es-ES" altLang="en-PR" sz="2400" dirty="0" err="1"/>
              <a:t>is</a:t>
            </a:r>
            <a:r>
              <a:rPr lang="es-ES" altLang="en-PR" sz="2400" dirty="0"/>
              <a:t> </a:t>
            </a:r>
            <a:r>
              <a:rPr lang="es-ES" altLang="en-PR" sz="2400" dirty="0" err="1"/>
              <a:t>available</a:t>
            </a:r>
            <a:r>
              <a:rPr lang="es-ES" altLang="en-PR" sz="2400" dirty="0"/>
              <a:t> at  academic.uprm.edu/</a:t>
            </a:r>
            <a:r>
              <a:rPr lang="es-ES" altLang="en-PR" sz="2400" dirty="0" err="1"/>
              <a:t>eacuna</a:t>
            </a:r>
            <a:r>
              <a:rPr lang="es-ES" altLang="en-PR" sz="2400" dirty="0"/>
              <a:t>/millaje.txt.</a:t>
            </a:r>
            <a:endParaRPr lang="en-PR" altLang="en-PR" sz="2400" dirty="0"/>
          </a:p>
          <a:p>
            <a:r>
              <a:rPr lang="es-ES" altLang="en-PR" dirty="0"/>
              <a:t> </a:t>
            </a:r>
            <a:endParaRPr lang="en-PR" altLang="en-PR" dirty="0"/>
          </a:p>
          <a:p>
            <a:endParaRPr lang="en-PR" altLang="en-P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F10BC-9922-47C6-9E5D-5C419460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6BDE-F95F-4FCD-990C-6422561A56F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C81F2DB-5CF1-4326-8F5E-332994042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R" dirty="0"/>
              <a:t>Matrix plot</a:t>
            </a:r>
            <a:endParaRPr lang="en-PR" altLang="en-PR" dirty="0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F99192EE-400B-4765-ACD3-4E2643335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n-PR"/>
              <a:t>ESMA4016                                               Edgar Acuna</a:t>
            </a:r>
            <a:endParaRPr lang="en-US" altLang="en-PR"/>
          </a:p>
        </p:txBody>
      </p:sp>
      <p:pic>
        <p:nvPicPr>
          <p:cNvPr id="7173" name="Picture 4">
            <a:extLst>
              <a:ext uri="{FF2B5EF4-FFF2-40B4-BE49-F238E27FC236}">
                <a16:creationId xmlns:a16="http://schemas.microsoft.com/office/drawing/2014/main" id="{DBBC9B82-B7FC-499C-8267-2C07919B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66851"/>
            <a:ext cx="71628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5074E-BC49-445F-B7B7-A56A8316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6BDE-F95F-4FCD-990C-6422561A56F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A596CEC-9EC2-4703-ABB1-819CDD58B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200" b="1" dirty="0">
                <a:latin typeface="Times New Roman" panose="02020603050405020304" pitchFamily="18" charset="0"/>
              </a:rPr>
              <a:t> Least Squares estimation of the parameter vector  </a:t>
            </a:r>
            <a:r>
              <a:rPr lang="en-US" altLang="en-PR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PR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45C9761-7B62-4654-8FE7-0AC637C88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79330"/>
            <a:ext cx="9906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R" sz="2200" dirty="0">
                <a:latin typeface="Times New Roman" panose="02020603050405020304" pitchFamily="18" charset="0"/>
              </a:rPr>
              <a:t>The error sum of squares must be minimized  </a:t>
            </a:r>
          </a:p>
          <a:p>
            <a:pPr eaLnBrk="1" hangingPunct="1"/>
            <a:endParaRPr lang="en-US" altLang="en-PR" sz="2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PR" sz="2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PR" sz="2200" b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PR" sz="2200" dirty="0" err="1">
                <a:latin typeface="Times New Roman" panose="02020603050405020304" pitchFamily="18" charset="0"/>
              </a:rPr>
              <a:t>Derivating</a:t>
            </a:r>
            <a:r>
              <a:rPr lang="en-US" altLang="en-PR" sz="2200" dirty="0">
                <a:latin typeface="Times New Roman" panose="02020603050405020304" pitchFamily="18" charset="0"/>
              </a:rPr>
              <a:t> Q with respect to  </a:t>
            </a:r>
            <a:r>
              <a:rPr lang="en-US" altLang="en-PR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PR" sz="2200" b="1" dirty="0">
                <a:latin typeface="Times New Roman" panose="02020603050405020304" pitchFamily="18" charset="0"/>
              </a:rPr>
              <a:t> </a:t>
            </a:r>
            <a:r>
              <a:rPr lang="en-US" altLang="en-PR" sz="2200" dirty="0">
                <a:latin typeface="Times New Roman" panose="02020603050405020304" pitchFamily="18" charset="0"/>
              </a:rPr>
              <a:t>and equating to zero, the following system of normal equations is obtained</a:t>
            </a:r>
          </a:p>
          <a:p>
            <a:pPr eaLnBrk="1" hangingPunct="1">
              <a:buFontTx/>
              <a:buNone/>
            </a:pPr>
            <a:endParaRPr lang="en-US" altLang="en-PR" sz="2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PR" sz="22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PR" sz="2200" dirty="0">
                <a:latin typeface="Times New Roman" panose="02020603050405020304" pitchFamily="18" charset="0"/>
              </a:rPr>
              <a:t>Solving for  </a:t>
            </a:r>
            <a:r>
              <a:rPr lang="en-US" altLang="en-PR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PR" sz="2200" b="1" dirty="0">
                <a:latin typeface="Times New Roman" panose="02020603050405020304" pitchFamily="18" charset="0"/>
              </a:rPr>
              <a:t> </a:t>
            </a:r>
            <a:r>
              <a:rPr lang="en-US" altLang="en-PR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the following vector of estimated coefficients is obtained 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39F031F8-12DE-4DC4-9ACB-811037DB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CD1A23F1-48F8-457A-9720-1B7645177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752600"/>
          <a:ext cx="502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6" name="Equation" r:id="rId3" imgW="2476500" imgH="457200" progId="Equation.3">
                  <p:embed/>
                </p:oleObj>
              </mc:Choice>
              <mc:Fallback>
                <p:oleObj name="Equation" r:id="rId3" imgW="2476500" imgH="457200" progId="Equation.3">
                  <p:embed/>
                  <p:pic>
                    <p:nvPicPr>
                      <p:cNvPr id="10245" name="Object 4">
                        <a:extLst>
                          <a:ext uri="{FF2B5EF4-FFF2-40B4-BE49-F238E27FC236}">
                            <a16:creationId xmlns:a16="http://schemas.microsoft.com/office/drawing/2014/main" id="{CD1A23F1-48F8-457A-9720-1B7645177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02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7">
            <a:extLst>
              <a:ext uri="{FF2B5EF4-FFF2-40B4-BE49-F238E27FC236}">
                <a16:creationId xmlns:a16="http://schemas.microsoft.com/office/drawing/2014/main" id="{BB777DA0-6AEF-47E6-9C58-EF536BF2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sp>
        <p:nvSpPr>
          <p:cNvPr id="10248" name="Rectangle 10">
            <a:extLst>
              <a:ext uri="{FF2B5EF4-FFF2-40B4-BE49-F238E27FC236}">
                <a16:creationId xmlns:a16="http://schemas.microsoft.com/office/drawing/2014/main" id="{1C450772-0EE1-48F1-9D3C-CF975A9E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2614613"/>
            <a:ext cx="2432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PR" sz="1100">
                <a:cs typeface="Times New Roman" panose="02020603050405020304" pitchFamily="18" charset="0"/>
              </a:rPr>
              <a:t>                                                           </a:t>
            </a:r>
            <a:endParaRPr lang="en-US" altLang="en-PR" sz="1800"/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617969CB-AD8E-4B3F-8DFE-BDADF8DEE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84458"/>
              </p:ext>
            </p:extLst>
          </p:nvPr>
        </p:nvGraphicFramePr>
        <p:xfrm>
          <a:off x="5410200" y="3930733"/>
          <a:ext cx="1600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7" name="Equation" r:id="rId5" imgW="850531" imgH="203112" progId="Equation.3">
                  <p:embed/>
                </p:oleObj>
              </mc:Choice>
              <mc:Fallback>
                <p:oleObj name="Equation" r:id="rId5" imgW="850531" imgH="203112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617969CB-AD8E-4B3F-8DFE-BDADF8DEE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30733"/>
                        <a:ext cx="1600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8">
            <a:extLst>
              <a:ext uri="{FF2B5EF4-FFF2-40B4-BE49-F238E27FC236}">
                <a16:creationId xmlns:a16="http://schemas.microsoft.com/office/drawing/2014/main" id="{EE44EDFA-39A4-419E-B18A-1706FC997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3591"/>
              </p:ext>
            </p:extLst>
          </p:nvPr>
        </p:nvGraphicFramePr>
        <p:xfrm>
          <a:off x="4800600" y="4954866"/>
          <a:ext cx="2133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8" name="Equation" r:id="rId7" imgW="1104421" imgH="266584" progId="Equation.3">
                  <p:embed/>
                </p:oleObj>
              </mc:Choice>
              <mc:Fallback>
                <p:oleObj name="Equation" r:id="rId7" imgW="1104421" imgH="266584" progId="Equation.3">
                  <p:embed/>
                  <p:pic>
                    <p:nvPicPr>
                      <p:cNvPr id="10250" name="Object 8">
                        <a:extLst>
                          <a:ext uri="{FF2B5EF4-FFF2-40B4-BE49-F238E27FC236}">
                            <a16:creationId xmlns:a16="http://schemas.microsoft.com/office/drawing/2014/main" id="{EE44EDFA-39A4-419E-B18A-1706FC997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4866"/>
                        <a:ext cx="2133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2">
            <a:extLst>
              <a:ext uri="{FF2B5EF4-FFF2-40B4-BE49-F238E27FC236}">
                <a16:creationId xmlns:a16="http://schemas.microsoft.com/office/drawing/2014/main" id="{18D8C8E8-612C-405D-BA7D-1830AFF2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3938588"/>
            <a:ext cx="423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PR" sz="1100">
                <a:cs typeface="Times New Roman" panose="02020603050405020304" pitchFamily="18" charset="0"/>
              </a:rPr>
              <a:t>     </a:t>
            </a:r>
            <a:r>
              <a:rPr lang="en-US" altLang="en-PR" sz="1400"/>
              <a:t> </a:t>
            </a:r>
            <a:endParaRPr lang="en-US" altLang="en-PR" sz="1800"/>
          </a:p>
        </p:txBody>
      </p:sp>
      <p:sp>
        <p:nvSpPr>
          <p:cNvPr id="10253" name="Footer Placeholder 2">
            <a:extLst>
              <a:ext uri="{FF2B5EF4-FFF2-40B4-BE49-F238E27FC236}">
                <a16:creationId xmlns:a16="http://schemas.microsoft.com/office/drawing/2014/main" id="{DD1E181B-8B90-4AA9-844C-6FA6C2D61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CD8CE-4C67-465C-8312-629ECCD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AF1-E920-412F-A0B6-DBDAAAA876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7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A596CEC-9EC2-4703-ABB1-819CDD58B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200" b="1" dirty="0">
                <a:latin typeface="Times New Roman" panose="02020603050405020304" pitchFamily="18" charset="0"/>
              </a:rPr>
              <a:t> Least Squares estimation of the parameter vector  </a:t>
            </a:r>
            <a:r>
              <a:rPr lang="en-US" altLang="en-PR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PR" sz="3200" b="1" dirty="0">
                <a:latin typeface="Times New Roman" panose="02020603050405020304" pitchFamily="18" charset="0"/>
              </a:rPr>
              <a:t> (2)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45C9761-7B62-4654-8FE7-0AC637C88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1"/>
            <a:ext cx="9982200" cy="46783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R" sz="1600" dirty="0" err="1">
                <a:latin typeface="Times New Roman" panose="02020603050405020304" pitchFamily="18" charset="0"/>
              </a:rPr>
              <a:t>regall</a:t>
            </a:r>
            <a:r>
              <a:rPr lang="en-US" altLang="en-PR" sz="1600" dirty="0">
                <a:latin typeface="Times New Roman" panose="02020603050405020304" pitchFamily="18" charset="0"/>
              </a:rPr>
              <a:t>=</a:t>
            </a:r>
            <a:r>
              <a:rPr lang="en-US" altLang="en-PR" sz="1600" dirty="0" err="1">
                <a:latin typeface="Times New Roman" panose="02020603050405020304" pitchFamily="18" charset="0"/>
              </a:rPr>
              <a:t>smf.ols</a:t>
            </a:r>
            <a:r>
              <a:rPr lang="en-US" altLang="en-PR" sz="1600" dirty="0">
                <a:latin typeface="Times New Roman" panose="02020603050405020304" pitchFamily="18" charset="0"/>
              </a:rPr>
              <a:t>(formula='</a:t>
            </a:r>
            <a:r>
              <a:rPr lang="en-US" altLang="en-PR" sz="1600" dirty="0" err="1">
                <a:latin typeface="Times New Roman" panose="02020603050405020304" pitchFamily="18" charset="0"/>
              </a:rPr>
              <a:t>mpg~sp+wt+vol+hp</a:t>
            </a:r>
            <a:r>
              <a:rPr lang="en-US" altLang="en-PR" sz="1600" dirty="0">
                <a:latin typeface="Times New Roman" panose="02020603050405020304" pitchFamily="18" charset="0"/>
              </a:rPr>
              <a:t>',data=data1).fit()</a:t>
            </a:r>
          </a:p>
          <a:p>
            <a:pPr eaLnBrk="1" hangingPunct="1">
              <a:buFontTx/>
              <a:buNone/>
            </a:pPr>
            <a:r>
              <a:rPr lang="en-US" altLang="en-PR" sz="1600" dirty="0">
                <a:latin typeface="Times New Roman" panose="02020603050405020304" pitchFamily="18" charset="0"/>
              </a:rPr>
              <a:t>print </a:t>
            </a:r>
            <a:r>
              <a:rPr lang="en-US" altLang="en-PR" sz="1600" dirty="0" err="1">
                <a:latin typeface="Times New Roman" panose="02020603050405020304" pitchFamily="18" charset="0"/>
              </a:rPr>
              <a:t>regall.summary</a:t>
            </a:r>
            <a:r>
              <a:rPr lang="en-US" altLang="en-PR" sz="1600" dirty="0">
                <a:latin typeface="Times New Roman" panose="02020603050405020304" pitchFamily="18" charset="0"/>
              </a:rPr>
              <a:t>()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==================================================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 Dep. Variable: mpg                    R-squared: 0.873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Model: OLS                                Adj. R-squared: 0.867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Method: Least Squares                F-statistic: 132.7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 Date: Mon, 19 Mar 2018            </a:t>
            </a:r>
            <a:r>
              <a:rPr lang="en-US" sz="1600" dirty="0" err="1">
                <a:latin typeface="Times New Roman" panose="02020603050405020304" pitchFamily="18" charset="0"/>
              </a:rPr>
              <a:t>Prob</a:t>
            </a:r>
            <a:r>
              <a:rPr lang="en-US" sz="1600" dirty="0">
                <a:latin typeface="Times New Roman" panose="02020603050405020304" pitchFamily="18" charset="0"/>
              </a:rPr>
              <a:t> (F-statistic): 9.98e-34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Time: 12:57:26                            Log-Likelihood: -220.00 </a:t>
            </a:r>
          </a:p>
          <a:p>
            <a:pPr eaLnBrk="1" hangingPunct="1">
              <a:buFontTx/>
              <a:buNone/>
            </a:pPr>
            <a:r>
              <a:rPr lang="en-US" sz="1600" dirty="0" err="1">
                <a:latin typeface="Times New Roman" panose="02020603050405020304" pitchFamily="18" charset="0"/>
              </a:rPr>
              <a:t>No.Observations</a:t>
            </a:r>
            <a:r>
              <a:rPr lang="en-US" sz="1600" dirty="0">
                <a:latin typeface="Times New Roman" panose="02020603050405020304" pitchFamily="18" charset="0"/>
              </a:rPr>
              <a:t>: 82                   AIC: 450.0 </a:t>
            </a:r>
          </a:p>
          <a:p>
            <a:pPr eaLnBrk="1" hangingPunct="1">
              <a:buFontTx/>
              <a:buNone/>
            </a:pPr>
            <a:r>
              <a:rPr lang="en-US" sz="1600" dirty="0" err="1">
                <a:latin typeface="Times New Roman" panose="02020603050405020304" pitchFamily="18" charset="0"/>
              </a:rPr>
              <a:t>Df</a:t>
            </a:r>
            <a:r>
              <a:rPr lang="en-US" sz="1600" dirty="0">
                <a:latin typeface="Times New Roman" panose="02020603050405020304" pitchFamily="18" charset="0"/>
              </a:rPr>
              <a:t> Residuals: 77                          BIC: 462.0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==============================================================================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</a:rPr>
              <a:t>coef</a:t>
            </a:r>
            <a:r>
              <a:rPr lang="en-US" sz="1600" dirty="0">
                <a:latin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</a:rPr>
              <a:t>std</a:t>
            </a:r>
            <a:r>
              <a:rPr lang="en-US" sz="1600" dirty="0">
                <a:latin typeface="Times New Roman" panose="02020603050405020304" pitchFamily="18" charset="0"/>
              </a:rPr>
              <a:t> err      t         P&gt;|t|     [0.025 0.975]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</a:rPr>
              <a:t>Intercept 192.4378  23.532   8.178   0.000    145.580 239.295 </a:t>
            </a:r>
          </a:p>
          <a:p>
            <a:pPr eaLnBrk="1" hangingPunct="1">
              <a:buFontTx/>
              <a:buNone/>
            </a:pPr>
            <a:r>
              <a:rPr lang="en-US" sz="1600" dirty="0" err="1">
                <a:latin typeface="Times New Roman" panose="02020603050405020304" pitchFamily="18" charset="0"/>
              </a:rPr>
              <a:t>Sp</a:t>
            </a:r>
            <a:r>
              <a:rPr lang="en-US" sz="1600" dirty="0">
                <a:latin typeface="Times New Roman" panose="02020603050405020304" pitchFamily="18" charset="0"/>
              </a:rPr>
              <a:t>             -1.2948   0.245    -5.290   0.000   -1.782    -0.807 </a:t>
            </a:r>
          </a:p>
          <a:p>
            <a:pPr eaLnBrk="1" hangingPunct="1">
              <a:buFontTx/>
              <a:buNone/>
            </a:pPr>
            <a:r>
              <a:rPr lang="en-US" sz="1600" dirty="0" err="1">
                <a:latin typeface="Times New Roman" panose="02020603050405020304" pitchFamily="18" charset="0"/>
              </a:rPr>
              <a:t>wt</a:t>
            </a:r>
            <a:r>
              <a:rPr lang="en-US" sz="1600" dirty="0">
                <a:latin typeface="Times New Roman" panose="02020603050405020304" pitchFamily="18" charset="0"/>
              </a:rPr>
              <a:t>             -1.8598   0.213     -8.717  0.000   -2.285    -1.435 </a:t>
            </a:r>
          </a:p>
          <a:p>
            <a:pPr eaLnBrk="1" hangingPunct="1">
              <a:buFontTx/>
              <a:buNone/>
            </a:pPr>
            <a:r>
              <a:rPr lang="en-US" sz="1600" dirty="0" err="1">
                <a:latin typeface="Times New Roman" panose="02020603050405020304" pitchFamily="18" charset="0"/>
              </a:rPr>
              <a:t>vol</a:t>
            </a:r>
            <a:r>
              <a:rPr lang="en-US" sz="1600" dirty="0">
                <a:latin typeface="Times New Roman" panose="02020603050405020304" pitchFamily="18" charset="0"/>
              </a:rPr>
              <a:t>            -0.0156   0.023     -0.685  0.495   -0.061    0.030 </a:t>
            </a:r>
          </a:p>
          <a:p>
            <a:pPr eaLnBrk="1" hangingPunct="1">
              <a:buFontTx/>
              <a:buNone/>
            </a:pPr>
            <a:r>
              <a:rPr lang="en-US" sz="1600" dirty="0" err="1">
                <a:latin typeface="Times New Roman" panose="02020603050405020304" pitchFamily="18" charset="0"/>
              </a:rPr>
              <a:t>hp</a:t>
            </a:r>
            <a:r>
              <a:rPr lang="en-US" sz="1600" dirty="0">
                <a:latin typeface="Times New Roman" panose="02020603050405020304" pitchFamily="18" charset="0"/>
              </a:rPr>
              <a:t>              0.3922   0.081      4.818   0.000    0.230     0.554 </a:t>
            </a:r>
            <a:endParaRPr lang="en-US" altLang="en-PR" sz="1600" dirty="0">
              <a:latin typeface="Times New Roman" panose="02020603050405020304" pitchFamily="18" charset="0"/>
            </a:endParaRP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39F031F8-12DE-4DC4-9ACB-811037DB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BB777DA0-6AEF-47E6-9C58-EF536BF2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sp>
        <p:nvSpPr>
          <p:cNvPr id="10248" name="Rectangle 10">
            <a:extLst>
              <a:ext uri="{FF2B5EF4-FFF2-40B4-BE49-F238E27FC236}">
                <a16:creationId xmlns:a16="http://schemas.microsoft.com/office/drawing/2014/main" id="{1C450772-0EE1-48F1-9D3C-CF975A9E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2614613"/>
            <a:ext cx="2432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PR" sz="1100">
                <a:cs typeface="Times New Roman" panose="02020603050405020304" pitchFamily="18" charset="0"/>
              </a:rPr>
              <a:t>                                                           </a:t>
            </a:r>
            <a:endParaRPr lang="en-US" altLang="en-PR" sz="1800"/>
          </a:p>
        </p:txBody>
      </p:sp>
      <p:sp>
        <p:nvSpPr>
          <p:cNvPr id="10251" name="Rectangle 12">
            <a:extLst>
              <a:ext uri="{FF2B5EF4-FFF2-40B4-BE49-F238E27FC236}">
                <a16:creationId xmlns:a16="http://schemas.microsoft.com/office/drawing/2014/main" id="{18D8C8E8-612C-405D-BA7D-1830AFF2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3938588"/>
            <a:ext cx="423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PR" sz="1100">
                <a:cs typeface="Times New Roman" panose="02020603050405020304" pitchFamily="18" charset="0"/>
              </a:rPr>
              <a:t>     </a:t>
            </a:r>
            <a:r>
              <a:rPr lang="en-US" altLang="en-PR" sz="1400"/>
              <a:t> </a:t>
            </a:r>
            <a:endParaRPr lang="en-US" altLang="en-PR" sz="1800"/>
          </a:p>
        </p:txBody>
      </p:sp>
      <p:sp>
        <p:nvSpPr>
          <p:cNvPr id="10253" name="Footer Placeholder 2">
            <a:extLst>
              <a:ext uri="{FF2B5EF4-FFF2-40B4-BE49-F238E27FC236}">
                <a16:creationId xmlns:a16="http://schemas.microsoft.com/office/drawing/2014/main" id="{DD1E181B-8B90-4AA9-844C-6FA6C2D61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38F6C-AA1E-4659-B575-3F900611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AF1-E920-412F-A0B6-DBDAAAA876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A596CEC-9EC2-4703-ABB1-819CDD58B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200" b="1" dirty="0">
                <a:latin typeface="Times New Roman" panose="02020603050405020304" pitchFamily="18" charset="0"/>
              </a:rPr>
              <a:t> Interpretation of the estimated vector of parameters </a:t>
            </a:r>
            <a:r>
              <a:rPr lang="en-US" altLang="en-PR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PR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45C9761-7B62-4654-8FE7-0AC637C88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1"/>
            <a:ext cx="8991600" cy="4525963"/>
          </a:xfrm>
        </p:spPr>
        <p:txBody>
          <a:bodyPr/>
          <a:lstStyle/>
          <a:p>
            <a:r>
              <a:rPr lang="es-PR" sz="1800" dirty="0" err="1"/>
              <a:t>The</a:t>
            </a:r>
            <a:r>
              <a:rPr lang="es-PR" sz="1800" dirty="0"/>
              <a:t> </a:t>
            </a:r>
            <a:r>
              <a:rPr lang="es-PR" sz="1800" dirty="0" err="1"/>
              <a:t>estimated</a:t>
            </a:r>
            <a:r>
              <a:rPr lang="es-PR" sz="1800" dirty="0"/>
              <a:t> </a:t>
            </a:r>
            <a:r>
              <a:rPr lang="es-PR" sz="1800" dirty="0" err="1"/>
              <a:t>regression</a:t>
            </a:r>
            <a:r>
              <a:rPr lang="es-PR" sz="1800" dirty="0"/>
              <a:t> </a:t>
            </a:r>
            <a:r>
              <a:rPr lang="es-PR" sz="1800" dirty="0" err="1"/>
              <a:t>model</a:t>
            </a:r>
            <a:r>
              <a:rPr lang="es-PR" sz="1800" dirty="0"/>
              <a:t>  </a:t>
            </a:r>
            <a:r>
              <a:rPr lang="es-PR" sz="1800" dirty="0" err="1"/>
              <a:t>for</a:t>
            </a:r>
            <a:r>
              <a:rPr lang="es-PR" sz="1800" dirty="0"/>
              <a:t> </a:t>
            </a:r>
            <a:r>
              <a:rPr lang="es-PR" sz="1800" dirty="0" err="1"/>
              <a:t>the</a:t>
            </a:r>
            <a:r>
              <a:rPr lang="es-PR" sz="1800" dirty="0"/>
              <a:t> </a:t>
            </a:r>
            <a:r>
              <a:rPr lang="es-PR" sz="1800" dirty="0" err="1"/>
              <a:t>mpg</a:t>
            </a:r>
            <a:r>
              <a:rPr lang="es-PR" sz="1800" dirty="0"/>
              <a:t> data </a:t>
            </a:r>
            <a:r>
              <a:rPr lang="es-PR" sz="1800" dirty="0" err="1"/>
              <a:t>is</a:t>
            </a:r>
            <a:r>
              <a:rPr lang="es-PR" sz="1800" dirty="0"/>
              <a:t> </a:t>
            </a:r>
            <a:r>
              <a:rPr lang="es-PR" sz="1800" dirty="0" err="1"/>
              <a:t>the</a:t>
            </a:r>
            <a:r>
              <a:rPr lang="es-PR" sz="1800" dirty="0"/>
              <a:t> </a:t>
            </a:r>
            <a:r>
              <a:rPr lang="es-PR" sz="1800" dirty="0" err="1"/>
              <a:t>following</a:t>
            </a:r>
            <a:r>
              <a:rPr lang="es-PR" sz="1800" dirty="0"/>
              <a:t>:</a:t>
            </a:r>
            <a:endParaRPr lang="x-none" sz="1800" dirty="0"/>
          </a:p>
          <a:p>
            <a:pPr marL="0" indent="0">
              <a:buNone/>
            </a:pPr>
            <a:r>
              <a:rPr lang="es-PR" sz="1800" dirty="0"/>
              <a:t>      MPG = 192 - 1.29 SP - 1.85 WT -0.01 VOL + 0.39 HP </a:t>
            </a:r>
            <a:endParaRPr lang="x-none" sz="1800" dirty="0"/>
          </a:p>
          <a:p>
            <a:r>
              <a:rPr lang="es-ES" sz="1800" dirty="0" err="1"/>
              <a:t>Interpretation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coefficients</a:t>
            </a:r>
            <a:r>
              <a:rPr lang="es-ES" sz="1800" dirty="0"/>
              <a:t>:</a:t>
            </a:r>
          </a:p>
          <a:p>
            <a:r>
              <a:rPr lang="es-ES" sz="1800" dirty="0"/>
              <a:t>B1=-1.29 </a:t>
            </a:r>
            <a:r>
              <a:rPr lang="es-ES" sz="1800" dirty="0" err="1"/>
              <a:t>means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máximum </a:t>
            </a:r>
            <a:r>
              <a:rPr lang="es-ES" sz="1800" dirty="0" err="1"/>
              <a:t>speed</a:t>
            </a:r>
            <a:r>
              <a:rPr lang="es-ES" sz="1800" dirty="0"/>
              <a:t> </a:t>
            </a:r>
            <a:r>
              <a:rPr lang="es-ES" sz="1800" dirty="0" err="1"/>
              <a:t>increases</a:t>
            </a:r>
            <a:r>
              <a:rPr lang="es-ES" sz="1800" dirty="0"/>
              <a:t> in </a:t>
            </a:r>
            <a:r>
              <a:rPr lang="es-ES" sz="1800" dirty="0" err="1"/>
              <a:t>one</a:t>
            </a:r>
            <a:r>
              <a:rPr lang="es-ES" sz="1800" dirty="0"/>
              <a:t> m/h </a:t>
            </a:r>
            <a:r>
              <a:rPr lang="es-ES" sz="1800" dirty="0" err="1"/>
              <a:t>then</a:t>
            </a:r>
            <a:r>
              <a:rPr lang="es-ES" sz="1800" dirty="0"/>
              <a:t>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expected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mpg</a:t>
            </a:r>
            <a:r>
              <a:rPr lang="es-ES" sz="1800" dirty="0"/>
              <a:t> </a:t>
            </a:r>
            <a:r>
              <a:rPr lang="es-ES" sz="1800" dirty="0" err="1"/>
              <a:t>decreases</a:t>
            </a:r>
            <a:r>
              <a:rPr lang="es-ES" sz="1800" dirty="0"/>
              <a:t> in 1.29, </a:t>
            </a:r>
            <a:r>
              <a:rPr lang="es-ES" sz="1800" dirty="0" err="1"/>
              <a:t>assuming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other</a:t>
            </a:r>
            <a:r>
              <a:rPr lang="es-ES" sz="1800" dirty="0"/>
              <a:t> variables </a:t>
            </a:r>
            <a:r>
              <a:rPr lang="es-ES" sz="1800" dirty="0" err="1"/>
              <a:t>remain</a:t>
            </a:r>
            <a:r>
              <a:rPr lang="es-ES" sz="1800" dirty="0"/>
              <a:t> </a:t>
            </a:r>
            <a:r>
              <a:rPr lang="es-ES" sz="1800" dirty="0" err="1"/>
              <a:t>constant</a:t>
            </a:r>
            <a:r>
              <a:rPr lang="es-ES" sz="1800" dirty="0"/>
              <a:t>.</a:t>
            </a:r>
          </a:p>
          <a:p>
            <a:r>
              <a:rPr lang="es-ES" sz="1800" dirty="0"/>
              <a:t>B2=-1.85 </a:t>
            </a:r>
            <a:r>
              <a:rPr lang="es-ES" sz="1800" dirty="0" err="1"/>
              <a:t>means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car’s</a:t>
            </a:r>
            <a:r>
              <a:rPr lang="es-ES" sz="1800" dirty="0"/>
              <a:t> </a:t>
            </a:r>
            <a:r>
              <a:rPr lang="es-ES" sz="1800" dirty="0" err="1"/>
              <a:t>weight</a:t>
            </a:r>
            <a:r>
              <a:rPr lang="es-ES" sz="1800" dirty="0"/>
              <a:t>  </a:t>
            </a:r>
            <a:r>
              <a:rPr lang="es-ES" sz="1800" dirty="0" err="1"/>
              <a:t>invreases</a:t>
            </a:r>
            <a:r>
              <a:rPr lang="es-ES" sz="1800" dirty="0"/>
              <a:t> in </a:t>
            </a:r>
            <a:r>
              <a:rPr lang="es-ES" sz="1800" dirty="0" err="1"/>
              <a:t>one</a:t>
            </a:r>
            <a:r>
              <a:rPr lang="es-ES" sz="1800" dirty="0"/>
              <a:t> </a:t>
            </a:r>
            <a:r>
              <a:rPr lang="es-ES" sz="1800" dirty="0" err="1"/>
              <a:t>unit</a:t>
            </a:r>
            <a:r>
              <a:rPr lang="es-ES" sz="1800" dirty="0"/>
              <a:t> (100 lb) </a:t>
            </a:r>
            <a:r>
              <a:rPr lang="es-ES" sz="1800" dirty="0" err="1"/>
              <a:t>then</a:t>
            </a:r>
            <a:r>
              <a:rPr lang="es-ES" sz="1800" dirty="0"/>
              <a:t>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 </a:t>
            </a:r>
            <a:r>
              <a:rPr lang="es-ES" sz="1800" dirty="0" err="1"/>
              <a:t>expected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mpg</a:t>
            </a:r>
            <a:r>
              <a:rPr lang="es-ES" sz="1800" dirty="0"/>
              <a:t> </a:t>
            </a:r>
            <a:r>
              <a:rPr lang="es-ES" sz="1800" dirty="0" err="1"/>
              <a:t>decreases</a:t>
            </a:r>
            <a:r>
              <a:rPr lang="es-ES" sz="1800" dirty="0"/>
              <a:t> in 1.85, </a:t>
            </a:r>
            <a:r>
              <a:rPr lang="es-ES" sz="1800" dirty="0" err="1"/>
              <a:t>assuming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other</a:t>
            </a:r>
            <a:r>
              <a:rPr lang="es-ES" sz="1800" dirty="0"/>
              <a:t> variables </a:t>
            </a:r>
            <a:r>
              <a:rPr lang="es-ES" sz="1800" dirty="0" err="1"/>
              <a:t>remain</a:t>
            </a:r>
            <a:r>
              <a:rPr lang="es-ES" sz="1800" dirty="0"/>
              <a:t> </a:t>
            </a:r>
            <a:r>
              <a:rPr lang="es-ES" sz="1800" dirty="0" err="1"/>
              <a:t>constant</a:t>
            </a:r>
            <a:r>
              <a:rPr lang="es-ES" sz="1800" dirty="0"/>
              <a:t>.</a:t>
            </a:r>
          </a:p>
          <a:p>
            <a:r>
              <a:rPr lang="es-ES" sz="1800" dirty="0"/>
              <a:t>B3=-.01 </a:t>
            </a:r>
            <a:r>
              <a:rPr lang="es-ES" sz="1800" dirty="0" err="1"/>
              <a:t>means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interior volumen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car </a:t>
            </a:r>
            <a:r>
              <a:rPr lang="es-ES" sz="1800" dirty="0" err="1"/>
              <a:t>increases</a:t>
            </a:r>
            <a:r>
              <a:rPr lang="es-ES" sz="1800" dirty="0"/>
              <a:t> in </a:t>
            </a:r>
            <a:r>
              <a:rPr lang="es-ES" sz="1800" dirty="0" err="1"/>
              <a:t>one</a:t>
            </a:r>
            <a:r>
              <a:rPr lang="es-ES" sz="1800" dirty="0"/>
              <a:t> </a:t>
            </a:r>
            <a:r>
              <a:rPr lang="es-ES" sz="1800" dirty="0" err="1"/>
              <a:t>feet</a:t>
            </a:r>
            <a:r>
              <a:rPr lang="es-ES" sz="1800" dirty="0"/>
              <a:t> </a:t>
            </a:r>
            <a:r>
              <a:rPr lang="es-ES" sz="1800" dirty="0" err="1"/>
              <a:t>cubic</a:t>
            </a:r>
            <a:r>
              <a:rPr lang="es-ES" sz="1800" dirty="0"/>
              <a:t> </a:t>
            </a:r>
            <a:r>
              <a:rPr lang="es-ES" sz="1800" dirty="0" err="1"/>
              <a:t>then</a:t>
            </a:r>
            <a:r>
              <a:rPr lang="es-ES" sz="1800" dirty="0"/>
              <a:t>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 </a:t>
            </a:r>
            <a:r>
              <a:rPr lang="es-ES" sz="1800" dirty="0" err="1"/>
              <a:t>expected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mpg</a:t>
            </a:r>
            <a:r>
              <a:rPr lang="es-ES" sz="1800" dirty="0"/>
              <a:t> </a:t>
            </a:r>
            <a:r>
              <a:rPr lang="es-ES" sz="1800" dirty="0" err="1"/>
              <a:t>decreases</a:t>
            </a:r>
            <a:r>
              <a:rPr lang="es-ES" sz="1800" dirty="0"/>
              <a:t> in 1.85 </a:t>
            </a:r>
            <a:r>
              <a:rPr lang="es-ES" sz="1800" dirty="0" err="1"/>
              <a:t>assuming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other</a:t>
            </a:r>
            <a:r>
              <a:rPr lang="es-ES" sz="1800" dirty="0"/>
              <a:t> variables </a:t>
            </a:r>
            <a:r>
              <a:rPr lang="es-ES" sz="1800" dirty="0" err="1"/>
              <a:t>remain</a:t>
            </a:r>
            <a:r>
              <a:rPr lang="es-ES" sz="1800" dirty="0"/>
              <a:t> </a:t>
            </a:r>
            <a:r>
              <a:rPr lang="es-ES" sz="1800" dirty="0" err="1"/>
              <a:t>constant</a:t>
            </a:r>
            <a:r>
              <a:rPr lang="es-ES" sz="1800" dirty="0"/>
              <a:t>.</a:t>
            </a:r>
          </a:p>
          <a:p>
            <a:r>
              <a:rPr lang="es-ES" sz="1800" dirty="0"/>
              <a:t>B4=0.39 </a:t>
            </a:r>
            <a:r>
              <a:rPr lang="es-ES" sz="1800" dirty="0" err="1"/>
              <a:t>means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horsepower</a:t>
            </a:r>
            <a:r>
              <a:rPr lang="es-ES" sz="1800" dirty="0"/>
              <a:t> </a:t>
            </a:r>
            <a:r>
              <a:rPr lang="es-ES" sz="1800" dirty="0" err="1"/>
              <a:t>increases</a:t>
            </a:r>
            <a:r>
              <a:rPr lang="es-ES" sz="1800" dirty="0"/>
              <a:t> in </a:t>
            </a:r>
            <a:r>
              <a:rPr lang="es-ES" sz="1800" dirty="0" err="1"/>
              <a:t>one</a:t>
            </a:r>
            <a:r>
              <a:rPr lang="es-ES" sz="1800" dirty="0"/>
              <a:t> </a:t>
            </a:r>
            <a:r>
              <a:rPr lang="es-ES" sz="1800" dirty="0" err="1"/>
              <a:t>unit</a:t>
            </a:r>
            <a:r>
              <a:rPr lang="es-ES" sz="1800" dirty="0"/>
              <a:t> </a:t>
            </a:r>
            <a:r>
              <a:rPr lang="es-ES" sz="1800" dirty="0" err="1"/>
              <a:t>then</a:t>
            </a:r>
            <a:r>
              <a:rPr lang="es-ES" sz="1800" dirty="0"/>
              <a:t>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 </a:t>
            </a:r>
            <a:r>
              <a:rPr lang="es-ES" sz="1800" dirty="0" err="1"/>
              <a:t>expected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mpg</a:t>
            </a:r>
            <a:r>
              <a:rPr lang="es-ES" sz="1800" dirty="0"/>
              <a:t> </a:t>
            </a:r>
            <a:r>
              <a:rPr lang="es-ES" sz="1800" dirty="0" err="1"/>
              <a:t>increases</a:t>
            </a:r>
            <a:r>
              <a:rPr lang="es-ES" sz="1800" dirty="0"/>
              <a:t> in 0.39, </a:t>
            </a:r>
            <a:r>
              <a:rPr lang="es-ES" sz="1800" dirty="0" err="1"/>
              <a:t>assuming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other</a:t>
            </a:r>
            <a:r>
              <a:rPr lang="es-ES" sz="1800" dirty="0"/>
              <a:t> variables </a:t>
            </a:r>
            <a:r>
              <a:rPr lang="es-ES" sz="1800" dirty="0" err="1"/>
              <a:t>remain</a:t>
            </a:r>
            <a:r>
              <a:rPr lang="es-ES" sz="1800" dirty="0"/>
              <a:t> </a:t>
            </a:r>
            <a:r>
              <a:rPr lang="es-ES" sz="1800" dirty="0" err="1"/>
              <a:t>constant</a:t>
            </a:r>
            <a:r>
              <a:rPr lang="es-ES" sz="1800" dirty="0"/>
              <a:t>.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39F031F8-12DE-4DC4-9ACB-811037DB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BB777DA0-6AEF-47E6-9C58-EF536BF2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sp>
        <p:nvSpPr>
          <p:cNvPr id="10248" name="Rectangle 10">
            <a:extLst>
              <a:ext uri="{FF2B5EF4-FFF2-40B4-BE49-F238E27FC236}">
                <a16:creationId xmlns:a16="http://schemas.microsoft.com/office/drawing/2014/main" id="{1C450772-0EE1-48F1-9D3C-CF975A9E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2614613"/>
            <a:ext cx="2432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PR" sz="1100">
                <a:cs typeface="Times New Roman" panose="02020603050405020304" pitchFamily="18" charset="0"/>
              </a:rPr>
              <a:t>                                                           </a:t>
            </a:r>
            <a:endParaRPr lang="en-US" altLang="en-PR" sz="1800"/>
          </a:p>
        </p:txBody>
      </p:sp>
      <p:sp>
        <p:nvSpPr>
          <p:cNvPr id="10251" name="Rectangle 12">
            <a:extLst>
              <a:ext uri="{FF2B5EF4-FFF2-40B4-BE49-F238E27FC236}">
                <a16:creationId xmlns:a16="http://schemas.microsoft.com/office/drawing/2014/main" id="{18D8C8E8-612C-405D-BA7D-1830AFF2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3938588"/>
            <a:ext cx="423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PR" sz="1100">
                <a:cs typeface="Times New Roman" panose="02020603050405020304" pitchFamily="18" charset="0"/>
              </a:rPr>
              <a:t>     </a:t>
            </a:r>
            <a:r>
              <a:rPr lang="en-US" altLang="en-PR" sz="1400"/>
              <a:t> </a:t>
            </a:r>
            <a:endParaRPr lang="en-US" altLang="en-PR" sz="1800"/>
          </a:p>
        </p:txBody>
      </p:sp>
      <p:sp>
        <p:nvSpPr>
          <p:cNvPr id="10253" name="Footer Placeholder 2">
            <a:extLst>
              <a:ext uri="{FF2B5EF4-FFF2-40B4-BE49-F238E27FC236}">
                <a16:creationId xmlns:a16="http://schemas.microsoft.com/office/drawing/2014/main" id="{DD1E181B-8B90-4AA9-844C-6FA6C2D61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73DC7-7FE8-4B34-943C-41A781AB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AF1-E920-412F-A0B6-DBDAAAA876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0BB48C-9AF9-46D2-B1F2-A6F592F89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200" b="1" dirty="0">
                <a:latin typeface="Times New Roman" panose="02020603050405020304" pitchFamily="18" charset="0"/>
              </a:rPr>
              <a:t>Prediction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4883FB-F415-47DE-A955-974399F45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1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car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 and hp=50</a:t>
            </a:r>
          </a:p>
          <a:p>
            <a:pPr eaLnBrk="1" hangingPunct="1">
              <a:buFontTx/>
              <a:buNone/>
            </a:pP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regall.predict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[100], '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':[20], '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[100], 'hp': [50]}))</a:t>
            </a:r>
          </a:p>
          <a:p>
            <a:pPr eaLnBrk="1" hangingPunct="1">
              <a:buFontTx/>
              <a:buNone/>
            </a:pP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:",</a:t>
            </a:r>
            <a:r>
              <a:rPr lang="es-ES" altLang="en-P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s-ES" altLang="en-P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</a:p>
          <a:p>
            <a:pPr eaLnBrk="1" hangingPunct="1">
              <a:buFontTx/>
              <a:buNone/>
            </a:pP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43.8059456465</a:t>
            </a:r>
            <a:endParaRPr lang="en-US" altLang="en-P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Footer Placeholder 2">
            <a:extLst>
              <a:ext uri="{FF2B5EF4-FFF2-40B4-BE49-F238E27FC236}">
                <a16:creationId xmlns:a16="http://schemas.microsoft.com/office/drawing/2014/main" id="{C488ED6E-5DD1-4287-97F4-FBE432CCB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25B02-E2BD-4667-BE6F-F6DBA8F8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AF1-E920-412F-A0B6-DBDAAAA876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5FB2-8952-491D-8765-5AA837EF57D1}" type="slidenum">
              <a:rPr lang="en-US"/>
              <a:pPr/>
              <a:t>3</a:t>
            </a:fld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38175"/>
            <a:ext cx="8382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0" y="3581401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notice that there is a very good linear trend to represent the relationship between the two variables. Furthermore, when years of experience increases the sales tends to increase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0BB48C-9AF9-46D2-B1F2-A6F592F89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200" b="1" dirty="0">
                <a:latin typeface="Times New Roman" panose="02020603050405020304" pitchFamily="18" charset="0"/>
              </a:rPr>
              <a:t>Inference in multiple linear Regression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4883FB-F415-47DE-A955-974399F45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1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R" sz="2800" dirty="0">
                <a:latin typeface="Times New Roman" panose="02020603050405020304" pitchFamily="18" charset="0"/>
              </a:rPr>
              <a:t>It includes:</a:t>
            </a:r>
          </a:p>
          <a:p>
            <a:r>
              <a:rPr lang="en-US" altLang="en-PR" sz="2800" dirty="0">
                <a:latin typeface="Times New Roman" panose="02020603050405020304" pitchFamily="18" charset="0"/>
              </a:rPr>
              <a:t>Hypothesis testing and confidence intervals about the coefficients of the population regression model.</a:t>
            </a:r>
          </a:p>
          <a:p>
            <a:r>
              <a:rPr lang="en-US" altLang="en-PR" sz="2800" dirty="0">
                <a:latin typeface="Times New Roman" panose="02020603050405020304" pitchFamily="18" charset="0"/>
              </a:rPr>
              <a:t>Confidence Interval for predictions made with the model</a:t>
            </a:r>
          </a:p>
        </p:txBody>
      </p:sp>
      <p:sp>
        <p:nvSpPr>
          <p:cNvPr id="14341" name="Footer Placeholder 2">
            <a:extLst>
              <a:ext uri="{FF2B5EF4-FFF2-40B4-BE49-F238E27FC236}">
                <a16:creationId xmlns:a16="http://schemas.microsoft.com/office/drawing/2014/main" id="{C488ED6E-5DD1-4287-97F4-FBE432CCB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25B02-E2BD-4667-BE6F-F6DBA8F8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AF1-E920-412F-A0B6-DBDAAAA8763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2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342B780-B689-4591-9CEC-5DE5BD1A6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R" sz="3600" b="1" dirty="0">
                <a:latin typeface="Times New Roman" panose="02020603050405020304" pitchFamily="18" charset="0"/>
              </a:rPr>
              <a:t> Hypothesis testing about regression coefficients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ADDAFC-F5FD-4E58-8723-4F5CFBBDC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9372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PR" sz="2800" dirty="0">
                <a:latin typeface="Times New Roman" panose="02020603050405020304" pitchFamily="18" charset="0"/>
              </a:rPr>
              <a:t>Ho:</a:t>
            </a:r>
            <a:r>
              <a:rPr lang="en-US" altLang="en-PR" sz="2800" dirty="0"/>
              <a:t> </a:t>
            </a:r>
            <a:r>
              <a:rPr lang="en-US" altLang="en-PR" sz="2800" dirty="0">
                <a:sym typeface="Symbol" panose="05050102010706020507" pitchFamily="18" charset="2"/>
              </a:rPr>
              <a:t></a:t>
            </a:r>
            <a:r>
              <a:rPr lang="en-US" altLang="en-PR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PR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en-PR" sz="2800" dirty="0"/>
              <a:t>= 0 (</a:t>
            </a:r>
            <a:r>
              <a:rPr lang="en-US" altLang="en-PR" sz="2800" dirty="0">
                <a:latin typeface="Times New Roman" panose="02020603050405020304" pitchFamily="18" charset="0"/>
              </a:rPr>
              <a:t> </a:t>
            </a:r>
            <a:r>
              <a:rPr lang="en-US" altLang="en-PR" sz="2800" dirty="0" err="1">
                <a:latin typeface="Times New Roman" panose="02020603050405020304" pitchFamily="18" charset="0"/>
              </a:rPr>
              <a:t>i</a:t>
            </a:r>
            <a:r>
              <a:rPr lang="en-US" altLang="en-PR" sz="2800" dirty="0">
                <a:latin typeface="Times New Roman" panose="02020603050405020304" pitchFamily="18" charset="0"/>
              </a:rPr>
              <a:t>=1,2,..,p</a:t>
            </a:r>
            <a:r>
              <a:rPr lang="en-US" altLang="en-PR" sz="2800" dirty="0"/>
              <a:t>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PR" sz="2800" dirty="0">
                <a:latin typeface="Times New Roman" panose="02020603050405020304" pitchFamily="18" charset="0"/>
              </a:rPr>
              <a:t>Ha: </a:t>
            </a:r>
            <a:r>
              <a:rPr lang="en-US" altLang="en-PR" sz="2800" dirty="0">
                <a:sym typeface="Symbol" panose="05050102010706020507" pitchFamily="18" charset="2"/>
              </a:rPr>
              <a:t></a:t>
            </a:r>
            <a:r>
              <a:rPr lang="en-US" altLang="en-PR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PR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en-PR" sz="2800" dirty="0">
                <a:sym typeface="Symbol" panose="05050102010706020507" pitchFamily="18" charset="2"/>
              </a:rPr>
              <a:t> </a:t>
            </a:r>
            <a:r>
              <a:rPr lang="en-US" altLang="en-PR" sz="2800" dirty="0"/>
              <a:t>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PR" sz="2800" dirty="0">
                <a:latin typeface="Times New Roman" panose="02020603050405020304" pitchFamily="18" charset="0"/>
              </a:rPr>
              <a:t>The statistical test is a t test: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PR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PR" sz="2800" dirty="0"/>
              <a:t>                              </a:t>
            </a:r>
            <a:r>
              <a:rPr lang="en-US" altLang="en-PR" sz="2800" dirty="0">
                <a:latin typeface="Times New Roman" panose="02020603050405020304" pitchFamily="18" charset="0"/>
              </a:rPr>
              <a:t>which has a t distribution with  (</a:t>
            </a:r>
            <a:r>
              <a:rPr lang="en-US" altLang="en-PR" sz="2400" dirty="0">
                <a:latin typeface="Times New Roman" panose="02020603050405020304" pitchFamily="18" charset="0"/>
              </a:rPr>
              <a:t>n-p-1) </a:t>
            </a:r>
            <a:r>
              <a:rPr lang="en-US" altLang="en-PR" sz="2800" dirty="0" err="1">
                <a:latin typeface="Times New Roman" panose="02020603050405020304" pitchFamily="18" charset="0"/>
              </a:rPr>
              <a:t>df</a:t>
            </a:r>
            <a:r>
              <a:rPr lang="en-US" altLang="en-PR" sz="28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PR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PR" sz="2800" dirty="0" err="1">
                <a:latin typeface="Times New Roman" panose="02020603050405020304" pitchFamily="18" charset="0"/>
              </a:rPr>
              <a:t>where</a:t>
            </a:r>
            <a:r>
              <a:rPr lang="es-ES" altLang="en-PR" sz="2800" dirty="0">
                <a:latin typeface="Times New Roman" panose="02020603050405020304" pitchFamily="18" charset="0"/>
              </a:rPr>
              <a:t>, </a:t>
            </a:r>
            <a:r>
              <a:rPr lang="es-ES" altLang="en-PR" sz="2800" dirty="0" err="1">
                <a:latin typeface="Times New Roman" panose="02020603050405020304" pitchFamily="18" charset="0"/>
              </a:rPr>
              <a:t>C</a:t>
            </a:r>
            <a:r>
              <a:rPr lang="es-ES" altLang="en-PR" sz="2800" baseline="-25000" dirty="0" err="1">
                <a:latin typeface="Times New Roman" panose="02020603050405020304" pitchFamily="18" charset="0"/>
              </a:rPr>
              <a:t>ii</a:t>
            </a:r>
            <a:r>
              <a:rPr lang="es-ES" altLang="en-PR" sz="2800" baseline="-25000" dirty="0">
                <a:latin typeface="Times New Roman" panose="02020603050405020304" pitchFamily="18" charset="0"/>
              </a:rPr>
              <a:t>  </a:t>
            </a:r>
            <a:r>
              <a:rPr lang="es-ES" altLang="en-PR" sz="2800" dirty="0">
                <a:latin typeface="Times New Roman" panose="02020603050405020304" pitchFamily="18" charset="0"/>
              </a:rPr>
              <a:t> </a:t>
            </a:r>
            <a:r>
              <a:rPr lang="es-ES" altLang="en-PR" sz="2800" dirty="0" err="1">
                <a:latin typeface="Times New Roman" panose="02020603050405020304" pitchFamily="18" charset="0"/>
              </a:rPr>
              <a:t>is</a:t>
            </a:r>
            <a:r>
              <a:rPr lang="es-ES" altLang="en-PR" sz="2800" dirty="0">
                <a:latin typeface="Times New Roman" panose="02020603050405020304" pitchFamily="18" charset="0"/>
              </a:rPr>
              <a:t> </a:t>
            </a:r>
            <a:r>
              <a:rPr lang="es-ES" altLang="en-PR" sz="2800" dirty="0" err="1">
                <a:latin typeface="Times New Roman" panose="02020603050405020304" pitchFamily="18" charset="0"/>
              </a:rPr>
              <a:t>the</a:t>
            </a:r>
            <a:r>
              <a:rPr lang="es-ES" altLang="en-PR" sz="2800" dirty="0">
                <a:latin typeface="Times New Roman" panose="02020603050405020304" pitchFamily="18" charset="0"/>
              </a:rPr>
              <a:t> i-</a:t>
            </a:r>
            <a:r>
              <a:rPr lang="es-ES" altLang="en-PR" sz="2800" dirty="0" err="1">
                <a:latin typeface="Times New Roman" panose="02020603050405020304" pitchFamily="18" charset="0"/>
              </a:rPr>
              <a:t>th</a:t>
            </a:r>
            <a:r>
              <a:rPr lang="es-ES" altLang="en-PR" sz="2800" dirty="0">
                <a:latin typeface="Times New Roman" panose="02020603050405020304" pitchFamily="18" charset="0"/>
              </a:rPr>
              <a:t>  </a:t>
            </a:r>
            <a:r>
              <a:rPr lang="es-ES" altLang="en-PR" sz="2800" dirty="0" err="1">
                <a:latin typeface="Times New Roman" panose="02020603050405020304" pitchFamily="18" charset="0"/>
              </a:rPr>
              <a:t>element</a:t>
            </a:r>
            <a:r>
              <a:rPr lang="es-ES" altLang="en-PR" sz="2800" dirty="0">
                <a:latin typeface="Times New Roman" panose="02020603050405020304" pitchFamily="18" charset="0"/>
              </a:rPr>
              <a:t>  in </a:t>
            </a:r>
            <a:r>
              <a:rPr lang="es-ES" altLang="en-PR" sz="2800" dirty="0" err="1">
                <a:latin typeface="Times New Roman" panose="02020603050405020304" pitchFamily="18" charset="0"/>
              </a:rPr>
              <a:t>the</a:t>
            </a:r>
            <a:r>
              <a:rPr lang="es-ES" altLang="en-PR" sz="2800" dirty="0">
                <a:latin typeface="Times New Roman" panose="02020603050405020304" pitchFamily="18" charset="0"/>
              </a:rPr>
              <a:t> diagonal  </a:t>
            </a:r>
            <a:r>
              <a:rPr lang="es-ES" altLang="en-PR" sz="2800" dirty="0" err="1">
                <a:latin typeface="Times New Roman" panose="02020603050405020304" pitchFamily="18" charset="0"/>
              </a:rPr>
              <a:t>of</a:t>
            </a:r>
            <a:r>
              <a:rPr lang="es-ES" altLang="en-PR" sz="2800" dirty="0">
                <a:latin typeface="Times New Roman" panose="02020603050405020304" pitchFamily="18" charset="0"/>
              </a:rPr>
              <a:t>   </a:t>
            </a:r>
            <a:r>
              <a:rPr lang="es-ES" altLang="en-PR" sz="2800" b="1" dirty="0">
                <a:latin typeface="Times New Roman" panose="02020603050405020304" pitchFamily="18" charset="0"/>
              </a:rPr>
              <a:t>(X’X)</a:t>
            </a:r>
            <a:r>
              <a:rPr lang="es-ES" altLang="en-PR" sz="2800" b="1" baseline="30000" dirty="0">
                <a:latin typeface="Times New Roman" panose="02020603050405020304" pitchFamily="18" charset="0"/>
              </a:rPr>
              <a:t>-1</a:t>
            </a:r>
            <a:r>
              <a:rPr lang="es-ES" altLang="en-PR" sz="2800" b="1" dirty="0">
                <a:latin typeface="Times New Roman" panose="02020603050405020304" pitchFamily="18" charset="0"/>
              </a:rPr>
              <a:t>.</a:t>
            </a:r>
            <a:r>
              <a:rPr lang="en-US" altLang="en-PR" sz="28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PR" sz="2800" dirty="0" err="1">
                <a:latin typeface="Times New Roman" panose="02020603050405020304" pitchFamily="18" charset="0"/>
              </a:rPr>
              <a:t>Statmodels</a:t>
            </a:r>
            <a:r>
              <a:rPr lang="en-US" altLang="en-PR" sz="2800" dirty="0">
                <a:latin typeface="Times New Roman" panose="02020603050405020304" pitchFamily="18" charset="0"/>
              </a:rPr>
              <a:t> gives the  “P-value” for the t-test. When the P-value is &lt;0.05  Ho is rejected.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PR" sz="2800" dirty="0">
              <a:latin typeface="Times New Roman" panose="02020603050405020304" pitchFamily="18" charset="0"/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A3306F8E-F15F-4536-9902-741615EC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96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R" altLang="en-PR" sz="1800"/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89AAD82D-5F07-40FB-8082-37D03C1C5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19400"/>
          <a:ext cx="2362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2" name="Equation" r:id="rId3" imgW="1218671" imgH="495085" progId="Equation.3">
                  <p:embed/>
                </p:oleObj>
              </mc:Choice>
              <mc:Fallback>
                <p:oleObj name="Equation" r:id="rId3" imgW="1218671" imgH="495085" progId="Equation.3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89AAD82D-5F07-40FB-8082-37D03C1C5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23622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Footer Placeholder 2">
            <a:extLst>
              <a:ext uri="{FF2B5EF4-FFF2-40B4-BE49-F238E27FC236}">
                <a16:creationId xmlns:a16="http://schemas.microsoft.com/office/drawing/2014/main" id="{26413930-254C-4719-8235-663C7BDA8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PR" sz="1400"/>
              <a:t>ESMA4016                                               Edgar Acuna</a:t>
            </a:r>
            <a:endParaRPr lang="en-US" altLang="en-PR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D3F8B-C032-49B6-9366-72E4C7A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AF1-E920-412F-A0B6-DBDAAAA876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0BFA-D516-4779-A5DD-B88E1618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Hypotesis</a:t>
            </a:r>
            <a:r>
              <a:rPr lang="en-US" dirty="0"/>
              <a:t> for </a:t>
            </a:r>
            <a:r>
              <a:rPr lang="en-US" dirty="0" err="1"/>
              <a:t>millaje</a:t>
            </a:r>
            <a:endParaRPr lang="en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6BA88-9F78-466D-9C77-D8508C4A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CC623-4DC0-4387-9360-EE5C586D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6BDE-F95F-4FCD-990C-6422561A56F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39982-2E7F-4A09-904F-5BB377ED6DBA}"/>
              </a:ext>
            </a:extLst>
          </p:cNvPr>
          <p:cNvSpPr txBox="1"/>
          <p:nvPr/>
        </p:nvSpPr>
        <p:spPr>
          <a:xfrm>
            <a:off x="685800" y="1676400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Times New Roman" panose="02020603050405020304" pitchFamily="18" charset="0"/>
              </a:rPr>
              <a:t>coef</a:t>
            </a:r>
            <a:r>
              <a:rPr lang="en-US" dirty="0">
                <a:latin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</a:rPr>
              <a:t> err      t         P&gt;|t|     [0.025 0.975]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Intercept 192.4378  23.532   8.178   0.000    145.580 239.295 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Times New Roman" panose="02020603050405020304" pitchFamily="18" charset="0"/>
              </a:rPr>
              <a:t>Sp</a:t>
            </a:r>
            <a:r>
              <a:rPr lang="en-US" dirty="0">
                <a:latin typeface="Times New Roman" panose="02020603050405020304" pitchFamily="18" charset="0"/>
              </a:rPr>
              <a:t>             -1.2948   0.245    -5.290   0.000   -1.782    -0.807 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Times New Roman" panose="02020603050405020304" pitchFamily="18" charset="0"/>
              </a:rPr>
              <a:t>wt</a:t>
            </a:r>
            <a:r>
              <a:rPr lang="en-US" dirty="0">
                <a:latin typeface="Times New Roman" panose="02020603050405020304" pitchFamily="18" charset="0"/>
              </a:rPr>
              <a:t>             -1.8598   0.213     -8.717  0.000   -2.285    -1.435 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Times New Roman" panose="02020603050405020304" pitchFamily="18" charset="0"/>
              </a:rPr>
              <a:t>vol</a:t>
            </a:r>
            <a:r>
              <a:rPr lang="en-US" dirty="0">
                <a:latin typeface="Times New Roman" panose="02020603050405020304" pitchFamily="18" charset="0"/>
              </a:rPr>
              <a:t>            -0.0156   0.023     -0.685  0.495   -0.061    0.030 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Times New Roman" panose="02020603050405020304" pitchFamily="18" charset="0"/>
              </a:rPr>
              <a:t>hp</a:t>
            </a:r>
            <a:r>
              <a:rPr lang="en-US" dirty="0">
                <a:latin typeface="Times New Roman" panose="02020603050405020304" pitchFamily="18" charset="0"/>
              </a:rPr>
              <a:t>              0.3922   0.081      4.818   0.000    0.230     0.554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According to the above table all the predictors but </a:t>
            </a:r>
            <a:r>
              <a:rPr lang="en-US" dirty="0" err="1">
                <a:latin typeface="Times New Roman" panose="02020603050405020304" pitchFamily="18" charset="0"/>
              </a:rPr>
              <a:t>vol</a:t>
            </a:r>
            <a:r>
              <a:rPr lang="en-US" dirty="0">
                <a:latin typeface="Times New Roman" panose="02020603050405020304" pitchFamily="18" charset="0"/>
              </a:rPr>
              <a:t> are significant since their p-value is 0.000 less than .05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509848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0A0-D1FD-4001-B062-5B911E4DFF2A}" type="slidenum">
              <a:rPr lang="en-US"/>
              <a:pPr/>
              <a:t>33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err="1">
                <a:latin typeface="Times New Roman" pitchFamily="18" charset="0"/>
              </a:rPr>
              <a:t>Feature</a:t>
            </a:r>
            <a:r>
              <a:rPr lang="es-ES" sz="3600" b="1" dirty="0">
                <a:latin typeface="Times New Roman" pitchFamily="18" charset="0"/>
              </a:rPr>
              <a:t> </a:t>
            </a:r>
            <a:r>
              <a:rPr lang="es-ES" sz="3600" b="1" dirty="0" err="1">
                <a:latin typeface="Times New Roman" pitchFamily="18" charset="0"/>
              </a:rPr>
              <a:t>selection</a:t>
            </a:r>
            <a:r>
              <a:rPr lang="es-ES" sz="3600" b="1" dirty="0">
                <a:latin typeface="Times New Roman" pitchFamily="18" charset="0"/>
              </a:rPr>
              <a:t> in </a:t>
            </a:r>
            <a:r>
              <a:rPr lang="es-ES" sz="3600" b="1" dirty="0" err="1">
                <a:latin typeface="Times New Roman" pitchFamily="18" charset="0"/>
              </a:rPr>
              <a:t>Multiple</a:t>
            </a:r>
            <a:r>
              <a:rPr lang="es-ES" sz="3600" b="1" dirty="0">
                <a:latin typeface="Times New Roman" pitchFamily="18" charset="0"/>
              </a:rPr>
              <a:t> Linear </a:t>
            </a:r>
            <a:r>
              <a:rPr lang="es-ES" sz="3600" b="1" dirty="0" err="1">
                <a:latin typeface="Times New Roman" pitchFamily="18" charset="0"/>
              </a:rPr>
              <a:t>Regression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" sz="2400" dirty="0">
              <a:latin typeface="Times New Roman" pitchFamily="18" charset="0"/>
            </a:endParaRPr>
          </a:p>
          <a:p>
            <a:r>
              <a:rPr lang="es-ES" sz="2400" dirty="0" err="1">
                <a:latin typeface="Times New Roman" pitchFamily="18" charset="0"/>
              </a:rPr>
              <a:t>Backward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Elimination</a:t>
            </a:r>
            <a:r>
              <a:rPr lang="en-US" dirty="0"/>
              <a:t> </a:t>
            </a:r>
            <a:r>
              <a:rPr lang="es-ES" sz="2400" dirty="0">
                <a:latin typeface="Times New Roman" pitchFamily="18" charset="0"/>
              </a:rPr>
              <a:t> </a:t>
            </a:r>
          </a:p>
          <a:p>
            <a:r>
              <a:rPr lang="es-ES" sz="2400" dirty="0">
                <a:latin typeface="Times New Roman" pitchFamily="18" charset="0"/>
              </a:rPr>
              <a:t>Forward  </a:t>
            </a:r>
            <a:r>
              <a:rPr lang="es-ES" sz="2400" dirty="0" err="1">
                <a:latin typeface="Times New Roman" pitchFamily="18" charset="0"/>
              </a:rPr>
              <a:t>Selection</a:t>
            </a:r>
            <a:r>
              <a:rPr lang="es-ES" dirty="0"/>
              <a:t> </a:t>
            </a:r>
            <a:endParaRPr lang="es-ES" sz="2400" dirty="0">
              <a:latin typeface="Times New Roman" pitchFamily="18" charset="0"/>
            </a:endParaRPr>
          </a:p>
          <a:p>
            <a:r>
              <a:rPr lang="es-PR" sz="2400" dirty="0" err="1">
                <a:latin typeface="Times New Roman" pitchFamily="18" charset="0"/>
              </a:rPr>
              <a:t>Stepwise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A9C7-608C-4E22-9F07-126C03B015C3}" type="slidenum">
              <a:rPr lang="en-US"/>
              <a:pPr/>
              <a:t>34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>
                <a:latin typeface="Times New Roman" pitchFamily="18" charset="0"/>
              </a:rPr>
              <a:t>Backward</a:t>
            </a:r>
            <a:r>
              <a:rPr lang="es-ES" sz="3200" b="1" dirty="0">
                <a:latin typeface="Times New Roman" pitchFamily="18" charset="0"/>
              </a:rPr>
              <a:t> </a:t>
            </a:r>
            <a:r>
              <a:rPr lang="es-ES" sz="3200" b="1" dirty="0" err="1">
                <a:latin typeface="Times New Roman" pitchFamily="18" charset="0"/>
              </a:rPr>
              <a:t>Elimination</a:t>
            </a:r>
            <a:r>
              <a:rPr lang="es-ES" sz="3200" b="1" dirty="0">
                <a:latin typeface="Times New Roman" pitchFamily="18" charset="0"/>
              </a:rPr>
              <a:t> </a:t>
            </a:r>
            <a:r>
              <a:rPr lang="es-ES" sz="3200" b="1" dirty="0" err="1">
                <a:latin typeface="Times New Roman" pitchFamily="18" charset="0"/>
              </a:rPr>
              <a:t>method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93623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At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initial</a:t>
            </a:r>
            <a:r>
              <a:rPr lang="es-ES" sz="2000" dirty="0">
                <a:latin typeface="Times New Roman" pitchFamily="18" charset="0"/>
              </a:rPr>
              <a:t> step </a:t>
            </a:r>
            <a:r>
              <a:rPr lang="es-ES" sz="2000" dirty="0" err="1">
                <a:latin typeface="Times New Roman" pitchFamily="18" charset="0"/>
              </a:rPr>
              <a:t>all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predictors</a:t>
            </a:r>
            <a:r>
              <a:rPr lang="es-ES" sz="2000" dirty="0">
                <a:latin typeface="Times New Roman" pitchFamily="18" charset="0"/>
              </a:rPr>
              <a:t> are </a:t>
            </a:r>
            <a:r>
              <a:rPr lang="es-ES" sz="2000" dirty="0" err="1">
                <a:latin typeface="Times New Roman" pitchFamily="18" charset="0"/>
              </a:rPr>
              <a:t>included</a:t>
            </a:r>
            <a:r>
              <a:rPr lang="es-ES" sz="2000" dirty="0">
                <a:latin typeface="Times New Roman" pitchFamily="18" charset="0"/>
              </a:rPr>
              <a:t> in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model</a:t>
            </a:r>
            <a:r>
              <a:rPr lang="es-ES" sz="2000" dirty="0">
                <a:latin typeface="Times New Roman" pitchFamily="18" charset="0"/>
              </a:rPr>
              <a:t>,  and in </a:t>
            </a:r>
            <a:r>
              <a:rPr lang="es-ES" sz="2000" dirty="0" err="1">
                <a:latin typeface="Times New Roman" pitchFamily="18" charset="0"/>
              </a:rPr>
              <a:t>each</a:t>
            </a:r>
            <a:r>
              <a:rPr lang="es-ES" sz="2000" dirty="0">
                <a:latin typeface="Times New Roman" pitchFamily="18" charset="0"/>
              </a:rPr>
              <a:t> step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 variable </a:t>
            </a:r>
            <a:r>
              <a:rPr lang="es-ES" sz="2000" dirty="0" err="1">
                <a:latin typeface="Times New Roman" pitchFamily="18" charset="0"/>
              </a:rPr>
              <a:t>less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important</a:t>
            </a:r>
            <a:r>
              <a:rPr lang="es-ES" sz="2000" dirty="0">
                <a:latin typeface="Times New Roman" pitchFamily="18" charset="0"/>
              </a:rPr>
              <a:t> 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eliminated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from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model</a:t>
            </a:r>
            <a:r>
              <a:rPr lang="es-ES" sz="2000" dirty="0">
                <a:latin typeface="Times New Roman" pitchFamily="18" charset="0"/>
              </a:rPr>
              <a:t>.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importance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variable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determined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according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several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criteria</a:t>
            </a:r>
            <a:r>
              <a:rPr lang="es-ES" sz="2000" dirty="0">
                <a:latin typeface="Times New Roman" pitchFamily="18" charset="0"/>
              </a:rPr>
              <a:t>. </a:t>
            </a:r>
            <a:r>
              <a:rPr lang="es-ES" sz="2000" dirty="0" err="1">
                <a:latin typeface="Times New Roman" pitchFamily="18" charset="0"/>
              </a:rPr>
              <a:t>For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instance</a:t>
            </a:r>
            <a:r>
              <a:rPr lang="es-ES" sz="2000" dirty="0">
                <a:latin typeface="Times New Roman" pitchFamily="18" charset="0"/>
              </a:rPr>
              <a:t>,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variable </a:t>
            </a:r>
            <a:r>
              <a:rPr lang="es-ES" sz="2000" dirty="0" err="1">
                <a:latin typeface="Times New Roman" pitchFamily="18" charset="0"/>
              </a:rPr>
              <a:t>which</a:t>
            </a:r>
            <a:r>
              <a:rPr lang="es-ES" sz="2000" dirty="0">
                <a:latin typeface="Times New Roman" pitchFamily="18" charset="0"/>
              </a:rPr>
              <a:t> p-</a:t>
            </a:r>
            <a:r>
              <a:rPr lang="es-ES" sz="2000" dirty="0" err="1">
                <a:latin typeface="Times New Roman" pitchFamily="18" charset="0"/>
              </a:rPr>
              <a:t>value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highest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less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important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one</a:t>
            </a:r>
            <a:r>
              <a:rPr lang="es-ES" sz="2000" dirty="0">
                <a:latin typeface="Times New Roman" pitchFamily="18" charset="0"/>
              </a:rPr>
              <a:t>. </a:t>
            </a:r>
            <a:r>
              <a:rPr lang="es-ES" sz="2000" dirty="0" err="1">
                <a:latin typeface="Times New Roman" pitchFamily="18" charset="0"/>
              </a:rPr>
              <a:t>Also</a:t>
            </a:r>
            <a:r>
              <a:rPr lang="es-ES" sz="2000" dirty="0">
                <a:latin typeface="Times New Roman" pitchFamily="18" charset="0"/>
              </a:rPr>
              <a:t>, </a:t>
            </a:r>
            <a:r>
              <a:rPr lang="es-ES" sz="2000" dirty="0" err="1">
                <a:latin typeface="Times New Roman" pitchFamily="18" charset="0"/>
              </a:rPr>
              <a:t>one</a:t>
            </a:r>
            <a:r>
              <a:rPr lang="es-ES" sz="2000" dirty="0">
                <a:latin typeface="Times New Roman" pitchFamily="18" charset="0"/>
              </a:rPr>
              <a:t> can look at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value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t-</a:t>
            </a:r>
            <a:r>
              <a:rPr lang="es-ES" sz="2000" dirty="0" err="1">
                <a:latin typeface="Times New Roman" pitchFamily="18" charset="0"/>
              </a:rPr>
              <a:t>tests</a:t>
            </a:r>
            <a:r>
              <a:rPr lang="es-E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A variable </a:t>
            </a:r>
            <a:r>
              <a:rPr lang="es-ES" sz="2000" dirty="0" err="1">
                <a:latin typeface="Times New Roman" pitchFamily="18" charset="0"/>
              </a:rPr>
              <a:t>which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eliminated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from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model</a:t>
            </a:r>
            <a:r>
              <a:rPr lang="es-ES" sz="2000" dirty="0">
                <a:latin typeface="Times New Roman" pitchFamily="18" charset="0"/>
              </a:rPr>
              <a:t> can </a:t>
            </a:r>
            <a:r>
              <a:rPr lang="es-ES" sz="2000" dirty="0" err="1">
                <a:latin typeface="Times New Roman" pitchFamily="18" charset="0"/>
              </a:rPr>
              <a:t>not</a:t>
            </a:r>
            <a:r>
              <a:rPr lang="es-ES" sz="2000" dirty="0">
                <a:latin typeface="Times New Roman" pitchFamily="18" charset="0"/>
              </a:rPr>
              <a:t> be </a:t>
            </a:r>
            <a:r>
              <a:rPr lang="es-ES" sz="2000" dirty="0" err="1">
                <a:latin typeface="Times New Roman" pitchFamily="18" charset="0"/>
              </a:rPr>
              <a:t>considered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anymore</a:t>
            </a:r>
            <a:r>
              <a:rPr lang="es-E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process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ends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when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all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variables </a:t>
            </a:r>
            <a:r>
              <a:rPr lang="es-ES" sz="2000" dirty="0" err="1">
                <a:latin typeface="Times New Roman" pitchFamily="18" charset="0"/>
              </a:rPr>
              <a:t>have</a:t>
            </a:r>
            <a:r>
              <a:rPr lang="es-ES" sz="2000" dirty="0">
                <a:latin typeface="Times New Roman" pitchFamily="18" charset="0"/>
              </a:rPr>
              <a:t> p-</a:t>
            </a:r>
            <a:r>
              <a:rPr lang="es-ES" sz="2000" dirty="0" err="1">
                <a:latin typeface="Times New Roman" pitchFamily="18" charset="0"/>
              </a:rPr>
              <a:t>values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less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than</a:t>
            </a:r>
            <a:r>
              <a:rPr lang="es-ES" sz="2000" dirty="0">
                <a:latin typeface="Times New Roman" pitchFamily="18" charset="0"/>
              </a:rPr>
              <a:t> .05. </a:t>
            </a:r>
            <a:r>
              <a:rPr lang="es-ES" sz="2000" dirty="0" err="1">
                <a:latin typeface="Times New Roman" pitchFamily="18" charset="0"/>
              </a:rPr>
              <a:t>This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same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have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all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t-</a:t>
            </a:r>
            <a:r>
              <a:rPr lang="es-ES" sz="2000" dirty="0" err="1">
                <a:latin typeface="Times New Roman" pitchFamily="18" charset="0"/>
              </a:rPr>
              <a:t>tests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greater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than</a:t>
            </a:r>
            <a:r>
              <a:rPr lang="es-ES" sz="2000" dirty="0">
                <a:latin typeface="Times New Roman" pitchFamily="18" charset="0"/>
              </a:rPr>
              <a:t> 2 in </a:t>
            </a:r>
            <a:r>
              <a:rPr lang="es-ES" sz="2000" dirty="0" err="1">
                <a:latin typeface="Times New Roman" pitchFamily="18" charset="0"/>
              </a:rPr>
              <a:t>absolute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value</a:t>
            </a:r>
            <a:r>
              <a:rPr lang="es-E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dirty="0" err="1">
                <a:latin typeface="Times New Roman" pitchFamily="18" charset="0"/>
              </a:rPr>
              <a:t>Statmodels</a:t>
            </a:r>
            <a:r>
              <a:rPr lang="es-ES" sz="2000" dirty="0">
                <a:latin typeface="Times New Roman" pitchFamily="18" charset="0"/>
              </a:rPr>
              <a:t>  uses </a:t>
            </a:r>
            <a:r>
              <a:rPr lang="es-ES" sz="2000" dirty="0" err="1">
                <a:latin typeface="Times New Roman" pitchFamily="18" charset="0"/>
              </a:rPr>
              <a:t>instead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t-test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Akaike’s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Information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criterion</a:t>
            </a:r>
            <a:r>
              <a:rPr lang="es-ES" sz="2000" dirty="0">
                <a:latin typeface="Times New Roman" pitchFamily="18" charset="0"/>
              </a:rPr>
              <a:t> (AIC).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19C7-F766-4025-B6AF-5563C3C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AIC criterion</a:t>
            </a:r>
            <a:endParaRPr lang="en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383DD-F214-4B55-851F-7782075C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EA4-745F-412A-BAB3-E65BF3AC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6BDE-F95F-4FCD-990C-6422561A56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682E7-9F3A-430C-9C6C-0B2D89D33479}"/>
              </a:ext>
            </a:extLst>
          </p:cNvPr>
          <p:cNvSpPr/>
          <p:nvPr/>
        </p:nvSpPr>
        <p:spPr>
          <a:xfrm>
            <a:off x="1447800" y="1554163"/>
            <a:ext cx="9296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Akaike’s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Criterion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(Akaike, 1973) uses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concepts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theory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minimization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Kullback-Leibler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response variable Y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reduced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full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AIC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calculated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as: </a:t>
            </a:r>
            <a:endParaRPr lang="x-non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x-non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AIC=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n*log[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SSE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/n]+2p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(1) 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endParaRPr lang="x-non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observations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p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 SSE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error sum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sqaures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versions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formula (1).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P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lowest</a:t>
            </a:r>
            <a:r>
              <a:rPr lang="es-P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AIC.</a:t>
            </a:r>
            <a:endParaRPr lang="x-non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P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x-non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5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DAC4-6F19-4A5D-893C-082A44FEDCF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828800" y="61364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ES" b="1" dirty="0" err="1"/>
              <a:t>Example</a:t>
            </a:r>
            <a:r>
              <a:rPr lang="es-ES" b="1" dirty="0"/>
              <a:t>. 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dataset</a:t>
            </a:r>
            <a:r>
              <a:rPr lang="es-ES" dirty="0"/>
              <a:t>  </a:t>
            </a:r>
            <a:r>
              <a:rPr lang="es-ES" b="1" dirty="0"/>
              <a:t>grasa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13  variables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percentage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fat</a:t>
            </a:r>
            <a:endParaRPr lang="es-ES" dirty="0"/>
          </a:p>
          <a:p>
            <a:pPr algn="ctr"/>
            <a:r>
              <a:rPr lang="es-ES" dirty="0"/>
              <a:t>Columna            Nombre   </a:t>
            </a:r>
            <a:endParaRPr lang="en-US" dirty="0"/>
          </a:p>
          <a:p>
            <a:pPr algn="ctr"/>
            <a:r>
              <a:rPr lang="es-ES" dirty="0"/>
              <a:t>                      v1                   grasa  (% de grasa )</a:t>
            </a:r>
            <a:endParaRPr lang="en-US" dirty="0"/>
          </a:p>
          <a:p>
            <a:pPr algn="ctr"/>
            <a:r>
              <a:rPr lang="es-ES" dirty="0"/>
              <a:t>              v2                   edad  (en años)</a:t>
            </a:r>
            <a:endParaRPr lang="en-US" dirty="0"/>
          </a:p>
          <a:p>
            <a:pPr algn="ctr"/>
            <a:r>
              <a:rPr lang="es-ES" dirty="0"/>
              <a:t>             v3                   peso (en libras)</a:t>
            </a:r>
            <a:endParaRPr lang="en-US" dirty="0"/>
          </a:p>
          <a:p>
            <a:pPr algn="ctr"/>
            <a:r>
              <a:rPr lang="es-ES" dirty="0"/>
              <a:t>                      v4                  altura  (en pulgadas)</a:t>
            </a:r>
            <a:endParaRPr lang="en-US" dirty="0"/>
          </a:p>
          <a:p>
            <a:pPr algn="ctr"/>
            <a:r>
              <a:rPr lang="es-ES" dirty="0"/>
              <a:t>              v5                  cuello 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 v6                    pecho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    v7                 abdomen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v8                 cadera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v9                 muslo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v10               rodilla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v11               tobillo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 v12               </a:t>
            </a:r>
            <a:r>
              <a:rPr lang="es-ES" dirty="0" err="1"/>
              <a:t>biceps</a:t>
            </a:r>
            <a:r>
              <a:rPr lang="es-ES" dirty="0"/>
              <a:t>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       v13               antebrazo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s-ES" dirty="0"/>
              <a:t>                    v14               muñeca  (en </a:t>
            </a:r>
            <a:r>
              <a:rPr lang="es-ES" dirty="0" err="1"/>
              <a:t>cms</a:t>
            </a:r>
            <a:r>
              <a:rPr lang="es-ES" dirty="0"/>
              <a:t>)</a:t>
            </a:r>
            <a:endParaRPr lang="en-US" dirty="0"/>
          </a:p>
          <a:p>
            <a:pPr algn="ctr"/>
            <a:r>
              <a:rPr lang="en-US" dirty="0"/>
              <a:t>The measurements were taken in 252 subjects</a:t>
            </a:r>
            <a:endParaRPr lang="es-ES" dirty="0"/>
          </a:p>
          <a:p>
            <a:pPr algn="ctr"/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at  http://academic.uprm.edu/eacuna/grasa.txt</a:t>
            </a:r>
            <a:endParaRPr lang="en-US" dirty="0"/>
          </a:p>
          <a:p>
            <a:pPr algn="ctr" eaLnBrk="0" hangingPunct="0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71E7-4F81-484B-A94A-44DCB605A357}" type="slidenum">
              <a:rPr lang="en-US"/>
              <a:pPr/>
              <a:t>37</a:t>
            </a:fld>
            <a:endParaRPr lang="en-US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600200" y="584742"/>
            <a:ext cx="8763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backward_elimination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(data2,"grasa")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model </a:t>
            </a:r>
          </a:p>
          <a:p>
            <a:r>
              <a:rPr lang="en-US" sz="1600" dirty="0"/>
              <a:t>AIC including all the features </a:t>
            </a:r>
          </a:p>
          <a:p>
            <a:r>
              <a:rPr lang="en-US" sz="1600" dirty="0"/>
              <a:t>1464.50237446</a:t>
            </a:r>
          </a:p>
          <a:p>
            <a:r>
              <a:rPr lang="en-US" sz="1600" dirty="0"/>
              <a:t> Feature considered for elimination in this step: </a:t>
            </a:r>
            <a:r>
              <a:rPr lang="en-US" sz="1600" dirty="0" err="1"/>
              <a:t>rodilla</a:t>
            </a:r>
            <a:r>
              <a:rPr lang="en-US" sz="1600" dirty="0"/>
              <a:t> </a:t>
            </a:r>
          </a:p>
          <a:p>
            <a:r>
              <a:rPr lang="en-US" sz="1600" dirty="0"/>
              <a:t>AIC 1462.50659712 </a:t>
            </a:r>
          </a:p>
          <a:p>
            <a:r>
              <a:rPr lang="en-US" sz="1600" dirty="0"/>
              <a:t>Feature considered for elimination in this step: </a:t>
            </a:r>
            <a:r>
              <a:rPr lang="en-US" sz="1600" dirty="0" err="1"/>
              <a:t>pecho</a:t>
            </a:r>
            <a:r>
              <a:rPr lang="en-US" sz="1600" dirty="0"/>
              <a:t> </a:t>
            </a:r>
          </a:p>
          <a:p>
            <a:r>
              <a:rPr lang="en-US" sz="1600" dirty="0"/>
              <a:t>AIC= 1460.57130604 </a:t>
            </a:r>
          </a:p>
          <a:p>
            <a:r>
              <a:rPr lang="en-US" sz="1600" dirty="0"/>
              <a:t>Feature considered for elimination in this step: </a:t>
            </a:r>
            <a:r>
              <a:rPr lang="en-US" sz="1600" dirty="0" err="1"/>
              <a:t>altura</a:t>
            </a:r>
            <a:r>
              <a:rPr lang="en-US" sz="1600" dirty="0"/>
              <a:t> </a:t>
            </a:r>
          </a:p>
          <a:p>
            <a:r>
              <a:rPr lang="en-US" sz="1600" dirty="0"/>
              <a:t>AIC= 1459.06626108 </a:t>
            </a:r>
          </a:p>
          <a:p>
            <a:r>
              <a:rPr lang="en-US" sz="1600" dirty="0"/>
              <a:t>Feature considered for elimination in this step: </a:t>
            </a:r>
            <a:r>
              <a:rPr lang="en-US" sz="1600" dirty="0" err="1"/>
              <a:t>tobillo</a:t>
            </a:r>
            <a:r>
              <a:rPr lang="en-US" sz="1600" dirty="0"/>
              <a:t> </a:t>
            </a:r>
          </a:p>
          <a:p>
            <a:r>
              <a:rPr lang="en-US" sz="1600" dirty="0"/>
              <a:t>AIC= 1457.82217075 </a:t>
            </a:r>
          </a:p>
          <a:p>
            <a:r>
              <a:rPr lang="en-US" sz="1600" dirty="0"/>
              <a:t>Feature considered for elimination in this step: biceps</a:t>
            </a:r>
          </a:p>
          <a:p>
            <a:r>
              <a:rPr lang="en-US" sz="1600" dirty="0"/>
              <a:t> AIC= 1456.99638198</a:t>
            </a:r>
          </a:p>
          <a:p>
            <a:r>
              <a:rPr lang="en-US" sz="1600" dirty="0"/>
              <a:t> Feature considered for elimination in this step: </a:t>
            </a:r>
            <a:r>
              <a:rPr lang="en-US" sz="1600" dirty="0" err="1"/>
              <a:t>cadera</a:t>
            </a:r>
            <a:r>
              <a:rPr lang="en-US" sz="1600" dirty="0"/>
              <a:t> </a:t>
            </a:r>
          </a:p>
          <a:p>
            <a:r>
              <a:rPr lang="en-US" sz="1600" dirty="0"/>
              <a:t>best AIC: 1456.99638198 </a:t>
            </a:r>
          </a:p>
          <a:p>
            <a:r>
              <a:rPr lang="en-US" sz="1600" dirty="0"/>
              <a:t>Best Features: ['</a:t>
            </a:r>
            <a:r>
              <a:rPr lang="en-US" sz="1600" dirty="0" err="1"/>
              <a:t>edad</a:t>
            </a:r>
            <a:r>
              <a:rPr lang="en-US" sz="1600" dirty="0"/>
              <a:t>', 'peso', '</a:t>
            </a:r>
            <a:r>
              <a:rPr lang="en-US" sz="1600" dirty="0" err="1"/>
              <a:t>cuello</a:t>
            </a:r>
            <a:r>
              <a:rPr lang="en-US" sz="1600" dirty="0"/>
              <a:t>', 'abdomen', '</a:t>
            </a:r>
            <a:r>
              <a:rPr lang="en-US" sz="1600" dirty="0" err="1"/>
              <a:t>cadera</a:t>
            </a:r>
            <a:r>
              <a:rPr lang="en-US" sz="1600" dirty="0"/>
              <a:t>', '</a:t>
            </a:r>
            <a:r>
              <a:rPr lang="en-US" sz="1600" dirty="0" err="1"/>
              <a:t>muslo</a:t>
            </a:r>
            <a:r>
              <a:rPr lang="en-US" sz="1600" dirty="0"/>
              <a:t>', '</a:t>
            </a:r>
            <a:r>
              <a:rPr lang="en-US" sz="1600" dirty="0" err="1"/>
              <a:t>antebrazo</a:t>
            </a:r>
            <a:r>
              <a:rPr lang="en-US" sz="1600" dirty="0"/>
              <a:t>', '</a:t>
            </a:r>
            <a:r>
              <a:rPr lang="en-US" sz="1600" dirty="0" err="1"/>
              <a:t>muneca</a:t>
            </a:r>
            <a:r>
              <a:rPr lang="en-US" sz="1600" dirty="0"/>
              <a:t>'] </a:t>
            </a:r>
            <a:r>
              <a:rPr lang="en-US" sz="1600" dirty="0" err="1"/>
              <a:t>grasa</a:t>
            </a:r>
            <a:r>
              <a:rPr lang="en-US" sz="1600" dirty="0"/>
              <a:t> ~ </a:t>
            </a:r>
            <a:r>
              <a:rPr lang="en-US" sz="1600" dirty="0" err="1"/>
              <a:t>edad</a:t>
            </a:r>
            <a:r>
              <a:rPr lang="en-US" sz="1600" dirty="0"/>
              <a:t> + peso + </a:t>
            </a:r>
            <a:r>
              <a:rPr lang="en-US" sz="1600" dirty="0" err="1"/>
              <a:t>cuello</a:t>
            </a:r>
            <a:r>
              <a:rPr lang="en-US" sz="1600" dirty="0"/>
              <a:t> + abdomen + </a:t>
            </a:r>
            <a:r>
              <a:rPr lang="en-US" sz="1600" dirty="0" err="1"/>
              <a:t>cadera</a:t>
            </a:r>
            <a:r>
              <a:rPr lang="en-US" sz="1600" dirty="0"/>
              <a:t> + </a:t>
            </a:r>
            <a:r>
              <a:rPr lang="en-US" sz="1600" dirty="0" err="1"/>
              <a:t>muslo</a:t>
            </a:r>
            <a:r>
              <a:rPr lang="en-US" sz="1600" dirty="0"/>
              <a:t> + </a:t>
            </a:r>
            <a:r>
              <a:rPr lang="en-US" sz="1600" dirty="0" err="1"/>
              <a:t>antebrazo</a:t>
            </a:r>
            <a:r>
              <a:rPr lang="en-US" sz="1600" dirty="0"/>
              <a:t> + </a:t>
            </a:r>
            <a:r>
              <a:rPr lang="en-US" sz="1600" dirty="0" err="1"/>
              <a:t>muneca</a:t>
            </a:r>
            <a:r>
              <a:rPr lang="en-US" sz="1600" dirty="0"/>
              <a:t> + 1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DBE-98B0-47C2-BFF6-C7EA46777093}" type="slidenum">
              <a:rPr lang="en-US"/>
              <a:pPr/>
              <a:t>38</a:t>
            </a:fld>
            <a:endParaRPr 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905000" y="636589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b="1" dirty="0" err="1"/>
              <a:t>Interpretation</a:t>
            </a:r>
            <a:r>
              <a:rPr lang="es-ES" b="1" dirty="0"/>
              <a:t>:</a:t>
            </a:r>
            <a:r>
              <a:rPr lang="es-ES" dirty="0"/>
              <a:t> 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:</a:t>
            </a:r>
          </a:p>
          <a:p>
            <a:r>
              <a:rPr lang="es-ES" dirty="0" err="1"/>
              <a:t>backbest</a:t>
            </a:r>
            <a:r>
              <a:rPr lang="es-ES" dirty="0"/>
              <a:t>=</a:t>
            </a:r>
            <a:r>
              <a:rPr lang="es-ES" dirty="0" err="1"/>
              <a:t>smf.ols</a:t>
            </a:r>
            <a:r>
              <a:rPr lang="es-ES" dirty="0"/>
              <a:t>(formula='grasa ~ edad + peso + cuello + abdomen + cadera + muslo + antebrazo + </a:t>
            </a:r>
            <a:r>
              <a:rPr lang="es-ES" dirty="0" err="1"/>
              <a:t>muneca</a:t>
            </a:r>
            <a:r>
              <a:rPr lang="es-ES" dirty="0"/>
              <a:t>',data=data2).</a:t>
            </a:r>
            <a:r>
              <a:rPr lang="es-ES" dirty="0" err="1"/>
              <a:t>fit</a:t>
            </a:r>
            <a:r>
              <a:rPr lang="es-ES" dirty="0"/>
              <a:t>()</a:t>
            </a:r>
          </a:p>
          <a:p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backbest.params</a:t>
            </a:r>
            <a:r>
              <a:rPr lang="es-ES" dirty="0"/>
              <a:t> </a:t>
            </a:r>
          </a:p>
          <a:p>
            <a:r>
              <a:rPr lang="es-ES" dirty="0" err="1"/>
              <a:t>Intercept</a:t>
            </a:r>
            <a:r>
              <a:rPr lang="es-ES" dirty="0"/>
              <a:t> -22.656373 edad 0.065780 peso -0.089853 cuello -0.466558 abdomen 0.944815 cadera -0.195435 muslo 0.302392 antebrazo 0.515721 </a:t>
            </a:r>
            <a:r>
              <a:rPr lang="es-ES" dirty="0" err="1"/>
              <a:t>muneca</a:t>
            </a:r>
            <a:r>
              <a:rPr lang="es-ES" dirty="0"/>
              <a:t> -1.536652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 ‘R2= ', </a:t>
            </a:r>
            <a:r>
              <a:rPr lang="es-ES" dirty="0" err="1"/>
              <a:t>backbest.rsquared</a:t>
            </a:r>
            <a:endParaRPr lang="es-ES" dirty="0"/>
          </a:p>
          <a:p>
            <a:r>
              <a:rPr lang="en-US" dirty="0"/>
              <a:t>R2= 0.746554022383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 </a:t>
            </a:r>
            <a:r>
              <a:rPr lang="es-ES" dirty="0" err="1"/>
              <a:t>nodel</a:t>
            </a:r>
            <a:r>
              <a:rPr lang="es-ES" dirty="0"/>
              <a:t> has a  R</a:t>
            </a:r>
            <a:r>
              <a:rPr lang="es-ES" baseline="30000" dirty="0"/>
              <a:t>2</a:t>
            </a:r>
            <a:r>
              <a:rPr lang="es-ES" dirty="0"/>
              <a:t> </a:t>
            </a:r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74.66,whereas </a:t>
            </a:r>
            <a:r>
              <a:rPr lang="es-ES" dirty="0" err="1"/>
              <a:t>the</a:t>
            </a:r>
            <a:r>
              <a:rPr lang="es-ES" dirty="0"/>
              <a:t> full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13 </a:t>
            </a:r>
            <a:r>
              <a:rPr lang="es-ES" dirty="0" err="1"/>
              <a:t>predictors</a:t>
            </a:r>
            <a:r>
              <a:rPr lang="es-ES" dirty="0"/>
              <a:t> has a R</a:t>
            </a:r>
            <a:r>
              <a:rPr lang="es-ES" baseline="30000" dirty="0"/>
              <a:t>2</a:t>
            </a:r>
            <a:r>
              <a:rPr lang="es-ES" dirty="0"/>
              <a:t> = 74.90%. A  0.24%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lost</a:t>
            </a:r>
            <a:r>
              <a:rPr lang="es-ES" dirty="0"/>
              <a:t>, </a:t>
            </a:r>
            <a:r>
              <a:rPr lang="es-ES" dirty="0" err="1"/>
              <a:t>however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has </a:t>
            </a:r>
            <a:r>
              <a:rPr lang="es-ES" dirty="0" err="1"/>
              <a:t>only</a:t>
            </a:r>
            <a:r>
              <a:rPr lang="es-ES" dirty="0"/>
              <a:t> 8 </a:t>
            </a:r>
            <a:r>
              <a:rPr lang="es-ES" dirty="0" err="1"/>
              <a:t>predictors</a:t>
            </a:r>
            <a:r>
              <a:rPr lang="es-ES" dirty="0"/>
              <a:t>. </a:t>
            </a:r>
            <a:r>
              <a:rPr lang="es-ES" dirty="0" err="1"/>
              <a:t>Therefore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more </a:t>
            </a:r>
            <a:r>
              <a:rPr lang="es-ES" dirty="0" err="1"/>
              <a:t>convenient</a:t>
            </a:r>
            <a:r>
              <a:rPr lang="es-E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7E7B-17BA-4358-8CA8-62358CEEF5DF}" type="slidenum">
              <a:rPr lang="en-US"/>
              <a:pPr/>
              <a:t>39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latin typeface="Times New Roman" pitchFamily="18" charset="0"/>
              </a:rPr>
              <a:t>Forward </a:t>
            </a:r>
            <a:r>
              <a:rPr lang="es-ES" sz="3200" b="1" dirty="0" err="1">
                <a:latin typeface="Times New Roman" pitchFamily="18" charset="0"/>
              </a:rPr>
              <a:t>Selection</a:t>
            </a:r>
            <a:r>
              <a:rPr lang="es-ES" sz="3200" dirty="0">
                <a:latin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At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initial</a:t>
            </a:r>
            <a:r>
              <a:rPr lang="es-ES" sz="2000" dirty="0">
                <a:latin typeface="Times New Roman" pitchFamily="18" charset="0"/>
              </a:rPr>
              <a:t> step,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single </a:t>
            </a:r>
            <a:r>
              <a:rPr lang="es-ES" sz="2000" dirty="0" err="1">
                <a:latin typeface="Times New Roman" pitchFamily="18" charset="0"/>
              </a:rPr>
              <a:t>best</a:t>
            </a:r>
            <a:r>
              <a:rPr lang="es-ES" sz="2000" dirty="0">
                <a:latin typeface="Times New Roman" pitchFamily="18" charset="0"/>
              </a:rPr>
              <a:t> variable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one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having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highest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correlation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with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response variable.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dirty="0">
                <a:latin typeface="Times New Roman" pitchFamily="18" charset="0"/>
              </a:rPr>
              <a:t>At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second</a:t>
            </a:r>
            <a:r>
              <a:rPr lang="es-ES" sz="2000" dirty="0">
                <a:latin typeface="Times New Roman" pitchFamily="18" charset="0"/>
              </a:rPr>
              <a:t> step,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included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variable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along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with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first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one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improves</a:t>
            </a:r>
            <a:r>
              <a:rPr lang="es-ES" sz="2000" dirty="0">
                <a:latin typeface="Times New Roman" pitchFamily="18" charset="0"/>
              </a:rPr>
              <a:t> a </a:t>
            </a:r>
            <a:r>
              <a:rPr lang="es-ES" sz="2000" dirty="0" err="1">
                <a:latin typeface="Times New Roman" pitchFamily="18" charset="0"/>
              </a:rPr>
              <a:t>metric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such</a:t>
            </a:r>
            <a:r>
              <a:rPr lang="es-ES" sz="2000" dirty="0">
                <a:latin typeface="Times New Roman" pitchFamily="18" charset="0"/>
              </a:rPr>
              <a:t> as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R-</a:t>
            </a:r>
            <a:r>
              <a:rPr lang="es-ES" sz="2000" dirty="0" err="1">
                <a:latin typeface="Times New Roman" pitchFamily="18" charset="0"/>
              </a:rPr>
              <a:t>saquared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or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AIC. 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process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continues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until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metric</a:t>
            </a:r>
            <a:r>
              <a:rPr lang="es-ES" sz="2000" dirty="0">
                <a:latin typeface="Times New Roman" pitchFamily="18" charset="0"/>
              </a:rPr>
              <a:t> can </a:t>
            </a:r>
            <a:r>
              <a:rPr lang="es-ES" sz="2000" dirty="0" err="1">
                <a:latin typeface="Times New Roman" pitchFamily="18" charset="0"/>
              </a:rPr>
              <a:t>not</a:t>
            </a:r>
            <a:r>
              <a:rPr lang="es-ES" sz="2000" dirty="0">
                <a:latin typeface="Times New Roman" pitchFamily="18" charset="0"/>
              </a:rPr>
              <a:t>  </a:t>
            </a:r>
            <a:r>
              <a:rPr lang="es-ES" sz="2000" dirty="0" err="1">
                <a:latin typeface="Times New Roman" pitchFamily="18" charset="0"/>
              </a:rPr>
              <a:t>to</a:t>
            </a:r>
            <a:r>
              <a:rPr lang="es-ES" sz="2000" dirty="0">
                <a:latin typeface="Times New Roman" pitchFamily="18" charset="0"/>
              </a:rPr>
              <a:t> be </a:t>
            </a:r>
            <a:r>
              <a:rPr lang="es-ES" sz="2000" dirty="0" err="1">
                <a:latin typeface="Times New Roman" pitchFamily="18" charset="0"/>
              </a:rPr>
              <a:t>improved</a:t>
            </a:r>
            <a:r>
              <a:rPr lang="es-E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dirty="0" err="1">
                <a:latin typeface="Times New Roman" pitchFamily="18" charset="0"/>
              </a:rPr>
              <a:t>Notice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one</a:t>
            </a:r>
            <a:r>
              <a:rPr lang="es-ES" sz="2000" dirty="0">
                <a:latin typeface="Times New Roman" pitchFamily="18" charset="0"/>
              </a:rPr>
              <a:t> variable </a:t>
            </a:r>
            <a:r>
              <a:rPr lang="es-ES" sz="2000" dirty="0" err="1">
                <a:latin typeface="Times New Roman" pitchFamily="18" charset="0"/>
              </a:rPr>
              <a:t>that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elected</a:t>
            </a:r>
            <a:r>
              <a:rPr lang="es-ES" sz="2000" dirty="0">
                <a:latin typeface="Times New Roman" pitchFamily="18" charset="0"/>
              </a:rPr>
              <a:t>  can </a:t>
            </a:r>
            <a:r>
              <a:rPr lang="es-ES" sz="2000" dirty="0" err="1">
                <a:latin typeface="Times New Roman" pitchFamily="18" charset="0"/>
              </a:rPr>
              <a:t>not</a:t>
            </a:r>
            <a:r>
              <a:rPr lang="es-ES" sz="2000" dirty="0">
                <a:latin typeface="Times New Roman" pitchFamily="18" charset="0"/>
              </a:rPr>
              <a:t> be </a:t>
            </a:r>
            <a:r>
              <a:rPr lang="es-ES" sz="2000" dirty="0" err="1">
                <a:latin typeface="Times New Roman" pitchFamily="18" charset="0"/>
              </a:rPr>
              <a:t>excluded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from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model</a:t>
            </a:r>
            <a:r>
              <a:rPr lang="es-ES" sz="2000" dirty="0">
                <a:latin typeface="Times New Roman" pitchFamily="18" charset="0"/>
              </a:rPr>
              <a:t>  in a </a:t>
            </a:r>
            <a:r>
              <a:rPr lang="es-ES" sz="2000" dirty="0" err="1">
                <a:latin typeface="Times New Roman" pitchFamily="18" charset="0"/>
              </a:rPr>
              <a:t>later</a:t>
            </a:r>
            <a:r>
              <a:rPr lang="es-ES" sz="2000" dirty="0">
                <a:latin typeface="Times New Roman" pitchFamily="18" charset="0"/>
              </a:rPr>
              <a:t> step.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7E5-7980-462D-9C65-E34EF5ABAC6D}" type="slidenum">
              <a:rPr lang="en-US"/>
              <a:pPr/>
              <a:t>4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marL="838200" indent="-838200"/>
            <a:r>
              <a:rPr lang="es-ES" dirty="0"/>
              <a:t> </a:t>
            </a:r>
            <a:r>
              <a:rPr lang="es-ES" b="1" dirty="0">
                <a:latin typeface="Times New Roman" pitchFamily="18" charset="0"/>
              </a:rPr>
              <a:t>2 </a:t>
            </a:r>
            <a:r>
              <a:rPr lang="es-ES" b="1" dirty="0" err="1">
                <a:latin typeface="Times New Roman" pitchFamily="18" charset="0"/>
              </a:rPr>
              <a:t>The</a:t>
            </a:r>
            <a:r>
              <a:rPr lang="es-ES" b="1" dirty="0">
                <a:latin typeface="Times New Roman" pitchFamily="18" charset="0"/>
              </a:rPr>
              <a:t> </a:t>
            </a:r>
            <a:r>
              <a:rPr lang="es-ES" b="1" dirty="0" err="1">
                <a:latin typeface="Times New Roman" pitchFamily="18" charset="0"/>
              </a:rPr>
              <a:t>Correlation</a:t>
            </a:r>
            <a:r>
              <a:rPr lang="es-ES" b="1" dirty="0">
                <a:latin typeface="Times New Roman" pitchFamily="18" charset="0"/>
              </a:rPr>
              <a:t>  </a:t>
            </a:r>
            <a:r>
              <a:rPr lang="es-ES" b="1" dirty="0" err="1">
                <a:latin typeface="Times New Roman" pitchFamily="18" charset="0"/>
              </a:rPr>
              <a:t>coefficient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66801"/>
            <a:ext cx="10210800" cy="5059363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sz="2000" dirty="0">
                <a:latin typeface="Times New Roman" pitchFamily="18" charset="0"/>
              </a:rPr>
              <a:t>     </a:t>
            </a:r>
            <a:r>
              <a:rPr lang="es-ES" sz="2000" dirty="0" err="1">
                <a:latin typeface="Times New Roman" pitchFamily="18" charset="0"/>
              </a:rPr>
              <a:t>Also</a:t>
            </a:r>
            <a:r>
              <a:rPr lang="es-ES" sz="2000" dirty="0">
                <a:latin typeface="Times New Roman" pitchFamily="18" charset="0"/>
              </a:rPr>
              <a:t>,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 </a:t>
            </a:r>
            <a:r>
              <a:rPr lang="es-ES" sz="2000" dirty="0" err="1">
                <a:latin typeface="Times New Roman" pitchFamily="18" charset="0"/>
              </a:rPr>
              <a:t>known</a:t>
            </a:r>
            <a:r>
              <a:rPr lang="es-ES" sz="2000" dirty="0">
                <a:latin typeface="Times New Roman" pitchFamily="18" charset="0"/>
              </a:rPr>
              <a:t> as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Pearson </a:t>
            </a:r>
            <a:r>
              <a:rPr lang="es-ES" sz="2000" dirty="0" err="1">
                <a:latin typeface="Times New Roman" pitchFamily="18" charset="0"/>
              </a:rPr>
              <a:t>correlation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coeffcient</a:t>
            </a:r>
            <a:r>
              <a:rPr lang="es-ES" sz="2000" dirty="0">
                <a:latin typeface="Times New Roman" pitchFamily="18" charset="0"/>
              </a:rPr>
              <a:t>.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represented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by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b="1" dirty="0">
                <a:latin typeface="Times New Roman" pitchFamily="18" charset="0"/>
              </a:rPr>
              <a:t>r</a:t>
            </a:r>
            <a:r>
              <a:rPr lang="es-ES" sz="2000" dirty="0">
                <a:latin typeface="Times New Roman" pitchFamily="18" charset="0"/>
              </a:rPr>
              <a:t> and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measures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the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degree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of</a:t>
            </a:r>
            <a:r>
              <a:rPr lang="es-ES" sz="2000" dirty="0">
                <a:latin typeface="Times New Roman" pitchFamily="18" charset="0"/>
              </a:rPr>
              <a:t> linera </a:t>
            </a:r>
            <a:r>
              <a:rPr lang="es-ES" sz="2000" dirty="0" err="1">
                <a:latin typeface="Times New Roman" pitchFamily="18" charset="0"/>
              </a:rPr>
              <a:t>association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between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two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continuous</a:t>
            </a:r>
            <a:r>
              <a:rPr lang="es-ES" sz="2000" dirty="0">
                <a:latin typeface="Times New Roman" pitchFamily="18" charset="0"/>
              </a:rPr>
              <a:t> atributes X and Y . </a:t>
            </a:r>
            <a:r>
              <a:rPr lang="es-ES" sz="2000" dirty="0" err="1">
                <a:latin typeface="Times New Roman" pitchFamily="18" charset="0"/>
              </a:rPr>
              <a:t>It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is</a:t>
            </a:r>
            <a:r>
              <a:rPr lang="es-ES" sz="2000" dirty="0">
                <a:latin typeface="Times New Roman" pitchFamily="18" charset="0"/>
              </a:rPr>
              <a:t> </a:t>
            </a:r>
            <a:r>
              <a:rPr lang="es-ES" sz="2000" dirty="0" err="1">
                <a:latin typeface="Times New Roman" pitchFamily="18" charset="0"/>
              </a:rPr>
              <a:t>computed</a:t>
            </a:r>
            <a:r>
              <a:rPr lang="es-ES" sz="2000" dirty="0">
                <a:latin typeface="Times New Roman" pitchFamily="18" charset="0"/>
              </a:rPr>
              <a:t> as:</a:t>
            </a: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es-ES" sz="2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s-ES" sz="2800" dirty="0"/>
              <a:t>	</a:t>
            </a:r>
            <a:r>
              <a:rPr lang="es-ES" sz="2400" dirty="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s-ES" sz="2400" dirty="0" err="1">
                <a:latin typeface="Times New Roman" pitchFamily="18" charset="0"/>
              </a:rPr>
              <a:t>Both</a:t>
            </a:r>
            <a:r>
              <a:rPr lang="es-ES" sz="2400" dirty="0">
                <a:latin typeface="Times New Roman" pitchFamily="18" charset="0"/>
              </a:rPr>
              <a:t>, </a:t>
            </a:r>
            <a:r>
              <a:rPr lang="es-ES" sz="2400" dirty="0" err="1">
                <a:latin typeface="Times New Roman" pitchFamily="18" charset="0"/>
              </a:rPr>
              <a:t>S</a:t>
            </a:r>
            <a:r>
              <a:rPr lang="es-ES" sz="2400" baseline="-25000" dirty="0" err="1">
                <a:latin typeface="Times New Roman" pitchFamily="18" charset="0"/>
              </a:rPr>
              <a:t>xx</a:t>
            </a:r>
            <a:r>
              <a:rPr lang="es-ES" sz="2400" baseline="-25000" dirty="0">
                <a:latin typeface="Times New Roman" pitchFamily="18" charset="0"/>
              </a:rPr>
              <a:t> </a:t>
            </a:r>
            <a:r>
              <a:rPr lang="es-ES" sz="2400" dirty="0">
                <a:latin typeface="Times New Roman" pitchFamily="18" charset="0"/>
              </a:rPr>
              <a:t>and </a:t>
            </a:r>
            <a:r>
              <a:rPr lang="es-ES" sz="2400" dirty="0" err="1">
                <a:latin typeface="Times New Roman" pitchFamily="18" charset="0"/>
              </a:rPr>
              <a:t>S</a:t>
            </a:r>
            <a:r>
              <a:rPr lang="es-ES" sz="2400" baseline="-25000" dirty="0" err="1">
                <a:latin typeface="Times New Roman" pitchFamily="18" charset="0"/>
              </a:rPr>
              <a:t>yy</a:t>
            </a:r>
            <a:r>
              <a:rPr lang="es-ES" sz="2400" baseline="-25000" dirty="0">
                <a:latin typeface="Times New Roman" pitchFamily="18" charset="0"/>
              </a:rPr>
              <a:t>  </a:t>
            </a:r>
            <a:r>
              <a:rPr lang="es-ES" sz="2400" dirty="0">
                <a:latin typeface="Times New Roman" pitchFamily="18" charset="0"/>
              </a:rPr>
              <a:t> can </a:t>
            </a:r>
            <a:r>
              <a:rPr lang="es-ES" sz="2400" dirty="0" err="1">
                <a:latin typeface="Times New Roman" pitchFamily="18" charset="0"/>
              </a:rPr>
              <a:t>not</a:t>
            </a:r>
            <a:r>
              <a:rPr lang="es-ES" sz="2400" dirty="0">
                <a:latin typeface="Times New Roman" pitchFamily="18" charset="0"/>
              </a:rPr>
              <a:t> be </a:t>
            </a:r>
            <a:r>
              <a:rPr lang="es-ES" sz="2400" dirty="0" err="1">
                <a:latin typeface="Times New Roman" pitchFamily="18" charset="0"/>
              </a:rPr>
              <a:t>negative</a:t>
            </a:r>
            <a:r>
              <a:rPr lang="es-ES" sz="2400" dirty="0">
                <a:latin typeface="Times New Roman" pitchFamily="18" charset="0"/>
              </a:rPr>
              <a:t>,  </a:t>
            </a:r>
            <a:r>
              <a:rPr lang="es-ES" sz="2400" dirty="0" err="1">
                <a:latin typeface="Times New Roman" pitchFamily="18" charset="0"/>
              </a:rPr>
              <a:t>but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S</a:t>
            </a:r>
            <a:r>
              <a:rPr lang="es-ES" sz="2400" baseline="-25000" dirty="0" err="1">
                <a:latin typeface="Times New Roman" pitchFamily="18" charset="0"/>
              </a:rPr>
              <a:t>xy</a:t>
            </a:r>
            <a:r>
              <a:rPr lang="es-ES" sz="2400" baseline="-25000" dirty="0">
                <a:latin typeface="Times New Roman" pitchFamily="18" charset="0"/>
              </a:rPr>
              <a:t>  </a:t>
            </a:r>
            <a:r>
              <a:rPr lang="es-ES" sz="2400" dirty="0" err="1">
                <a:latin typeface="Times New Roman" pitchFamily="18" charset="0"/>
              </a:rPr>
              <a:t>could</a:t>
            </a:r>
            <a:r>
              <a:rPr lang="es-ES" sz="2400" dirty="0">
                <a:latin typeface="Times New Roman" pitchFamily="18" charset="0"/>
              </a:rPr>
              <a:t> be </a:t>
            </a:r>
            <a:r>
              <a:rPr lang="es-ES" sz="2400" dirty="0" err="1">
                <a:latin typeface="Times New Roman" pitchFamily="18" charset="0"/>
              </a:rPr>
              <a:t>either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negative</a:t>
            </a:r>
            <a:r>
              <a:rPr lang="es-ES" sz="2400" dirty="0">
                <a:latin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</a:rPr>
              <a:t>or</a:t>
            </a:r>
            <a:r>
              <a:rPr lang="es-ES" sz="2400" dirty="0">
                <a:latin typeface="Times New Roman" pitchFamily="18" charset="0"/>
              </a:rPr>
              <a:t> positive.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157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1981200"/>
          <a:ext cx="7467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0" name="Bitmap Image" r:id="rId3" imgW="8314286" imgH="3048426" progId="PBrush">
                  <p:embed/>
                </p:oleObj>
              </mc:Choice>
              <mc:Fallback>
                <p:oleObj name="Bitmap Image" r:id="rId3" imgW="8314286" imgH="3048426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7467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8C5F-4CDE-412E-9AE2-529089142376}" type="slidenum">
              <a:rPr lang="en-US"/>
              <a:pPr/>
              <a:t>40</a:t>
            </a:fld>
            <a:endParaRPr 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057400" y="914401"/>
            <a:ext cx="8305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 b="1" dirty="0" err="1"/>
              <a:t>Example</a:t>
            </a:r>
            <a:r>
              <a:rPr lang="es-ES" b="1" dirty="0"/>
              <a:t>  (</a:t>
            </a:r>
            <a:r>
              <a:rPr lang="es-ES" b="1" dirty="0" err="1"/>
              <a:t>cont</a:t>
            </a:r>
            <a:r>
              <a:rPr lang="es-ES" b="1" dirty="0"/>
              <a:t>)</a:t>
            </a:r>
            <a:r>
              <a:rPr lang="es-ES" dirty="0"/>
              <a:t>. En el primer paso se halla la regresión simple con la variable </a:t>
            </a:r>
            <a:r>
              <a:rPr lang="es-ES" dirty="0" err="1"/>
              <a:t>predictora</a:t>
            </a:r>
            <a:r>
              <a:rPr lang="es-ES" dirty="0"/>
              <a:t> más altamente correlacionada con la variable de respuesta.  En este caso, es </a:t>
            </a:r>
            <a:r>
              <a:rPr lang="es-ES" i="1" dirty="0"/>
              <a:t>abdomen</a:t>
            </a:r>
            <a:r>
              <a:rPr lang="es-ES" dirty="0"/>
              <a:t> que tiene correlación 0.803 con </a:t>
            </a:r>
            <a:r>
              <a:rPr lang="es-ES" i="1" dirty="0"/>
              <a:t>grasa.</a:t>
            </a:r>
          </a:p>
          <a:p>
            <a:pPr>
              <a:spcBef>
                <a:spcPct val="20000"/>
              </a:spcBef>
            </a:pPr>
            <a:r>
              <a:rPr lang="es-ES" dirty="0"/>
              <a:t>La segunda variable que entra al modelo es  peso  porque es aquella con el valor de </a:t>
            </a:r>
            <a:r>
              <a:rPr lang="es-ES" i="1" dirty="0"/>
              <a:t>t</a:t>
            </a:r>
            <a:r>
              <a:rPr lang="es-ES" dirty="0"/>
              <a:t> más grande en valor absoluto entre  las doce variables que aún no estaban incluidas.</a:t>
            </a:r>
          </a:p>
          <a:p>
            <a:pPr>
              <a:spcBef>
                <a:spcPct val="20000"/>
              </a:spcBef>
            </a:pPr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81750"/>
            <a:ext cx="7315200" cy="476250"/>
          </a:xfrm>
        </p:spPr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9395-E07D-4AB9-8565-0B58CB690F3E}" type="slidenum">
              <a:rPr lang="en-US"/>
              <a:pPr/>
              <a:t>41</a:t>
            </a:fld>
            <a:endParaRPr 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057400" y="3105831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ES" dirty="0"/>
          </a:p>
          <a:p>
            <a:r>
              <a:rPr lang="es-ES" dirty="0"/>
              <a:t>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31A28-F00D-476A-BD00-81B69EC29532}"/>
              </a:ext>
            </a:extLst>
          </p:cNvPr>
          <p:cNvSpPr txBox="1"/>
          <p:nvPr/>
        </p:nvSpPr>
        <p:spPr>
          <a:xfrm>
            <a:off x="609600" y="685800"/>
            <a:ext cx="110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model=</a:t>
            </a:r>
            <a:r>
              <a:rPr lang="en-US" dirty="0" err="1"/>
              <a:t>forward_aic_selection</a:t>
            </a:r>
            <a:r>
              <a:rPr lang="en-US" dirty="0"/>
              <a:t>(data2,"grasa")</a:t>
            </a:r>
          </a:p>
          <a:p>
            <a:r>
              <a:rPr lang="en-US" dirty="0"/>
              <a:t>print </a:t>
            </a:r>
            <a:r>
              <a:rPr lang="en-US" dirty="0" err="1"/>
              <a:t>model.model.formula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err="1"/>
              <a:t>model.aic</a:t>
            </a:r>
            <a:endParaRPr lang="en-US" dirty="0"/>
          </a:p>
          <a:p>
            <a:endParaRPr lang="en-US" dirty="0"/>
          </a:p>
          <a:p>
            <a:r>
              <a:rPr lang="es-ES" dirty="0"/>
              <a:t>1515.79033747 abdomen </a:t>
            </a:r>
          </a:p>
          <a:p>
            <a:r>
              <a:rPr lang="es-ES" dirty="0"/>
              <a:t>1471.18477769 peso </a:t>
            </a:r>
          </a:p>
          <a:p>
            <a:r>
              <a:rPr lang="es-ES" dirty="0"/>
              <a:t>1465.04121338 </a:t>
            </a:r>
            <a:r>
              <a:rPr lang="es-ES" dirty="0" err="1"/>
              <a:t>muneca</a:t>
            </a:r>
            <a:r>
              <a:rPr lang="es-ES" dirty="0"/>
              <a:t> </a:t>
            </a:r>
          </a:p>
          <a:p>
            <a:r>
              <a:rPr lang="es-ES" dirty="0"/>
              <a:t>1460.219691 antebrazo</a:t>
            </a:r>
          </a:p>
          <a:p>
            <a:r>
              <a:rPr lang="es-ES" dirty="0"/>
              <a:t> 1459.44186161 cuello</a:t>
            </a:r>
          </a:p>
          <a:p>
            <a:r>
              <a:rPr lang="es-ES" dirty="0"/>
              <a:t> 1458.80625316 edad </a:t>
            </a:r>
          </a:p>
          <a:p>
            <a:r>
              <a:rPr lang="es-ES" dirty="0"/>
              <a:t>1457.05383331 muslo</a:t>
            </a:r>
          </a:p>
          <a:p>
            <a:r>
              <a:rPr lang="es-ES" dirty="0"/>
              <a:t> 1456.99638198 cadera </a:t>
            </a:r>
          </a:p>
          <a:p>
            <a:r>
              <a:rPr lang="es-ES" dirty="0"/>
              <a:t>1457.82217075 </a:t>
            </a:r>
            <a:r>
              <a:rPr lang="es-ES" dirty="0" err="1"/>
              <a:t>biceps</a:t>
            </a:r>
            <a:r>
              <a:rPr lang="es-ES" dirty="0"/>
              <a:t> </a:t>
            </a:r>
          </a:p>
          <a:p>
            <a:r>
              <a:rPr lang="es-ES" dirty="0"/>
              <a:t>grasa ~ abdomen + peso + </a:t>
            </a:r>
            <a:r>
              <a:rPr lang="es-ES" dirty="0" err="1"/>
              <a:t>muneca</a:t>
            </a:r>
            <a:r>
              <a:rPr lang="es-ES" dirty="0"/>
              <a:t> + antebrazo + cuello + edad + muslo + cadera + 1 1456.99638198 </a:t>
            </a:r>
            <a:endParaRPr lang="en-US" dirty="0"/>
          </a:p>
          <a:p>
            <a:endParaRPr lang="en-P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05CF-A353-4527-BED5-6B3A32804900}" type="slidenum">
              <a:rPr lang="en-US"/>
              <a:pPr/>
              <a:t>42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 sz="3200" b="1" dirty="0" err="1">
                <a:latin typeface="Times New Roman" pitchFamily="18" charset="0"/>
              </a:rPr>
              <a:t>Stepwise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PR" sz="2000" dirty="0">
                <a:latin typeface="Times New Roman" pitchFamily="18" charset="0"/>
              </a:rPr>
              <a:t>Es una modificación del método “Forward”, donde una variable que ha sido incluida en el modelo en un paso previo puede ser eliminada posteriormente.</a:t>
            </a:r>
          </a:p>
          <a:p>
            <a:pPr>
              <a:lnSpc>
                <a:spcPct val="90000"/>
              </a:lnSpc>
              <a:buFontTx/>
              <a:buNone/>
            </a:pPr>
            <a:endParaRPr lang="es-PR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Times New Roman" pitchFamily="18" charset="0"/>
              </a:rPr>
              <a:t>En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cada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paso</a:t>
            </a:r>
            <a:r>
              <a:rPr lang="en-US" sz="2000" dirty="0">
                <a:latin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</a:rPr>
              <a:t>cotejan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todas</a:t>
            </a:r>
            <a:r>
              <a:rPr lang="en-US" sz="2000" dirty="0">
                <a:latin typeface="Times New Roman" pitchFamily="18" charset="0"/>
              </a:rPr>
              <a:t> las variables que </a:t>
            </a:r>
            <a:r>
              <a:rPr lang="en-US" sz="2000" dirty="0" err="1">
                <a:latin typeface="Times New Roman" pitchFamily="18" charset="0"/>
              </a:rPr>
              <a:t>están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en</a:t>
            </a:r>
            <a:r>
              <a:rPr lang="en-US" sz="2000" dirty="0">
                <a:latin typeface="Times New Roman" pitchFamily="18" charset="0"/>
              </a:rPr>
              <a:t> el </a:t>
            </a:r>
            <a:r>
              <a:rPr lang="en-US" sz="2000" dirty="0" err="1">
                <a:latin typeface="Times New Roman" pitchFamily="18" charset="0"/>
              </a:rPr>
              <a:t>modelo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deben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permanecer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alli</a:t>
            </a:r>
            <a:r>
              <a:rPr lang="en-US" sz="2000" dirty="0">
                <a:latin typeface="Times New Roman" pitchFamily="18" charset="0"/>
              </a:rPr>
              <a:t>.  </a:t>
            </a:r>
            <a:r>
              <a:rPr lang="es-PR" sz="2000" dirty="0">
                <a:latin typeface="Times New Roman" pitchFamily="18" charset="0"/>
              </a:rPr>
              <a:t>La mayoría de las veces, pero no siempre, los tres métodos dan el mismo resultado para el mejor modelo de regresión.</a:t>
            </a:r>
          </a:p>
          <a:p>
            <a:pPr>
              <a:lnSpc>
                <a:spcPct val="90000"/>
              </a:lnSpc>
              <a:buFontTx/>
              <a:buNone/>
            </a:pPr>
            <a:endParaRPr lang="es-PR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B4F0-2C21-43E5-9956-74E511025708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correlation assumes values between  -1 and 1.</a:t>
            </a:r>
          </a:p>
          <a:p>
            <a:r>
              <a:rPr lang="en-US" sz="2800" dirty="0"/>
              <a:t>In most cases, a correlation greater than .75 or less than -.75 is considered good enough. On the other hand a correlation value between  -.3 y .3 is considered low.</a:t>
            </a:r>
          </a:p>
          <a:p>
            <a:r>
              <a:rPr lang="en-US" sz="2800" dirty="0"/>
              <a:t>If the correlation is  positive then when X increases also Y tends to increase.</a:t>
            </a:r>
          </a:p>
          <a:p>
            <a:r>
              <a:rPr lang="en-US" sz="2800" dirty="0"/>
              <a:t>If the correlation is negative the when X increases it is expected that Y decreases.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79CD-49BF-4839-941D-61A9297736B7}" type="slidenum">
              <a:rPr lang="en-US"/>
              <a:pPr/>
              <a:t>6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5250"/>
            <a:ext cx="8229600" cy="1143000"/>
          </a:xfrm>
        </p:spPr>
        <p:txBody>
          <a:bodyPr/>
          <a:lstStyle/>
          <a:p>
            <a:r>
              <a:rPr lang="es-ES" b="1" dirty="0" err="1">
                <a:latin typeface="Times New Roman" pitchFamily="18" charset="0"/>
              </a:rPr>
              <a:t>Example</a:t>
            </a:r>
            <a:r>
              <a:rPr lang="es-ES" b="1" dirty="0">
                <a:latin typeface="Times New Roman" pitchFamily="18" charset="0"/>
              </a:rPr>
              <a:t> (</a:t>
            </a:r>
            <a:r>
              <a:rPr lang="es-ES" b="1" dirty="0" err="1">
                <a:latin typeface="Times New Roman" pitchFamily="18" charset="0"/>
              </a:rPr>
              <a:t>cont</a:t>
            </a:r>
            <a:r>
              <a:rPr lang="es-ES" b="1" dirty="0">
                <a:latin typeface="Times New Roman" pitchFamily="18" charset="0"/>
              </a:rPr>
              <a:t>)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428751"/>
            <a:ext cx="9906000" cy="4525963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s-ES" sz="800" b="1" i="1" dirty="0">
                <a:latin typeface="Times New Roman" pitchFamily="18" charset="0"/>
              </a:rPr>
              <a:t>	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8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12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12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12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12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12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s-ES" sz="12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En </a:t>
            </a:r>
            <a:r>
              <a:rPr lang="es-ES" sz="1800" b="1" dirty="0">
                <a:latin typeface="Times New Roman" pitchFamily="18" charset="0"/>
              </a:rPr>
              <a:t> Python, </a:t>
            </a:r>
            <a:r>
              <a:rPr lang="es-ES" sz="1800" b="1" dirty="0" err="1">
                <a:latin typeface="Times New Roman" pitchFamily="18" charset="0"/>
              </a:rPr>
              <a:t>the</a:t>
            </a:r>
            <a:r>
              <a:rPr lang="es-ES" sz="1800" b="1" dirty="0">
                <a:latin typeface="Times New Roman" pitchFamily="18" charset="0"/>
              </a:rPr>
              <a:t> </a:t>
            </a:r>
            <a:r>
              <a:rPr lang="es-ES" sz="1800" b="1" dirty="0" err="1">
                <a:latin typeface="Times New Roman" pitchFamily="18" charset="0"/>
              </a:rPr>
              <a:t>correlation</a:t>
            </a:r>
            <a:r>
              <a:rPr lang="es-ES" sz="1800" b="1" dirty="0">
                <a:latin typeface="Times New Roman" pitchFamily="18" charset="0"/>
              </a:rPr>
              <a:t> 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coefficient</a:t>
            </a:r>
            <a:r>
              <a:rPr lang="es-ES" sz="1800" dirty="0">
                <a:latin typeface="Times New Roman" pitchFamily="18" charset="0"/>
              </a:rPr>
              <a:t> can be </a:t>
            </a:r>
            <a:r>
              <a:rPr lang="es-ES" sz="1800" dirty="0" err="1">
                <a:latin typeface="Times New Roman" pitchFamily="18" charset="0"/>
              </a:rPr>
              <a:t>found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using</a:t>
            </a:r>
            <a:r>
              <a:rPr lang="es-ES" sz="1800" dirty="0">
                <a:latin typeface="Times New Roman" pitchFamily="18" charset="0"/>
              </a:rPr>
              <a:t> </a:t>
            </a:r>
            <a:r>
              <a:rPr lang="es-ES" sz="1800" dirty="0" err="1">
                <a:latin typeface="Times New Roman" pitchFamily="18" charset="0"/>
              </a:rPr>
              <a:t>several</a:t>
            </a:r>
            <a:r>
              <a:rPr lang="es-ES" sz="1800" dirty="0">
                <a:latin typeface="Times New Roman" pitchFamily="18" charset="0"/>
              </a:rPr>
              <a:t> modules.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 err="1">
                <a:latin typeface="Times New Roman" pitchFamily="18" charset="0"/>
              </a:rPr>
              <a:t>stats.pearsonr</a:t>
            </a:r>
            <a:r>
              <a:rPr lang="es-ES" sz="1800" dirty="0">
                <a:latin typeface="Times New Roman" pitchFamily="18" charset="0"/>
              </a:rPr>
              <a:t>(</a:t>
            </a:r>
            <a:r>
              <a:rPr lang="es-ES" sz="1800" dirty="0" err="1">
                <a:latin typeface="Times New Roman" pitchFamily="18" charset="0"/>
              </a:rPr>
              <a:t>years,ventas</a:t>
            </a:r>
            <a:r>
              <a:rPr lang="es-ES" sz="1800" dirty="0">
                <a:latin typeface="Times New Roman" pitchFamily="18" charset="0"/>
              </a:rPr>
              <a:t>) #</a:t>
            </a:r>
            <a:r>
              <a:rPr lang="es-ES" sz="1800" dirty="0" err="1">
                <a:latin typeface="Times New Roman" pitchFamily="18" charset="0"/>
              </a:rPr>
              <a:t>scipy</a:t>
            </a:r>
            <a:endParaRPr lang="es-E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 err="1">
                <a:latin typeface="Times New Roman" pitchFamily="18" charset="0"/>
              </a:rPr>
              <a:t>df.corr</a:t>
            </a:r>
            <a:r>
              <a:rPr lang="es-ES" sz="1800" dirty="0">
                <a:latin typeface="Times New Roman" pitchFamily="18" charset="0"/>
              </a:rPr>
              <a:t>()["</a:t>
            </a:r>
            <a:r>
              <a:rPr lang="es-ES" sz="1800" dirty="0" err="1">
                <a:latin typeface="Times New Roman" pitchFamily="18" charset="0"/>
              </a:rPr>
              <a:t>years</a:t>
            </a:r>
            <a:r>
              <a:rPr lang="es-ES" sz="1800" dirty="0">
                <a:latin typeface="Times New Roman" pitchFamily="18" charset="0"/>
              </a:rPr>
              <a:t>"]["ventas"]  #Pandas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 err="1">
                <a:latin typeface="Times New Roman" pitchFamily="18" charset="0"/>
              </a:rPr>
              <a:t>np.corcoeff</a:t>
            </a:r>
            <a:r>
              <a:rPr lang="es-ES" sz="1800" dirty="0">
                <a:latin typeface="Times New Roman" pitchFamily="18" charset="0"/>
              </a:rPr>
              <a:t>(</a:t>
            </a:r>
            <a:r>
              <a:rPr lang="es-ES" sz="1800" dirty="0" err="1">
                <a:latin typeface="Times New Roman" pitchFamily="18" charset="0"/>
              </a:rPr>
              <a:t>years,ventas</a:t>
            </a:r>
            <a:r>
              <a:rPr lang="es-ES" sz="1800" dirty="0">
                <a:latin typeface="Times New Roman" pitchFamily="18" charset="0"/>
              </a:rPr>
              <a:t>)   #</a:t>
            </a:r>
            <a:r>
              <a:rPr lang="es-ES" sz="1800" dirty="0" err="1">
                <a:latin typeface="Times New Roman" pitchFamily="18" charset="0"/>
              </a:rPr>
              <a:t>numpy</a:t>
            </a:r>
            <a:endParaRPr lang="es-E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>
                <a:latin typeface="Times New Roman" pitchFamily="18" charset="0"/>
              </a:rPr>
              <a:t>.983593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 err="1">
                <a:latin typeface="Times New Roman" pitchFamily="18" charset="0"/>
              </a:rPr>
              <a:t>Interpretation</a:t>
            </a:r>
            <a:r>
              <a:rPr lang="es-ES" sz="1800" dirty="0">
                <a:latin typeface="Times New Roman" pitchFamily="18" charset="0"/>
              </a:rPr>
              <a:t>:</a:t>
            </a:r>
            <a:r>
              <a:rPr lang="es-ES" sz="1800" i="1" dirty="0">
                <a:latin typeface="Times New Roman" pitchFamily="18" charset="0"/>
              </a:rPr>
              <a:t>  </a:t>
            </a:r>
            <a:r>
              <a:rPr lang="es-ES" sz="1800" i="1" dirty="0" err="1">
                <a:latin typeface="Times New Roman" pitchFamily="18" charset="0"/>
              </a:rPr>
              <a:t>There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is</a:t>
            </a:r>
            <a:r>
              <a:rPr lang="es-ES" sz="1800" i="1" dirty="0">
                <a:latin typeface="Times New Roman" pitchFamily="18" charset="0"/>
              </a:rPr>
              <a:t> a </a:t>
            </a:r>
            <a:r>
              <a:rPr lang="es-ES" sz="1800" i="1" dirty="0" err="1">
                <a:latin typeface="Times New Roman" pitchFamily="18" charset="0"/>
              </a:rPr>
              <a:t>very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good</a:t>
            </a:r>
            <a:r>
              <a:rPr lang="es-ES" sz="1800" i="1" dirty="0">
                <a:latin typeface="Times New Roman" pitchFamily="18" charset="0"/>
              </a:rPr>
              <a:t> linear </a:t>
            </a:r>
            <a:r>
              <a:rPr lang="es-ES" sz="1800" i="1" dirty="0" err="1">
                <a:latin typeface="Times New Roman" pitchFamily="18" charset="0"/>
              </a:rPr>
              <a:t>relationship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between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years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of</a:t>
            </a:r>
            <a:r>
              <a:rPr lang="es-ES" sz="1800" i="1" dirty="0">
                <a:latin typeface="Times New Roman" pitchFamily="18" charset="0"/>
              </a:rPr>
              <a:t>  </a:t>
            </a:r>
            <a:r>
              <a:rPr lang="es-ES" sz="1800" i="1" dirty="0" err="1">
                <a:latin typeface="Times New Roman" pitchFamily="18" charset="0"/>
              </a:rPr>
              <a:t>experience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of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the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salesman</a:t>
            </a:r>
            <a:r>
              <a:rPr lang="es-ES" sz="1800" i="1" dirty="0">
                <a:latin typeface="Times New Roman" pitchFamily="18" charset="0"/>
              </a:rPr>
              <a:t> and </a:t>
            </a:r>
            <a:r>
              <a:rPr lang="es-ES" sz="1800" i="1" dirty="0" err="1">
                <a:latin typeface="Times New Roman" pitchFamily="18" charset="0"/>
              </a:rPr>
              <a:t>the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number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of</a:t>
            </a:r>
            <a:r>
              <a:rPr lang="es-ES" sz="1800" i="1" dirty="0">
                <a:latin typeface="Times New Roman" pitchFamily="18" charset="0"/>
              </a:rPr>
              <a:t> cars </a:t>
            </a:r>
            <a:r>
              <a:rPr lang="es-ES" sz="1800" i="1" dirty="0" err="1">
                <a:latin typeface="Times New Roman" pitchFamily="18" charset="0"/>
              </a:rPr>
              <a:t>sold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by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him</a:t>
            </a:r>
            <a:r>
              <a:rPr lang="es-ES" sz="1800" i="1" dirty="0">
                <a:latin typeface="Times New Roman" pitchFamily="18" charset="0"/>
              </a:rPr>
              <a:t>.  </a:t>
            </a:r>
            <a:r>
              <a:rPr lang="es-ES" sz="1800" i="1" dirty="0" err="1">
                <a:latin typeface="Times New Roman" pitchFamily="18" charset="0"/>
              </a:rPr>
              <a:t>Furthermore</a:t>
            </a:r>
            <a:r>
              <a:rPr lang="es-ES" sz="1800" i="1" dirty="0">
                <a:latin typeface="Times New Roman" pitchFamily="18" charset="0"/>
              </a:rPr>
              <a:t>, </a:t>
            </a:r>
            <a:r>
              <a:rPr lang="es-ES" sz="1800" i="1" dirty="0" err="1">
                <a:latin typeface="Times New Roman" pitchFamily="18" charset="0"/>
              </a:rPr>
              <a:t>to</a:t>
            </a:r>
            <a:r>
              <a:rPr lang="es-ES" sz="1800" i="1" dirty="0">
                <a:latin typeface="Times New Roman" pitchFamily="18" charset="0"/>
              </a:rPr>
              <a:t> more </a:t>
            </a:r>
            <a:r>
              <a:rPr lang="es-ES" sz="1800" i="1" dirty="0" err="1">
                <a:latin typeface="Times New Roman" pitchFamily="18" charset="0"/>
              </a:rPr>
              <a:t>year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of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experience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of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the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salesman</a:t>
            </a:r>
            <a:r>
              <a:rPr lang="es-ES" sz="1800" i="1" dirty="0">
                <a:latin typeface="Times New Roman" pitchFamily="18" charset="0"/>
              </a:rPr>
              <a:t> more cars he </a:t>
            </a:r>
            <a:r>
              <a:rPr lang="es-ES" sz="1800" i="1" dirty="0" err="1">
                <a:latin typeface="Times New Roman" pitchFamily="18" charset="0"/>
              </a:rPr>
              <a:t>will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sell</a:t>
            </a:r>
            <a:r>
              <a:rPr lang="es-ES" sz="1800" i="1" dirty="0">
                <a:latin typeface="Times New Roman" pitchFamily="18" charset="0"/>
              </a:rPr>
              <a:t>. </a:t>
            </a:r>
            <a:r>
              <a:rPr lang="es-ES" sz="1800" i="1" dirty="0" err="1">
                <a:latin typeface="Times New Roman" pitchFamily="18" charset="0"/>
              </a:rPr>
              <a:t>Years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of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experience</a:t>
            </a:r>
            <a:r>
              <a:rPr lang="es-ES" sz="1800" i="1" dirty="0">
                <a:latin typeface="Times New Roman" pitchFamily="18" charset="0"/>
              </a:rPr>
              <a:t> can be </a:t>
            </a:r>
            <a:r>
              <a:rPr lang="es-ES" sz="1800" i="1" dirty="0" err="1">
                <a:latin typeface="Times New Roman" pitchFamily="18" charset="0"/>
              </a:rPr>
              <a:t>used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to</a:t>
            </a:r>
            <a:r>
              <a:rPr lang="es-ES" sz="1800" i="1" dirty="0">
                <a:latin typeface="Times New Roman" pitchFamily="18" charset="0"/>
              </a:rPr>
              <a:t> </a:t>
            </a:r>
            <a:r>
              <a:rPr lang="es-ES" sz="1800" i="1" dirty="0" err="1">
                <a:latin typeface="Times New Roman" pitchFamily="18" charset="0"/>
              </a:rPr>
              <a:t>predict</a:t>
            </a:r>
            <a:r>
              <a:rPr lang="es-ES" sz="1800" i="1" dirty="0">
                <a:latin typeface="Times New Roman" pitchFamily="18" charset="0"/>
              </a:rPr>
              <a:t> sales </a:t>
            </a:r>
            <a:r>
              <a:rPr lang="es-ES" sz="1800" i="1" dirty="0" err="1">
                <a:latin typeface="Times New Roman" pitchFamily="18" charset="0"/>
              </a:rPr>
              <a:t>through</a:t>
            </a:r>
            <a:r>
              <a:rPr lang="es-ES" sz="1800" i="1" dirty="0">
                <a:latin typeface="Times New Roman" pitchFamily="18" charset="0"/>
              </a:rPr>
              <a:t> a linear </a:t>
            </a:r>
            <a:r>
              <a:rPr lang="es-ES" sz="1800" i="1" dirty="0" err="1">
                <a:latin typeface="Times New Roman" pitchFamily="18" charset="0"/>
              </a:rPr>
              <a:t>equation</a:t>
            </a:r>
            <a:r>
              <a:rPr lang="es-ES" sz="1800" i="1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s-ES" sz="1800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sz="1800" dirty="0"/>
              <a:t>	</a:t>
            </a:r>
            <a:endParaRPr lang="en-US" sz="1800" dirty="0"/>
          </a:p>
        </p:txBody>
      </p:sp>
      <p:pic>
        <p:nvPicPr>
          <p:cNvPr id="1136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24200" y="1066800"/>
            <a:ext cx="5410200" cy="2743200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770ED-8870-407C-86D6-8498D7F0CD8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57873"/>
              </p:ext>
            </p:extLst>
          </p:nvPr>
        </p:nvGraphicFramePr>
        <p:xfrm>
          <a:off x="1905000" y="1219200"/>
          <a:ext cx="8534400" cy="472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r:id="rId3" imgW="3657600" imgH="2363760" progId="">
                  <p:embed/>
                </p:oleObj>
              </mc:Choice>
              <mc:Fallback>
                <p:oleObj r:id="rId3" imgW="3657600" imgH="2363760" progId="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8534400" cy="4724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B8C704-B69C-4125-BDA7-629DBDC71031}"/>
              </a:ext>
            </a:extLst>
          </p:cNvPr>
          <p:cNvSpPr txBox="1"/>
          <p:nvPr/>
        </p:nvSpPr>
        <p:spPr>
          <a:xfrm>
            <a:off x="2133600" y="381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values for several scatterplots</a:t>
            </a:r>
            <a:endParaRPr lang="en-PR" sz="2800" b="1" dirty="0"/>
          </a:p>
        </p:txBody>
      </p:sp>
    </p:spTree>
    <p:extLst>
      <p:ext uri="{BB962C8B-B14F-4D97-AF65-F5344CB8AC3E}">
        <p14:creationId xmlns:p14="http://schemas.microsoft.com/office/powerpoint/2010/main" val="93046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2C2D3A-7DC1-4410-AD27-F74216152B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73879"/>
              </p:ext>
            </p:extLst>
          </p:nvPr>
        </p:nvGraphicFramePr>
        <p:xfrm>
          <a:off x="1219200" y="1294176"/>
          <a:ext cx="9525000" cy="468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7" r:id="rId3" imgW="3657600" imgH="2363760" progId="">
                  <p:embed/>
                </p:oleObj>
              </mc:Choice>
              <mc:Fallback>
                <p:oleObj r:id="rId3" imgW="3657600" imgH="2363760" progId="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4176"/>
                        <a:ext cx="9525000" cy="4686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1F09EC-5248-4753-AC76-B01253FB31D7}"/>
              </a:ext>
            </a:extLst>
          </p:cNvPr>
          <p:cNvSpPr txBox="1"/>
          <p:nvPr/>
        </p:nvSpPr>
        <p:spPr>
          <a:xfrm>
            <a:off x="1295400" y="3810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Effect of outliers in the correlation coefficient</a:t>
            </a:r>
            <a:endParaRPr lang="en-PR" sz="2800" b="1" dirty="0"/>
          </a:p>
        </p:txBody>
      </p:sp>
    </p:spTree>
    <p:extLst>
      <p:ext uri="{BB962C8B-B14F-4D97-AF65-F5344CB8AC3E}">
        <p14:creationId xmlns:p14="http://schemas.microsoft.com/office/powerpoint/2010/main" val="73773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ESMA4016                                               Edgar Acuna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1491-32DA-4EF4-B721-9C2639AB62D8}" type="slidenum">
              <a:rPr lang="en-US"/>
              <a:pPr/>
              <a:t>9</a:t>
            </a:fld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2 http://academic.uprm.edu/eacuna/casas.txt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505325" y="1049338"/>
            <a:ext cx="3176588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s-ES"/>
              <a:t> </a:t>
            </a:r>
            <a:r>
              <a:rPr lang="es-ES" b="1"/>
              <a:t> Casa	área(pies</a:t>
            </a:r>
            <a:r>
              <a:rPr lang="es-ES" b="1" baseline="30000"/>
              <a:t>2</a:t>
            </a:r>
            <a:r>
              <a:rPr lang="es-ES" b="1"/>
              <a:t>)  precio</a:t>
            </a:r>
            <a:endParaRPr lang="en-US"/>
          </a:p>
          <a:p>
            <a:pPr algn="ctr"/>
            <a:r>
              <a:rPr lang="es-ES"/>
              <a:t>   1    	3060  	179000</a:t>
            </a:r>
            <a:endParaRPr lang="en-US"/>
          </a:p>
          <a:p>
            <a:pPr algn="ctr"/>
            <a:r>
              <a:rPr lang="es-ES"/>
              <a:t>   2    	1600  	126500</a:t>
            </a:r>
            <a:endParaRPr lang="en-US"/>
          </a:p>
          <a:p>
            <a:pPr algn="ctr"/>
            <a:r>
              <a:rPr lang="es-ES"/>
              <a:t>   3    	2000  	134500</a:t>
            </a:r>
            <a:endParaRPr lang="en-US"/>
          </a:p>
          <a:p>
            <a:pPr algn="ctr"/>
            <a:r>
              <a:rPr lang="es-ES"/>
              <a:t>   4    	1300  	125000</a:t>
            </a:r>
            <a:endParaRPr lang="en-US"/>
          </a:p>
          <a:p>
            <a:pPr algn="ctr"/>
            <a:r>
              <a:rPr lang="es-ES"/>
              <a:t>   5    	2000  	142000</a:t>
            </a:r>
            <a:endParaRPr lang="en-US"/>
          </a:p>
          <a:p>
            <a:pPr algn="ctr"/>
            <a:r>
              <a:rPr lang="es-ES"/>
              <a:t>   6    	1956  	164000</a:t>
            </a:r>
            <a:endParaRPr lang="en-US"/>
          </a:p>
          <a:p>
            <a:pPr algn="ctr"/>
            <a:r>
              <a:rPr lang="es-ES"/>
              <a:t>   7    	2400  	146000</a:t>
            </a:r>
            <a:endParaRPr lang="en-US"/>
          </a:p>
          <a:p>
            <a:pPr algn="ctr"/>
            <a:r>
              <a:rPr lang="es-ES"/>
              <a:t>   8    	1200  	129000</a:t>
            </a:r>
            <a:endParaRPr lang="en-US"/>
          </a:p>
          <a:p>
            <a:pPr algn="ctr"/>
            <a:r>
              <a:rPr lang="es-ES"/>
              <a:t>   9    	1800  	135000</a:t>
            </a:r>
            <a:endParaRPr lang="en-US"/>
          </a:p>
          <a:p>
            <a:pPr algn="ctr"/>
            <a:r>
              <a:rPr lang="es-ES"/>
              <a:t>  10    	1248  	118500</a:t>
            </a:r>
            <a:endParaRPr lang="en-US"/>
          </a:p>
          <a:p>
            <a:pPr algn="ctr"/>
            <a:r>
              <a:rPr lang="es-ES"/>
              <a:t>  11    	2025  	160000</a:t>
            </a:r>
            <a:endParaRPr lang="en-US"/>
          </a:p>
          <a:p>
            <a:pPr algn="ctr"/>
            <a:r>
              <a:rPr lang="es-ES"/>
              <a:t>  12    	1800  	152000</a:t>
            </a:r>
            <a:endParaRPr lang="en-US"/>
          </a:p>
          <a:p>
            <a:pPr algn="ctr"/>
            <a:r>
              <a:rPr lang="es-ES"/>
              <a:t>  13    	1100  	122500</a:t>
            </a:r>
            <a:endParaRPr lang="en-US"/>
          </a:p>
          <a:p>
            <a:pPr algn="ctr"/>
            <a:r>
              <a:rPr lang="es-ES"/>
              <a:t>  14    	3000  	220000</a:t>
            </a:r>
            <a:endParaRPr lang="en-US"/>
          </a:p>
          <a:p>
            <a:pPr algn="ctr"/>
            <a:r>
              <a:rPr lang="es-ES"/>
              <a:t>  15    	2000  	141000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4936</TotalTime>
  <Words>3457</Words>
  <Application>Microsoft Office PowerPoint</Application>
  <PresentationFormat>Widescreen</PresentationFormat>
  <Paragraphs>431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Times New Roman</vt:lpstr>
      <vt:lpstr>Default Design</vt:lpstr>
      <vt:lpstr>Equation</vt:lpstr>
      <vt:lpstr>Bitmap Image</vt:lpstr>
      <vt:lpstr>Data Mining andMachine Learning   Linear Regression</vt:lpstr>
      <vt:lpstr>Example 1</vt:lpstr>
      <vt:lpstr>PowerPoint Presentation</vt:lpstr>
      <vt:lpstr> 2 The Correlation  coefficient</vt:lpstr>
      <vt:lpstr>PowerPoint Presentation</vt:lpstr>
      <vt:lpstr>Example (cont)</vt:lpstr>
      <vt:lpstr>PowerPoint Presentation</vt:lpstr>
      <vt:lpstr>PowerPoint Presentation</vt:lpstr>
      <vt:lpstr>Example 2 http://academic.uprm.edu/eacuna/casas.txt</vt:lpstr>
      <vt:lpstr>PowerPoint Presentation</vt:lpstr>
      <vt:lpstr>Simple Linear Regression</vt:lpstr>
      <vt:lpstr>Estimation of the Regression Line </vt:lpstr>
      <vt:lpstr>Estimated linear regression for example 1</vt:lpstr>
      <vt:lpstr>PowerPoint Presentation</vt:lpstr>
      <vt:lpstr>Estimated linear regression for example 2</vt:lpstr>
      <vt:lpstr>PowerPoint Presentation</vt:lpstr>
      <vt:lpstr>Interpretation of the regression coefficients</vt:lpstr>
      <vt:lpstr>Inference in lineal Regression</vt:lpstr>
      <vt:lpstr>PowerPoint Presentation</vt:lpstr>
      <vt:lpstr>The Determination Coefficient</vt:lpstr>
      <vt:lpstr>Multiple Linear Regression</vt:lpstr>
      <vt:lpstr>The multiple linear regression model </vt:lpstr>
      <vt:lpstr>Interpretación del coeficiente de regresión estimado j</vt:lpstr>
      <vt:lpstr>Example</vt:lpstr>
      <vt:lpstr>Matrix plot</vt:lpstr>
      <vt:lpstr> Least Squares estimation of the parameter vector   </vt:lpstr>
      <vt:lpstr> Least Squares estimation of the parameter vector   (2)</vt:lpstr>
      <vt:lpstr> Interpretation of the estimated vector of parameters  </vt:lpstr>
      <vt:lpstr>Prediction</vt:lpstr>
      <vt:lpstr>Inference in multiple linear Regression</vt:lpstr>
      <vt:lpstr> Hypothesis testing about regression coefficients </vt:lpstr>
      <vt:lpstr>Hypotesis for millaje</vt:lpstr>
      <vt:lpstr>Feature selection in Multiple Linear Regression</vt:lpstr>
      <vt:lpstr>Backward Elimination method</vt:lpstr>
      <vt:lpstr>The AIC criterion</vt:lpstr>
      <vt:lpstr>PowerPoint Presentation</vt:lpstr>
      <vt:lpstr>PowerPoint Presentation</vt:lpstr>
      <vt:lpstr>PowerPoint Presentation</vt:lpstr>
      <vt:lpstr>Forward Selection </vt:lpstr>
      <vt:lpstr>PowerPoint Presentation</vt:lpstr>
      <vt:lpstr>PowerPoint Presentation</vt:lpstr>
      <vt:lpstr>Stepwise</vt:lpstr>
    </vt:vector>
  </TitlesOfParts>
  <Company>MATH UPRM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CAP. 9 REGRESIÓN LINEAL</dc:title>
  <dc:creator>Frida</dc:creator>
  <cp:lastModifiedBy>Edgar Acuna</cp:lastModifiedBy>
  <cp:revision>223</cp:revision>
  <dcterms:created xsi:type="dcterms:W3CDTF">2005-04-06T01:09:59Z</dcterms:created>
  <dcterms:modified xsi:type="dcterms:W3CDTF">2020-02-27T14:47:47Z</dcterms:modified>
</cp:coreProperties>
</file>