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Pacifico"/>
      <p:regular r:id="rId33"/>
    </p:embeddedFont>
    <p:embeddedFont>
      <p:font typeface="Schoolbel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AkDFvYtv2TRqnr9erVG6qf9p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EB7926-8A29-4A00-A67F-9772861906C6}">
  <a:tblStyle styleId="{78EB7926-8A29-4A00-A67F-9772861906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acific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Schoolbell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49eaf4f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449eaf4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hat.whatsapp.com/BaP2CAajm9597J8LwzYE3j" TargetMode="External"/><Relationship Id="rId4" Type="http://schemas.openxmlformats.org/officeDocument/2006/relationships/hyperlink" Target="https://www.linkedin.com/company/databhau/" TargetMode="External"/><Relationship Id="rId5" Type="http://schemas.openxmlformats.org/officeDocument/2006/relationships/hyperlink" Target="https://www.linkedin.com/in/shrey-jain-74a90b13b/" TargetMode="External"/><Relationship Id="rId6" Type="http://schemas.openxmlformats.org/officeDocument/2006/relationships/hyperlink" Target="https://www.linkedin.com/in/harsh-katyayan-a2248316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0D6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783767" y="2527204"/>
            <a:ext cx="4497359" cy="1427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Schoolbell"/>
              <a:buNone/>
            </a:pPr>
            <a:r>
              <a:rPr b="1" lang="en-US" sz="4400">
                <a:solidFill>
                  <a:srgbClr val="F2F2F2"/>
                </a:solidFill>
                <a:latin typeface="Schoolbell"/>
                <a:ea typeface="Schoolbell"/>
                <a:cs typeface="Schoolbell"/>
                <a:sym typeface="Schoolbell"/>
              </a:rPr>
              <a:t>Class 1</a:t>
            </a:r>
            <a:br>
              <a:rPr b="1" lang="en-US" sz="4400">
                <a:solidFill>
                  <a:srgbClr val="F2F2F2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r>
              <a:rPr b="1" lang="en-US" sz="4400">
                <a:solidFill>
                  <a:srgbClr val="F2F2F2"/>
                </a:solidFill>
                <a:latin typeface="Schoolbell"/>
                <a:ea typeface="Schoolbell"/>
                <a:cs typeface="Schoolbell"/>
                <a:sym typeface="Schoolbell"/>
              </a:rPr>
              <a:t>Intro to SQL</a:t>
            </a:r>
            <a:endParaRPr b="1" sz="4400">
              <a:solidFill>
                <a:srgbClr val="F2F2F2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634480"/>
            <a:ext cx="4788161" cy="478816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017038" y="566170"/>
            <a:ext cx="3239273" cy="510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200"/>
              <a:buFont typeface="Schoolbell"/>
              <a:buNone/>
            </a:pPr>
            <a:r>
              <a:rPr b="1" i="0" lang="en-US" sz="3200" u="none" cap="none" strike="noStrike">
                <a:solidFill>
                  <a:srgbClr val="757070"/>
                </a:solidFill>
                <a:latin typeface="Schoolbell"/>
                <a:ea typeface="Schoolbell"/>
                <a:cs typeface="Schoolbell"/>
                <a:sym typeface="Schoolbell"/>
              </a:rPr>
              <a:t>Data Bhau</a:t>
            </a:r>
            <a:endParaRPr b="1" i="0" sz="3200" u="none" cap="none" strike="noStrike">
              <a:solidFill>
                <a:srgbClr val="757070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986" y="328574"/>
            <a:ext cx="985935" cy="985935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9"/>
          <p:cNvGraphicFramePr/>
          <p:nvPr/>
        </p:nvGraphicFramePr>
        <p:xfrm>
          <a:off x="986972" y="979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{78EB7926-8A29-4A00-A67F-9772861906C6}</a:tableStyleId>
              </a:tblPr>
              <a:tblGrid>
                <a:gridCol w="2440475"/>
                <a:gridCol w="2440475"/>
                <a:gridCol w="2440475"/>
                <a:gridCol w="2440475"/>
              </a:tblGrid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Name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Symbol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Query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Result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E1083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(15 + 6) AS ADDITION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Subtraction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E1083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(15 - 6) AS SUBTRACTION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Multiplication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E1083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(15 * 6) AS MULTIPLICATION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Division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E1083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(15 / 3) AS DIVISION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Modulo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E1083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(15 % 4) AS MODULO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6130" y="1651519"/>
            <a:ext cx="1567543" cy="72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6130" y="2568882"/>
            <a:ext cx="1567543" cy="72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96130" y="3486245"/>
            <a:ext cx="1567542" cy="69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6130" y="4441370"/>
            <a:ext cx="1567541" cy="69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96130" y="5299531"/>
            <a:ext cx="1567540" cy="693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2816810" y="137486"/>
            <a:ext cx="6102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Arithmetic Operators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0" y="0"/>
            <a:ext cx="12192000" cy="485930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10"/>
          <p:cNvGraphicFramePr/>
          <p:nvPr/>
        </p:nvGraphicFramePr>
        <p:xfrm>
          <a:off x="513184" y="593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{78EB7926-8A29-4A00-A67F-9772861906C6}</a:tableStyleId>
              </a:tblPr>
              <a:tblGrid>
                <a:gridCol w="2768850"/>
                <a:gridCol w="2768850"/>
                <a:gridCol w="2768850"/>
                <a:gridCol w="2768850"/>
              </a:tblGrid>
              <a:tr h="44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Name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Symbol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Query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Result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96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to 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(11 == 6) AS EQUAL_OPERATOR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(11 &gt; 6) AS GREATER_OPERATOR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(11 &lt; 6) AS LESSER_OPERATOR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 or Equal to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(11 &gt;= 6) AS GREATER_EQUAL_OPERATOR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8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0D6D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 or Equal to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(11 &lt;= 6) AS LESSER_EQUAL_OPERATOR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62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0D6D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to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&lt;&gt; or  !=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0D6D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4D0D6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(11 &lt;&gt; 6) AS NOT_EQUAL_OPERATOR</a:t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4D0D6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1" name="Google Shape;201;p10"/>
          <p:cNvSpPr txBox="1"/>
          <p:nvPr/>
        </p:nvSpPr>
        <p:spPr>
          <a:xfrm>
            <a:off x="2869164" y="0"/>
            <a:ext cx="6102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Comparison Operators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4716" y="1122320"/>
            <a:ext cx="1757415" cy="76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7110" y="5670365"/>
            <a:ext cx="1835021" cy="52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4716" y="2071540"/>
            <a:ext cx="1757414" cy="68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7110" y="3000262"/>
            <a:ext cx="1835020" cy="68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7110" y="3929634"/>
            <a:ext cx="1835020" cy="68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23310" y="4846357"/>
            <a:ext cx="1835019" cy="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11"/>
          <p:cNvGraphicFramePr/>
          <p:nvPr/>
        </p:nvGraphicFramePr>
        <p:xfrm>
          <a:off x="1728237" y="1194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{78EB7926-8A29-4A00-A67F-9772861906C6}</a:tableStyleId>
              </a:tblPr>
              <a:tblGrid>
                <a:gridCol w="4367775"/>
                <a:gridCol w="4367775"/>
              </a:tblGrid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Name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Definition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is all conditions separated by AND are ture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BETWEEN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if operand is within the range of comparisons 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is operand is equal to one of a list of expressions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if operand matches a pattern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if a condition is NOT True.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if any of the conditions separated by OR are True.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5" name="Google Shape;215;p11"/>
          <p:cNvSpPr txBox="1"/>
          <p:nvPr/>
        </p:nvSpPr>
        <p:spPr>
          <a:xfrm>
            <a:off x="3044890" y="164555"/>
            <a:ext cx="6102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Logical Operators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2670450" y="77596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AND Operator</a:t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1437865" y="1453256"/>
            <a:ext cx="9470571" cy="3847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 from tutorial.excel_sql_transaction_data WHERE transaction_id &gt; 2 and product_id &gt; 2</a:t>
            </a:r>
            <a:endParaRPr b="1" i="0" sz="1600" u="none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2547300" y="1054654"/>
            <a:ext cx="7097400" cy="35393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sng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Query Execution</a:t>
            </a:r>
            <a:endParaRPr b="1" i="0" sz="1400" u="sng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11" y="2827176"/>
            <a:ext cx="3607836" cy="33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831" y="2827176"/>
            <a:ext cx="4567542" cy="33030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/>
          <p:nvPr/>
        </p:nvSpPr>
        <p:spPr>
          <a:xfrm>
            <a:off x="4555100" y="4093420"/>
            <a:ext cx="1810139" cy="6158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Executed</a:t>
            </a:r>
            <a:endParaRPr b="0" i="1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175657" y="2200700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7844610" y="2140216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1437865" y="1054654"/>
            <a:ext cx="9470571" cy="904281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2670450" y="93622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BETWEEN Operator</a:t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1437865" y="1453256"/>
            <a:ext cx="9470571" cy="3847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 from tutorial.excel_sql_transaction_data WHERE transaction_id between 7 and 10</a:t>
            </a:r>
            <a:endParaRPr b="1" i="0" sz="1600" u="none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2547300" y="1091343"/>
            <a:ext cx="7097400" cy="35393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sng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Query Execution</a:t>
            </a:r>
            <a:endParaRPr b="1" i="0" sz="1400" u="sng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4974977" y="4219753"/>
            <a:ext cx="1810139" cy="6158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Executed</a:t>
            </a:r>
            <a:endParaRPr b="0" i="1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1287156" y="2227540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8066314" y="2188855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437866" y="1054654"/>
            <a:ext cx="8970432" cy="904281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788" y="2936962"/>
            <a:ext cx="3460720" cy="330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6539" y="2815331"/>
            <a:ext cx="3881534" cy="342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2670450" y="57936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Operator</a:t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1437865" y="1453256"/>
            <a:ext cx="9470571" cy="3847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 from tutorial.excel_sql_transaction_data WHERE transaction_id in (1,4,6)</a:t>
            </a:r>
            <a:endParaRPr b="1" i="0" sz="1600" u="none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2547300" y="1054654"/>
            <a:ext cx="7097400" cy="35393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sng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Query Execution</a:t>
            </a:r>
            <a:endParaRPr b="1" i="0" sz="1400" u="sng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4798267" y="4074758"/>
            <a:ext cx="1810139" cy="6158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Executed</a:t>
            </a:r>
            <a:endParaRPr b="0" i="1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1287156" y="2227540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8066314" y="2188855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1437865" y="1054654"/>
            <a:ext cx="8083685" cy="904281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36" y="2936728"/>
            <a:ext cx="3704252" cy="330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1285" y="2936728"/>
            <a:ext cx="4432040" cy="182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2670450" y="77596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 Operator</a:t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1437865" y="1453256"/>
            <a:ext cx="9470571" cy="3847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 from tutorial.excel_sql_transaction_data WHERE transaction_id &gt; 7 or product_id &gt; 60</a:t>
            </a:r>
            <a:endParaRPr b="1" i="0" sz="1600" u="none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2547300" y="1054654"/>
            <a:ext cx="7097400" cy="35393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sng" cap="none" strike="noStrike">
                <a:solidFill>
                  <a:srgbClr val="4D0D6D"/>
                </a:solidFill>
                <a:latin typeface="Proxima Nova"/>
                <a:ea typeface="Proxima Nova"/>
                <a:cs typeface="Proxima Nova"/>
                <a:sym typeface="Proxima Nova"/>
              </a:rPr>
              <a:t>Query Execution</a:t>
            </a:r>
            <a:endParaRPr b="1" i="0" sz="1400" u="sng" cap="none" strike="noStrike">
              <a:solidFill>
                <a:srgbClr val="4D0D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798267" y="4074758"/>
            <a:ext cx="1810139" cy="6158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Executed</a:t>
            </a:r>
            <a:endParaRPr b="0" i="1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287156" y="2227540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8066314" y="2188855"/>
            <a:ext cx="2341983" cy="38471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EXECUTION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1437865" y="1054654"/>
            <a:ext cx="9470571" cy="904281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36" y="2936728"/>
            <a:ext cx="3704252" cy="330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2241" y="2827479"/>
            <a:ext cx="4231105" cy="341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" name="Google Shape;282;p16"/>
          <p:cNvGraphicFramePr/>
          <p:nvPr/>
        </p:nvGraphicFramePr>
        <p:xfrm>
          <a:off x="2244682" y="1395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{78EB7926-8A29-4A00-A67F-9772861906C6}</a:tableStyleId>
              </a:tblPr>
              <a:tblGrid>
                <a:gridCol w="2567550"/>
                <a:gridCol w="2567550"/>
                <a:gridCol w="2567550"/>
              </a:tblGrid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Name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Definition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Represents Zero or more characters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bl% finds bl, black, blue, bloom.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Represents a Single character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C_p finds cap,cup.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[]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Represents any single character within brackets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G[oa]t finds got, gat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Represents any character not within brackets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G[^oa]t finds git but not got and gat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Represents any single character within the specified range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5E108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C[a-b]t finds cat and cbt</a:t>
                      </a:r>
                      <a:endParaRPr b="0" sz="1800" u="none" cap="none" strike="noStrike">
                        <a:solidFill>
                          <a:srgbClr val="5E108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3" name="Google Shape;283;p16"/>
          <p:cNvSpPr txBox="1"/>
          <p:nvPr/>
        </p:nvSpPr>
        <p:spPr>
          <a:xfrm>
            <a:off x="2865596" y="100674"/>
            <a:ext cx="6102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SQL Wildcards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2865596" y="100674"/>
            <a:ext cx="6102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SQL Wildcards – Examples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372696" y="1190876"/>
            <a:ext cx="4629610" cy="83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origin_city from tutorial.flights where origin_city like 'Al%'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78" y="2629133"/>
            <a:ext cx="3507421" cy="303799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7"/>
          <p:cNvSpPr txBox="1"/>
          <p:nvPr/>
        </p:nvSpPr>
        <p:spPr>
          <a:xfrm>
            <a:off x="6096000" y="1226253"/>
            <a:ext cx="5180478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origin_state from tutorial.flights where origin_state like 'Oh__'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2523" y="2496040"/>
            <a:ext cx="3044560" cy="885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17"/>
          <p:cNvCxnSpPr/>
          <p:nvPr/>
        </p:nvCxnSpPr>
        <p:spPr>
          <a:xfrm>
            <a:off x="5683624" y="878541"/>
            <a:ext cx="0" cy="5127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108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ctrTitle"/>
          </p:nvPr>
        </p:nvSpPr>
        <p:spPr>
          <a:xfrm>
            <a:off x="2981739" y="1713703"/>
            <a:ext cx="5300463" cy="2281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Font typeface="Schoolbell"/>
              <a:buNone/>
            </a:pPr>
            <a:r>
              <a:rPr b="1" lang="en-US" sz="8800">
                <a:solidFill>
                  <a:srgbClr val="F2F2F2"/>
                </a:solidFill>
                <a:latin typeface="Pacifico"/>
                <a:ea typeface="Pacifico"/>
                <a:cs typeface="Pacifico"/>
                <a:sym typeface="Pacifico"/>
              </a:rPr>
              <a:t>Thanks for attending</a:t>
            </a:r>
            <a:endParaRPr b="1" sz="8800">
              <a:solidFill>
                <a:srgbClr val="F2F2F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104211" y="5144297"/>
            <a:ext cx="715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Whatsapp : </a:t>
            </a:r>
            <a:r>
              <a:rPr b="0" i="0" lang="en-US" sz="1500" u="sng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https://chat.whatsapp.com/BaP2CAajm9597J8LwzYE3j</a:t>
            </a:r>
            <a:endParaRPr b="1" i="0" sz="1500" u="none" cap="none" strike="noStrike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 Handle: </a:t>
            </a:r>
            <a:r>
              <a:rPr b="0" i="0" lang="en-US" sz="1500" u="sng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https://www.linkedin.com/company/databhau/</a:t>
            </a:r>
            <a:endParaRPr b="1" i="0" sz="1500" u="sng" cap="none" strike="noStrike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Instructors Linkedin Handles:</a:t>
            </a:r>
            <a:endParaRPr b="0" i="0" sz="21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Shrey Jain : </a:t>
            </a:r>
            <a:r>
              <a:rPr b="0" i="0" lang="en-US" sz="1500" u="sng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https://www.linkedin.com/in/shrey-jain-74a90b13b/</a:t>
            </a:r>
            <a:endParaRPr b="1" i="0" sz="1500" u="none" cap="none" strike="noStrike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Harsh Katyayan : </a:t>
            </a:r>
            <a:r>
              <a:rPr b="0" i="0" lang="en-US" sz="1500" u="sng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https://www.linkedin.com/in/harsh-katyayan-a2248316b/</a:t>
            </a:r>
            <a:endParaRPr b="1" i="0" sz="1500" u="none" cap="none" strike="noStrike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183724" y="5093961"/>
            <a:ext cx="11673300" cy="1272541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104211" y="4582338"/>
            <a:ext cx="4094516" cy="51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96282"/>
              <a:buFont typeface="Schoolbell"/>
              <a:buNone/>
            </a:pPr>
            <a:r>
              <a:rPr b="1" i="0" lang="en-US" sz="2908" u="none" cap="none" strike="noStrike">
                <a:solidFill>
                  <a:srgbClr val="F2F2F2"/>
                </a:solidFill>
                <a:latin typeface="Schoolbell"/>
                <a:ea typeface="Schoolbell"/>
                <a:cs typeface="Schoolbell"/>
                <a:sym typeface="Schoolbell"/>
              </a:rPr>
              <a:t>You can reach out to us at:</a:t>
            </a:r>
            <a:endParaRPr sz="150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449eaf4f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139687"/>
            <a:ext cx="5603163" cy="52514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449eaf4ffd_0_0"/>
          <p:cNvSpPr txBox="1"/>
          <p:nvPr/>
        </p:nvSpPr>
        <p:spPr>
          <a:xfrm>
            <a:off x="435529" y="1361379"/>
            <a:ext cx="4999668" cy="3508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relational database (RDB) is </a:t>
            </a:r>
            <a:r>
              <a:rPr b="1" i="0" lang="en-US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way of structuring information in tables, rows, and columns</a:t>
            </a:r>
            <a:r>
              <a:rPr b="0" i="0" lang="en-US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An RDB has the ability to establish links—or relationships–between information by joining tables, which makes it easy to understand and gain insights about the relationship between various data points.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449eaf4ffd_0_0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449eaf4ffd_0_0"/>
          <p:cNvSpPr txBox="1"/>
          <p:nvPr/>
        </p:nvSpPr>
        <p:spPr>
          <a:xfrm>
            <a:off x="2460922" y="73260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relational databases?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g1449eaf4ffd_0_0"/>
          <p:cNvSpPr/>
          <p:nvPr/>
        </p:nvSpPr>
        <p:spPr>
          <a:xfrm>
            <a:off x="327705" y="1139687"/>
            <a:ext cx="5215316" cy="4968354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49eaf4ffd_0_0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1"/>
          <p:cNvSpPr txBox="1"/>
          <p:nvPr/>
        </p:nvSpPr>
        <p:spPr>
          <a:xfrm>
            <a:off x="2460922" y="73260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SQL Used for?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742122" y="1139687"/>
            <a:ext cx="10359666" cy="4968354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1"/>
          <p:cNvSpPr txBox="1"/>
          <p:nvPr/>
        </p:nvSpPr>
        <p:spPr>
          <a:xfrm>
            <a:off x="1099930" y="1731038"/>
            <a:ext cx="964404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SQL is used for database communication.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It also helps in the creation, storage, and relational database functions of view.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Use SQL to analyze and report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It allows SQL users to construct the database and its tables, delete and edit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To do data transformations.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Use SQL to produce reports.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The structured data can be described by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SQL is used for inserting, updating, and deleting data.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1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665888" y="1240312"/>
            <a:ext cx="3630772" cy="3582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SYNTAX 1: Create table manually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column1 datatype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column2 datatype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column3 datatype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....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460922" y="73260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TABLE STATEMENT 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419527" y="1377517"/>
            <a:ext cx="4123494" cy="4730524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069" y="3833711"/>
            <a:ext cx="3630772" cy="21540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1437456" y="736274"/>
            <a:ext cx="10075964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The CREATE TABLE statement is used to create a new table in the database.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080842" y="1454592"/>
            <a:ext cx="4292927" cy="20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SYNTAX 2: Create table using another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new_table_name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column1, column2,...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existing_table_name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....;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895342" y="1377517"/>
            <a:ext cx="4478427" cy="4730524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110" y="4069962"/>
            <a:ext cx="4292927" cy="118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560637" y="1274853"/>
            <a:ext cx="3859204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SYNTAX 1: Insert manually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(Selected Columns)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column2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column3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value2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value3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...);</a:t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2460922" y="73260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INTO STATEMENT 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419527" y="1377517"/>
            <a:ext cx="4123494" cy="4730524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437456" y="736274"/>
            <a:ext cx="10075964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The INSERT INTO statement is used to insert new records into a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7080842" y="1695730"/>
            <a:ext cx="4292927" cy="12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SYNTAX 3: Insert using a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from table_2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6895342" y="1377517"/>
            <a:ext cx="4478427" cy="2081972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560637" y="3459489"/>
            <a:ext cx="3859204" cy="2166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SYNTAX 2: Insert manually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(All Columns)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value2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value3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...);</a:t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87355" y="1428702"/>
            <a:ext cx="5757714" cy="3051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5E108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“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800" u="none" cap="none" strike="noStrike">
                <a:solidFill>
                  <a:srgbClr val="5E1083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i="0" lang="en-US" sz="1600" u="none" cap="none" strike="noStrike">
                <a:solidFill>
                  <a:srgbClr val="5E108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is used to select data from a database.</a:t>
            </a: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Select statement we can retrieve all/any columns from the mentioned table. 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For eg:-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column1, column2 FROM table_name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 from table_name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2460922" y="73260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STATEMENT 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6702" y="1428702"/>
            <a:ext cx="4767943" cy="381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97159" y="1428702"/>
            <a:ext cx="6008914" cy="3815102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607975" y="1015914"/>
            <a:ext cx="8976049" cy="1826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Distinct keyword is used in SQL to find out the “unique values” in a particular column of a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2606690" y="45018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Unique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544898" y="2490514"/>
            <a:ext cx="13353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Without Distinct</a:t>
            </a:r>
            <a:endParaRPr b="1" i="0" sz="18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291948" y="3298952"/>
            <a:ext cx="2364026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city</a:t>
            </a:r>
            <a:endParaRPr b="0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FROM sales.customers</a:t>
            </a:r>
            <a:endParaRPr b="0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ORDER BY city</a:t>
            </a:r>
            <a:endParaRPr b="0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24" y="4300531"/>
            <a:ext cx="1434225" cy="178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7644154" y="2476355"/>
            <a:ext cx="1335300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With Distinct</a:t>
            </a:r>
            <a:endParaRPr b="1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216168" y="3288277"/>
            <a:ext cx="2786247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DISTINCT city</a:t>
            </a:r>
            <a:endParaRPr b="0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FROM sales.customers</a:t>
            </a:r>
            <a:endParaRPr b="0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ORDER BY city</a:t>
            </a:r>
            <a:endParaRPr b="0" i="0" sz="16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7466" y="4318836"/>
            <a:ext cx="1446820" cy="18003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6"/>
          <p:cNvCxnSpPr/>
          <p:nvPr/>
        </p:nvCxnSpPr>
        <p:spPr>
          <a:xfrm>
            <a:off x="5047861" y="3881535"/>
            <a:ext cx="196875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6"/>
          <p:cNvSpPr/>
          <p:nvPr/>
        </p:nvSpPr>
        <p:spPr>
          <a:xfrm>
            <a:off x="1399592" y="1147665"/>
            <a:ext cx="9321281" cy="879774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375924" y="2459140"/>
            <a:ext cx="1504274" cy="7657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7337466" y="2415248"/>
            <a:ext cx="1504274" cy="7657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687355" y="1428702"/>
            <a:ext cx="5757714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Where statement is used to extract particularly those rows that fulfill the mentioned conditions.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For eg:-</a:t>
            </a:r>
            <a:endParaRPr b="1" i="0" sz="2000" u="none" cap="none" strike="noStrike">
              <a:solidFill>
                <a:srgbClr val="5E10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1083"/>
              </a:buClr>
              <a:buSzPts val="2000"/>
              <a:buFont typeface="Proxima Nova"/>
              <a:buNone/>
            </a:pPr>
            <a:r>
              <a:rPr b="1" i="0" lang="en-US" sz="2000" u="none" cap="none" strike="noStrike">
                <a:solidFill>
                  <a:srgbClr val="5E108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coumn_1,column_2 from table_name where Column_1 &gt; 300</a:t>
            </a:r>
            <a:endParaRPr b="1" i="0" sz="1600" u="none" cap="none" strike="noStrike">
              <a:solidFill>
                <a:srgbClr val="5E10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2572890" y="77596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Clause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97159" y="1428702"/>
            <a:ext cx="6008914" cy="3815102"/>
          </a:xfrm>
          <a:prstGeom prst="rect">
            <a:avLst/>
          </a:prstGeom>
          <a:noFill/>
          <a:ln cap="flat" cmpd="sng" w="25400">
            <a:solidFill>
              <a:srgbClr val="4D0D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7236" y="1428702"/>
            <a:ext cx="4979900" cy="381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12192000" cy="663014"/>
          </a:xfrm>
          <a:prstGeom prst="rect">
            <a:avLst/>
          </a:prstGeom>
          <a:solidFill>
            <a:srgbClr val="4D0D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0" y="6481763"/>
            <a:ext cx="12192000" cy="376237"/>
          </a:xfrm>
          <a:prstGeom prst="rect">
            <a:avLst/>
          </a:prstGeom>
          <a:solidFill>
            <a:srgbClr val="3C573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1: SQL IN and OUT Workshop by DataBhau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2362200" y="77596"/>
            <a:ext cx="6851100" cy="507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Operators in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065" y="1455575"/>
            <a:ext cx="730587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2022-08-11T17:14:07Z</dcterms:created>
  <dc:creator>Harsh Katyayan</dc:creator>
</cp:coreProperties>
</file>