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55" d="100"/>
          <a:sy n="55" d="100"/>
        </p:scale>
        <p:origin x="110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1261-0267-224D-0B37-8CD425190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EA112C-C80D-7AB0-3BA6-5BA474CB9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3A74FD-7B6D-3584-1297-BB06AF67864E}"/>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5" name="Footer Placeholder 4">
            <a:extLst>
              <a:ext uri="{FF2B5EF4-FFF2-40B4-BE49-F238E27FC236}">
                <a16:creationId xmlns:a16="http://schemas.microsoft.com/office/drawing/2014/main" id="{9AD2329E-9C3F-D515-7E30-D12CF3F42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5655F-F164-7207-E29E-15978FD39724}"/>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151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446F-12DF-E50D-E4D2-C7F2DA2967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9CC60-A8C2-639D-5633-E517CBAD3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394BD5-61B2-4E0E-2D39-B95104809159}"/>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5" name="Footer Placeholder 4">
            <a:extLst>
              <a:ext uri="{FF2B5EF4-FFF2-40B4-BE49-F238E27FC236}">
                <a16:creationId xmlns:a16="http://schemas.microsoft.com/office/drawing/2014/main" id="{C91C3DDF-7688-392A-2D0D-9320BE38B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7FE29-59A7-FAB3-8A41-3AD9CE3E2A5F}"/>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273810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76BCB-CB54-9FF5-8FF9-03871892CD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57DF37-EBC6-CE8C-8FC8-110A2E419E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998BBB-C29F-2075-80D3-12015EB63FDB}"/>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5" name="Footer Placeholder 4">
            <a:extLst>
              <a:ext uri="{FF2B5EF4-FFF2-40B4-BE49-F238E27FC236}">
                <a16:creationId xmlns:a16="http://schemas.microsoft.com/office/drawing/2014/main" id="{BAF69306-BDE9-45C6-F570-07F05E5E7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BD975-69F7-F91C-B6A0-432244965308}"/>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55945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C033-7C5C-B54B-82B2-FF672C1EC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F678C7-5037-399E-14F5-19B5F6CDBC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99B77-A370-7C2B-37CD-1E7C5662AFCC}"/>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5" name="Footer Placeholder 4">
            <a:extLst>
              <a:ext uri="{FF2B5EF4-FFF2-40B4-BE49-F238E27FC236}">
                <a16:creationId xmlns:a16="http://schemas.microsoft.com/office/drawing/2014/main" id="{6C602ACA-5A39-7778-910C-FF36D52F4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AEF577-E2F8-85DC-1943-73A90797288C}"/>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318960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15BA-87A4-0024-406D-6EC750F852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BFED6F-95CF-5B29-DB85-EDCDE41C5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C5BC7-9D92-0651-EADB-88213EDDD372}"/>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5" name="Footer Placeholder 4">
            <a:extLst>
              <a:ext uri="{FF2B5EF4-FFF2-40B4-BE49-F238E27FC236}">
                <a16:creationId xmlns:a16="http://schemas.microsoft.com/office/drawing/2014/main" id="{837CA8EB-D058-D1FB-68CD-C4D428B66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936A3-ED4B-0278-9891-64A29C23AA0F}"/>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80794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8019-3556-5560-CDE4-8A2DA1E925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C1D15-708A-0334-48D1-960EC77FF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DE735C-AE92-ACED-46CD-1E9198C2F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9F419F-8837-6751-7790-A087F24C488B}"/>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6" name="Footer Placeholder 5">
            <a:extLst>
              <a:ext uri="{FF2B5EF4-FFF2-40B4-BE49-F238E27FC236}">
                <a16:creationId xmlns:a16="http://schemas.microsoft.com/office/drawing/2014/main" id="{3A2258C8-D319-6983-1525-DC60B6771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A2B493-5A37-8968-2FE0-6930B40ECD91}"/>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250202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9D7D-5C5E-4113-88AE-074D3D04B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50C0D3-8EE0-3EB9-2076-39BE9B964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EC6CF-E88B-CDE9-9E32-CA0B16AF6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A8B5B7-8632-94A0-E1CD-771282F3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81367-0EEB-E0F0-91B8-28E78D76E2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DEFA65-461B-76DF-AA4E-88EA2692244A}"/>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8" name="Footer Placeholder 7">
            <a:extLst>
              <a:ext uri="{FF2B5EF4-FFF2-40B4-BE49-F238E27FC236}">
                <a16:creationId xmlns:a16="http://schemas.microsoft.com/office/drawing/2014/main" id="{CBA65600-8847-67A0-C842-24C877ECDF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95B265-BCB5-CE9F-6EFB-580100FB3B93}"/>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212290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7FDA-8BA9-C540-C8A0-DE90AB172F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54216E-8D22-81A4-5B0B-2788A400665A}"/>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4" name="Footer Placeholder 3">
            <a:extLst>
              <a:ext uri="{FF2B5EF4-FFF2-40B4-BE49-F238E27FC236}">
                <a16:creationId xmlns:a16="http://schemas.microsoft.com/office/drawing/2014/main" id="{7109052D-EDDF-5A18-97A3-C9B32697E1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050DD6-4162-7EE5-C919-BB5DDC5FAED3}"/>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369465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67A0-7400-6E4F-C006-3A27AE5A86B5}"/>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3" name="Footer Placeholder 2">
            <a:extLst>
              <a:ext uri="{FF2B5EF4-FFF2-40B4-BE49-F238E27FC236}">
                <a16:creationId xmlns:a16="http://schemas.microsoft.com/office/drawing/2014/main" id="{F04E1596-3DC6-380A-4F98-AC83064075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B12228-9A34-E5D5-31FC-D5395257AEF6}"/>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372949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1328-765D-F585-9CCF-AB1F2FC3E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E7BBB4-DBE7-DDF2-90B6-85F0F5E56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8533BD-DFE8-33A8-B1A1-3AFA5C14A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C27EE-512F-C863-E642-AC958A0F54DE}"/>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6" name="Footer Placeholder 5">
            <a:extLst>
              <a:ext uri="{FF2B5EF4-FFF2-40B4-BE49-F238E27FC236}">
                <a16:creationId xmlns:a16="http://schemas.microsoft.com/office/drawing/2014/main" id="{2B6D0865-6170-564B-C485-138A0D014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5F987-A90F-2CA4-5602-767D782379EF}"/>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171618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C64F-C659-0DF4-D8D3-5D0D7D625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D3275C-D3A1-7DF1-3A3B-04D7EC107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E3D724-4426-7538-8865-6B1E61EA8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E5429-1B36-5FED-24AA-975DE6A60DEF}"/>
              </a:ext>
            </a:extLst>
          </p:cNvPr>
          <p:cNvSpPr>
            <a:spLocks noGrp="1"/>
          </p:cNvSpPr>
          <p:nvPr>
            <p:ph type="dt" sz="half" idx="10"/>
          </p:nvPr>
        </p:nvSpPr>
        <p:spPr/>
        <p:txBody>
          <a:bodyPr/>
          <a:lstStyle/>
          <a:p>
            <a:fld id="{C7BAA824-036B-4349-9C46-A07F907F6C44}" type="datetimeFigureOut">
              <a:rPr lang="en-IN" smtClean="0"/>
              <a:t>24-07-2024</a:t>
            </a:fld>
            <a:endParaRPr lang="en-IN"/>
          </a:p>
        </p:txBody>
      </p:sp>
      <p:sp>
        <p:nvSpPr>
          <p:cNvPr id="6" name="Footer Placeholder 5">
            <a:extLst>
              <a:ext uri="{FF2B5EF4-FFF2-40B4-BE49-F238E27FC236}">
                <a16:creationId xmlns:a16="http://schemas.microsoft.com/office/drawing/2014/main" id="{F1B03782-9BDB-9A3C-9DF4-57E9C686A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601A61-F4CC-12F4-A885-1D999F26895C}"/>
              </a:ext>
            </a:extLst>
          </p:cNvPr>
          <p:cNvSpPr>
            <a:spLocks noGrp="1"/>
          </p:cNvSpPr>
          <p:nvPr>
            <p:ph type="sldNum" sz="quarter" idx="12"/>
          </p:nvPr>
        </p:nvSpPr>
        <p:spPr/>
        <p:txBody>
          <a:bodyPr/>
          <a:lstStyle/>
          <a:p>
            <a:fld id="{7D5B9C62-C64D-4F02-9C92-BCA73411D502}" type="slidenum">
              <a:rPr lang="en-IN" smtClean="0"/>
              <a:t>‹#›</a:t>
            </a:fld>
            <a:endParaRPr lang="en-IN"/>
          </a:p>
        </p:txBody>
      </p:sp>
    </p:spTree>
    <p:extLst>
      <p:ext uri="{BB962C8B-B14F-4D97-AF65-F5344CB8AC3E}">
        <p14:creationId xmlns:p14="http://schemas.microsoft.com/office/powerpoint/2010/main" val="309106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237D6-CA7B-9A8C-8F88-FC434933E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AFE9CC-FC52-2052-C3B4-F07A3491D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39209-FBCB-B26F-9620-78EBE0DF3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AA824-036B-4349-9C46-A07F907F6C44}" type="datetimeFigureOut">
              <a:rPr lang="en-IN" smtClean="0"/>
              <a:t>24-07-2024</a:t>
            </a:fld>
            <a:endParaRPr lang="en-IN"/>
          </a:p>
        </p:txBody>
      </p:sp>
      <p:sp>
        <p:nvSpPr>
          <p:cNvPr id="5" name="Footer Placeholder 4">
            <a:extLst>
              <a:ext uri="{FF2B5EF4-FFF2-40B4-BE49-F238E27FC236}">
                <a16:creationId xmlns:a16="http://schemas.microsoft.com/office/drawing/2014/main" id="{6AC09249-80E0-F467-2DED-AAF5E771C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13558C-7708-06A1-C194-C93ABD64D7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B9C62-C64D-4F02-9C92-BCA73411D502}" type="slidenum">
              <a:rPr lang="en-IN" smtClean="0"/>
              <a:t>‹#›</a:t>
            </a:fld>
            <a:endParaRPr lang="en-IN"/>
          </a:p>
        </p:txBody>
      </p:sp>
    </p:spTree>
    <p:extLst>
      <p:ext uri="{BB962C8B-B14F-4D97-AF65-F5344CB8AC3E}">
        <p14:creationId xmlns:p14="http://schemas.microsoft.com/office/powerpoint/2010/main" val="3714501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3501-819A-368C-26A9-7EADE96F25C4}"/>
              </a:ext>
            </a:extLst>
          </p:cNvPr>
          <p:cNvSpPr>
            <a:spLocks noGrp="1"/>
          </p:cNvSpPr>
          <p:nvPr>
            <p:ph type="ctrTitle"/>
          </p:nvPr>
        </p:nvSpPr>
        <p:spPr/>
        <p:txBody>
          <a:bodyPr/>
          <a:lstStyle/>
          <a:p>
            <a:r>
              <a:rPr lang="en-US" dirty="0"/>
              <a:t>Domain Oriented case study</a:t>
            </a:r>
            <a:endParaRPr lang="en-IN" dirty="0"/>
          </a:p>
        </p:txBody>
      </p:sp>
      <p:sp>
        <p:nvSpPr>
          <p:cNvPr id="3" name="Subtitle 2">
            <a:extLst>
              <a:ext uri="{FF2B5EF4-FFF2-40B4-BE49-F238E27FC236}">
                <a16:creationId xmlns:a16="http://schemas.microsoft.com/office/drawing/2014/main" id="{C00773C3-12C0-C29E-B4D3-5DFD51D46D9D}"/>
              </a:ext>
            </a:extLst>
          </p:cNvPr>
          <p:cNvSpPr>
            <a:spLocks noGrp="1"/>
          </p:cNvSpPr>
          <p:nvPr>
            <p:ph type="subTitle" idx="1"/>
          </p:nvPr>
        </p:nvSpPr>
        <p:spPr/>
        <p:txBody>
          <a:bodyPr/>
          <a:lstStyle/>
          <a:p>
            <a:r>
              <a:rPr lang="en-US" dirty="0"/>
              <a:t>Telecom Churn</a:t>
            </a:r>
            <a:endParaRPr lang="en-IN" dirty="0"/>
          </a:p>
        </p:txBody>
      </p:sp>
    </p:spTree>
    <p:extLst>
      <p:ext uri="{BB962C8B-B14F-4D97-AF65-F5344CB8AC3E}">
        <p14:creationId xmlns:p14="http://schemas.microsoft.com/office/powerpoint/2010/main" val="232873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F0E-7560-DA2C-3AAB-64ED5AE9D59D}"/>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EB9FD1E8-6044-24DE-EF30-97CD4C0E4C1F}"/>
              </a:ext>
            </a:extLst>
          </p:cNvPr>
          <p:cNvSpPr>
            <a:spLocks noGrp="1"/>
          </p:cNvSpPr>
          <p:nvPr>
            <p:ph idx="1"/>
          </p:nvPr>
        </p:nvSpPr>
        <p:spPr/>
        <p:txBody>
          <a:bodyPr/>
          <a:lstStyle/>
          <a:p>
            <a:r>
              <a:rPr lang="en-US" dirty="0"/>
              <a:t>Total 99999 rows, 226 columns</a:t>
            </a:r>
          </a:p>
          <a:p>
            <a:r>
              <a:rPr lang="en-US" dirty="0"/>
              <a:t>166 columns have null values present</a:t>
            </a:r>
          </a:p>
          <a:p>
            <a:endParaRPr lang="en-US" dirty="0"/>
          </a:p>
          <a:p>
            <a:pPr marL="0" indent="0">
              <a:buNone/>
            </a:pPr>
            <a:endParaRPr lang="en-US" dirty="0"/>
          </a:p>
          <a:p>
            <a:r>
              <a:rPr lang="en-US" dirty="0"/>
              <a:t>Customers are identified based on the revenue generated. Top 30 percent of such customers (</a:t>
            </a:r>
            <a:r>
              <a:rPr lang="en-US" dirty="0" err="1"/>
              <a:t>i.e</a:t>
            </a:r>
            <a:r>
              <a:rPr lang="en-US" dirty="0"/>
              <a:t> 70</a:t>
            </a:r>
            <a:r>
              <a:rPr lang="en-US" baseline="30000" dirty="0"/>
              <a:t>th</a:t>
            </a:r>
            <a:r>
              <a:rPr lang="en-US" dirty="0"/>
              <a:t> percentile) are selected for the analysis, since their churning prediction is of high criticality (total 30001 customers).</a:t>
            </a:r>
          </a:p>
          <a:p>
            <a:r>
              <a:rPr lang="en-US" dirty="0"/>
              <a:t>Out of these, 8.14% customers did churn</a:t>
            </a:r>
          </a:p>
          <a:p>
            <a:endParaRPr lang="en-IN" dirty="0"/>
          </a:p>
        </p:txBody>
      </p:sp>
    </p:spTree>
    <p:extLst>
      <p:ext uri="{BB962C8B-B14F-4D97-AF65-F5344CB8AC3E}">
        <p14:creationId xmlns:p14="http://schemas.microsoft.com/office/powerpoint/2010/main" val="428582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786A-7B3E-5831-592B-E427DC825D7B}"/>
              </a:ext>
            </a:extLst>
          </p:cNvPr>
          <p:cNvSpPr>
            <a:spLocks noGrp="1"/>
          </p:cNvSpPr>
          <p:nvPr>
            <p:ph type="title"/>
          </p:nvPr>
        </p:nvSpPr>
        <p:spPr/>
        <p:txBody>
          <a:bodyPr/>
          <a:lstStyle/>
          <a:p>
            <a:r>
              <a:rPr lang="en-US" dirty="0"/>
              <a:t>Final insights</a:t>
            </a:r>
            <a:endParaRPr lang="en-IN" dirty="0"/>
          </a:p>
        </p:txBody>
      </p:sp>
      <p:sp>
        <p:nvSpPr>
          <p:cNvPr id="3" name="Content Placeholder 2">
            <a:extLst>
              <a:ext uri="{FF2B5EF4-FFF2-40B4-BE49-F238E27FC236}">
                <a16:creationId xmlns:a16="http://schemas.microsoft.com/office/drawing/2014/main" id="{6DCEF6BE-5BCB-660B-7D34-CDB81F22F61E}"/>
              </a:ext>
            </a:extLst>
          </p:cNvPr>
          <p:cNvSpPr>
            <a:spLocks noGrp="1"/>
          </p:cNvSpPr>
          <p:nvPr>
            <p:ph idx="1"/>
          </p:nvPr>
        </p:nvSpPr>
        <p:spPr>
          <a:xfrm>
            <a:off x="838200" y="1825625"/>
            <a:ext cx="5169835" cy="4667250"/>
          </a:xfrm>
        </p:spPr>
        <p:txBody>
          <a:bodyPr>
            <a:normAutofit lnSpcReduction="10000"/>
          </a:bodyPr>
          <a:lstStyle/>
          <a:p>
            <a:r>
              <a:rPr lang="en-US" dirty="0"/>
              <a:t>Top 10 features for the business were identified, which impact on the decision of customer going to the ‘Churn’ state. These are:</a:t>
            </a:r>
          </a:p>
          <a:p>
            <a:endParaRPr lang="en-US" dirty="0"/>
          </a:p>
          <a:p>
            <a:pPr marL="514350" indent="-514350">
              <a:buAutoNum type="arabicPeriod"/>
            </a:pPr>
            <a:r>
              <a:rPr lang="en-US" b="0" i="0" dirty="0">
                <a:solidFill>
                  <a:srgbClr val="3C4043"/>
                </a:solidFill>
                <a:effectLst/>
                <a:highlight>
                  <a:srgbClr val="FFFFFF"/>
                </a:highlight>
                <a:latin typeface="Inter"/>
              </a:rPr>
              <a:t>Total incoming minutes of usage for 8th month</a:t>
            </a:r>
          </a:p>
          <a:p>
            <a:pPr marL="514350" indent="-514350">
              <a:buAutoNum type="arabicPeriod"/>
            </a:pPr>
            <a:r>
              <a:rPr lang="en-IN" b="0" i="0" dirty="0">
                <a:solidFill>
                  <a:srgbClr val="3C4043"/>
                </a:solidFill>
                <a:effectLst/>
                <a:highlight>
                  <a:srgbClr val="FFFFFF"/>
                </a:highlight>
                <a:latin typeface="Inter"/>
              </a:rPr>
              <a:t>Days since last recharge</a:t>
            </a:r>
          </a:p>
          <a:p>
            <a:pPr marL="514350" indent="-514350">
              <a:buAutoNum type="arabicPeriod"/>
            </a:pPr>
            <a:r>
              <a:rPr lang="en-US" b="0" i="0" dirty="0">
                <a:solidFill>
                  <a:srgbClr val="3C4043"/>
                </a:solidFill>
                <a:effectLst/>
                <a:highlight>
                  <a:srgbClr val="FFFFFF"/>
                </a:highlight>
                <a:latin typeface="Inter"/>
              </a:rPr>
              <a:t>Roaming outgoing to incoming ratio of minute of usage for 8th month</a:t>
            </a:r>
            <a:endParaRPr lang="en-US" dirty="0"/>
          </a:p>
          <a:p>
            <a:endParaRPr lang="en-US" dirty="0"/>
          </a:p>
          <a:p>
            <a:endParaRPr lang="en-IN" dirty="0"/>
          </a:p>
        </p:txBody>
      </p:sp>
      <p:sp>
        <p:nvSpPr>
          <p:cNvPr id="4" name="AutoShape 2">
            <a:extLst>
              <a:ext uri="{FF2B5EF4-FFF2-40B4-BE49-F238E27FC236}">
                <a16:creationId xmlns:a16="http://schemas.microsoft.com/office/drawing/2014/main" id="{207ACECC-E2E8-EA7D-ACF0-1A8F50E963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2037DD9C-62B5-F484-D4BF-497BE944911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a:extLst>
              <a:ext uri="{FF2B5EF4-FFF2-40B4-BE49-F238E27FC236}">
                <a16:creationId xmlns:a16="http://schemas.microsoft.com/office/drawing/2014/main" id="{1200082E-9C6C-01C8-4C67-2DE31B6D7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765" y="1012666"/>
            <a:ext cx="5703235" cy="57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7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0EC78-0E7B-0010-15DF-519F363C0BCF}"/>
              </a:ext>
            </a:extLst>
          </p:cNvPr>
          <p:cNvSpPr>
            <a:spLocks noGrp="1"/>
          </p:cNvSpPr>
          <p:nvPr>
            <p:ph idx="1"/>
          </p:nvPr>
        </p:nvSpPr>
        <p:spPr>
          <a:xfrm>
            <a:off x="838200" y="269966"/>
            <a:ext cx="10515600" cy="2847703"/>
          </a:xfrm>
        </p:spPr>
        <p:txBody>
          <a:bodyPr>
            <a:normAutofit fontScale="77500" lnSpcReduction="20000"/>
          </a:bodyPr>
          <a:lstStyle/>
          <a:p>
            <a:pPr marL="0" indent="0">
              <a:buNone/>
            </a:pPr>
            <a:r>
              <a:rPr lang="en-US" dirty="0"/>
              <a:t>4. T</a:t>
            </a:r>
            <a:r>
              <a:rPr lang="en-US" b="0" i="0" dirty="0">
                <a:solidFill>
                  <a:srgbClr val="3C4043"/>
                </a:solidFill>
                <a:effectLst/>
                <a:highlight>
                  <a:srgbClr val="FFFFFF"/>
                </a:highlight>
                <a:latin typeface="Inter"/>
              </a:rPr>
              <a:t>otal volume of data usage (2g + 3g) for 8th month</a:t>
            </a:r>
            <a:endParaRPr lang="en-IN" b="0" i="0" dirty="0">
              <a:solidFill>
                <a:srgbClr val="3C4043"/>
              </a:solidFill>
              <a:effectLst/>
              <a:highlight>
                <a:srgbClr val="FFFFFF"/>
              </a:highlight>
              <a:latin typeface="Inter"/>
            </a:endParaRPr>
          </a:p>
          <a:p>
            <a:pPr marL="0" indent="0">
              <a:buNone/>
            </a:pPr>
            <a:r>
              <a:rPr lang="en-IN" dirty="0">
                <a:solidFill>
                  <a:srgbClr val="3C4043"/>
                </a:solidFill>
                <a:highlight>
                  <a:srgbClr val="FFFFFF"/>
                </a:highlight>
                <a:latin typeface="Inter"/>
              </a:rPr>
              <a:t>5. </a:t>
            </a:r>
            <a:r>
              <a:rPr lang="en-US" b="0" i="0" dirty="0">
                <a:solidFill>
                  <a:srgbClr val="3C4043"/>
                </a:solidFill>
                <a:effectLst/>
                <a:highlight>
                  <a:srgbClr val="FFFFFF"/>
                </a:highlight>
                <a:latin typeface="Inter"/>
              </a:rPr>
              <a:t>Last day recharge amount for 8th month</a:t>
            </a:r>
          </a:p>
          <a:p>
            <a:pPr marL="0" indent="0">
              <a:buNone/>
            </a:pPr>
            <a:r>
              <a:rPr lang="en-US" dirty="0">
                <a:solidFill>
                  <a:srgbClr val="3C4043"/>
                </a:solidFill>
                <a:highlight>
                  <a:srgbClr val="FFFFFF"/>
                </a:highlight>
                <a:latin typeface="Inter"/>
              </a:rPr>
              <a:t>6. </a:t>
            </a:r>
            <a:r>
              <a:rPr lang="en-US" dirty="0" err="1">
                <a:solidFill>
                  <a:srgbClr val="3C4043"/>
                </a:solidFill>
                <a:highlight>
                  <a:srgbClr val="FFFFFF"/>
                </a:highlight>
                <a:latin typeface="Inter"/>
              </a:rPr>
              <a:t>A</a:t>
            </a:r>
            <a:r>
              <a:rPr lang="en-US" b="0" i="0" dirty="0" err="1">
                <a:solidFill>
                  <a:srgbClr val="3C4043"/>
                </a:solidFill>
                <a:effectLst/>
                <a:highlight>
                  <a:srgbClr val="FFFFFF"/>
                </a:highlight>
                <a:latin typeface="Inter"/>
              </a:rPr>
              <a:t>vergae</a:t>
            </a:r>
            <a:r>
              <a:rPr lang="en-US" b="0" i="0" dirty="0">
                <a:solidFill>
                  <a:srgbClr val="3C4043"/>
                </a:solidFill>
                <a:effectLst/>
                <a:highlight>
                  <a:srgbClr val="FFFFFF"/>
                </a:highlight>
                <a:latin typeface="Inter"/>
              </a:rPr>
              <a:t> revenue per user average for 6th and 7th month</a:t>
            </a:r>
          </a:p>
          <a:p>
            <a:pPr marL="0" indent="0">
              <a:buNone/>
            </a:pPr>
            <a:r>
              <a:rPr lang="en-US" dirty="0">
                <a:solidFill>
                  <a:srgbClr val="3C4043"/>
                </a:solidFill>
                <a:highlight>
                  <a:srgbClr val="FFFFFF"/>
                </a:highlight>
                <a:latin typeface="Inter"/>
              </a:rPr>
              <a:t>7. </a:t>
            </a:r>
            <a:r>
              <a:rPr lang="en-US" b="0" i="0" dirty="0">
                <a:solidFill>
                  <a:srgbClr val="3C4043"/>
                </a:solidFill>
                <a:effectLst/>
                <a:highlight>
                  <a:srgbClr val="FFFFFF"/>
                </a:highlight>
                <a:latin typeface="Inter"/>
              </a:rPr>
              <a:t>Total outgoing to incoming minutes of usage for 8th month</a:t>
            </a:r>
          </a:p>
          <a:p>
            <a:pPr marL="0" indent="0">
              <a:buNone/>
            </a:pPr>
            <a:r>
              <a:rPr lang="en-US" dirty="0">
                <a:solidFill>
                  <a:srgbClr val="3C4043"/>
                </a:solidFill>
                <a:highlight>
                  <a:srgbClr val="FFFFFF"/>
                </a:highlight>
                <a:latin typeface="Inter"/>
              </a:rPr>
              <a:t>8. </a:t>
            </a:r>
            <a:r>
              <a:rPr lang="en-US" b="0" i="0" dirty="0">
                <a:solidFill>
                  <a:srgbClr val="3C4043"/>
                </a:solidFill>
                <a:effectLst/>
                <a:highlight>
                  <a:srgbClr val="FFFFFF"/>
                </a:highlight>
                <a:latin typeface="Inter"/>
              </a:rPr>
              <a:t>Total incoming minutes of usage average 6th and 7th month difference from 8th month</a:t>
            </a:r>
          </a:p>
          <a:p>
            <a:pPr marL="0" indent="0">
              <a:buNone/>
            </a:pPr>
            <a:r>
              <a:rPr lang="en-US" dirty="0">
                <a:solidFill>
                  <a:srgbClr val="3C4043"/>
                </a:solidFill>
                <a:highlight>
                  <a:srgbClr val="FFFFFF"/>
                </a:highlight>
                <a:latin typeface="Inter"/>
              </a:rPr>
              <a:t>9. </a:t>
            </a:r>
            <a:r>
              <a:rPr lang="en-IN" b="0" i="0" dirty="0">
                <a:solidFill>
                  <a:srgbClr val="3C4043"/>
                </a:solidFill>
                <a:effectLst/>
                <a:highlight>
                  <a:srgbClr val="FFFFFF"/>
                </a:highlight>
                <a:latin typeface="Inter"/>
              </a:rPr>
              <a:t>Age on network</a:t>
            </a:r>
          </a:p>
          <a:p>
            <a:pPr marL="0" indent="0">
              <a:buNone/>
            </a:pPr>
            <a:r>
              <a:rPr lang="en-IN" dirty="0">
                <a:solidFill>
                  <a:srgbClr val="3C4043"/>
                </a:solidFill>
                <a:highlight>
                  <a:srgbClr val="FFFFFF"/>
                </a:highlight>
                <a:latin typeface="Inter"/>
              </a:rPr>
              <a:t>10. </a:t>
            </a:r>
            <a:r>
              <a:rPr lang="en-US" b="0" i="0" dirty="0">
                <a:solidFill>
                  <a:srgbClr val="3C4043"/>
                </a:solidFill>
                <a:effectLst/>
                <a:highlight>
                  <a:srgbClr val="FFFFFF"/>
                </a:highlight>
                <a:latin typeface="Inter"/>
              </a:rPr>
              <a:t>Average of 6th and 7th month maximum </a:t>
            </a:r>
            <a:r>
              <a:rPr lang="en-US" b="0" i="0" dirty="0" err="1">
                <a:solidFill>
                  <a:srgbClr val="3C4043"/>
                </a:solidFill>
                <a:effectLst/>
                <a:highlight>
                  <a:srgbClr val="FFFFFF"/>
                </a:highlight>
                <a:latin typeface="Inter"/>
              </a:rPr>
              <a:t>recaherge</a:t>
            </a:r>
            <a:r>
              <a:rPr lang="en-US" b="0" i="0" dirty="0">
                <a:solidFill>
                  <a:srgbClr val="3C4043"/>
                </a:solidFill>
                <a:effectLst/>
                <a:highlight>
                  <a:srgbClr val="FFFFFF"/>
                </a:highlight>
                <a:latin typeface="Inter"/>
              </a:rPr>
              <a:t> amount</a:t>
            </a:r>
          </a:p>
          <a:p>
            <a:pPr marL="0" indent="0">
              <a:buNone/>
            </a:pPr>
            <a:endParaRPr lang="en-US" dirty="0">
              <a:solidFill>
                <a:srgbClr val="3C4043"/>
              </a:solidFill>
              <a:highlight>
                <a:srgbClr val="FFFFFF"/>
              </a:highlight>
              <a:latin typeface="Inter"/>
            </a:endParaRPr>
          </a:p>
          <a:p>
            <a:pPr marL="0" indent="0">
              <a:buNone/>
            </a:pPr>
            <a:endParaRPr lang="en-US" b="0" i="0" dirty="0">
              <a:solidFill>
                <a:srgbClr val="3C4043"/>
              </a:solidFill>
              <a:effectLst/>
              <a:highlight>
                <a:srgbClr val="FFFFFF"/>
              </a:highlight>
              <a:latin typeface="Inter"/>
            </a:endParaRPr>
          </a:p>
          <a:p>
            <a:pPr marL="0" indent="0">
              <a:buNone/>
            </a:pPr>
            <a:endParaRPr lang="en-US" b="0" i="0" dirty="0">
              <a:solidFill>
                <a:srgbClr val="3C4043"/>
              </a:solidFill>
              <a:effectLst/>
              <a:highlight>
                <a:srgbClr val="FFFFFF"/>
              </a:highlight>
              <a:latin typeface="Inter"/>
            </a:endParaRPr>
          </a:p>
        </p:txBody>
      </p:sp>
      <p:sp>
        <p:nvSpPr>
          <p:cNvPr id="4" name="TextBox 3">
            <a:extLst>
              <a:ext uri="{FF2B5EF4-FFF2-40B4-BE49-F238E27FC236}">
                <a16:creationId xmlns:a16="http://schemas.microsoft.com/office/drawing/2014/main" id="{47A35A84-B1D2-C0D8-3CB8-0C86932C4B28}"/>
              </a:ext>
            </a:extLst>
          </p:cNvPr>
          <p:cNvSpPr txBox="1"/>
          <p:nvPr/>
        </p:nvSpPr>
        <p:spPr>
          <a:xfrm>
            <a:off x="949234" y="3944983"/>
            <a:ext cx="10633166" cy="2246769"/>
          </a:xfrm>
          <a:prstGeom prst="rect">
            <a:avLst/>
          </a:prstGeom>
          <a:noFill/>
        </p:spPr>
        <p:txBody>
          <a:bodyPr wrap="square" rtlCol="0">
            <a:spAutoFit/>
          </a:bodyPr>
          <a:lstStyle/>
          <a:p>
            <a:r>
              <a:rPr lang="en-US" sz="2800" dirty="0"/>
              <a:t>AS we can see, the most recent month </a:t>
            </a:r>
            <a:r>
              <a:rPr lang="en-US" sz="2800" dirty="0" err="1"/>
              <a:t>playes</a:t>
            </a:r>
            <a:r>
              <a:rPr lang="en-US" sz="2800" dirty="0"/>
              <a:t> an important role in the churn possibility (i.e. 8</a:t>
            </a:r>
            <a:r>
              <a:rPr lang="en-US" sz="2800" baseline="30000" dirty="0"/>
              <a:t>th</a:t>
            </a:r>
            <a:r>
              <a:rPr lang="en-US" sz="2800" dirty="0"/>
              <a:t> month calls, data usage, recharge amount etc.) and hence this monitoring should be prioritized to prevent the churn. E.g. if the usage drops, introducing personalized schemes to increase the internet usage, etc.</a:t>
            </a:r>
            <a:endParaRPr lang="en-IN" sz="2800" dirty="0"/>
          </a:p>
        </p:txBody>
      </p:sp>
    </p:spTree>
    <p:extLst>
      <p:ext uri="{BB962C8B-B14F-4D97-AF65-F5344CB8AC3E}">
        <p14:creationId xmlns:p14="http://schemas.microsoft.com/office/powerpoint/2010/main" val="1137649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267</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Inter</vt:lpstr>
      <vt:lpstr>Office Theme</vt:lpstr>
      <vt:lpstr>Domain Oriented case study</vt:lpstr>
      <vt:lpstr>Dataset</vt:lpstr>
      <vt:lpstr>Final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Ambarish Khatavkar</dc:creator>
  <cp:lastModifiedBy>Ambarish Khatavkar</cp:lastModifiedBy>
  <cp:revision>1</cp:revision>
  <dcterms:created xsi:type="dcterms:W3CDTF">2024-07-24T15:41:35Z</dcterms:created>
  <dcterms:modified xsi:type="dcterms:W3CDTF">2024-07-24T15:48:45Z</dcterms:modified>
</cp:coreProperties>
</file>