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Archivo Black" panose="020B060402020202020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Lato Bold" panose="020B0604020202020204" charset="0"/>
      <p:regular r:id="rId12"/>
    </p:embeddedFont>
    <p:embeddedFont>
      <p:font typeface="League Spartan" panose="020B0604020202020204" charset="0"/>
      <p:regular r:id="rId13"/>
    </p:embeddedFont>
    <p:embeddedFont>
      <p:font typeface="Poppins" panose="00000500000000000000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r="-20312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48322" y="2911769"/>
            <a:ext cx="14639678" cy="137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65"/>
              </a:lnSpc>
              <a:spcBef>
                <a:spcPct val="0"/>
              </a:spcBef>
            </a:pPr>
            <a:r>
              <a:rPr lang="en-US" sz="8046">
                <a:solidFill>
                  <a:srgbClr val="000000"/>
                </a:solidFill>
                <a:latin typeface="Lato Bold"/>
              </a:rPr>
              <a:t>COMPARISSON  BETWEEN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48322" y="4106715"/>
            <a:ext cx="10991397" cy="1627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343"/>
              </a:lnSpc>
              <a:spcBef>
                <a:spcPct val="0"/>
              </a:spcBef>
            </a:pPr>
            <a:r>
              <a:rPr lang="en-US" sz="9530">
                <a:solidFill>
                  <a:srgbClr val="593C8F"/>
                </a:solidFill>
                <a:latin typeface="League Spartan"/>
              </a:rPr>
              <a:t>AURA AND LWC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3648322" y="5611372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3763158" y="3873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3081062" y="8692874"/>
            <a:ext cx="4842280" cy="170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4"/>
              </a:lnSpc>
              <a:spcBef>
                <a:spcPct val="0"/>
              </a:spcBef>
            </a:pPr>
            <a:r>
              <a:rPr lang="en-US" sz="3239" dirty="0">
                <a:solidFill>
                  <a:srgbClr val="000000"/>
                </a:solidFill>
                <a:latin typeface="Archivo Black"/>
              </a:rPr>
              <a:t>-Sanjana SV</a:t>
            </a:r>
          </a:p>
          <a:p>
            <a:pPr algn="ctr">
              <a:lnSpc>
                <a:spcPts val="4534"/>
              </a:lnSpc>
              <a:spcBef>
                <a:spcPct val="0"/>
              </a:spcBef>
            </a:pPr>
            <a:r>
              <a:rPr lang="en-US" sz="3239" dirty="0">
                <a:solidFill>
                  <a:srgbClr val="000000"/>
                </a:solidFill>
                <a:latin typeface="Archivo Black"/>
              </a:rPr>
              <a:t>-S Manoj</a:t>
            </a:r>
          </a:p>
          <a:p>
            <a:pPr algn="ctr">
              <a:lnSpc>
                <a:spcPts val="4534"/>
              </a:lnSpc>
              <a:spcBef>
                <a:spcPct val="0"/>
              </a:spcBef>
            </a:pPr>
            <a:endParaRPr lang="en-US" sz="3239" dirty="0">
              <a:solidFill>
                <a:srgbClr val="000000"/>
              </a:solidFill>
              <a:latin typeface="Archiv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8959850" y="-4000500"/>
            <a:ext cx="368300" cy="18288000"/>
            <a:chOff x="0" y="0"/>
            <a:chExt cx="97001" cy="48165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001" cy="4816592"/>
            </a:xfrm>
            <a:custGeom>
              <a:avLst/>
              <a:gdLst/>
              <a:ahLst/>
              <a:cxnLst/>
              <a:rect l="l" t="t" r="r" b="b"/>
              <a:pathLst>
                <a:path w="97001" h="4816592">
                  <a:moveTo>
                    <a:pt x="0" y="0"/>
                  </a:moveTo>
                  <a:lnTo>
                    <a:pt x="97001" y="0"/>
                  </a:lnTo>
                  <a:lnTo>
                    <a:pt x="9700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97001" cy="486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1028700" y="3255727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5321390" y="1028700"/>
            <a:ext cx="649360" cy="2588028"/>
          </a:xfrm>
          <a:custGeom>
            <a:avLst/>
            <a:gdLst/>
            <a:ahLst/>
            <a:cxnLst/>
            <a:rect l="l" t="t" r="r" b="b"/>
            <a:pathLst>
              <a:path w="649360" h="2588028">
                <a:moveTo>
                  <a:pt x="0" y="0"/>
                </a:moveTo>
                <a:lnTo>
                  <a:pt x="649360" y="0"/>
                </a:lnTo>
                <a:lnTo>
                  <a:pt x="649360" y="2588028"/>
                </a:lnTo>
                <a:lnTo>
                  <a:pt x="0" y="25880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439540" y="2113353"/>
            <a:ext cx="4269581" cy="813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34"/>
              </a:lnSpc>
              <a:spcBef>
                <a:spcPct val="0"/>
              </a:spcBef>
            </a:pPr>
            <a:r>
              <a:rPr lang="en-US" sz="4739" u="none" strike="noStrike">
                <a:solidFill>
                  <a:srgbClr val="593C8F"/>
                </a:solidFill>
                <a:latin typeface="League Spartan"/>
              </a:rPr>
              <a:t>FRAMEWORK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837397" y="266323"/>
            <a:ext cx="8919508" cy="181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747"/>
              </a:lnSpc>
              <a:spcBef>
                <a:spcPct val="0"/>
              </a:spcBef>
            </a:pPr>
            <a:r>
              <a:rPr lang="en-US" sz="3390" u="none" strike="noStrike">
                <a:solidFill>
                  <a:srgbClr val="000000"/>
                </a:solidFill>
                <a:latin typeface="Poppins"/>
              </a:rPr>
              <a:t>Built using HTML and Javascript for bulding web apps for mobile and desktop devices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32700" y="351420"/>
            <a:ext cx="2147491" cy="921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74"/>
              </a:lnSpc>
              <a:spcBef>
                <a:spcPct val="0"/>
              </a:spcBef>
            </a:pPr>
            <a:r>
              <a:rPr lang="en-US" sz="5339">
                <a:solidFill>
                  <a:srgbClr val="593C8F"/>
                </a:solidFill>
                <a:latin typeface="Archivo Black"/>
              </a:rPr>
              <a:t>AURA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577522" y="2756796"/>
            <a:ext cx="1657846" cy="921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74"/>
              </a:lnSpc>
              <a:spcBef>
                <a:spcPct val="0"/>
              </a:spcBef>
            </a:pPr>
            <a:r>
              <a:rPr lang="en-US" sz="5339">
                <a:solidFill>
                  <a:srgbClr val="593C8F"/>
                </a:solidFill>
                <a:latin typeface="Archivo Black"/>
              </a:rPr>
              <a:t>LWC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837397" y="2838166"/>
            <a:ext cx="8919508" cy="1218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747"/>
              </a:lnSpc>
              <a:spcBef>
                <a:spcPct val="0"/>
              </a:spcBef>
            </a:pPr>
            <a:r>
              <a:rPr lang="en-US" sz="3390" u="none" strike="noStrike">
                <a:solidFill>
                  <a:srgbClr val="000000"/>
                </a:solidFill>
                <a:latin typeface="Poppins"/>
              </a:rPr>
              <a:t>Built on web standards and designed for modern web development</a:t>
            </a:r>
          </a:p>
        </p:txBody>
      </p:sp>
      <p:sp>
        <p:nvSpPr>
          <p:cNvPr id="13" name="Freeform 13"/>
          <p:cNvSpPr/>
          <p:nvPr/>
        </p:nvSpPr>
        <p:spPr>
          <a:xfrm>
            <a:off x="5321390" y="6564946"/>
            <a:ext cx="649360" cy="2588028"/>
          </a:xfrm>
          <a:custGeom>
            <a:avLst/>
            <a:gdLst/>
            <a:ahLst/>
            <a:cxnLst/>
            <a:rect l="l" t="t" r="r" b="b"/>
            <a:pathLst>
              <a:path w="649360" h="2588028">
                <a:moveTo>
                  <a:pt x="0" y="0"/>
                </a:moveTo>
                <a:lnTo>
                  <a:pt x="649360" y="0"/>
                </a:lnTo>
                <a:lnTo>
                  <a:pt x="649360" y="2588028"/>
                </a:lnTo>
                <a:lnTo>
                  <a:pt x="0" y="25880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TextBox 14"/>
          <p:cNvSpPr txBox="1"/>
          <p:nvPr/>
        </p:nvSpPr>
        <p:spPr>
          <a:xfrm>
            <a:off x="157759" y="7029371"/>
            <a:ext cx="5163631" cy="829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74"/>
              </a:lnSpc>
              <a:spcBef>
                <a:spcPct val="0"/>
              </a:spcBef>
            </a:pPr>
            <a:r>
              <a:rPr lang="en-US" sz="4839">
                <a:solidFill>
                  <a:srgbClr val="593C8F"/>
                </a:solidFill>
                <a:latin typeface="League Spartan"/>
              </a:rPr>
              <a:t>PERFORMANCE</a:t>
            </a:r>
          </a:p>
        </p:txBody>
      </p:sp>
      <p:sp>
        <p:nvSpPr>
          <p:cNvPr id="15" name="AutoShape 15"/>
          <p:cNvSpPr/>
          <p:nvPr/>
        </p:nvSpPr>
        <p:spPr>
          <a:xfrm>
            <a:off x="1028700" y="8278916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6330328" y="5746927"/>
            <a:ext cx="2147491" cy="921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74"/>
              </a:lnSpc>
              <a:spcBef>
                <a:spcPct val="0"/>
              </a:spcBef>
            </a:pPr>
            <a:r>
              <a:rPr lang="en-US" sz="5339">
                <a:solidFill>
                  <a:srgbClr val="593C8F"/>
                </a:solidFill>
                <a:latin typeface="Archivo Black"/>
              </a:rPr>
              <a:t>AURA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577522" y="8183666"/>
            <a:ext cx="1657846" cy="921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74"/>
              </a:lnSpc>
              <a:spcBef>
                <a:spcPct val="0"/>
              </a:spcBef>
            </a:pPr>
            <a:r>
              <a:rPr lang="en-US" sz="5339">
                <a:solidFill>
                  <a:srgbClr val="593C8F"/>
                </a:solidFill>
                <a:latin typeface="Archivo Black"/>
              </a:rPr>
              <a:t>LWC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837397" y="5603124"/>
            <a:ext cx="8919508" cy="1218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747"/>
              </a:lnSpc>
              <a:spcBef>
                <a:spcPct val="0"/>
              </a:spcBef>
            </a:pPr>
            <a:r>
              <a:rPr lang="en-US" sz="3390" dirty="0">
                <a:solidFill>
                  <a:srgbClr val="000000"/>
                </a:solidFill>
                <a:latin typeface="Poppins"/>
              </a:rPr>
              <a:t>Generally, has more overhead and is considered heavier compared to LWC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44968" y="8039863"/>
            <a:ext cx="8919508" cy="181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747"/>
              </a:lnSpc>
              <a:spcBef>
                <a:spcPct val="0"/>
              </a:spcBef>
            </a:pPr>
            <a:r>
              <a:rPr lang="en-US" sz="3390">
                <a:solidFill>
                  <a:srgbClr val="000000"/>
                </a:solidFill>
                <a:latin typeface="Poppins"/>
              </a:rPr>
              <a:t>Known for better performance due to its lightweight nature and use of standard web components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2017" y="1065708"/>
            <a:ext cx="5580716" cy="742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61"/>
              </a:lnSpc>
              <a:spcBef>
                <a:spcPct val="0"/>
              </a:spcBef>
            </a:pPr>
            <a:r>
              <a:rPr lang="en-US" sz="4329">
                <a:solidFill>
                  <a:srgbClr val="593C8F"/>
                </a:solidFill>
                <a:latin typeface="League Spartan"/>
              </a:rPr>
              <a:t>COMMUNICATION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677135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085084" y="405186"/>
            <a:ext cx="455612" cy="746246"/>
            <a:chOff x="0" y="0"/>
            <a:chExt cx="406400" cy="6656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6400" cy="665641"/>
            </a:xfrm>
            <a:custGeom>
              <a:avLst/>
              <a:gdLst/>
              <a:ahLst/>
              <a:cxnLst/>
              <a:rect l="l" t="t" r="r" b="b"/>
              <a:pathLst>
                <a:path w="406400" h="665641">
                  <a:moveTo>
                    <a:pt x="0" y="0"/>
                  </a:moveTo>
                  <a:lnTo>
                    <a:pt x="406400" y="0"/>
                  </a:lnTo>
                  <a:lnTo>
                    <a:pt x="406400" y="665641"/>
                  </a:lnTo>
                  <a:lnTo>
                    <a:pt x="0" y="665641"/>
                  </a:lnTo>
                  <a:close/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406400" cy="6846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6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07007" y="208450"/>
            <a:ext cx="7369793" cy="1781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47"/>
              </a:lnSpc>
              <a:spcBef>
                <a:spcPct val="0"/>
              </a:spcBef>
            </a:pPr>
            <a:r>
              <a:rPr lang="en-US" sz="3390">
                <a:solidFill>
                  <a:srgbClr val="000000"/>
                </a:solidFill>
                <a:latin typeface="Poppins"/>
              </a:rPr>
              <a:t>Application events are used to communicate between components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80612" y="5048250"/>
            <a:ext cx="7444406" cy="2165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Poppins"/>
              </a:rPr>
              <a:t>Aura has its own set of tools for development, debugging, and testing. The tooling is specific to the Aura framework.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11701" y="271836"/>
            <a:ext cx="2416969" cy="1047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12"/>
              </a:lnSpc>
              <a:spcBef>
                <a:spcPct val="0"/>
              </a:spcBef>
            </a:pPr>
            <a:r>
              <a:rPr lang="en-US" sz="6009">
                <a:solidFill>
                  <a:srgbClr val="FFFFFF"/>
                </a:solidFill>
                <a:latin typeface="Archivo Black"/>
              </a:rPr>
              <a:t>AURA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209245" y="7629366"/>
            <a:ext cx="2219424" cy="122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6"/>
              </a:lnSpc>
              <a:spcBef>
                <a:spcPct val="0"/>
              </a:spcBef>
            </a:pPr>
            <a:r>
              <a:rPr lang="en-US" sz="7147">
                <a:solidFill>
                  <a:srgbClr val="FFFFFF"/>
                </a:solidFill>
                <a:latin typeface="Archivo Black"/>
              </a:rPr>
              <a:t>LWC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2185" y="6881010"/>
            <a:ext cx="5580549" cy="1687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74"/>
              </a:lnSpc>
              <a:spcBef>
                <a:spcPct val="0"/>
              </a:spcBef>
            </a:pPr>
            <a:r>
              <a:rPr lang="en-US" sz="4839">
                <a:solidFill>
                  <a:srgbClr val="593C8F"/>
                </a:solidFill>
                <a:latin typeface="League Spartan"/>
              </a:rPr>
              <a:t>TOOLING SUPPORT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9085084" y="2697771"/>
            <a:ext cx="455612" cy="746246"/>
            <a:chOff x="0" y="0"/>
            <a:chExt cx="406400" cy="66564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06400" cy="665641"/>
            </a:xfrm>
            <a:custGeom>
              <a:avLst/>
              <a:gdLst/>
              <a:ahLst/>
              <a:cxnLst/>
              <a:rect l="l" t="t" r="r" b="b"/>
              <a:pathLst>
                <a:path w="406400" h="665641">
                  <a:moveTo>
                    <a:pt x="0" y="0"/>
                  </a:moveTo>
                  <a:lnTo>
                    <a:pt x="406400" y="0"/>
                  </a:lnTo>
                  <a:lnTo>
                    <a:pt x="406400" y="665641"/>
                  </a:lnTo>
                  <a:lnTo>
                    <a:pt x="0" y="665641"/>
                  </a:lnTo>
                  <a:close/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9050"/>
              <a:ext cx="406400" cy="6846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6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055225" y="2501034"/>
            <a:ext cx="7369793" cy="1779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47"/>
              </a:lnSpc>
              <a:spcBef>
                <a:spcPct val="0"/>
              </a:spcBef>
            </a:pPr>
            <a:r>
              <a:rPr lang="en-US" sz="3390" dirty="0">
                <a:solidFill>
                  <a:srgbClr val="000000"/>
                </a:solidFill>
                <a:latin typeface="Poppins"/>
              </a:rPr>
              <a:t>@api decorator is used to communicate between components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110473" y="2554896"/>
            <a:ext cx="2219424" cy="122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6"/>
              </a:lnSpc>
              <a:spcBef>
                <a:spcPct val="0"/>
              </a:spcBef>
            </a:pPr>
            <a:r>
              <a:rPr lang="en-US" sz="7147">
                <a:solidFill>
                  <a:srgbClr val="FFFFFF"/>
                </a:solidFill>
                <a:latin typeface="Archivo Black"/>
              </a:rPr>
              <a:t>LWC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9144118" y="5432187"/>
            <a:ext cx="455612" cy="746246"/>
            <a:chOff x="0" y="0"/>
            <a:chExt cx="406400" cy="66564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06400" cy="665641"/>
            </a:xfrm>
            <a:custGeom>
              <a:avLst/>
              <a:gdLst/>
              <a:ahLst/>
              <a:cxnLst/>
              <a:rect l="l" t="t" r="r" b="b"/>
              <a:pathLst>
                <a:path w="406400" h="665641">
                  <a:moveTo>
                    <a:pt x="0" y="0"/>
                  </a:moveTo>
                  <a:lnTo>
                    <a:pt x="406400" y="0"/>
                  </a:lnTo>
                  <a:lnTo>
                    <a:pt x="406400" y="665641"/>
                  </a:lnTo>
                  <a:lnTo>
                    <a:pt x="0" y="665641"/>
                  </a:lnTo>
                  <a:close/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19050"/>
              <a:ext cx="406400" cy="6846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60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5912929" y="5382385"/>
            <a:ext cx="2416969" cy="1047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12"/>
              </a:lnSpc>
              <a:spcBef>
                <a:spcPct val="0"/>
              </a:spcBef>
            </a:pPr>
            <a:r>
              <a:rPr lang="en-US" sz="6009">
                <a:solidFill>
                  <a:srgbClr val="FFFFFF"/>
                </a:solidFill>
                <a:latin typeface="Archivo Black"/>
              </a:rPr>
              <a:t>AURA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9085084" y="8111270"/>
            <a:ext cx="455612" cy="746246"/>
            <a:chOff x="0" y="0"/>
            <a:chExt cx="406400" cy="66564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06400" cy="665641"/>
            </a:xfrm>
            <a:custGeom>
              <a:avLst/>
              <a:gdLst/>
              <a:ahLst/>
              <a:cxnLst/>
              <a:rect l="l" t="t" r="r" b="b"/>
              <a:pathLst>
                <a:path w="406400" h="665641">
                  <a:moveTo>
                    <a:pt x="0" y="0"/>
                  </a:moveTo>
                  <a:lnTo>
                    <a:pt x="406400" y="0"/>
                  </a:lnTo>
                  <a:lnTo>
                    <a:pt x="406400" y="665641"/>
                  </a:lnTo>
                  <a:lnTo>
                    <a:pt x="0" y="665641"/>
                  </a:lnTo>
                  <a:close/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19050"/>
              <a:ext cx="406400" cy="6846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60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9814894" y="7438038"/>
            <a:ext cx="8179192" cy="1627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Poppins"/>
              </a:rPr>
              <a:t>Integrates with standard web development tools such as VS Code and Chrome Developer Tools.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8959850" y="-4000500"/>
            <a:ext cx="368300" cy="18288000"/>
            <a:chOff x="0" y="0"/>
            <a:chExt cx="97001" cy="48165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001" cy="4816592"/>
            </a:xfrm>
            <a:custGeom>
              <a:avLst/>
              <a:gdLst/>
              <a:ahLst/>
              <a:cxnLst/>
              <a:rect l="l" t="t" r="r" b="b"/>
              <a:pathLst>
                <a:path w="97001" h="4816592">
                  <a:moveTo>
                    <a:pt x="0" y="0"/>
                  </a:moveTo>
                  <a:lnTo>
                    <a:pt x="97001" y="0"/>
                  </a:lnTo>
                  <a:lnTo>
                    <a:pt x="9700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97001" cy="486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1028700" y="3255727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5321390" y="1028700"/>
            <a:ext cx="649360" cy="2588028"/>
          </a:xfrm>
          <a:custGeom>
            <a:avLst/>
            <a:gdLst/>
            <a:ahLst/>
            <a:cxnLst/>
            <a:rect l="l" t="t" r="r" b="b"/>
            <a:pathLst>
              <a:path w="649360" h="2588028">
                <a:moveTo>
                  <a:pt x="0" y="0"/>
                </a:moveTo>
                <a:lnTo>
                  <a:pt x="649360" y="0"/>
                </a:lnTo>
                <a:lnTo>
                  <a:pt x="649360" y="2588028"/>
                </a:lnTo>
                <a:lnTo>
                  <a:pt x="0" y="25880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599768" y="1006543"/>
            <a:ext cx="4093567" cy="1606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94"/>
              </a:lnSpc>
            </a:pPr>
            <a:r>
              <a:rPr lang="en-US" sz="4639">
                <a:solidFill>
                  <a:srgbClr val="593C8F"/>
                </a:solidFill>
                <a:latin typeface="League Spartan"/>
              </a:rPr>
              <a:t>COMPONENT</a:t>
            </a:r>
          </a:p>
          <a:p>
            <a:pPr marL="0" lvl="0" indent="0" algn="l">
              <a:lnSpc>
                <a:spcPts val="6494"/>
              </a:lnSpc>
              <a:spcBef>
                <a:spcPct val="0"/>
              </a:spcBef>
            </a:pPr>
            <a:r>
              <a:rPr lang="en-US" sz="4639">
                <a:solidFill>
                  <a:srgbClr val="593C8F"/>
                </a:solidFill>
                <a:latin typeface="League Spartan"/>
              </a:rPr>
              <a:t> REUSABILITY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837397" y="285373"/>
            <a:ext cx="9450603" cy="1528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76"/>
              </a:lnSpc>
              <a:spcBef>
                <a:spcPct val="0"/>
              </a:spcBef>
            </a:pPr>
            <a:r>
              <a:rPr lang="en-US" sz="2840">
                <a:solidFill>
                  <a:srgbClr val="000000"/>
                </a:solidFill>
                <a:latin typeface="Poppins"/>
              </a:rPr>
              <a:t>Supports component-based architecture, allowing to reuse components that can be used across different parts of the Salesforce application.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32700" y="351420"/>
            <a:ext cx="2147491" cy="921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74"/>
              </a:lnSpc>
              <a:spcBef>
                <a:spcPct val="0"/>
              </a:spcBef>
            </a:pPr>
            <a:r>
              <a:rPr lang="en-US" sz="5339">
                <a:solidFill>
                  <a:srgbClr val="593C8F"/>
                </a:solidFill>
                <a:latin typeface="Archivo Black"/>
              </a:rPr>
              <a:t>AURA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577522" y="2756796"/>
            <a:ext cx="1657846" cy="921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74"/>
              </a:lnSpc>
              <a:spcBef>
                <a:spcPct val="0"/>
              </a:spcBef>
            </a:pPr>
            <a:r>
              <a:rPr lang="en-US" sz="5339">
                <a:solidFill>
                  <a:srgbClr val="593C8F"/>
                </a:solidFill>
                <a:latin typeface="Archivo Black"/>
              </a:rPr>
              <a:t>LWC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837397" y="2857216"/>
            <a:ext cx="8927080" cy="1512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79"/>
              </a:lnSpc>
              <a:spcBef>
                <a:spcPct val="0"/>
              </a:spcBef>
            </a:pPr>
            <a:r>
              <a:rPr lang="en-US" sz="2842" dirty="0">
                <a:solidFill>
                  <a:srgbClr val="000000"/>
                </a:solidFill>
                <a:latin typeface="Poppins"/>
              </a:rPr>
              <a:t>These components are not only be used within the Salesforce, but also in any web development context, adhering to web standard principles.</a:t>
            </a:r>
          </a:p>
        </p:txBody>
      </p:sp>
      <p:sp>
        <p:nvSpPr>
          <p:cNvPr id="13" name="Freeform 13"/>
          <p:cNvSpPr/>
          <p:nvPr/>
        </p:nvSpPr>
        <p:spPr>
          <a:xfrm>
            <a:off x="5321390" y="6564946"/>
            <a:ext cx="649360" cy="2588028"/>
          </a:xfrm>
          <a:custGeom>
            <a:avLst/>
            <a:gdLst/>
            <a:ahLst/>
            <a:cxnLst/>
            <a:rect l="l" t="t" r="r" b="b"/>
            <a:pathLst>
              <a:path w="649360" h="2588028">
                <a:moveTo>
                  <a:pt x="0" y="0"/>
                </a:moveTo>
                <a:lnTo>
                  <a:pt x="649360" y="0"/>
                </a:lnTo>
                <a:lnTo>
                  <a:pt x="649360" y="2588028"/>
                </a:lnTo>
                <a:lnTo>
                  <a:pt x="0" y="25880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TextBox 14"/>
          <p:cNvSpPr txBox="1"/>
          <p:nvPr/>
        </p:nvSpPr>
        <p:spPr>
          <a:xfrm>
            <a:off x="157759" y="7029371"/>
            <a:ext cx="5163631" cy="1686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74"/>
              </a:lnSpc>
              <a:spcBef>
                <a:spcPct val="0"/>
              </a:spcBef>
            </a:pPr>
            <a:r>
              <a:rPr lang="en-US" sz="4839">
                <a:solidFill>
                  <a:srgbClr val="593C8F"/>
                </a:solidFill>
                <a:latin typeface="League Spartan"/>
              </a:rPr>
              <a:t>COMPONENT FILES</a:t>
            </a:r>
          </a:p>
        </p:txBody>
      </p:sp>
      <p:sp>
        <p:nvSpPr>
          <p:cNvPr id="15" name="AutoShape 15"/>
          <p:cNvSpPr/>
          <p:nvPr/>
        </p:nvSpPr>
        <p:spPr>
          <a:xfrm>
            <a:off x="599768" y="9086278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6330328" y="5746927"/>
            <a:ext cx="2147491" cy="921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74"/>
              </a:lnSpc>
              <a:spcBef>
                <a:spcPct val="0"/>
              </a:spcBef>
            </a:pPr>
            <a:r>
              <a:rPr lang="en-US" sz="5339">
                <a:solidFill>
                  <a:srgbClr val="593C8F"/>
                </a:solidFill>
                <a:latin typeface="Archivo Black"/>
              </a:rPr>
              <a:t>AURA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577522" y="8183666"/>
            <a:ext cx="1657846" cy="921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74"/>
              </a:lnSpc>
              <a:spcBef>
                <a:spcPct val="0"/>
              </a:spcBef>
            </a:pPr>
            <a:r>
              <a:rPr lang="en-US" sz="5339">
                <a:solidFill>
                  <a:srgbClr val="593C8F"/>
                </a:solidFill>
                <a:latin typeface="Archivo Black"/>
              </a:rPr>
              <a:t>LWC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837397" y="5603124"/>
            <a:ext cx="8919508" cy="618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747"/>
              </a:lnSpc>
              <a:spcBef>
                <a:spcPct val="0"/>
              </a:spcBef>
            </a:pPr>
            <a:r>
              <a:rPr lang="en-US" sz="3390">
                <a:solidFill>
                  <a:srgbClr val="000000"/>
                </a:solidFill>
                <a:latin typeface="Poppins"/>
              </a:rPr>
              <a:t>8 component files are required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44968" y="8039863"/>
            <a:ext cx="8919508" cy="618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747"/>
              </a:lnSpc>
              <a:spcBef>
                <a:spcPct val="0"/>
              </a:spcBef>
            </a:pPr>
            <a:r>
              <a:rPr lang="en-US" sz="3390">
                <a:solidFill>
                  <a:srgbClr val="000000"/>
                </a:solidFill>
                <a:latin typeface="Poppins"/>
              </a:rPr>
              <a:t>3 component files are required mainly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833739"/>
            <a:ext cx="18288000" cy="5143500"/>
            <a:chOff x="0" y="0"/>
            <a:chExt cx="4816593" cy="1354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402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79715" y="5033450"/>
            <a:ext cx="10728571" cy="1372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43"/>
              </a:lnSpc>
              <a:spcBef>
                <a:spcPct val="0"/>
              </a:spcBef>
            </a:pPr>
            <a:r>
              <a:rPr lang="en-US" sz="8031">
                <a:solidFill>
                  <a:srgbClr val="593C8F"/>
                </a:solidFill>
                <a:latin typeface="League Spartan"/>
              </a:rPr>
              <a:t>THANK YOU</a:t>
            </a:r>
          </a:p>
        </p:txBody>
      </p:sp>
      <p:sp>
        <p:nvSpPr>
          <p:cNvPr id="6" name="AutoShape 6"/>
          <p:cNvSpPr/>
          <p:nvPr/>
        </p:nvSpPr>
        <p:spPr>
          <a:xfrm>
            <a:off x="5897880" y="7035916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198</Words>
  <Application>Microsoft Office PowerPoint</Application>
  <PresentationFormat>Custom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Lato Bold</vt:lpstr>
      <vt:lpstr>League Spartan</vt:lpstr>
      <vt:lpstr>Calibri</vt:lpstr>
      <vt:lpstr>Arial</vt:lpstr>
      <vt:lpstr>Poppins</vt:lpstr>
      <vt:lpstr>Archivo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&amp;  white business profile presentation</dc:title>
  <cp:lastModifiedBy>S Manoj Manoj</cp:lastModifiedBy>
  <cp:revision>12</cp:revision>
  <dcterms:created xsi:type="dcterms:W3CDTF">2006-08-16T00:00:00Z</dcterms:created>
  <dcterms:modified xsi:type="dcterms:W3CDTF">2023-11-25T07:12:51Z</dcterms:modified>
  <dc:identifier>DAF00C6UbBs</dc:identifier>
</cp:coreProperties>
</file>