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Montserra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df073bee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2df073bee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2e04663f1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2e04663f1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e04663f13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e04663f13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e04663f13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2e04663f13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2e04663f13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2e04663f13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df073bee3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df073bee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df073bee3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df073bee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df073bee3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df073bee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e04663f13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e04663f13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e04663f13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e04663f13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df073bee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df073bee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df073bee3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df073bee3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df073bee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df073bee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679550" y="1578400"/>
            <a:ext cx="78753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b="1">
                <a:solidFill>
                  <a:srgbClr val="FFFFFF"/>
                </a:solidFill>
              </a:rPr>
              <a:t>CEF 440: INTERNET PROGRAMMING (J2EE) AND MOBILE PROGRAMMING</a:t>
            </a:r>
            <a:endParaRPr sz="3100" b="1">
              <a:solidFill>
                <a:srgbClr val="FFFFFF"/>
              </a:solidFill>
            </a:endParaRPr>
          </a:p>
          <a:p>
            <a:pPr marL="0" lvl="0" indent="0" algn="ctr" rtl="0">
              <a:lnSpc>
                <a:spcPct val="115000"/>
              </a:lnSpc>
              <a:spcBef>
                <a:spcPts val="0"/>
              </a:spcBef>
              <a:spcAft>
                <a:spcPts val="0"/>
              </a:spcAft>
              <a:buNone/>
            </a:pPr>
            <a:r>
              <a:rPr lang="en" sz="3100" b="1">
                <a:solidFill>
                  <a:srgbClr val="FFFFFF"/>
                </a:solidFill>
              </a:rPr>
              <a:t>POWERPOINT PRESENTATION</a:t>
            </a:r>
            <a:endParaRPr sz="3100" b="1">
              <a:solidFill>
                <a:srgbClr val="FFFFFF"/>
              </a:solidFill>
            </a:endParaRPr>
          </a:p>
          <a:p>
            <a:pPr marL="0" lvl="0" indent="0" algn="l" rtl="0">
              <a:spcBef>
                <a:spcPts val="0"/>
              </a:spcBef>
              <a:spcAft>
                <a:spcPts val="0"/>
              </a:spcAft>
              <a:buNone/>
            </a:pPr>
            <a:endParaRPr sz="3100" b="1">
              <a:solidFill>
                <a:srgbClr val="FFFFFF"/>
              </a:solidFill>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Non-functional Requirements</a:t>
            </a:r>
            <a:endParaRPr/>
          </a:p>
        </p:txBody>
      </p:sp>
      <p:sp>
        <p:nvSpPr>
          <p:cNvPr id="191" name="Google Shape;191;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Below is listed the non-functional requirements of our system</a:t>
            </a:r>
            <a:endParaRPr/>
          </a:p>
          <a:p>
            <a:pPr marL="457200" lvl="0" indent="-311150" algn="l" rtl="0">
              <a:spcBef>
                <a:spcPts val="1200"/>
              </a:spcBef>
              <a:spcAft>
                <a:spcPts val="0"/>
              </a:spcAft>
              <a:buSzPts val="1300"/>
              <a:buAutoNum type="arabicPeriod"/>
            </a:pPr>
            <a:r>
              <a:rPr lang="en"/>
              <a:t>Usability</a:t>
            </a:r>
            <a:endParaRPr/>
          </a:p>
          <a:p>
            <a:pPr marL="457200" lvl="0" indent="-311150" algn="l" rtl="0">
              <a:spcBef>
                <a:spcPts val="0"/>
              </a:spcBef>
              <a:spcAft>
                <a:spcPts val="0"/>
              </a:spcAft>
              <a:buSzPts val="1300"/>
              <a:buAutoNum type="arabicPeriod"/>
            </a:pPr>
            <a:r>
              <a:rPr lang="en"/>
              <a:t>Performance</a:t>
            </a:r>
            <a:endParaRPr/>
          </a:p>
          <a:p>
            <a:pPr marL="457200" lvl="0" indent="-311150" algn="l" rtl="0">
              <a:spcBef>
                <a:spcPts val="0"/>
              </a:spcBef>
              <a:spcAft>
                <a:spcPts val="0"/>
              </a:spcAft>
              <a:buSzPts val="1300"/>
              <a:buAutoNum type="arabicPeriod"/>
            </a:pPr>
            <a:r>
              <a:rPr lang="en"/>
              <a:t>Security</a:t>
            </a:r>
            <a:endParaRPr/>
          </a:p>
          <a:p>
            <a:pPr marL="457200" lvl="0" indent="-311150" algn="l" rtl="0">
              <a:spcBef>
                <a:spcPts val="0"/>
              </a:spcBef>
              <a:spcAft>
                <a:spcPts val="0"/>
              </a:spcAft>
              <a:buSzPts val="1300"/>
              <a:buAutoNum type="arabicPeriod"/>
            </a:pPr>
            <a:r>
              <a:rPr lang="en"/>
              <a:t>Scalability</a:t>
            </a:r>
            <a:endParaRPr/>
          </a:p>
          <a:p>
            <a:pPr marL="457200" lvl="0" indent="-311150" algn="l" rtl="0">
              <a:spcBef>
                <a:spcPts val="0"/>
              </a:spcBef>
              <a:spcAft>
                <a:spcPts val="0"/>
              </a:spcAft>
              <a:buSzPts val="1300"/>
              <a:buAutoNum type="arabicPeriod"/>
            </a:pPr>
            <a:r>
              <a:rPr lang="en"/>
              <a:t>Compatibility</a:t>
            </a:r>
            <a:endParaRPr/>
          </a:p>
          <a:p>
            <a:pPr marL="457200" lvl="0" indent="-311150" algn="l" rtl="0">
              <a:spcBef>
                <a:spcPts val="0"/>
              </a:spcBef>
              <a:spcAft>
                <a:spcPts val="0"/>
              </a:spcAft>
              <a:buSzPts val="1300"/>
              <a:buAutoNum type="arabicPeriod"/>
            </a:pPr>
            <a:r>
              <a:rPr lang="en"/>
              <a:t>Reliability</a:t>
            </a:r>
            <a:endParaRPr/>
          </a:p>
          <a:p>
            <a:pPr marL="457200" lvl="0" indent="-311150" algn="l" rtl="0">
              <a:spcBef>
                <a:spcPts val="0"/>
              </a:spcBef>
              <a:spcAft>
                <a:spcPts val="0"/>
              </a:spcAft>
              <a:buSzPts val="1300"/>
              <a:buAutoNum type="arabicPeriod"/>
            </a:pPr>
            <a:r>
              <a:rPr lang="en"/>
              <a:t>Accessibility</a:t>
            </a:r>
            <a:endParaRPr/>
          </a:p>
          <a:p>
            <a:pPr marL="457200" lvl="0" indent="-311150" algn="l" rtl="0">
              <a:spcBef>
                <a:spcPts val="0"/>
              </a:spcBef>
              <a:spcAft>
                <a:spcPts val="0"/>
              </a:spcAft>
              <a:buSzPts val="1300"/>
              <a:buAutoNum type="arabicPeriod"/>
            </a:pPr>
            <a:r>
              <a:rPr lang="en"/>
              <a:t>Availability </a:t>
            </a:r>
            <a:endParaRPr/>
          </a:p>
          <a:p>
            <a:pPr marL="457200" lvl="0" indent="-311150" algn="l" rtl="0">
              <a:spcBef>
                <a:spcPts val="0"/>
              </a:spcBef>
              <a:spcAft>
                <a:spcPts val="0"/>
              </a:spcAft>
              <a:buSzPts val="1300"/>
              <a:buAutoNum type="arabicPeriod"/>
            </a:pPr>
            <a:r>
              <a:rPr lang="en"/>
              <a:t>Manageability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Supporting Information</a:t>
            </a:r>
            <a:endParaRPr/>
          </a:p>
        </p:txBody>
      </p:sp>
      <p:sp>
        <p:nvSpPr>
          <p:cNvPr id="197" name="Google Shape;197;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app offers a virtual marketplace connecting buyers and sellers, providing numerous benefits to both parties.</a:t>
            </a:r>
            <a:endParaRPr/>
          </a:p>
          <a:p>
            <a:pPr marL="0" lvl="0" indent="0" algn="l" rtl="0">
              <a:spcBef>
                <a:spcPts val="1200"/>
              </a:spcBef>
              <a:spcAft>
                <a:spcPts val="1200"/>
              </a:spcAft>
              <a:buNone/>
            </a:pPr>
            <a:r>
              <a:rPr lang="en"/>
              <a:t>Our app offers convenience, transparency, and cost savings for buyers, while sellers enjoy increased visibility, reduced costs, and improved customer targeting.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Glossary</a:t>
            </a:r>
            <a:endParaRPr/>
          </a:p>
        </p:txBody>
      </p:sp>
      <p:sp>
        <p:nvSpPr>
          <p:cNvPr id="203" name="Google Shape;203;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glossary includes definitions for common terms like software, customers, sellers, prices, availability, location, products, and market.</a:t>
            </a:r>
            <a:endParaRPr/>
          </a:p>
          <a:p>
            <a:pPr marL="0" lvl="0" indent="0" algn="l" rtl="0">
              <a:spcBef>
                <a:spcPts val="1200"/>
              </a:spcBef>
              <a:spcAft>
                <a:spcPts val="1200"/>
              </a:spcAft>
              <a:buNone/>
            </a:pPr>
            <a:r>
              <a:rPr lang="en"/>
              <a:t>We also provide definitions for more specific terms like attraction, shades, and review.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Cases</a:t>
            </a:r>
            <a:endParaRPr/>
          </a:p>
        </p:txBody>
      </p:sp>
      <p:sp>
        <p:nvSpPr>
          <p:cNvPr id="209" name="Google Shape;209;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app provides 17 different use cases for buyers and sellers.</a:t>
            </a:r>
            <a:endParaRPr/>
          </a:p>
          <a:p>
            <a:pPr marL="0" lvl="0" indent="0" algn="l" rtl="0">
              <a:spcBef>
                <a:spcPts val="1200"/>
              </a:spcBef>
              <a:spcAft>
                <a:spcPts val="0"/>
              </a:spcAft>
              <a:buNone/>
            </a:pPr>
            <a:r>
              <a:rPr lang="en"/>
              <a:t>These use cases range from viewing product and seller lists to making a purchase and managing orders.</a:t>
            </a:r>
            <a:endParaRPr/>
          </a:p>
          <a:p>
            <a:pPr marL="0" lvl="0" indent="0" algn="l" rtl="0">
              <a:spcBef>
                <a:spcPts val="1200"/>
              </a:spcBef>
              <a:spcAft>
                <a:spcPts val="0"/>
              </a:spcAft>
              <a:buNone/>
            </a:pPr>
            <a:r>
              <a:rPr lang="en"/>
              <a:t>Some of these use cases involve:</a:t>
            </a:r>
            <a:endParaRPr/>
          </a:p>
          <a:p>
            <a:pPr marL="457200" lvl="0" indent="-311150" algn="l" rtl="0">
              <a:spcBef>
                <a:spcPts val="1200"/>
              </a:spcBef>
              <a:spcAft>
                <a:spcPts val="0"/>
              </a:spcAft>
              <a:buSzPts val="1300"/>
              <a:buAutoNum type="arabicPeriod"/>
            </a:pPr>
            <a:r>
              <a:rPr lang="en"/>
              <a:t>View Product List</a:t>
            </a:r>
            <a:endParaRPr/>
          </a:p>
          <a:p>
            <a:pPr marL="457200" lvl="0" indent="-311150" algn="l" rtl="0">
              <a:spcBef>
                <a:spcPts val="0"/>
              </a:spcBef>
              <a:spcAft>
                <a:spcPts val="0"/>
              </a:spcAft>
              <a:buSzPts val="1300"/>
              <a:buAutoNum type="arabicPeriod"/>
            </a:pPr>
            <a:r>
              <a:rPr lang="en"/>
              <a:t>Search Products</a:t>
            </a:r>
            <a:endParaRPr/>
          </a:p>
          <a:p>
            <a:pPr marL="457200" lvl="0" indent="-311150" algn="l" rtl="0">
              <a:spcBef>
                <a:spcPts val="0"/>
              </a:spcBef>
              <a:spcAft>
                <a:spcPts val="0"/>
              </a:spcAft>
              <a:buSzPts val="1300"/>
              <a:buAutoNum type="arabicPeriod"/>
            </a:pPr>
            <a:r>
              <a:rPr lang="en"/>
              <a:t>View Product Details</a:t>
            </a:r>
            <a:endParaRPr/>
          </a:p>
          <a:p>
            <a:pPr marL="457200" lvl="0" indent="-311150" algn="l" rtl="0">
              <a:spcBef>
                <a:spcPts val="0"/>
              </a:spcBef>
              <a:spcAft>
                <a:spcPts val="0"/>
              </a:spcAft>
              <a:buSzPts val="1300"/>
              <a:buAutoNum type="arabicPeriod"/>
            </a:pPr>
            <a:r>
              <a:rPr lang="en"/>
              <a:t>Add Product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Models</a:t>
            </a:r>
            <a:endParaRPr/>
          </a:p>
        </p:txBody>
      </p:sp>
      <p:sp>
        <p:nvSpPr>
          <p:cNvPr id="215" name="Google Shape;215;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app is both buyer and seller-centric, facilitating transactions between them.</a:t>
            </a:r>
            <a:endParaRPr/>
          </a:p>
          <a:p>
            <a:pPr marL="0" lvl="0" indent="0" algn="l" rtl="0">
              <a:spcBef>
                <a:spcPts val="1200"/>
              </a:spcBef>
              <a:spcAft>
                <a:spcPts val="1200"/>
              </a:spcAft>
              <a:buNone/>
            </a:pPr>
            <a:r>
              <a:rPr lang="en"/>
              <a:t>Our system model includes user registration, product listing, search and filter, product details, seller ratings and reviews..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Purpose</a:t>
            </a:r>
            <a:endParaRPr sz="1500"/>
          </a:p>
          <a:p>
            <a:pPr marL="0" lvl="0" indent="0" algn="l" rtl="0">
              <a:spcBef>
                <a:spcPts val="1200"/>
              </a:spcBef>
              <a:spcAft>
                <a:spcPts val="0"/>
              </a:spcAft>
              <a:buNone/>
            </a:pPr>
            <a:r>
              <a:rPr lang="en" sz="1500"/>
              <a:t>The purpose of this document is to capture the description and requirements of a market management system. The focus here is on making the exchange of goods and services between buyers and sellers much more efficient. All requirements are accompanied by short discussions to add their background. Lastly, it also describes other factors necessary to provide a complete and comprehensive description of the requirements of the software.</a:t>
            </a:r>
            <a:endParaRPr sz="1500"/>
          </a:p>
          <a:p>
            <a:pPr marL="0" lvl="0" indent="0" algn="l" rtl="0">
              <a:spcBef>
                <a:spcPts val="1200"/>
              </a:spcBef>
              <a:spcAft>
                <a:spcPts val="1200"/>
              </a:spcAft>
              <a:buNone/>
            </a:pP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t>
            </a:r>
            <a:r>
              <a:rPr lang="en" sz="1500"/>
              <a:t>cope</a:t>
            </a:r>
            <a:endParaRPr sz="1500"/>
          </a:p>
          <a:p>
            <a:pPr marL="0" lvl="0" indent="0" algn="l" rtl="0">
              <a:spcBef>
                <a:spcPts val="1200"/>
              </a:spcBef>
              <a:spcAft>
                <a:spcPts val="0"/>
              </a:spcAft>
              <a:buNone/>
            </a:pPr>
            <a:r>
              <a:rPr lang="en" sz="1500"/>
              <a:t>This software system will be an online marketing portal aimed at satisfying the needs of buyers and sellers by helping them manage their time and trade efficiently. The system shall provide features to the user of this system like the ability to display products alongside their prices and location(seller), reviewing of prices, and locate where particular goods are sold(buyer).</a:t>
            </a:r>
            <a:endParaRPr sz="1500"/>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Overall Description</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Product Perspective:</a:t>
            </a:r>
            <a:endParaRPr/>
          </a:p>
          <a:p>
            <a:pPr marL="457200" lvl="0" indent="-311150" algn="l" rtl="0">
              <a:spcBef>
                <a:spcPts val="0"/>
              </a:spcBef>
              <a:spcAft>
                <a:spcPts val="0"/>
              </a:spcAft>
              <a:buSzPts val="1300"/>
              <a:buAutoNum type="arabicPeriod"/>
            </a:pPr>
            <a:r>
              <a:rPr lang="en"/>
              <a:t>System Interface</a:t>
            </a:r>
            <a:endParaRPr/>
          </a:p>
          <a:p>
            <a:pPr marL="457200" lvl="0" indent="-311150" algn="l" rtl="0">
              <a:spcBef>
                <a:spcPts val="0"/>
              </a:spcBef>
              <a:spcAft>
                <a:spcPts val="0"/>
              </a:spcAft>
              <a:buSzPts val="1300"/>
              <a:buAutoNum type="arabicPeriod"/>
            </a:pPr>
            <a:r>
              <a:rPr lang="en"/>
              <a:t>User interface</a:t>
            </a:r>
            <a:endParaRPr/>
          </a:p>
          <a:p>
            <a:pPr marL="457200" lvl="0" indent="-311150" algn="l" rtl="0">
              <a:spcBef>
                <a:spcPts val="0"/>
              </a:spcBef>
              <a:spcAft>
                <a:spcPts val="0"/>
              </a:spcAft>
              <a:buSzPts val="1300"/>
              <a:buAutoNum type="arabicPeriod"/>
            </a:pPr>
            <a:r>
              <a:rPr lang="en"/>
              <a:t>Hardware Interface</a:t>
            </a:r>
            <a:endParaRPr/>
          </a:p>
          <a:p>
            <a:pPr marL="457200" lvl="0" indent="-311150" algn="l" rtl="0">
              <a:spcBef>
                <a:spcPts val="0"/>
              </a:spcBef>
              <a:spcAft>
                <a:spcPts val="0"/>
              </a:spcAft>
              <a:buSzPts val="1300"/>
              <a:buAutoNum type="arabicPeriod"/>
            </a:pPr>
            <a:r>
              <a:rPr lang="en"/>
              <a:t>Software Interface</a:t>
            </a:r>
            <a:endParaRPr/>
          </a:p>
          <a:p>
            <a:pPr marL="457200" lvl="0" indent="-311150" algn="l" rtl="0">
              <a:spcBef>
                <a:spcPts val="0"/>
              </a:spcBef>
              <a:spcAft>
                <a:spcPts val="0"/>
              </a:spcAft>
              <a:buSzPts val="1300"/>
              <a:buAutoNum type="arabicPeriod"/>
            </a:pPr>
            <a:r>
              <a:rPr lang="en"/>
              <a:t>Communication Interfaces</a:t>
            </a:r>
            <a:endParaRPr/>
          </a:p>
          <a:p>
            <a:pPr marL="457200" lvl="0" indent="-311150" algn="l" rtl="0">
              <a:spcBef>
                <a:spcPts val="0"/>
              </a:spcBef>
              <a:spcAft>
                <a:spcPts val="0"/>
              </a:spcAft>
              <a:buSzPts val="1300"/>
              <a:buAutoNum type="arabicPeriod"/>
            </a:pPr>
            <a:r>
              <a:rPr lang="en"/>
              <a:t>Memory Constraints</a:t>
            </a:r>
            <a:endParaRPr/>
          </a:p>
          <a:p>
            <a:pPr marL="457200" lvl="0" indent="-311150" algn="l" rtl="0">
              <a:spcBef>
                <a:spcPts val="0"/>
              </a:spcBef>
              <a:spcAft>
                <a:spcPts val="0"/>
              </a:spcAft>
              <a:buSzPts val="1300"/>
              <a:buAutoNum type="arabicPeriod"/>
            </a:pPr>
            <a:r>
              <a:rPr lang="en"/>
              <a:t>Site Adaptaion Requirements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Overall Description</a:t>
            </a:r>
            <a:endParaRPr dirty="0"/>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146050" lvl="0" indent="0" algn="l" rtl="0">
              <a:spcBef>
                <a:spcPts val="0"/>
              </a:spcBef>
              <a:spcAft>
                <a:spcPts val="0"/>
              </a:spcAft>
              <a:buSzPts val="1300"/>
              <a:buNone/>
            </a:pPr>
            <a:r>
              <a:rPr lang="en" dirty="0" smtClean="0"/>
              <a:t>1.      Product </a:t>
            </a:r>
            <a:r>
              <a:rPr lang="en" dirty="0"/>
              <a:t>Perspective:</a:t>
            </a:r>
            <a:endParaRPr dirty="0"/>
          </a:p>
          <a:p>
            <a:pPr marL="914400" lvl="0" indent="-311150" algn="l" rtl="0">
              <a:spcBef>
                <a:spcPts val="0"/>
              </a:spcBef>
              <a:spcAft>
                <a:spcPts val="0"/>
              </a:spcAft>
              <a:buSzPts val="1300"/>
              <a:buChar char="●"/>
            </a:pPr>
            <a:r>
              <a:rPr lang="en" dirty="0"/>
              <a:t>This system is meant to serve as a platform where the display and review of goods alongside their prices and locations can be carried out conveniently.</a:t>
            </a:r>
            <a:endParaRPr dirty="0"/>
          </a:p>
          <a:p>
            <a:pPr marL="146050" lvl="0" indent="0" algn="l" rtl="0">
              <a:spcBef>
                <a:spcPts val="0"/>
              </a:spcBef>
              <a:spcAft>
                <a:spcPts val="0"/>
              </a:spcAft>
              <a:buSzPts val="1300"/>
              <a:buNone/>
            </a:pPr>
            <a:r>
              <a:rPr lang="en" dirty="0" smtClean="0"/>
              <a:t>2.      System </a:t>
            </a:r>
            <a:r>
              <a:rPr lang="en" dirty="0"/>
              <a:t>Interface:</a:t>
            </a:r>
            <a:endParaRPr dirty="0"/>
          </a:p>
          <a:p>
            <a:pPr marL="914400" lvl="0" indent="-311150" algn="l" rtl="0">
              <a:spcBef>
                <a:spcPts val="0"/>
              </a:spcBef>
              <a:spcAft>
                <a:spcPts val="0"/>
              </a:spcAft>
              <a:buSzPts val="1300"/>
              <a:buChar char="●"/>
            </a:pPr>
            <a:r>
              <a:rPr lang="en" dirty="0"/>
              <a:t>User interface - React Native</a:t>
            </a:r>
            <a:endParaRPr dirty="0"/>
          </a:p>
          <a:p>
            <a:pPr marL="914400" lvl="0" indent="-311150" algn="l" rtl="0">
              <a:spcBef>
                <a:spcPts val="0"/>
              </a:spcBef>
              <a:spcAft>
                <a:spcPts val="0"/>
              </a:spcAft>
              <a:buSzPts val="1300"/>
              <a:buChar char="●"/>
            </a:pPr>
            <a:r>
              <a:rPr lang="en" dirty="0"/>
              <a:t>Backend - Kivy</a:t>
            </a:r>
            <a:endParaRPr dirty="0"/>
          </a:p>
          <a:p>
            <a:pPr marL="914400" lvl="0" indent="-311150" algn="l" rtl="0">
              <a:spcBef>
                <a:spcPts val="0"/>
              </a:spcBef>
              <a:spcAft>
                <a:spcPts val="0"/>
              </a:spcAft>
              <a:buSzPts val="1300"/>
              <a:buChar char="●"/>
            </a:pPr>
            <a:r>
              <a:rPr lang="en" dirty="0"/>
              <a:t>Database - MYSQL</a:t>
            </a:r>
            <a:endParaRPr dirty="0"/>
          </a:p>
          <a:p>
            <a:pPr marL="146050" lvl="0" indent="0" algn="l" rtl="0">
              <a:spcBef>
                <a:spcPts val="0"/>
              </a:spcBef>
              <a:spcAft>
                <a:spcPts val="0"/>
              </a:spcAft>
              <a:buSzPts val="1300"/>
              <a:buNone/>
            </a:pPr>
            <a:r>
              <a:rPr lang="en" dirty="0" smtClean="0"/>
              <a:t>3.      User </a:t>
            </a:r>
            <a:r>
              <a:rPr lang="en" dirty="0"/>
              <a:t>interface:</a:t>
            </a:r>
            <a:endParaRPr dirty="0"/>
          </a:p>
          <a:p>
            <a:pPr marL="914400" lvl="0" indent="-311150" algn="l" rtl="0">
              <a:spcBef>
                <a:spcPts val="0"/>
              </a:spcBef>
              <a:spcAft>
                <a:spcPts val="0"/>
              </a:spcAft>
              <a:buSzPts val="1300"/>
              <a:buChar char="●"/>
            </a:pPr>
            <a:r>
              <a:rPr lang="en" dirty="0"/>
              <a:t>The system would provide  an  intuitive and simple interface to the buyers and sellers so that the buyers can efficiently review goods and be aware of their availability, prices, and location before visiting the market.</a:t>
            </a:r>
            <a:endParaRPr dirty="0"/>
          </a:p>
          <a:p>
            <a:pPr marL="146050" lvl="0" indent="0" algn="l" rtl="0">
              <a:spcBef>
                <a:spcPts val="0"/>
              </a:spcBef>
              <a:spcAft>
                <a:spcPts val="0"/>
              </a:spcAft>
              <a:buSzPts val="1300"/>
              <a:buNone/>
            </a:pPr>
            <a:r>
              <a:rPr lang="en" dirty="0" smtClean="0"/>
              <a:t>4.      Hardware </a:t>
            </a:r>
            <a:r>
              <a:rPr lang="en" dirty="0"/>
              <a:t>Interface:</a:t>
            </a:r>
            <a:endParaRPr dirty="0"/>
          </a:p>
          <a:p>
            <a:pPr marL="914400" lvl="0" indent="-311150" algn="l" rtl="0">
              <a:spcBef>
                <a:spcPts val="0"/>
              </a:spcBef>
              <a:spcAft>
                <a:spcPts val="0"/>
              </a:spcAft>
              <a:buSzPts val="1300"/>
              <a:buChar char="●"/>
            </a:pPr>
            <a:r>
              <a:rPr lang="en" dirty="0"/>
              <a:t>Server Side</a:t>
            </a:r>
            <a:endParaRPr dirty="0"/>
          </a:p>
          <a:p>
            <a:pPr marL="914400" lvl="0" indent="-311150" algn="l" rtl="0">
              <a:spcBef>
                <a:spcPts val="0"/>
              </a:spcBef>
              <a:spcAft>
                <a:spcPts val="0"/>
              </a:spcAft>
              <a:buSzPts val="1300"/>
              <a:buChar char="●"/>
            </a:pPr>
            <a:r>
              <a:rPr lang="en" dirty="0"/>
              <a:t>Client Side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Overall Description</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5.	Software Interface:</a:t>
            </a:r>
            <a:endParaRPr/>
          </a:p>
          <a:p>
            <a:pPr marL="914400" lvl="0" indent="-311150" algn="l" rtl="0">
              <a:spcBef>
                <a:spcPts val="0"/>
              </a:spcBef>
              <a:spcAft>
                <a:spcPts val="0"/>
              </a:spcAft>
              <a:buSzPts val="1300"/>
              <a:buChar char="●"/>
            </a:pPr>
            <a:r>
              <a:rPr lang="en"/>
              <a:t>Server Side</a:t>
            </a:r>
            <a:endParaRPr/>
          </a:p>
          <a:p>
            <a:pPr marL="914400" lvl="0" indent="-311150" algn="l" rtl="0">
              <a:spcBef>
                <a:spcPts val="0"/>
              </a:spcBef>
              <a:spcAft>
                <a:spcPts val="0"/>
              </a:spcAft>
              <a:buSzPts val="1300"/>
              <a:buChar char="●"/>
            </a:pPr>
            <a:r>
              <a:rPr lang="en"/>
              <a:t>Client side</a:t>
            </a:r>
            <a:endParaRPr/>
          </a:p>
          <a:p>
            <a:pPr marL="0" lvl="0" indent="0" algn="l" rtl="0">
              <a:spcBef>
                <a:spcPts val="0"/>
              </a:spcBef>
              <a:spcAft>
                <a:spcPts val="0"/>
              </a:spcAft>
              <a:buNone/>
            </a:pPr>
            <a:r>
              <a:rPr lang="en"/>
              <a:t>6.	Communication Interfaces:</a:t>
            </a:r>
            <a:endParaRPr/>
          </a:p>
          <a:p>
            <a:pPr marL="914400" lvl="0" indent="-311150" algn="l" rtl="0">
              <a:spcBef>
                <a:spcPts val="0"/>
              </a:spcBef>
              <a:spcAft>
                <a:spcPts val="0"/>
              </a:spcAft>
              <a:buSzPts val="1300"/>
              <a:buChar char="●"/>
            </a:pPr>
            <a:r>
              <a:rPr lang="en"/>
              <a:t>A dashboard to enable users monitor various aspects of the market.</a:t>
            </a:r>
            <a:endParaRPr/>
          </a:p>
          <a:p>
            <a:pPr marL="914400" lvl="0" indent="-311150" algn="l" rtl="0">
              <a:spcBef>
                <a:spcPts val="0"/>
              </a:spcBef>
              <a:spcAft>
                <a:spcPts val="0"/>
              </a:spcAft>
              <a:buSzPts val="1300"/>
              <a:buChar char="●"/>
            </a:pPr>
            <a:r>
              <a:rPr lang="en"/>
              <a:t>A notification interface</a:t>
            </a:r>
            <a:endParaRPr/>
          </a:p>
          <a:p>
            <a:pPr marL="914400" lvl="0" indent="-311150" algn="l" rtl="0">
              <a:spcBef>
                <a:spcPts val="0"/>
              </a:spcBef>
              <a:spcAft>
                <a:spcPts val="0"/>
              </a:spcAft>
              <a:buSzPts val="1300"/>
              <a:buChar char="●"/>
            </a:pPr>
            <a:r>
              <a:rPr lang="en"/>
              <a:t>A messaging interface</a:t>
            </a:r>
            <a:endParaRPr/>
          </a:p>
          <a:p>
            <a:pPr marL="0" lvl="0" indent="0" algn="l" rtl="0">
              <a:spcBef>
                <a:spcPts val="0"/>
              </a:spcBef>
              <a:spcAft>
                <a:spcPts val="0"/>
              </a:spcAft>
              <a:buNone/>
            </a:pPr>
            <a:r>
              <a:rPr lang="en"/>
              <a:t>7.	Memory Constraints:</a:t>
            </a:r>
            <a:endParaRPr/>
          </a:p>
          <a:p>
            <a:pPr marL="914400" lvl="0" indent="-311150" algn="l" rtl="0">
              <a:spcBef>
                <a:spcPts val="0"/>
              </a:spcBef>
              <a:spcAft>
                <a:spcPts val="0"/>
              </a:spcAft>
              <a:buSzPts val="1300"/>
              <a:buChar char="●"/>
            </a:pPr>
            <a:r>
              <a:rPr lang="en"/>
              <a:t>Size and complexity of the data</a:t>
            </a:r>
            <a:endParaRPr/>
          </a:p>
          <a:p>
            <a:pPr marL="914400" lvl="0" indent="-311150" algn="l" rtl="0">
              <a:spcBef>
                <a:spcPts val="0"/>
              </a:spcBef>
              <a:spcAft>
                <a:spcPts val="0"/>
              </a:spcAft>
              <a:buSzPts val="1300"/>
              <a:buChar char="●"/>
            </a:pPr>
            <a:r>
              <a:rPr lang="en"/>
              <a:t>Hardware and operating system specifications</a:t>
            </a:r>
            <a:endParaRPr/>
          </a:p>
          <a:p>
            <a:pPr marL="914400" lvl="0" indent="-311150" algn="l" rtl="0">
              <a:spcBef>
                <a:spcPts val="0"/>
              </a:spcBef>
              <a:spcAft>
                <a:spcPts val="0"/>
              </a:spcAft>
              <a:buSzPts val="1300"/>
              <a:buChar char="●"/>
            </a:pPr>
            <a:r>
              <a:rPr lang="en"/>
              <a:t>Performance and scalability requirements</a:t>
            </a:r>
            <a:endParaRPr/>
          </a:p>
          <a:p>
            <a:pPr marL="0" lvl="0" indent="0" algn="l" rtl="0">
              <a:spcBef>
                <a:spcPts val="0"/>
              </a:spcBef>
              <a:spcAft>
                <a:spcPts val="0"/>
              </a:spcAft>
              <a:buNone/>
            </a:pPr>
            <a:r>
              <a:rPr lang="en"/>
              <a:t>8.	Site Adaptaion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Specific Requirements</a:t>
            </a:r>
            <a:endParaRPr/>
          </a:p>
        </p:txBody>
      </p:sp>
      <p:sp>
        <p:nvSpPr>
          <p:cNvPr id="171" name="Google Shape;171;p19"/>
          <p:cNvSpPr txBox="1">
            <a:spLocks noGrp="1"/>
          </p:cNvSpPr>
          <p:nvPr>
            <p:ph type="body" idx="1"/>
          </p:nvPr>
        </p:nvSpPr>
        <p:spPr>
          <a:xfrm>
            <a:off x="965300" y="1567550"/>
            <a:ext cx="73710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Functional Requirements</a:t>
            </a:r>
            <a:endParaRPr/>
          </a:p>
          <a:p>
            <a:pPr marL="0" lvl="0" indent="0" algn="l" rtl="0">
              <a:spcBef>
                <a:spcPts val="1200"/>
              </a:spcBef>
              <a:spcAft>
                <a:spcPts val="0"/>
              </a:spcAft>
              <a:buNone/>
            </a:pPr>
            <a:r>
              <a:rPr lang="en"/>
              <a:t>Explicit requirements that specify what the system should do. It goes through the 3 stages below:</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Non-functional Requirements</a:t>
            </a:r>
            <a:endParaRPr/>
          </a:p>
          <a:p>
            <a:pPr marL="0" lvl="0" indent="0" algn="l" rtl="0">
              <a:spcBef>
                <a:spcPts val="1200"/>
              </a:spcBef>
              <a:spcAft>
                <a:spcPts val="1200"/>
              </a:spcAft>
              <a:buNone/>
            </a:pPr>
            <a:r>
              <a:rPr lang="en"/>
              <a:t>Implicit requirements that specifies how the system performs a certain function.</a:t>
            </a:r>
            <a:endParaRPr/>
          </a:p>
        </p:txBody>
      </p:sp>
      <p:pic>
        <p:nvPicPr>
          <p:cNvPr id="172" name="Google Shape;172;p19"/>
          <p:cNvPicPr preferRelativeResize="0"/>
          <p:nvPr/>
        </p:nvPicPr>
        <p:blipFill>
          <a:blip r:embed="rId3">
            <a:alphaModFix/>
          </a:blip>
          <a:stretch>
            <a:fillRect/>
          </a:stretch>
        </p:blipFill>
        <p:spPr>
          <a:xfrm>
            <a:off x="1094000" y="2401277"/>
            <a:ext cx="4905375" cy="73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Functional VS Non-Functional Requirements</a:t>
            </a:r>
            <a:endParaRPr/>
          </a:p>
        </p:txBody>
      </p:sp>
      <p:sp>
        <p:nvSpPr>
          <p:cNvPr id="178" name="Google Shape;178;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pic>
        <p:nvPicPr>
          <p:cNvPr id="179" name="Google Shape;179;p20"/>
          <p:cNvPicPr preferRelativeResize="0"/>
          <p:nvPr/>
        </p:nvPicPr>
        <p:blipFill>
          <a:blip r:embed="rId3">
            <a:alphaModFix/>
          </a:blip>
          <a:stretch>
            <a:fillRect/>
          </a:stretch>
        </p:blipFill>
        <p:spPr>
          <a:xfrm>
            <a:off x="2119300" y="1863375"/>
            <a:ext cx="5166125" cy="225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Functional Requirements</a:t>
            </a:r>
            <a:endParaRPr/>
          </a:p>
        </p:txBody>
      </p:sp>
      <p:sp>
        <p:nvSpPr>
          <p:cNvPr id="185" name="Google Shape;185;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Below is listed the functional requirements of our system</a:t>
            </a:r>
            <a:endParaRPr/>
          </a:p>
          <a:p>
            <a:pPr marL="457200" lvl="0" indent="-311150" algn="l" rtl="0">
              <a:spcBef>
                <a:spcPts val="1200"/>
              </a:spcBef>
              <a:spcAft>
                <a:spcPts val="0"/>
              </a:spcAft>
              <a:buSzPts val="1300"/>
              <a:buAutoNum type="arabicPeriod"/>
            </a:pPr>
            <a:r>
              <a:rPr lang="en"/>
              <a:t>User management system</a:t>
            </a:r>
            <a:endParaRPr/>
          </a:p>
          <a:p>
            <a:pPr marL="457200" lvl="0" indent="-311150" algn="l" rtl="0">
              <a:spcBef>
                <a:spcPts val="0"/>
              </a:spcBef>
              <a:spcAft>
                <a:spcPts val="0"/>
              </a:spcAft>
              <a:buSzPts val="1300"/>
              <a:buAutoNum type="arabicPeriod"/>
            </a:pPr>
            <a:r>
              <a:rPr lang="en"/>
              <a:t>Product catalog</a:t>
            </a:r>
            <a:endParaRPr/>
          </a:p>
          <a:p>
            <a:pPr marL="457200" lvl="0" indent="-311150" algn="l" rtl="0">
              <a:spcBef>
                <a:spcPts val="0"/>
              </a:spcBef>
              <a:spcAft>
                <a:spcPts val="0"/>
              </a:spcAft>
              <a:buSzPts val="1300"/>
              <a:buAutoNum type="arabicPeriod"/>
            </a:pPr>
            <a:r>
              <a:rPr lang="en"/>
              <a:t>Search facility</a:t>
            </a:r>
            <a:endParaRPr/>
          </a:p>
          <a:p>
            <a:pPr marL="457200" lvl="0" indent="-311150" algn="l" rtl="0">
              <a:spcBef>
                <a:spcPts val="0"/>
              </a:spcBef>
              <a:spcAft>
                <a:spcPts val="0"/>
              </a:spcAft>
              <a:buSzPts val="1300"/>
              <a:buAutoNum type="arabicPeriod"/>
            </a:pPr>
            <a:r>
              <a:rPr lang="en"/>
              <a:t>Messaging </a:t>
            </a:r>
            <a:endParaRPr/>
          </a:p>
          <a:p>
            <a:pPr marL="457200" lvl="0" indent="-311150" algn="l" rtl="0">
              <a:spcBef>
                <a:spcPts val="0"/>
              </a:spcBef>
              <a:spcAft>
                <a:spcPts val="0"/>
              </a:spcAft>
              <a:buSzPts val="1300"/>
              <a:buAutoNum type="arabicPeriod"/>
            </a:pPr>
            <a:r>
              <a:rPr lang="en"/>
              <a:t>Notification system</a:t>
            </a:r>
            <a:endParaRPr/>
          </a:p>
          <a:p>
            <a:pPr marL="457200" lvl="0" indent="-311150" algn="l" rtl="0">
              <a:spcBef>
                <a:spcPts val="0"/>
              </a:spcBef>
              <a:spcAft>
                <a:spcPts val="0"/>
              </a:spcAft>
              <a:buSzPts val="1300"/>
              <a:buAutoNum type="arabicPeriod"/>
            </a:pPr>
            <a:r>
              <a:rPr lang="en"/>
              <a:t>Customer support</a:t>
            </a:r>
            <a:endParaRPr/>
          </a:p>
          <a:p>
            <a:pPr marL="457200" lvl="0" indent="-311150" algn="l" rtl="0">
              <a:spcBef>
                <a:spcPts val="0"/>
              </a:spcBef>
              <a:spcAft>
                <a:spcPts val="0"/>
              </a:spcAft>
              <a:buSzPts val="1300"/>
              <a:buAutoNum type="arabicPeriod"/>
            </a:pPr>
            <a:r>
              <a:rPr lang="en"/>
              <a:t>Tax Calculations</a:t>
            </a:r>
            <a:endParaRPr/>
          </a:p>
          <a:p>
            <a:pPr marL="457200" lvl="0" indent="-311150" algn="l" rtl="0">
              <a:spcBef>
                <a:spcPts val="0"/>
              </a:spcBef>
              <a:spcAft>
                <a:spcPts val="0"/>
              </a:spcAft>
              <a:buSzPts val="1300"/>
              <a:buAutoNum type="arabicPeriod"/>
            </a:pPr>
            <a:r>
              <a:rPr lang="en"/>
              <a:t>Rating System</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On-screen Show (16:9)</PresentationFormat>
  <Paragraphs>91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Arial</vt:lpstr>
      <vt:lpstr>Montserrat</vt:lpstr>
      <vt:lpstr>Focus</vt:lpstr>
      <vt:lpstr>CEF 440: INTERNET PROGRAMMING (J2EE) AND MOBILE PROGRAMMING POWERPOINT PRESENTATION </vt:lpstr>
      <vt:lpstr>Introduction</vt:lpstr>
      <vt:lpstr>Introduction</vt:lpstr>
      <vt:lpstr>Overall Description</vt:lpstr>
      <vt:lpstr>Overall Description</vt:lpstr>
      <vt:lpstr>Overall Description</vt:lpstr>
      <vt:lpstr>Specific Requirements</vt:lpstr>
      <vt:lpstr>Functional VS Non-Functional Requirements</vt:lpstr>
      <vt:lpstr>Functional Requirements</vt:lpstr>
      <vt:lpstr>Non-functional Requirements</vt:lpstr>
      <vt:lpstr>Supporting Information</vt:lpstr>
      <vt:lpstr>Glossary</vt:lpstr>
      <vt:lpstr>Use Cases</vt:lpstr>
      <vt:lpstr>System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 INTERNET PROGRAMMING (J2EE) AND MOBILE PROGRAMMING POWERPOINT PRESENTATION </dc:title>
  <cp:lastModifiedBy>asongna tongwa</cp:lastModifiedBy>
  <cp:revision>1</cp:revision>
  <dcterms:modified xsi:type="dcterms:W3CDTF">2023-04-14T16:19:26Z</dcterms:modified>
</cp:coreProperties>
</file>