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media/image17.svg" ContentType="image/svg+xml"/>
  <Override PartName="/ppt/media/image20.svg" ContentType="image/svg+xml"/>
  <Override PartName="/ppt/media/image35.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68" r:id="rId4"/>
    <p:sldId id="267" r:id="rId5"/>
    <p:sldId id="257" r:id="rId6"/>
    <p:sldId id="258" r:id="rId7"/>
    <p:sldId id="259" r:id="rId8"/>
    <p:sldId id="260" r:id="rId9"/>
    <p:sldId id="261" r:id="rId10"/>
    <p:sldId id="262" r:id="rId11"/>
    <p:sldId id="263" r:id="rId12"/>
    <p:sldId id="264" r:id="rId13"/>
    <p:sldId id="265" r:id="rId14"/>
    <p:sldId id="266" r:id="rId15"/>
  </p:sldIdLst>
  <p:sldSz cx="18288000" cy="10287000"/>
  <p:notesSz cx="6858000" cy="9144000"/>
  <p:embeddedFontLst>
    <p:embeddedFont>
      <p:font typeface="Bebas Neue Bold" panose="020B0606020202050201"/>
      <p:bold r:id="rId19"/>
    </p:embeddedFont>
    <p:embeddedFont>
      <p:font typeface="Montserrat Classic Bold" panose="00000800000000000000"/>
      <p:bold r:id="rId20"/>
    </p:embeddedFont>
    <p:embeddedFont>
      <p:font typeface="Montserrat Classic" panose="00000500000000000000"/>
      <p:regular r:id="rId21"/>
    </p:embeddedFont>
    <p:embeddedFont>
      <p:font typeface="Archivo Black" panose="020B0A03020202020B04"/>
      <p:regular r:id="rId22"/>
    </p:embeddedFont>
    <p:embeddedFont>
      <p:font typeface="Calibri" panose="020F050202020403020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image" Target="../media/image25.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jpeg"/><Relationship Id="rId2" Type="http://schemas.openxmlformats.org/officeDocument/2006/relationships/image" Target="../media/image24.png"/><Relationship Id="rId1" Type="http://schemas.openxmlformats.org/officeDocument/2006/relationships/image" Target="../media/image26.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2.png"/><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image" Target="../media/image29.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image" Target="../media/image3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svg"/><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479F7"/>
        </a:solidFill>
        <a:effectLst/>
      </p:bgPr>
    </p:bg>
    <p:spTree>
      <p:nvGrpSpPr>
        <p:cNvPr id="1" name=""/>
        <p:cNvGrpSpPr/>
        <p:nvPr/>
      </p:nvGrpSpPr>
      <p:grpSpPr>
        <a:xfrm>
          <a:off x="0" y="0"/>
          <a:ext cx="0" cy="0"/>
          <a:chOff x="0" y="0"/>
          <a:chExt cx="0" cy="0"/>
        </a:xfrm>
      </p:grpSpPr>
      <p:grpSp>
        <p:nvGrpSpPr>
          <p:cNvPr id="2" name="Group 2"/>
          <p:cNvGrpSpPr/>
          <p:nvPr/>
        </p:nvGrpSpPr>
        <p:grpSpPr>
          <a:xfrm rot="0">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60"/>
                </a:lnSpc>
              </a:pPr>
            </a:p>
          </p:txBody>
        </p:sp>
      </p:grpSp>
      <p:sp>
        <p:nvSpPr>
          <p:cNvPr id="5" name="Freeform 5"/>
          <p:cNvSpPr/>
          <p:nvPr/>
        </p:nvSpPr>
        <p:spPr>
          <a:xfrm>
            <a:off x="0" y="0"/>
            <a:ext cx="18288000" cy="10283348"/>
          </a:xfrm>
          <a:custGeom>
            <a:avLst/>
            <a:gdLst/>
            <a:ahLst/>
            <a:cxnLst/>
            <a:rect l="l" t="t" r="r" b="b"/>
            <a:pathLst>
              <a:path w="18288000" h="10283348">
                <a:moveTo>
                  <a:pt x="0" y="0"/>
                </a:moveTo>
                <a:lnTo>
                  <a:pt x="18288000" y="0"/>
                </a:lnTo>
                <a:lnTo>
                  <a:pt x="18288000" y="10283348"/>
                </a:lnTo>
                <a:lnTo>
                  <a:pt x="0" y="10283348"/>
                </a:lnTo>
                <a:lnTo>
                  <a:pt x="0" y="0"/>
                </a:lnTo>
                <a:close/>
              </a:path>
            </a:pathLst>
          </a:custGeom>
          <a:blipFill>
            <a:blip r:embed="rId1"/>
            <a:stretch>
              <a:fillRect/>
            </a:stretch>
          </a:blipFill>
        </p:spPr>
      </p:sp>
      <p:sp>
        <p:nvSpPr>
          <p:cNvPr id="6" name="Freeform 6"/>
          <p:cNvSpPr/>
          <p:nvPr/>
        </p:nvSpPr>
        <p:spPr>
          <a:xfrm>
            <a:off x="1028700" y="1738021"/>
            <a:ext cx="7758583" cy="6807307"/>
          </a:xfrm>
          <a:custGeom>
            <a:avLst/>
            <a:gdLst/>
            <a:ahLst/>
            <a:cxnLst/>
            <a:rect l="l" t="t" r="r" b="b"/>
            <a:pathLst>
              <a:path w="7758583" h="6807307">
                <a:moveTo>
                  <a:pt x="0" y="0"/>
                </a:moveTo>
                <a:lnTo>
                  <a:pt x="7758583" y="0"/>
                </a:lnTo>
                <a:lnTo>
                  <a:pt x="7758583" y="6807307"/>
                </a:lnTo>
                <a:lnTo>
                  <a:pt x="0" y="6807307"/>
                </a:lnTo>
                <a:lnTo>
                  <a:pt x="0" y="0"/>
                </a:lnTo>
                <a:close/>
              </a:path>
            </a:pathLst>
          </a:custGeom>
          <a:blipFill>
            <a:blip r:embed="rId2"/>
            <a:stretch>
              <a:fillRect l="-34231" r="-21749"/>
            </a:stretch>
          </a:blipFill>
        </p:spPr>
      </p:sp>
      <p:sp>
        <p:nvSpPr>
          <p:cNvPr id="7" name="Freeform 7"/>
          <p:cNvSpPr/>
          <p:nvPr/>
        </p:nvSpPr>
        <p:spPr>
          <a:xfrm>
            <a:off x="10843064" y="2790431"/>
            <a:ext cx="4099503" cy="4114800"/>
          </a:xfrm>
          <a:custGeom>
            <a:avLst/>
            <a:gdLst/>
            <a:ahLst/>
            <a:cxnLst/>
            <a:rect l="l" t="t" r="r" b="b"/>
            <a:pathLst>
              <a:path w="4099503" h="4114800">
                <a:moveTo>
                  <a:pt x="0" y="0"/>
                </a:moveTo>
                <a:lnTo>
                  <a:pt x="4099503" y="0"/>
                </a:lnTo>
                <a:lnTo>
                  <a:pt x="4099503"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0118864" y="3392362"/>
            <a:ext cx="6872071" cy="3215739"/>
          </a:xfrm>
          <a:prstGeom prst="rect">
            <a:avLst/>
          </a:prstGeom>
        </p:spPr>
        <p:txBody>
          <a:bodyPr lIns="0" tIns="0" rIns="0" bIns="0" rtlCol="0" anchor="t">
            <a:spAutoFit/>
          </a:bodyPr>
          <a:lstStyle/>
          <a:p>
            <a:pPr>
              <a:lnSpc>
                <a:spcPts val="12100"/>
              </a:lnSpc>
            </a:pPr>
            <a:r>
              <a:rPr lang="en-US" sz="12875">
                <a:solidFill>
                  <a:srgbClr val="F0F2F2"/>
                </a:solidFill>
                <a:latin typeface="Bebas Neue Bold" panose="020B0606020202050201"/>
              </a:rPr>
              <a:t>ARTIFICIAL</a:t>
            </a:r>
            <a:endParaRPr lang="en-US" sz="12875">
              <a:solidFill>
                <a:srgbClr val="F0F2F2"/>
              </a:solidFill>
              <a:latin typeface="Bebas Neue Bold" panose="020B0606020202050201"/>
            </a:endParaRPr>
          </a:p>
          <a:p>
            <a:pPr>
              <a:lnSpc>
                <a:spcPts val="12100"/>
              </a:lnSpc>
            </a:pPr>
            <a:r>
              <a:rPr lang="en-US" sz="12875">
                <a:solidFill>
                  <a:srgbClr val="F0F2F2"/>
                </a:solidFill>
                <a:latin typeface="Bebas Neue Bold" panose="020B0606020202050201"/>
              </a:rPr>
              <a:t>INTELLIGENCE</a:t>
            </a:r>
            <a:endParaRPr lang="en-US" sz="12875">
              <a:solidFill>
                <a:srgbClr val="F0F2F2"/>
              </a:solidFill>
              <a:latin typeface="Bebas Neue Bold" panose="020B0606020202050201"/>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479F7"/>
        </a:solidFill>
        <a:effectLst/>
      </p:bgPr>
    </p:bg>
    <p:spTree>
      <p:nvGrpSpPr>
        <p:cNvPr id="1" name=""/>
        <p:cNvGrpSpPr/>
        <p:nvPr/>
      </p:nvGrpSpPr>
      <p:grpSpPr>
        <a:xfrm>
          <a:off x="0" y="0"/>
          <a:ext cx="0" cy="0"/>
          <a:chOff x="0" y="0"/>
          <a:chExt cx="0" cy="0"/>
        </a:xfrm>
      </p:grpSpPr>
      <p:sp>
        <p:nvSpPr>
          <p:cNvPr id="2" name="Freeform 2"/>
          <p:cNvSpPr/>
          <p:nvPr/>
        </p:nvSpPr>
        <p:spPr>
          <a:xfrm>
            <a:off x="9644221" y="7733869"/>
            <a:ext cx="8568113" cy="2346345"/>
          </a:xfrm>
          <a:custGeom>
            <a:avLst/>
            <a:gdLst/>
            <a:ahLst/>
            <a:cxnLst/>
            <a:rect l="l" t="t" r="r" b="b"/>
            <a:pathLst>
              <a:path w="8568113" h="2346345">
                <a:moveTo>
                  <a:pt x="0" y="0"/>
                </a:moveTo>
                <a:lnTo>
                  <a:pt x="8568113" y="0"/>
                </a:lnTo>
                <a:lnTo>
                  <a:pt x="8568113" y="2346345"/>
                </a:lnTo>
                <a:lnTo>
                  <a:pt x="0" y="2346345"/>
                </a:lnTo>
                <a:lnTo>
                  <a:pt x="0" y="0"/>
                </a:lnTo>
                <a:close/>
              </a:path>
            </a:pathLst>
          </a:custGeom>
          <a:blipFill>
            <a:blip r:embed="rId1"/>
            <a:stretch>
              <a:fillRect/>
            </a:stretch>
          </a:blipFill>
        </p:spPr>
      </p:sp>
      <p:sp>
        <p:nvSpPr>
          <p:cNvPr id="3" name="Freeform 3"/>
          <p:cNvSpPr/>
          <p:nvPr/>
        </p:nvSpPr>
        <p:spPr>
          <a:xfrm>
            <a:off x="0" y="0"/>
            <a:ext cx="18292782" cy="10287000"/>
          </a:xfrm>
          <a:custGeom>
            <a:avLst/>
            <a:gdLst/>
            <a:ahLst/>
            <a:cxnLst/>
            <a:rect l="l" t="t" r="r" b="b"/>
            <a:pathLst>
              <a:path w="18292782" h="10287000">
                <a:moveTo>
                  <a:pt x="0" y="0"/>
                </a:moveTo>
                <a:lnTo>
                  <a:pt x="18292782" y="0"/>
                </a:lnTo>
                <a:lnTo>
                  <a:pt x="18292782" y="10287000"/>
                </a:lnTo>
                <a:lnTo>
                  <a:pt x="0" y="10287000"/>
                </a:lnTo>
                <a:lnTo>
                  <a:pt x="0" y="0"/>
                </a:lnTo>
                <a:close/>
              </a:path>
            </a:pathLst>
          </a:custGeom>
          <a:blipFill>
            <a:blip r:embed="rId2"/>
            <a:stretch>
              <a:fillRect/>
            </a:stretch>
          </a:blipFill>
        </p:spPr>
      </p:sp>
      <p:sp>
        <p:nvSpPr>
          <p:cNvPr id="4" name="Freeform 4"/>
          <p:cNvSpPr/>
          <p:nvPr/>
        </p:nvSpPr>
        <p:spPr>
          <a:xfrm>
            <a:off x="1949654" y="2299250"/>
            <a:ext cx="14388691" cy="7278985"/>
          </a:xfrm>
          <a:custGeom>
            <a:avLst/>
            <a:gdLst/>
            <a:ahLst/>
            <a:cxnLst/>
            <a:rect l="l" t="t" r="r" b="b"/>
            <a:pathLst>
              <a:path w="14388691" h="7278985">
                <a:moveTo>
                  <a:pt x="0" y="0"/>
                </a:moveTo>
                <a:lnTo>
                  <a:pt x="14388692" y="0"/>
                </a:lnTo>
                <a:lnTo>
                  <a:pt x="14388692" y="7278985"/>
                </a:lnTo>
                <a:lnTo>
                  <a:pt x="0" y="7278985"/>
                </a:lnTo>
                <a:lnTo>
                  <a:pt x="0" y="0"/>
                </a:lnTo>
                <a:close/>
              </a:path>
            </a:pathLst>
          </a:custGeom>
          <a:blipFill>
            <a:blip r:embed="rId3"/>
            <a:stretch>
              <a:fillRect/>
            </a:stretch>
          </a:blipFill>
        </p:spPr>
      </p:sp>
      <p:sp>
        <p:nvSpPr>
          <p:cNvPr id="5" name="TextBox 5"/>
          <p:cNvSpPr txBox="1"/>
          <p:nvPr/>
        </p:nvSpPr>
        <p:spPr>
          <a:xfrm>
            <a:off x="1949654" y="952500"/>
            <a:ext cx="14046305" cy="654789"/>
          </a:xfrm>
          <a:prstGeom prst="rect">
            <a:avLst/>
          </a:prstGeom>
        </p:spPr>
        <p:txBody>
          <a:bodyPr lIns="0" tIns="0" rIns="0" bIns="0" rtlCol="0" anchor="t">
            <a:spAutoFit/>
          </a:bodyPr>
          <a:lstStyle/>
          <a:p>
            <a:pPr algn="ctr">
              <a:lnSpc>
                <a:spcPts val="5385"/>
              </a:lnSpc>
              <a:spcBef>
                <a:spcPct val="0"/>
              </a:spcBef>
            </a:pPr>
            <a:r>
              <a:rPr lang="en-US" sz="3845">
                <a:solidFill>
                  <a:srgbClr val="F2A237"/>
                </a:solidFill>
                <a:latin typeface="Montserrat Classic Bold" panose="00000800000000000000"/>
              </a:rPr>
              <a:t>Solution to the 8 Puzzle Problem using Brute Force :</a:t>
            </a:r>
            <a:endParaRPr lang="en-US" sz="3845">
              <a:solidFill>
                <a:srgbClr val="F2A237"/>
              </a:solidFill>
              <a:latin typeface="Montserrat Classic Bold" panose="000008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479F7"/>
        </a:solidFill>
        <a:effectLst/>
      </p:bgPr>
    </p:bg>
    <p:spTree>
      <p:nvGrpSpPr>
        <p:cNvPr id="1" name=""/>
        <p:cNvGrpSpPr/>
        <p:nvPr/>
      </p:nvGrpSpPr>
      <p:grpSpPr>
        <a:xfrm>
          <a:off x="0" y="0"/>
          <a:ext cx="0" cy="0"/>
          <a:chOff x="0" y="0"/>
          <a:chExt cx="0" cy="0"/>
        </a:xfrm>
      </p:grpSpPr>
      <p:sp>
        <p:nvSpPr>
          <p:cNvPr id="2" name="Freeform 2"/>
          <p:cNvSpPr/>
          <p:nvPr/>
        </p:nvSpPr>
        <p:spPr>
          <a:xfrm>
            <a:off x="0" y="0"/>
            <a:ext cx="18292782" cy="10287000"/>
          </a:xfrm>
          <a:custGeom>
            <a:avLst/>
            <a:gdLst/>
            <a:ahLst/>
            <a:cxnLst/>
            <a:rect l="l" t="t" r="r" b="b"/>
            <a:pathLst>
              <a:path w="18292782" h="10287000">
                <a:moveTo>
                  <a:pt x="0" y="0"/>
                </a:moveTo>
                <a:lnTo>
                  <a:pt x="18292782" y="0"/>
                </a:lnTo>
                <a:lnTo>
                  <a:pt x="18292782" y="10287000"/>
                </a:lnTo>
                <a:lnTo>
                  <a:pt x="0" y="10287000"/>
                </a:lnTo>
                <a:lnTo>
                  <a:pt x="0" y="0"/>
                </a:lnTo>
                <a:close/>
              </a:path>
            </a:pathLst>
          </a:custGeom>
          <a:blipFill>
            <a:blip r:embed="rId1"/>
            <a:stretch>
              <a:fillRect/>
            </a:stretch>
          </a:blipFill>
        </p:spPr>
      </p:sp>
      <p:sp>
        <p:nvSpPr>
          <p:cNvPr id="3" name="Freeform 3"/>
          <p:cNvSpPr/>
          <p:nvPr/>
        </p:nvSpPr>
        <p:spPr>
          <a:xfrm>
            <a:off x="403485" y="5077904"/>
            <a:ext cx="5463954" cy="945586"/>
          </a:xfrm>
          <a:custGeom>
            <a:avLst/>
            <a:gdLst/>
            <a:ahLst/>
            <a:cxnLst/>
            <a:rect l="l" t="t" r="r" b="b"/>
            <a:pathLst>
              <a:path w="5463954" h="945586">
                <a:moveTo>
                  <a:pt x="0" y="0"/>
                </a:moveTo>
                <a:lnTo>
                  <a:pt x="5463954" y="0"/>
                </a:lnTo>
                <a:lnTo>
                  <a:pt x="5463954" y="945586"/>
                </a:lnTo>
                <a:lnTo>
                  <a:pt x="0" y="945586"/>
                </a:lnTo>
                <a:lnTo>
                  <a:pt x="0" y="0"/>
                </a:lnTo>
                <a:close/>
              </a:path>
            </a:pathLst>
          </a:custGeom>
          <a:blipFill>
            <a:blip r:embed="rId2"/>
            <a:stretch>
              <a:fillRect l="-5388" r="-5388" b="-20821"/>
            </a:stretch>
          </a:blipFill>
        </p:spPr>
      </p:sp>
      <p:sp>
        <p:nvSpPr>
          <p:cNvPr id="4" name="Freeform 4"/>
          <p:cNvSpPr/>
          <p:nvPr/>
        </p:nvSpPr>
        <p:spPr>
          <a:xfrm>
            <a:off x="9759456" y="1273833"/>
            <a:ext cx="8351497" cy="6493131"/>
          </a:xfrm>
          <a:custGeom>
            <a:avLst/>
            <a:gdLst/>
            <a:ahLst/>
            <a:cxnLst/>
            <a:rect l="l" t="t" r="r" b="b"/>
            <a:pathLst>
              <a:path w="8351497" h="6493131">
                <a:moveTo>
                  <a:pt x="0" y="0"/>
                </a:moveTo>
                <a:lnTo>
                  <a:pt x="8351497" y="0"/>
                </a:lnTo>
                <a:lnTo>
                  <a:pt x="8351497" y="6493130"/>
                </a:lnTo>
                <a:lnTo>
                  <a:pt x="0" y="6493130"/>
                </a:lnTo>
                <a:lnTo>
                  <a:pt x="0" y="0"/>
                </a:lnTo>
                <a:close/>
              </a:path>
            </a:pathLst>
          </a:custGeom>
          <a:blipFill>
            <a:blip r:embed="rId3"/>
            <a:stretch>
              <a:fillRect l="-18566" r="-19652"/>
            </a:stretch>
          </a:blipFill>
        </p:spPr>
      </p:sp>
      <p:sp>
        <p:nvSpPr>
          <p:cNvPr id="5" name="TextBox 5"/>
          <p:cNvSpPr txBox="1"/>
          <p:nvPr/>
        </p:nvSpPr>
        <p:spPr>
          <a:xfrm>
            <a:off x="196883" y="1630911"/>
            <a:ext cx="8949508" cy="1738532"/>
          </a:xfrm>
          <a:prstGeom prst="rect">
            <a:avLst/>
          </a:prstGeom>
        </p:spPr>
        <p:txBody>
          <a:bodyPr lIns="0" tIns="0" rIns="0" bIns="0" rtlCol="0" anchor="t">
            <a:spAutoFit/>
          </a:bodyPr>
          <a:lstStyle/>
          <a:p>
            <a:pPr algn="ctr">
              <a:lnSpc>
                <a:spcPts val="2780"/>
              </a:lnSpc>
            </a:pPr>
          </a:p>
          <a:p>
            <a:pPr algn="ctr">
              <a:lnSpc>
                <a:spcPts val="2780"/>
              </a:lnSpc>
            </a:pPr>
            <a:r>
              <a:rPr lang="en-US" sz="1985" spc="-5">
                <a:solidFill>
                  <a:srgbClr val="FFFFFF"/>
                </a:solidFill>
                <a:latin typeface="Montserrat Classic" panose="00000500000000000000"/>
              </a:rPr>
              <a:t>Instead of moving the tiles in the empty space, we can visualize moving the empty space in place of the tile, basically swapping the tile with the empty space. The empty space can only move in four directions viz.,</a:t>
            </a:r>
            <a:endParaRPr lang="en-US" sz="1985" spc="-5">
              <a:solidFill>
                <a:srgbClr val="FFFFFF"/>
              </a:solidFill>
              <a:latin typeface="Montserrat Classic" panose="00000500000000000000"/>
            </a:endParaRPr>
          </a:p>
          <a:p>
            <a:pPr algn="ctr">
              <a:lnSpc>
                <a:spcPts val="2780"/>
              </a:lnSpc>
              <a:spcBef>
                <a:spcPct val="0"/>
              </a:spcBef>
            </a:pPr>
          </a:p>
        </p:txBody>
      </p:sp>
      <p:sp>
        <p:nvSpPr>
          <p:cNvPr id="6" name="TextBox 6"/>
          <p:cNvSpPr txBox="1"/>
          <p:nvPr/>
        </p:nvSpPr>
        <p:spPr>
          <a:xfrm>
            <a:off x="240931" y="827025"/>
            <a:ext cx="7198235" cy="565762"/>
          </a:xfrm>
          <a:prstGeom prst="rect">
            <a:avLst/>
          </a:prstGeom>
        </p:spPr>
        <p:txBody>
          <a:bodyPr lIns="0" tIns="0" rIns="0" bIns="0" rtlCol="0" anchor="t">
            <a:spAutoFit/>
          </a:bodyPr>
          <a:lstStyle/>
          <a:p>
            <a:pPr algn="ctr">
              <a:lnSpc>
                <a:spcPts val="4515"/>
              </a:lnSpc>
              <a:spcBef>
                <a:spcPct val="0"/>
              </a:spcBef>
            </a:pPr>
            <a:r>
              <a:rPr lang="en-US" sz="3225">
                <a:solidFill>
                  <a:srgbClr val="F2A237"/>
                </a:solidFill>
                <a:latin typeface="Archivo Black" panose="020B0A03020202020B04"/>
              </a:rPr>
              <a:t>Rules for solving the puzzle : </a:t>
            </a:r>
            <a:endParaRPr lang="en-US" sz="3225">
              <a:solidFill>
                <a:srgbClr val="F2A237"/>
              </a:solidFill>
              <a:latin typeface="Archivo Black" panose="020B0A03020202020B04"/>
            </a:endParaRPr>
          </a:p>
        </p:txBody>
      </p:sp>
      <p:sp>
        <p:nvSpPr>
          <p:cNvPr id="7" name="TextBox 7"/>
          <p:cNvSpPr txBox="1"/>
          <p:nvPr/>
        </p:nvSpPr>
        <p:spPr>
          <a:xfrm>
            <a:off x="523868" y="3140021"/>
            <a:ext cx="7284563" cy="1651722"/>
          </a:xfrm>
          <a:prstGeom prst="rect">
            <a:avLst/>
          </a:prstGeom>
        </p:spPr>
        <p:txBody>
          <a:bodyPr lIns="0" tIns="0" rIns="0" bIns="0" rtlCol="0" anchor="t">
            <a:spAutoFit/>
          </a:bodyPr>
          <a:lstStyle/>
          <a:p>
            <a:pPr algn="ctr">
              <a:lnSpc>
                <a:spcPts val="3300"/>
              </a:lnSpc>
            </a:pPr>
            <a:r>
              <a:rPr lang="en-US" sz="2355">
                <a:solidFill>
                  <a:srgbClr val="FFFFFF"/>
                </a:solidFill>
                <a:latin typeface="Montserrat Classic" panose="00000500000000000000"/>
              </a:rPr>
              <a:t>1. Up</a:t>
            </a:r>
            <a:endParaRPr lang="en-US" sz="2355">
              <a:solidFill>
                <a:srgbClr val="FFFFFF"/>
              </a:solidFill>
              <a:latin typeface="Montserrat Classic" panose="00000500000000000000"/>
            </a:endParaRPr>
          </a:p>
          <a:p>
            <a:pPr algn="ctr">
              <a:lnSpc>
                <a:spcPts val="3300"/>
              </a:lnSpc>
            </a:pPr>
            <a:r>
              <a:rPr lang="en-US" sz="2355">
                <a:solidFill>
                  <a:srgbClr val="FFFFFF"/>
                </a:solidFill>
                <a:latin typeface="Montserrat Classic" panose="00000500000000000000"/>
              </a:rPr>
              <a:t>2.Down</a:t>
            </a:r>
            <a:endParaRPr lang="en-US" sz="2355">
              <a:solidFill>
                <a:srgbClr val="FFFFFF"/>
              </a:solidFill>
              <a:latin typeface="Montserrat Classic" panose="00000500000000000000"/>
            </a:endParaRPr>
          </a:p>
          <a:p>
            <a:pPr algn="ctr">
              <a:lnSpc>
                <a:spcPts val="3300"/>
              </a:lnSpc>
            </a:pPr>
            <a:r>
              <a:rPr lang="en-US" sz="2355">
                <a:solidFill>
                  <a:srgbClr val="FFFFFF"/>
                </a:solidFill>
                <a:latin typeface="Montserrat Classic" panose="00000500000000000000"/>
              </a:rPr>
              <a:t>3. Right or</a:t>
            </a:r>
            <a:endParaRPr lang="en-US" sz="2355">
              <a:solidFill>
                <a:srgbClr val="FFFFFF"/>
              </a:solidFill>
              <a:latin typeface="Montserrat Classic" panose="00000500000000000000"/>
            </a:endParaRPr>
          </a:p>
          <a:p>
            <a:pPr algn="ctr">
              <a:lnSpc>
                <a:spcPts val="3300"/>
              </a:lnSpc>
              <a:spcBef>
                <a:spcPct val="0"/>
              </a:spcBef>
            </a:pPr>
            <a:r>
              <a:rPr lang="en-US" sz="2355">
                <a:solidFill>
                  <a:srgbClr val="FFFFFF"/>
                </a:solidFill>
                <a:latin typeface="Montserrat Classic" panose="00000500000000000000"/>
              </a:rPr>
              <a:t>4. Left</a:t>
            </a:r>
            <a:endParaRPr lang="en-US" sz="2355">
              <a:solidFill>
                <a:srgbClr val="FFFFFF"/>
              </a:solidFill>
              <a:latin typeface="Montserrat Classic" panose="00000500000000000000"/>
            </a:endParaRPr>
          </a:p>
        </p:txBody>
      </p:sp>
      <p:sp>
        <p:nvSpPr>
          <p:cNvPr id="8" name="TextBox 8"/>
          <p:cNvSpPr txBox="1"/>
          <p:nvPr/>
        </p:nvSpPr>
        <p:spPr>
          <a:xfrm>
            <a:off x="240072" y="5975865"/>
            <a:ext cx="9250113" cy="1885062"/>
          </a:xfrm>
          <a:prstGeom prst="rect">
            <a:avLst/>
          </a:prstGeom>
        </p:spPr>
        <p:txBody>
          <a:bodyPr lIns="0" tIns="0" rIns="0" bIns="0" rtlCol="0" anchor="t">
            <a:spAutoFit/>
          </a:bodyPr>
          <a:lstStyle/>
          <a:p>
            <a:pPr algn="ctr">
              <a:lnSpc>
                <a:spcPts val="3020"/>
              </a:lnSpc>
            </a:pPr>
          </a:p>
          <a:p>
            <a:pPr algn="ctr">
              <a:lnSpc>
                <a:spcPts val="3020"/>
              </a:lnSpc>
            </a:pPr>
            <a:r>
              <a:rPr lang="en-US" sz="2155" spc="-6">
                <a:solidFill>
                  <a:srgbClr val="FFFFFF"/>
                </a:solidFill>
                <a:latin typeface="Montserrat Classic" panose="00000500000000000000"/>
              </a:rPr>
              <a:t>A* uses a combination of heuristic value (h-score: how far the goal node is) as well as the g-score (i.e. the number of nodes traversed from the start node to current node).</a:t>
            </a:r>
            <a:endParaRPr lang="en-US" sz="2155" spc="-6">
              <a:solidFill>
                <a:srgbClr val="FFFFFF"/>
              </a:solidFill>
              <a:latin typeface="Montserrat Classic" panose="00000500000000000000"/>
            </a:endParaRPr>
          </a:p>
          <a:p>
            <a:pPr algn="ctr">
              <a:lnSpc>
                <a:spcPts val="3020"/>
              </a:lnSpc>
              <a:spcBef>
                <a:spcPct val="0"/>
              </a:spcBef>
            </a:pPr>
          </a:p>
        </p:txBody>
      </p:sp>
      <p:sp>
        <p:nvSpPr>
          <p:cNvPr id="9" name="TextBox 9"/>
          <p:cNvSpPr txBox="1"/>
          <p:nvPr/>
        </p:nvSpPr>
        <p:spPr>
          <a:xfrm>
            <a:off x="240931" y="5251401"/>
            <a:ext cx="5789063" cy="531918"/>
          </a:xfrm>
          <a:prstGeom prst="rect">
            <a:avLst/>
          </a:prstGeom>
        </p:spPr>
        <p:txBody>
          <a:bodyPr lIns="0" tIns="0" rIns="0" bIns="0" rtlCol="0" anchor="t">
            <a:spAutoFit/>
          </a:bodyPr>
          <a:lstStyle/>
          <a:p>
            <a:pPr algn="ctr">
              <a:lnSpc>
                <a:spcPts val="4280"/>
              </a:lnSpc>
              <a:spcBef>
                <a:spcPct val="0"/>
              </a:spcBef>
            </a:pPr>
            <a:r>
              <a:rPr lang="en-US" sz="3060">
                <a:solidFill>
                  <a:srgbClr val="F2A237"/>
                </a:solidFill>
                <a:latin typeface="Montserrat Classic Bold" panose="00000800000000000000"/>
              </a:rPr>
              <a:t>f-score = h-score + g-score</a:t>
            </a:r>
            <a:endParaRPr lang="en-US" sz="3060">
              <a:solidFill>
                <a:srgbClr val="F2A237"/>
              </a:solidFill>
              <a:latin typeface="Montserrat Classic Bold" panose="00000800000000000000"/>
            </a:endParaRPr>
          </a:p>
        </p:txBody>
      </p:sp>
      <p:sp>
        <p:nvSpPr>
          <p:cNvPr id="10" name="TextBox 10"/>
          <p:cNvSpPr txBox="1"/>
          <p:nvPr/>
        </p:nvSpPr>
        <p:spPr>
          <a:xfrm>
            <a:off x="403485" y="7822827"/>
            <a:ext cx="9144000" cy="1842135"/>
          </a:xfrm>
          <a:prstGeom prst="rect">
            <a:avLst/>
          </a:prstGeom>
        </p:spPr>
        <p:txBody>
          <a:bodyPr lIns="0" tIns="0" rIns="0" bIns="0" rtlCol="0" anchor="t">
            <a:spAutoFit/>
          </a:bodyPr>
          <a:lstStyle/>
          <a:p>
            <a:pPr algn="ctr">
              <a:lnSpc>
                <a:spcPts val="2940"/>
              </a:lnSpc>
            </a:pPr>
            <a:r>
              <a:rPr lang="en-US" sz="2100">
                <a:solidFill>
                  <a:srgbClr val="F0F2F2"/>
                </a:solidFill>
                <a:latin typeface="Montserrat Classic" panose="00000500000000000000"/>
              </a:rPr>
              <a:t>In our 8-Puzzle problem, we can define the </a:t>
            </a:r>
            <a:r>
              <a:rPr lang="en-US" sz="2100">
                <a:solidFill>
                  <a:srgbClr val="F0F2F2"/>
                </a:solidFill>
                <a:latin typeface="Montserrat Classic Bold" panose="00000800000000000000"/>
              </a:rPr>
              <a:t>h-score</a:t>
            </a:r>
            <a:r>
              <a:rPr lang="en-US" sz="2100">
                <a:solidFill>
                  <a:srgbClr val="F0F2F2"/>
                </a:solidFill>
                <a:latin typeface="Montserrat Classic" panose="00000500000000000000"/>
              </a:rPr>
              <a:t> as the number of misplaced tiles by comparing the current state and the goal state or summation of the Manhattan distance between misplaced nodes.</a:t>
            </a:r>
            <a:endParaRPr lang="en-US" sz="2100">
              <a:solidFill>
                <a:srgbClr val="F0F2F2"/>
              </a:solidFill>
              <a:latin typeface="Montserrat Classic" panose="00000500000000000000"/>
            </a:endParaRPr>
          </a:p>
          <a:p>
            <a:pPr algn="ctr">
              <a:lnSpc>
                <a:spcPts val="2940"/>
              </a:lnSpc>
              <a:spcBef>
                <a:spcPct val="0"/>
              </a:spcBef>
            </a:pPr>
            <a:r>
              <a:rPr lang="en-US" sz="2100">
                <a:solidFill>
                  <a:srgbClr val="F0F2F2"/>
                </a:solidFill>
                <a:latin typeface="Montserrat Classic Bold" panose="00000800000000000000"/>
              </a:rPr>
              <a:t>g-score</a:t>
            </a:r>
            <a:r>
              <a:rPr lang="en-US" sz="2100">
                <a:solidFill>
                  <a:srgbClr val="F0F2F2"/>
                </a:solidFill>
                <a:latin typeface="Montserrat Classic" panose="00000500000000000000"/>
              </a:rPr>
              <a:t> will remain as the number of nodes traversed from a start node to get to the current node.</a:t>
            </a:r>
            <a:endParaRPr lang="en-US" sz="2100">
              <a:solidFill>
                <a:srgbClr val="F0F2F2"/>
              </a:solidFill>
              <a:latin typeface="Montserrat Classic" panose="000005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rot="0">
            <a:off x="8945968" y="-440193"/>
            <a:ext cx="9696760" cy="10784153"/>
            <a:chOff x="0" y="0"/>
            <a:chExt cx="2553879" cy="2840271"/>
          </a:xfrm>
        </p:grpSpPr>
        <p:sp>
          <p:nvSpPr>
            <p:cNvPr id="3" name="Freeform 3"/>
            <p:cNvSpPr/>
            <p:nvPr/>
          </p:nvSpPr>
          <p:spPr>
            <a:xfrm>
              <a:off x="0" y="0"/>
              <a:ext cx="2553879" cy="2840271"/>
            </a:xfrm>
            <a:custGeom>
              <a:avLst/>
              <a:gdLst/>
              <a:ahLst/>
              <a:cxnLst/>
              <a:rect l="l" t="t" r="r" b="b"/>
              <a:pathLst>
                <a:path w="2553879" h="2840271">
                  <a:moveTo>
                    <a:pt x="0" y="0"/>
                  </a:moveTo>
                  <a:lnTo>
                    <a:pt x="2553879" y="0"/>
                  </a:lnTo>
                  <a:lnTo>
                    <a:pt x="2553879" y="2840271"/>
                  </a:lnTo>
                  <a:lnTo>
                    <a:pt x="0" y="2840271"/>
                  </a:lnTo>
                  <a:close/>
                </a:path>
              </a:pathLst>
            </a:custGeom>
            <a:solidFill>
              <a:srgbClr val="FFFFFF"/>
            </a:solidFill>
          </p:spPr>
        </p:sp>
        <p:sp>
          <p:nvSpPr>
            <p:cNvPr id="4" name="TextBox 4"/>
            <p:cNvSpPr txBox="1"/>
            <p:nvPr/>
          </p:nvSpPr>
          <p:spPr>
            <a:xfrm>
              <a:off x="0" y="-38100"/>
              <a:ext cx="2553879" cy="2878371"/>
            </a:xfrm>
            <a:prstGeom prst="rect">
              <a:avLst/>
            </a:prstGeom>
          </p:spPr>
          <p:txBody>
            <a:bodyPr lIns="50800" tIns="50800" rIns="50800" bIns="50800" rtlCol="0" anchor="ctr"/>
            <a:lstStyle/>
            <a:p>
              <a:pPr algn="ctr">
                <a:lnSpc>
                  <a:spcPts val="2660"/>
                </a:lnSpc>
              </a:pPr>
            </a:p>
          </p:txBody>
        </p:sp>
      </p:grpSp>
      <p:sp>
        <p:nvSpPr>
          <p:cNvPr id="5" name="Freeform 5"/>
          <p:cNvSpPr/>
          <p:nvPr/>
        </p:nvSpPr>
        <p:spPr>
          <a:xfrm>
            <a:off x="0" y="0"/>
            <a:ext cx="18288000" cy="10343960"/>
          </a:xfrm>
          <a:custGeom>
            <a:avLst/>
            <a:gdLst/>
            <a:ahLst/>
            <a:cxnLst/>
            <a:rect l="l" t="t" r="r" b="b"/>
            <a:pathLst>
              <a:path w="18288000" h="10343960">
                <a:moveTo>
                  <a:pt x="0" y="0"/>
                </a:moveTo>
                <a:lnTo>
                  <a:pt x="18288000" y="0"/>
                </a:lnTo>
                <a:lnTo>
                  <a:pt x="18288000" y="10343960"/>
                </a:lnTo>
                <a:lnTo>
                  <a:pt x="0" y="10343960"/>
                </a:lnTo>
                <a:lnTo>
                  <a:pt x="0" y="0"/>
                </a:lnTo>
                <a:close/>
              </a:path>
            </a:pathLst>
          </a:custGeom>
          <a:blipFill>
            <a:blip r:embed="rId1"/>
            <a:stretch>
              <a:fillRect r="-4492" b="-10963"/>
            </a:stretch>
          </a:blipFill>
        </p:spPr>
      </p:sp>
      <p:sp>
        <p:nvSpPr>
          <p:cNvPr id="6" name="Freeform 6"/>
          <p:cNvSpPr/>
          <p:nvPr/>
        </p:nvSpPr>
        <p:spPr>
          <a:xfrm>
            <a:off x="2821298" y="598143"/>
            <a:ext cx="11389829" cy="9362099"/>
          </a:xfrm>
          <a:custGeom>
            <a:avLst/>
            <a:gdLst/>
            <a:ahLst/>
            <a:cxnLst/>
            <a:rect l="l" t="t" r="r" b="b"/>
            <a:pathLst>
              <a:path w="11389829" h="9362099">
                <a:moveTo>
                  <a:pt x="0" y="0"/>
                </a:moveTo>
                <a:lnTo>
                  <a:pt x="11389829" y="0"/>
                </a:lnTo>
                <a:lnTo>
                  <a:pt x="11389829" y="9362099"/>
                </a:lnTo>
                <a:lnTo>
                  <a:pt x="0" y="9362099"/>
                </a:lnTo>
                <a:lnTo>
                  <a:pt x="0" y="0"/>
                </a:lnTo>
                <a:close/>
              </a:path>
            </a:pathLst>
          </a:custGeom>
          <a:blipFill>
            <a:blip r:embed="rId2"/>
            <a:stretch>
              <a:fillRect l="-32092" r="-18433"/>
            </a:stretch>
          </a:blipFill>
        </p:spPr>
      </p:sp>
      <p:sp>
        <p:nvSpPr>
          <p:cNvPr id="7" name="Freeform 7"/>
          <p:cNvSpPr/>
          <p:nvPr/>
        </p:nvSpPr>
        <p:spPr>
          <a:xfrm>
            <a:off x="5582895" y="2085938"/>
            <a:ext cx="7601442" cy="7874303"/>
          </a:xfrm>
          <a:custGeom>
            <a:avLst/>
            <a:gdLst/>
            <a:ahLst/>
            <a:cxnLst/>
            <a:rect l="l" t="t" r="r" b="b"/>
            <a:pathLst>
              <a:path w="7601442" h="7874303">
                <a:moveTo>
                  <a:pt x="0" y="0"/>
                </a:moveTo>
                <a:lnTo>
                  <a:pt x="7601442" y="0"/>
                </a:lnTo>
                <a:lnTo>
                  <a:pt x="7601442" y="7874304"/>
                </a:lnTo>
                <a:lnTo>
                  <a:pt x="0" y="7874304"/>
                </a:lnTo>
                <a:lnTo>
                  <a:pt x="0" y="0"/>
                </a:lnTo>
                <a:close/>
              </a:path>
            </a:pathLst>
          </a:custGeom>
          <a:blipFill>
            <a:blip r:embed="rId3"/>
            <a:stretch>
              <a:fillRect r="-24948"/>
            </a:stretch>
          </a:blipFill>
        </p:spPr>
      </p:sp>
      <p:sp>
        <p:nvSpPr>
          <p:cNvPr id="8" name="Freeform 8"/>
          <p:cNvSpPr/>
          <p:nvPr/>
        </p:nvSpPr>
        <p:spPr>
          <a:xfrm>
            <a:off x="3411402" y="2271931"/>
            <a:ext cx="1689723" cy="1669677"/>
          </a:xfrm>
          <a:custGeom>
            <a:avLst/>
            <a:gdLst/>
            <a:ahLst/>
            <a:cxnLst/>
            <a:rect l="l" t="t" r="r" b="b"/>
            <a:pathLst>
              <a:path w="1689723" h="1669677">
                <a:moveTo>
                  <a:pt x="0" y="0"/>
                </a:moveTo>
                <a:lnTo>
                  <a:pt x="1689724" y="0"/>
                </a:lnTo>
                <a:lnTo>
                  <a:pt x="1689724" y="1669677"/>
                </a:lnTo>
                <a:lnTo>
                  <a:pt x="0" y="1669677"/>
                </a:lnTo>
                <a:lnTo>
                  <a:pt x="0" y="0"/>
                </a:lnTo>
                <a:close/>
              </a:path>
            </a:pathLst>
          </a:custGeom>
          <a:blipFill>
            <a:blip r:embed="rId4"/>
            <a:stretch>
              <a:fillRect l="-56291" t="-50362" r="-168254" b="-34675"/>
            </a:stretch>
          </a:blipFill>
        </p:spPr>
      </p:sp>
      <p:sp>
        <p:nvSpPr>
          <p:cNvPr id="9" name="TextBox 9"/>
          <p:cNvSpPr txBox="1"/>
          <p:nvPr/>
        </p:nvSpPr>
        <p:spPr>
          <a:xfrm>
            <a:off x="3411402" y="971550"/>
            <a:ext cx="10209621" cy="976269"/>
          </a:xfrm>
          <a:prstGeom prst="rect">
            <a:avLst/>
          </a:prstGeom>
        </p:spPr>
        <p:txBody>
          <a:bodyPr lIns="0" tIns="0" rIns="0" bIns="0" rtlCol="0" anchor="t">
            <a:spAutoFit/>
          </a:bodyPr>
          <a:lstStyle/>
          <a:p>
            <a:pPr algn="ctr">
              <a:lnSpc>
                <a:spcPts val="3940"/>
              </a:lnSpc>
            </a:pPr>
            <a:r>
              <a:rPr lang="en-US" sz="2815">
                <a:solidFill>
                  <a:srgbClr val="000000"/>
                </a:solidFill>
                <a:latin typeface="Montserrat Classic Bold" panose="00000800000000000000"/>
              </a:rPr>
              <a:t>Solution to the 8 Puzzle Problem using A* Algorithm :</a:t>
            </a:r>
            <a:endParaRPr lang="en-US" sz="2815">
              <a:solidFill>
                <a:srgbClr val="000000"/>
              </a:solidFill>
              <a:latin typeface="Montserrat Classic Bold" panose="00000800000000000000"/>
            </a:endParaRPr>
          </a:p>
          <a:p>
            <a:pPr algn="ctr">
              <a:lnSpc>
                <a:spcPts val="3940"/>
              </a:lnSpc>
              <a:spcBef>
                <a:spcPct val="0"/>
              </a:spcBef>
            </a:pPr>
          </a:p>
        </p:txBody>
      </p:sp>
      <p:sp>
        <p:nvSpPr>
          <p:cNvPr id="10" name="TextBox 10"/>
          <p:cNvSpPr txBox="1"/>
          <p:nvPr/>
        </p:nvSpPr>
        <p:spPr>
          <a:xfrm>
            <a:off x="3205728" y="1948716"/>
            <a:ext cx="2101073" cy="323215"/>
          </a:xfrm>
          <a:prstGeom prst="rect">
            <a:avLst/>
          </a:prstGeom>
        </p:spPr>
        <p:txBody>
          <a:bodyPr lIns="0" tIns="0" rIns="0" bIns="0" rtlCol="0" anchor="t">
            <a:spAutoFit/>
          </a:bodyPr>
          <a:lstStyle/>
          <a:p>
            <a:pPr algn="ctr">
              <a:lnSpc>
                <a:spcPts val="2660"/>
              </a:lnSpc>
              <a:spcBef>
                <a:spcPct val="0"/>
              </a:spcBef>
            </a:pPr>
            <a:r>
              <a:rPr lang="en-US" sz="1900">
                <a:solidFill>
                  <a:srgbClr val="000000"/>
                </a:solidFill>
                <a:latin typeface="Montserrat Classic Bold" panose="00000800000000000000"/>
              </a:rPr>
              <a:t>GOAL STATE</a:t>
            </a:r>
            <a:endParaRPr lang="en-US" sz="1900">
              <a:solidFill>
                <a:srgbClr val="000000"/>
              </a:solidFill>
              <a:latin typeface="Montserrat Classic Bold" panose="000008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479F7"/>
        </a:solidFill>
        <a:effectLst/>
      </p:bgPr>
    </p:bg>
    <p:spTree>
      <p:nvGrpSpPr>
        <p:cNvPr id="1" name=""/>
        <p:cNvGrpSpPr/>
        <p:nvPr/>
      </p:nvGrpSpPr>
      <p:grpSpPr>
        <a:xfrm>
          <a:off x="0" y="0"/>
          <a:ext cx="0" cy="0"/>
          <a:chOff x="0" y="0"/>
          <a:chExt cx="0" cy="0"/>
        </a:xfrm>
      </p:grpSpPr>
      <p:grpSp>
        <p:nvGrpSpPr>
          <p:cNvPr id="2" name="Group 2"/>
          <p:cNvGrpSpPr/>
          <p:nvPr/>
        </p:nvGrpSpPr>
        <p:grpSpPr>
          <a:xfrm rot="0">
            <a:off x="714127" y="683475"/>
            <a:ext cx="16859746" cy="8920050"/>
            <a:chOff x="0" y="0"/>
            <a:chExt cx="4440427" cy="2349314"/>
          </a:xfrm>
        </p:grpSpPr>
        <p:sp>
          <p:nvSpPr>
            <p:cNvPr id="3" name="Freeform 3"/>
            <p:cNvSpPr/>
            <p:nvPr/>
          </p:nvSpPr>
          <p:spPr>
            <a:xfrm>
              <a:off x="0" y="0"/>
              <a:ext cx="4440427" cy="2349314"/>
            </a:xfrm>
            <a:custGeom>
              <a:avLst/>
              <a:gdLst/>
              <a:ahLst/>
              <a:cxnLst/>
              <a:rect l="l" t="t" r="r" b="b"/>
              <a:pathLst>
                <a:path w="4440427" h="2349314">
                  <a:moveTo>
                    <a:pt x="15613" y="0"/>
                  </a:moveTo>
                  <a:lnTo>
                    <a:pt x="4424814" y="0"/>
                  </a:lnTo>
                  <a:cubicBezTo>
                    <a:pt x="4428955" y="0"/>
                    <a:pt x="4432926" y="1645"/>
                    <a:pt x="4435854" y="4573"/>
                  </a:cubicBezTo>
                  <a:cubicBezTo>
                    <a:pt x="4438782" y="7501"/>
                    <a:pt x="4440427" y="11472"/>
                    <a:pt x="4440427" y="15613"/>
                  </a:cubicBezTo>
                  <a:lnTo>
                    <a:pt x="4440427" y="2333701"/>
                  </a:lnTo>
                  <a:cubicBezTo>
                    <a:pt x="4440427" y="2337842"/>
                    <a:pt x="4438782" y="2341813"/>
                    <a:pt x="4435854" y="2344741"/>
                  </a:cubicBezTo>
                  <a:cubicBezTo>
                    <a:pt x="4432926" y="2347669"/>
                    <a:pt x="4428955" y="2349314"/>
                    <a:pt x="4424814" y="2349314"/>
                  </a:cubicBezTo>
                  <a:lnTo>
                    <a:pt x="15613" y="2349314"/>
                  </a:lnTo>
                  <a:cubicBezTo>
                    <a:pt x="11472" y="2349314"/>
                    <a:pt x="7501" y="2347669"/>
                    <a:pt x="4573" y="2344741"/>
                  </a:cubicBezTo>
                  <a:cubicBezTo>
                    <a:pt x="1645" y="2341813"/>
                    <a:pt x="0" y="2337842"/>
                    <a:pt x="0" y="2333701"/>
                  </a:cubicBezTo>
                  <a:lnTo>
                    <a:pt x="0" y="15613"/>
                  </a:lnTo>
                  <a:cubicBezTo>
                    <a:pt x="0" y="11472"/>
                    <a:pt x="1645" y="7501"/>
                    <a:pt x="4573" y="4573"/>
                  </a:cubicBezTo>
                  <a:cubicBezTo>
                    <a:pt x="7501" y="1645"/>
                    <a:pt x="11472" y="0"/>
                    <a:pt x="15613" y="0"/>
                  </a:cubicBezTo>
                  <a:close/>
                </a:path>
              </a:pathLst>
            </a:custGeom>
            <a:solidFill>
              <a:srgbClr val="FFFFFF"/>
            </a:solidFill>
            <a:ln w="19050" cap="rnd">
              <a:solidFill>
                <a:srgbClr val="000000"/>
              </a:solidFill>
              <a:prstDash val="solid"/>
              <a:round/>
            </a:ln>
          </p:spPr>
        </p:sp>
        <p:sp>
          <p:nvSpPr>
            <p:cNvPr id="4" name="TextBox 4"/>
            <p:cNvSpPr txBox="1"/>
            <p:nvPr/>
          </p:nvSpPr>
          <p:spPr>
            <a:xfrm>
              <a:off x="0" y="-38100"/>
              <a:ext cx="4440427" cy="2387414"/>
            </a:xfrm>
            <a:prstGeom prst="rect">
              <a:avLst/>
            </a:prstGeom>
          </p:spPr>
          <p:txBody>
            <a:bodyPr lIns="50800" tIns="50800" rIns="50800" bIns="50800" rtlCol="0" anchor="ctr"/>
            <a:lstStyle/>
            <a:p>
              <a:pPr algn="ctr">
                <a:lnSpc>
                  <a:spcPts val="2660"/>
                </a:lnSpc>
              </a:pPr>
            </a:p>
          </p:txBody>
        </p:sp>
      </p:grpSp>
      <p:sp>
        <p:nvSpPr>
          <p:cNvPr id="5" name="Freeform 5"/>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17981" r="-6678" b="-34313"/>
            </a:stretch>
          </a:blipFill>
        </p:spPr>
      </p:sp>
      <p:sp>
        <p:nvSpPr>
          <p:cNvPr id="6" name="Freeform 6"/>
          <p:cNvSpPr/>
          <p:nvPr/>
        </p:nvSpPr>
        <p:spPr>
          <a:xfrm rot="-1479475">
            <a:off x="4179896" y="160873"/>
            <a:ext cx="9928209" cy="9965254"/>
          </a:xfrm>
          <a:custGeom>
            <a:avLst/>
            <a:gdLst/>
            <a:ahLst/>
            <a:cxnLst/>
            <a:rect l="l" t="t" r="r" b="b"/>
            <a:pathLst>
              <a:path w="9928209" h="9965254">
                <a:moveTo>
                  <a:pt x="0" y="0"/>
                </a:moveTo>
                <a:lnTo>
                  <a:pt x="9928208" y="0"/>
                </a:lnTo>
                <a:lnTo>
                  <a:pt x="9928208" y="9965254"/>
                </a:lnTo>
                <a:lnTo>
                  <a:pt x="0" y="99652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6005387" y="4422870"/>
            <a:ext cx="7957729" cy="1774635"/>
          </a:xfrm>
          <a:prstGeom prst="rect">
            <a:avLst/>
          </a:prstGeom>
        </p:spPr>
        <p:txBody>
          <a:bodyPr lIns="0" tIns="0" rIns="0" bIns="0" rtlCol="0" anchor="t">
            <a:spAutoFit/>
          </a:bodyPr>
          <a:lstStyle/>
          <a:p>
            <a:pPr>
              <a:lnSpc>
                <a:spcPts val="12935"/>
              </a:lnSpc>
            </a:pPr>
            <a:r>
              <a:rPr lang="en-US" sz="13765">
                <a:solidFill>
                  <a:srgbClr val="E2FBE8"/>
                </a:solidFill>
                <a:latin typeface="Bebas Neue Bold" panose="020B0606020202050201"/>
              </a:rPr>
              <a:t>THANK YOU!</a:t>
            </a:r>
            <a:endParaRPr lang="en-US" sz="13765">
              <a:solidFill>
                <a:srgbClr val="E2FBE8"/>
              </a:solidFill>
              <a:latin typeface="Bebas Neue Bold" panose="020B0606020202050201"/>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sp>
        <p:nvSpPr>
          <p:cNvPr id="2" name="Freeform 2"/>
          <p:cNvSpPr/>
          <p:nvPr/>
        </p:nvSpPr>
        <p:spPr>
          <a:xfrm>
            <a:off x="0" y="0"/>
            <a:ext cx="18703636" cy="10287000"/>
          </a:xfrm>
          <a:custGeom>
            <a:avLst/>
            <a:gdLst/>
            <a:ahLst/>
            <a:cxnLst/>
            <a:rect l="l" t="t" r="r" b="b"/>
            <a:pathLst>
              <a:path w="18703636" h="10287000">
                <a:moveTo>
                  <a:pt x="0" y="0"/>
                </a:moveTo>
                <a:lnTo>
                  <a:pt x="18703636" y="0"/>
                </a:lnTo>
                <a:lnTo>
                  <a:pt x="18703636" y="10287000"/>
                </a:lnTo>
                <a:lnTo>
                  <a:pt x="0" y="10287000"/>
                </a:lnTo>
                <a:lnTo>
                  <a:pt x="0" y="0"/>
                </a:lnTo>
                <a:close/>
              </a:path>
            </a:pathLst>
          </a:custGeom>
          <a:blipFill>
            <a:blip r:embed="rId1"/>
            <a:stretch>
              <a:fillRect/>
            </a:stretch>
          </a:blipFill>
        </p:spPr>
      </p:sp>
      <p:sp>
        <p:nvSpPr>
          <p:cNvPr id="3" name="TextBox 3"/>
          <p:cNvSpPr txBox="1"/>
          <p:nvPr/>
        </p:nvSpPr>
        <p:spPr>
          <a:xfrm>
            <a:off x="707108" y="5942660"/>
            <a:ext cx="7958219" cy="837123"/>
          </a:xfrm>
          <a:prstGeom prst="rect">
            <a:avLst/>
          </a:prstGeom>
        </p:spPr>
        <p:txBody>
          <a:bodyPr lIns="0" tIns="0" rIns="0" bIns="0" rtlCol="0" anchor="t">
            <a:spAutoFit/>
          </a:bodyPr>
          <a:lstStyle/>
          <a:p>
            <a:pPr algn="l">
              <a:lnSpc>
                <a:spcPts val="7335"/>
              </a:lnSpc>
            </a:pPr>
            <a:r>
              <a:rPr lang="en-US" sz="3665">
                <a:solidFill>
                  <a:srgbClr val="F0F2F2"/>
                </a:solidFill>
                <a:latin typeface="Montserrat Classic Bold" panose="00000800000000000000"/>
              </a:rPr>
              <a:t>What is Artificial Intelligence?</a:t>
            </a:r>
            <a:endParaRPr lang="en-US" sz="3665">
              <a:solidFill>
                <a:srgbClr val="F0F2F2"/>
              </a:solidFill>
              <a:latin typeface="Montserrat Classic Bold" panose="00000800000000000000"/>
            </a:endParaRPr>
          </a:p>
        </p:txBody>
      </p:sp>
      <p:sp>
        <p:nvSpPr>
          <p:cNvPr id="4" name="TextBox 4"/>
          <p:cNvSpPr txBox="1"/>
          <p:nvPr/>
        </p:nvSpPr>
        <p:spPr>
          <a:xfrm>
            <a:off x="3560049" y="7055185"/>
            <a:ext cx="11878864" cy="2656781"/>
          </a:xfrm>
          <a:prstGeom prst="rect">
            <a:avLst/>
          </a:prstGeom>
        </p:spPr>
        <p:txBody>
          <a:bodyPr lIns="0" tIns="0" rIns="0" bIns="0" rtlCol="0" anchor="t">
            <a:spAutoFit/>
          </a:bodyPr>
          <a:lstStyle/>
          <a:p>
            <a:pPr algn="ctr">
              <a:lnSpc>
                <a:spcPts val="4240"/>
              </a:lnSpc>
            </a:pPr>
            <a:r>
              <a:rPr lang="en-US" sz="3025">
                <a:solidFill>
                  <a:srgbClr val="F0F2F2"/>
                </a:solidFill>
                <a:latin typeface="Montserrat Classic" panose="00000500000000000000"/>
              </a:rPr>
              <a:t>Artificial intelligence is </a:t>
            </a:r>
            <a:r>
              <a:rPr lang="en-US" sz="3025">
                <a:solidFill>
                  <a:srgbClr val="F0F2F2"/>
                </a:solidFill>
                <a:latin typeface="Montserrat Classic Medium"/>
              </a:rPr>
              <a:t>the science of making machines that can think like humans</a:t>
            </a:r>
            <a:r>
              <a:rPr lang="en-US" sz="3025">
                <a:solidFill>
                  <a:srgbClr val="F0F2F2"/>
                </a:solidFill>
                <a:latin typeface="Montserrat Classic" panose="00000500000000000000"/>
              </a:rPr>
              <a:t>.</a:t>
            </a:r>
            <a:endParaRPr lang="en-US" sz="3025">
              <a:solidFill>
                <a:srgbClr val="F0F2F2"/>
              </a:solidFill>
              <a:latin typeface="Montserrat Classic" panose="00000500000000000000"/>
            </a:endParaRPr>
          </a:p>
          <a:p>
            <a:pPr algn="ctr">
              <a:lnSpc>
                <a:spcPts val="4240"/>
              </a:lnSpc>
            </a:pPr>
          </a:p>
          <a:p>
            <a:pPr algn="ctr">
              <a:lnSpc>
                <a:spcPts val="4240"/>
              </a:lnSpc>
              <a:spcBef>
                <a:spcPct val="0"/>
              </a:spcBef>
            </a:pPr>
            <a:r>
              <a:rPr lang="en-US" sz="3025">
                <a:solidFill>
                  <a:srgbClr val="F0F2F2"/>
                </a:solidFill>
                <a:latin typeface="Montserrat Classic" panose="00000500000000000000"/>
              </a:rPr>
              <a:t>It is </a:t>
            </a:r>
            <a:r>
              <a:rPr lang="en-US" sz="3025">
                <a:solidFill>
                  <a:srgbClr val="F0F2F2"/>
                </a:solidFill>
                <a:latin typeface="Montserrat Classic Medium"/>
              </a:rPr>
              <a:t>the simulation of human intelligence processes by machines, especially computer systems</a:t>
            </a:r>
            <a:endParaRPr lang="en-US" sz="3025">
              <a:solidFill>
                <a:srgbClr val="F0F2F2"/>
              </a:solidFill>
              <a:latin typeface="Montserrat Classic Medium"/>
            </a:endParaRPr>
          </a:p>
        </p:txBody>
      </p:sp>
      <p:sp>
        <p:nvSpPr>
          <p:cNvPr id="5" name="Freeform 5"/>
          <p:cNvSpPr/>
          <p:nvPr/>
        </p:nvSpPr>
        <p:spPr>
          <a:xfrm>
            <a:off x="2285312" y="536492"/>
            <a:ext cx="12760032" cy="4931464"/>
          </a:xfrm>
          <a:custGeom>
            <a:avLst/>
            <a:gdLst/>
            <a:ahLst/>
            <a:cxnLst/>
            <a:rect l="l" t="t" r="r" b="b"/>
            <a:pathLst>
              <a:path w="12760032" h="4931464">
                <a:moveTo>
                  <a:pt x="0" y="0"/>
                </a:moveTo>
                <a:lnTo>
                  <a:pt x="12760032" y="0"/>
                </a:lnTo>
                <a:lnTo>
                  <a:pt x="12760032" y="4931463"/>
                </a:lnTo>
                <a:lnTo>
                  <a:pt x="0" y="4931463"/>
                </a:lnTo>
                <a:lnTo>
                  <a:pt x="0" y="0"/>
                </a:lnTo>
                <a:close/>
              </a:path>
            </a:pathLst>
          </a:custGeom>
          <a:blipFill>
            <a:blip r:embed="rId2"/>
            <a:stretch>
              <a:fillRect l="-5824" t="-42053" b="-3767"/>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479F7"/>
        </a:solidFill>
        <a:effectLst/>
      </p:bgPr>
    </p:bg>
    <p:spTree>
      <p:nvGrpSpPr>
        <p:cNvPr id="1" name=""/>
        <p:cNvGrpSpPr/>
        <p:nvPr/>
      </p:nvGrpSpPr>
      <p:grpSpPr>
        <a:xfrm>
          <a:off x="0" y="0"/>
          <a:ext cx="0" cy="0"/>
          <a:chOff x="0" y="0"/>
          <a:chExt cx="0" cy="0"/>
        </a:xfrm>
      </p:grpSpPr>
      <p:sp>
        <p:nvSpPr>
          <p:cNvPr id="2" name="Freeform 2"/>
          <p:cNvSpPr/>
          <p:nvPr/>
        </p:nvSpPr>
        <p:spPr>
          <a:xfrm>
            <a:off x="0" y="0"/>
            <a:ext cx="18406174" cy="10287000"/>
          </a:xfrm>
          <a:custGeom>
            <a:avLst/>
            <a:gdLst/>
            <a:ahLst/>
            <a:cxnLst/>
            <a:rect l="l" t="t" r="r" b="b"/>
            <a:pathLst>
              <a:path w="18406174" h="10287000">
                <a:moveTo>
                  <a:pt x="0" y="0"/>
                </a:moveTo>
                <a:lnTo>
                  <a:pt x="18406174" y="0"/>
                </a:lnTo>
                <a:lnTo>
                  <a:pt x="18406174" y="10287000"/>
                </a:lnTo>
                <a:lnTo>
                  <a:pt x="0" y="10287000"/>
                </a:lnTo>
                <a:lnTo>
                  <a:pt x="0" y="0"/>
                </a:lnTo>
                <a:close/>
              </a:path>
            </a:pathLst>
          </a:custGeom>
          <a:blipFill>
            <a:blip r:embed="rId1"/>
            <a:stretch>
              <a:fillRect t="-9594" b="-9594"/>
            </a:stretch>
          </a:blipFill>
        </p:spPr>
      </p:sp>
      <p:sp>
        <p:nvSpPr>
          <p:cNvPr id="3" name="Freeform 3"/>
          <p:cNvSpPr/>
          <p:nvPr/>
        </p:nvSpPr>
        <p:spPr>
          <a:xfrm>
            <a:off x="9457215" y="1028700"/>
            <a:ext cx="8007032" cy="4415905"/>
          </a:xfrm>
          <a:custGeom>
            <a:avLst/>
            <a:gdLst/>
            <a:ahLst/>
            <a:cxnLst/>
            <a:rect l="l" t="t" r="r" b="b"/>
            <a:pathLst>
              <a:path w="8007032" h="4415905">
                <a:moveTo>
                  <a:pt x="0" y="0"/>
                </a:moveTo>
                <a:lnTo>
                  <a:pt x="8007031" y="0"/>
                </a:lnTo>
                <a:lnTo>
                  <a:pt x="8007031" y="4415905"/>
                </a:lnTo>
                <a:lnTo>
                  <a:pt x="0" y="4415905"/>
                </a:lnTo>
                <a:lnTo>
                  <a:pt x="0" y="0"/>
                </a:lnTo>
                <a:close/>
              </a:path>
            </a:pathLst>
          </a:custGeom>
          <a:blipFill>
            <a:blip r:embed="rId2"/>
            <a:stretch>
              <a:fillRect l="-11378" t="-10539" r="-14934" b="-9894"/>
            </a:stretch>
          </a:blipFill>
        </p:spPr>
      </p:sp>
      <p:sp>
        <p:nvSpPr>
          <p:cNvPr id="4" name="Freeform 4"/>
          <p:cNvSpPr/>
          <p:nvPr/>
        </p:nvSpPr>
        <p:spPr>
          <a:xfrm>
            <a:off x="418553" y="1623031"/>
            <a:ext cx="8725447" cy="3227243"/>
          </a:xfrm>
          <a:custGeom>
            <a:avLst/>
            <a:gdLst/>
            <a:ahLst/>
            <a:cxnLst/>
            <a:rect l="l" t="t" r="r" b="b"/>
            <a:pathLst>
              <a:path w="8725447" h="3227243">
                <a:moveTo>
                  <a:pt x="0" y="0"/>
                </a:moveTo>
                <a:lnTo>
                  <a:pt x="8725447" y="0"/>
                </a:lnTo>
                <a:lnTo>
                  <a:pt x="8725447" y="3227243"/>
                </a:lnTo>
                <a:lnTo>
                  <a:pt x="0" y="3227243"/>
                </a:lnTo>
                <a:lnTo>
                  <a:pt x="0" y="0"/>
                </a:lnTo>
                <a:close/>
              </a:path>
            </a:pathLst>
          </a:custGeom>
          <a:blipFill>
            <a:blip r:embed="rId3"/>
            <a:stretch>
              <a:fillRect l="-9589"/>
            </a:stretch>
          </a:blipFill>
        </p:spPr>
      </p:sp>
      <p:sp>
        <p:nvSpPr>
          <p:cNvPr id="5" name="TextBox 5"/>
          <p:cNvSpPr txBox="1"/>
          <p:nvPr/>
        </p:nvSpPr>
        <p:spPr>
          <a:xfrm>
            <a:off x="1783918" y="5953233"/>
            <a:ext cx="14357714" cy="3714862"/>
          </a:xfrm>
          <a:prstGeom prst="rect">
            <a:avLst/>
          </a:prstGeom>
        </p:spPr>
        <p:txBody>
          <a:bodyPr lIns="0" tIns="0" rIns="0" bIns="0" rtlCol="0" anchor="t">
            <a:spAutoFit/>
          </a:bodyPr>
          <a:lstStyle/>
          <a:p>
            <a:pPr algn="ctr">
              <a:lnSpc>
                <a:spcPts val="4925"/>
              </a:lnSpc>
              <a:spcBef>
                <a:spcPct val="0"/>
              </a:spcBef>
            </a:pPr>
            <a:r>
              <a:rPr lang="en-US" sz="3515">
                <a:solidFill>
                  <a:srgbClr val="F0F2F2"/>
                </a:solidFill>
                <a:latin typeface="Montserrat Classic Bold" panose="00000800000000000000"/>
              </a:rPr>
              <a:t>State space search is a problem-solving technique used in artificial intelligence and computer science to explore and navigate through the possible states of a problem in order to find a solution. It involves systematically searching through the states of a problem domain to reach a goal state, starting from an initial state, by applying a sequence of actions ..</a:t>
            </a:r>
            <a:endParaRPr lang="en-US" sz="3515">
              <a:solidFill>
                <a:srgbClr val="F0F2F2"/>
              </a:solidFill>
              <a:latin typeface="Montserrat Classic Bold" panose="000008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796636"/>
            <a:ext cx="18288000" cy="11083636"/>
          </a:xfrm>
          <a:custGeom>
            <a:avLst/>
            <a:gdLst/>
            <a:ahLst/>
            <a:cxnLst/>
            <a:rect l="l" t="t" r="r" b="b"/>
            <a:pathLst>
              <a:path w="18288000" h="11083636">
                <a:moveTo>
                  <a:pt x="0" y="0"/>
                </a:moveTo>
                <a:lnTo>
                  <a:pt x="18288000" y="0"/>
                </a:lnTo>
                <a:lnTo>
                  <a:pt x="18288000" y="11083636"/>
                </a:lnTo>
                <a:lnTo>
                  <a:pt x="0" y="11083636"/>
                </a:lnTo>
                <a:lnTo>
                  <a:pt x="0" y="0"/>
                </a:lnTo>
                <a:close/>
              </a:path>
            </a:pathLst>
          </a:custGeom>
          <a:blipFill>
            <a:blip r:embed="rId1"/>
            <a:stretch>
              <a:fillRect/>
            </a:stretch>
          </a:blipFill>
        </p:spPr>
      </p:sp>
      <p:sp>
        <p:nvSpPr>
          <p:cNvPr id="3" name="Freeform 3"/>
          <p:cNvSpPr/>
          <p:nvPr/>
        </p:nvSpPr>
        <p:spPr>
          <a:xfrm>
            <a:off x="4141551" y="1028700"/>
            <a:ext cx="9069703" cy="3184506"/>
          </a:xfrm>
          <a:custGeom>
            <a:avLst/>
            <a:gdLst/>
            <a:ahLst/>
            <a:cxnLst/>
            <a:rect l="l" t="t" r="r" b="b"/>
            <a:pathLst>
              <a:path w="9069703" h="3184506">
                <a:moveTo>
                  <a:pt x="0" y="0"/>
                </a:moveTo>
                <a:lnTo>
                  <a:pt x="9069703" y="0"/>
                </a:lnTo>
                <a:lnTo>
                  <a:pt x="9069703" y="3184506"/>
                </a:lnTo>
                <a:lnTo>
                  <a:pt x="0" y="3184506"/>
                </a:lnTo>
                <a:lnTo>
                  <a:pt x="0" y="0"/>
                </a:lnTo>
                <a:close/>
              </a:path>
            </a:pathLst>
          </a:custGeom>
          <a:blipFill>
            <a:blip r:embed="rId2"/>
            <a:stretch>
              <a:fillRect t="-35991" b="-77614"/>
            </a:stretch>
          </a:blipFill>
        </p:spPr>
      </p:sp>
      <p:sp>
        <p:nvSpPr>
          <p:cNvPr id="4" name="TextBox 4"/>
          <p:cNvSpPr txBox="1"/>
          <p:nvPr/>
        </p:nvSpPr>
        <p:spPr>
          <a:xfrm>
            <a:off x="1203205" y="4832317"/>
            <a:ext cx="15881589" cy="5075371"/>
          </a:xfrm>
          <a:prstGeom prst="rect">
            <a:avLst/>
          </a:prstGeom>
        </p:spPr>
        <p:txBody>
          <a:bodyPr lIns="0" tIns="0" rIns="0" bIns="0" rtlCol="0" anchor="t">
            <a:spAutoFit/>
          </a:bodyPr>
          <a:lstStyle/>
          <a:p>
            <a:pPr marL="701040" lvl="1" indent="-350520">
              <a:lnSpc>
                <a:spcPts val="5030"/>
              </a:lnSpc>
              <a:buFont typeface="Arial" panose="020B0604020202020204"/>
              <a:buChar char="•"/>
            </a:pPr>
            <a:r>
              <a:rPr lang="en-US" sz="3245">
                <a:solidFill>
                  <a:srgbClr val="F0F2F2"/>
                </a:solidFill>
                <a:latin typeface="Montserrat Classic Bold" panose="00000800000000000000"/>
              </a:rPr>
              <a:t>It involves defining an INITIAL STATE and a GOAL STATE and then     determining a sequence of actions, called states, to follow.</a:t>
            </a:r>
            <a:endParaRPr lang="en-US" sz="3245">
              <a:solidFill>
                <a:srgbClr val="F0F2F2"/>
              </a:solidFill>
              <a:latin typeface="Montserrat Classic Bold" panose="00000800000000000000"/>
            </a:endParaRPr>
          </a:p>
          <a:p>
            <a:pPr marL="701040" lvl="1" indent="-350520">
              <a:lnSpc>
                <a:spcPts val="5030"/>
              </a:lnSpc>
              <a:buFont typeface="Arial" panose="020B0604020202020204"/>
              <a:buChar char="•"/>
            </a:pPr>
            <a:r>
              <a:rPr lang="en-US" sz="3245">
                <a:solidFill>
                  <a:srgbClr val="F0F2F2"/>
                </a:solidFill>
                <a:latin typeface="Montserrat Classic Bold" panose="00000800000000000000"/>
              </a:rPr>
              <a:t>State can be an Initial State, a Goal State, or any other possible state that can be generated by applying rules .</a:t>
            </a:r>
            <a:endParaRPr lang="en-US" sz="3245">
              <a:solidFill>
                <a:srgbClr val="F0F2F2"/>
              </a:solidFill>
              <a:latin typeface="Montserrat Classic Bold" panose="00000800000000000000"/>
            </a:endParaRPr>
          </a:p>
          <a:p>
            <a:pPr marL="701040" lvl="1" indent="-350520">
              <a:lnSpc>
                <a:spcPts val="5030"/>
              </a:lnSpc>
              <a:buFont typeface="Arial" panose="020B0604020202020204"/>
              <a:buChar char="•"/>
            </a:pPr>
            <a:r>
              <a:rPr lang="en-US" sz="3245">
                <a:solidFill>
                  <a:srgbClr val="F0F2F2"/>
                </a:solidFill>
                <a:latin typeface="Montserrat Classic" panose="00000500000000000000"/>
              </a:rPr>
              <a:t>Space refers to the exhaustive collection of all possible states. </a:t>
            </a:r>
            <a:endParaRPr lang="en-US" sz="3245">
              <a:solidFill>
                <a:srgbClr val="F0F2F2"/>
              </a:solidFill>
              <a:latin typeface="Montserrat Classic" panose="00000500000000000000"/>
            </a:endParaRPr>
          </a:p>
          <a:p>
            <a:pPr marL="701040" lvl="1" indent="-350520">
              <a:lnSpc>
                <a:spcPts val="5030"/>
              </a:lnSpc>
              <a:buFont typeface="Arial" panose="020B0604020202020204"/>
              <a:buChar char="•"/>
            </a:pPr>
            <a:r>
              <a:rPr lang="en-US" sz="3245">
                <a:solidFill>
                  <a:srgbClr val="F0F2F2"/>
                </a:solidFill>
                <a:latin typeface="Montserrat Classic" panose="00000500000000000000"/>
              </a:rPr>
              <a:t>Search tree is a tree-like structure that represents the problem. The initial state is represented by the root node of the search tree, which is the starting point of the tree.</a:t>
            </a:r>
            <a:endParaRPr lang="en-US" sz="3245">
              <a:solidFill>
                <a:srgbClr val="F0F2F2"/>
              </a:solidFill>
              <a:latin typeface="Montserrat Classic"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479F7"/>
        </a:solidFill>
        <a:effectLst/>
      </p:bgPr>
    </p:bg>
    <p:spTree>
      <p:nvGrpSpPr>
        <p:cNvPr id="1" name=""/>
        <p:cNvGrpSpPr/>
        <p:nvPr/>
      </p:nvGrpSpPr>
      <p:grpSpPr>
        <a:xfrm>
          <a:off x="0" y="0"/>
          <a:ext cx="0" cy="0"/>
          <a:chOff x="0" y="0"/>
          <a:chExt cx="0" cy="0"/>
        </a:xfrm>
      </p:grpSpPr>
      <p:sp>
        <p:nvSpPr>
          <p:cNvPr id="2" name="Freeform 2"/>
          <p:cNvSpPr/>
          <p:nvPr/>
        </p:nvSpPr>
        <p:spPr>
          <a:xfrm rot="-10800000">
            <a:off x="0" y="85725"/>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65678" t="-53247" b="-42955"/>
            </a:stretch>
          </a:blipFill>
        </p:spPr>
      </p:sp>
      <p:sp>
        <p:nvSpPr>
          <p:cNvPr id="3" name="Freeform 3"/>
          <p:cNvSpPr/>
          <p:nvPr/>
        </p:nvSpPr>
        <p:spPr>
          <a:xfrm>
            <a:off x="10142818" y="1765785"/>
            <a:ext cx="7559469" cy="6016411"/>
          </a:xfrm>
          <a:custGeom>
            <a:avLst/>
            <a:gdLst/>
            <a:ahLst/>
            <a:cxnLst/>
            <a:rect l="l" t="t" r="r" b="b"/>
            <a:pathLst>
              <a:path w="7559469" h="6016411">
                <a:moveTo>
                  <a:pt x="0" y="0"/>
                </a:moveTo>
                <a:lnTo>
                  <a:pt x="7559469" y="0"/>
                </a:lnTo>
                <a:lnTo>
                  <a:pt x="7559469" y="6016411"/>
                </a:lnTo>
                <a:lnTo>
                  <a:pt x="0" y="6016411"/>
                </a:lnTo>
                <a:lnTo>
                  <a:pt x="0" y="0"/>
                </a:lnTo>
                <a:close/>
              </a:path>
            </a:pathLst>
          </a:custGeom>
          <a:blipFill>
            <a:blip r:embed="rId2"/>
            <a:stretch>
              <a:fillRect l="-3377" r="-3377" b="-16362"/>
            </a:stretch>
          </a:blipFill>
        </p:spPr>
      </p:sp>
      <p:sp>
        <p:nvSpPr>
          <p:cNvPr id="4" name="TextBox 4"/>
          <p:cNvSpPr txBox="1"/>
          <p:nvPr/>
        </p:nvSpPr>
        <p:spPr>
          <a:xfrm>
            <a:off x="292062" y="2489084"/>
            <a:ext cx="9237894" cy="656590"/>
          </a:xfrm>
          <a:prstGeom prst="rect">
            <a:avLst/>
          </a:prstGeom>
        </p:spPr>
        <p:txBody>
          <a:bodyPr lIns="0" tIns="0" rIns="0" bIns="0" rtlCol="0" anchor="t">
            <a:spAutoFit/>
          </a:bodyPr>
          <a:lstStyle/>
          <a:p>
            <a:pPr marL="410210" lvl="1" indent="-205105" algn="ctr">
              <a:lnSpc>
                <a:spcPts val="2660"/>
              </a:lnSpc>
              <a:spcBef>
                <a:spcPct val="0"/>
              </a:spcBef>
              <a:buAutoNum type="arabicPeriod"/>
            </a:pPr>
            <a:r>
              <a:rPr lang="en-US" sz="1900">
                <a:solidFill>
                  <a:srgbClr val="E8E7FF"/>
                </a:solidFill>
                <a:latin typeface="Montserrat Classic" panose="00000500000000000000"/>
              </a:rPr>
              <a:t>  T</a:t>
            </a:r>
            <a:r>
              <a:rPr lang="en-US" sz="1900">
                <a:solidFill>
                  <a:srgbClr val="E8E7FF"/>
                </a:solidFill>
                <a:latin typeface="Montserrat Classic" panose="00000500000000000000"/>
              </a:rPr>
              <a:t>o begin the search process, we set the current state to the initial state.</a:t>
            </a:r>
            <a:endParaRPr lang="en-US" sz="1900">
              <a:solidFill>
                <a:srgbClr val="E8E7FF"/>
              </a:solidFill>
              <a:latin typeface="Montserrat Classic" panose="00000500000000000000"/>
            </a:endParaRPr>
          </a:p>
          <a:p>
            <a:pPr algn="ctr">
              <a:lnSpc>
                <a:spcPts val="2660"/>
              </a:lnSpc>
              <a:spcBef>
                <a:spcPct val="0"/>
              </a:spcBef>
            </a:pPr>
          </a:p>
        </p:txBody>
      </p:sp>
      <p:sp>
        <p:nvSpPr>
          <p:cNvPr id="5" name="TextBox 5"/>
          <p:cNvSpPr txBox="1"/>
          <p:nvPr/>
        </p:nvSpPr>
        <p:spPr>
          <a:xfrm>
            <a:off x="439724" y="3375059"/>
            <a:ext cx="9399180" cy="989965"/>
          </a:xfrm>
          <a:prstGeom prst="rect">
            <a:avLst/>
          </a:prstGeom>
        </p:spPr>
        <p:txBody>
          <a:bodyPr lIns="0" tIns="0" rIns="0" bIns="0" rtlCol="0" anchor="t">
            <a:spAutoFit/>
          </a:bodyPr>
          <a:lstStyle/>
          <a:p>
            <a:pPr algn="ctr">
              <a:lnSpc>
                <a:spcPts val="2660"/>
              </a:lnSpc>
              <a:spcBef>
                <a:spcPct val="0"/>
              </a:spcBef>
            </a:pPr>
            <a:r>
              <a:rPr lang="en-US" sz="1900">
                <a:solidFill>
                  <a:srgbClr val="E8E7FF"/>
                </a:solidFill>
                <a:latin typeface="Montserrat Classic" panose="00000500000000000000"/>
              </a:rPr>
              <a:t>2.   We then check if the c</a:t>
            </a:r>
            <a:r>
              <a:rPr lang="en-US" sz="1900">
                <a:solidFill>
                  <a:srgbClr val="E8E7FF"/>
                </a:solidFill>
                <a:latin typeface="Montserrat Classic" panose="00000500000000000000"/>
              </a:rPr>
              <a:t>urrent state is the goal state. If it is, we terminate the algorithm and return the result.</a:t>
            </a:r>
            <a:endParaRPr lang="en-US" sz="1900">
              <a:solidFill>
                <a:srgbClr val="E8E7FF"/>
              </a:solidFill>
              <a:latin typeface="Montserrat Classic" panose="00000500000000000000"/>
            </a:endParaRPr>
          </a:p>
          <a:p>
            <a:pPr algn="ctr">
              <a:lnSpc>
                <a:spcPts val="2660"/>
              </a:lnSpc>
              <a:spcBef>
                <a:spcPct val="0"/>
              </a:spcBef>
            </a:pPr>
          </a:p>
        </p:txBody>
      </p:sp>
      <p:sp>
        <p:nvSpPr>
          <p:cNvPr id="6" name="TextBox 6"/>
          <p:cNvSpPr txBox="1"/>
          <p:nvPr/>
        </p:nvSpPr>
        <p:spPr>
          <a:xfrm>
            <a:off x="439724" y="4593624"/>
            <a:ext cx="9048396" cy="989965"/>
          </a:xfrm>
          <a:prstGeom prst="rect">
            <a:avLst/>
          </a:prstGeom>
        </p:spPr>
        <p:txBody>
          <a:bodyPr lIns="0" tIns="0" rIns="0" bIns="0" rtlCol="0" anchor="t">
            <a:spAutoFit/>
          </a:bodyPr>
          <a:lstStyle/>
          <a:p>
            <a:pPr algn="ctr">
              <a:lnSpc>
                <a:spcPts val="2660"/>
              </a:lnSpc>
            </a:pPr>
            <a:r>
              <a:rPr lang="en-US" sz="1900">
                <a:solidFill>
                  <a:srgbClr val="E8E7FF"/>
                </a:solidFill>
                <a:latin typeface="Montserrat Classic" panose="00000500000000000000"/>
              </a:rPr>
              <a:t>3.   If the current state is not the goal state, we generate the set of possible successor states that can be reached from the current state.</a:t>
            </a:r>
            <a:endParaRPr lang="en-US" sz="1900">
              <a:solidFill>
                <a:srgbClr val="E8E7FF"/>
              </a:solidFill>
              <a:latin typeface="Montserrat Classic" panose="00000500000000000000"/>
            </a:endParaRPr>
          </a:p>
          <a:p>
            <a:pPr algn="ctr">
              <a:lnSpc>
                <a:spcPts val="2660"/>
              </a:lnSpc>
              <a:spcBef>
                <a:spcPct val="0"/>
              </a:spcBef>
            </a:pPr>
          </a:p>
        </p:txBody>
      </p:sp>
      <p:sp>
        <p:nvSpPr>
          <p:cNvPr id="7" name="TextBox 7"/>
          <p:cNvSpPr txBox="1"/>
          <p:nvPr/>
        </p:nvSpPr>
        <p:spPr>
          <a:xfrm>
            <a:off x="292062" y="5545489"/>
            <a:ext cx="9804949" cy="989965"/>
          </a:xfrm>
          <a:prstGeom prst="rect">
            <a:avLst/>
          </a:prstGeom>
        </p:spPr>
        <p:txBody>
          <a:bodyPr lIns="0" tIns="0" rIns="0" bIns="0" rtlCol="0" anchor="t">
            <a:spAutoFit/>
          </a:bodyPr>
          <a:lstStyle/>
          <a:p>
            <a:pPr algn="ctr">
              <a:lnSpc>
                <a:spcPts val="2660"/>
              </a:lnSpc>
            </a:pPr>
            <a:r>
              <a:rPr lang="en-US" sz="1900">
                <a:solidFill>
                  <a:srgbClr val="E8E7FF"/>
                </a:solidFill>
                <a:latin typeface="Montserrat Classic" panose="00000500000000000000"/>
              </a:rPr>
              <a:t>4.   For each successor state, we check if it has already been visited. If it has, we skip it, else we add it to the queue of states to be visited.</a:t>
            </a:r>
            <a:endParaRPr lang="en-US" sz="1900">
              <a:solidFill>
                <a:srgbClr val="E8E7FF"/>
              </a:solidFill>
              <a:latin typeface="Montserrat Classic" panose="00000500000000000000"/>
            </a:endParaRPr>
          </a:p>
          <a:p>
            <a:pPr algn="ctr">
              <a:lnSpc>
                <a:spcPts val="2660"/>
              </a:lnSpc>
              <a:spcBef>
                <a:spcPct val="0"/>
              </a:spcBef>
            </a:pPr>
          </a:p>
        </p:txBody>
      </p:sp>
      <p:sp>
        <p:nvSpPr>
          <p:cNvPr id="8" name="TextBox 8"/>
          <p:cNvSpPr txBox="1"/>
          <p:nvPr/>
        </p:nvSpPr>
        <p:spPr>
          <a:xfrm>
            <a:off x="748778" y="6608965"/>
            <a:ext cx="8891516" cy="1258956"/>
          </a:xfrm>
          <a:prstGeom prst="rect">
            <a:avLst/>
          </a:prstGeom>
        </p:spPr>
        <p:txBody>
          <a:bodyPr lIns="0" tIns="0" rIns="0" bIns="0" rtlCol="0" anchor="t">
            <a:spAutoFit/>
          </a:bodyPr>
          <a:lstStyle/>
          <a:p>
            <a:pPr algn="ctr">
              <a:lnSpc>
                <a:spcPts val="2525"/>
              </a:lnSpc>
            </a:pPr>
            <a:r>
              <a:rPr lang="en-US" sz="1805">
                <a:solidFill>
                  <a:srgbClr val="E8E7FF"/>
                </a:solidFill>
                <a:latin typeface="Montserrat Classic" panose="00000500000000000000"/>
              </a:rPr>
              <a:t>  Next, we set the next state in the queue as the current state and check if it's                               the goal state. If it is, we return the result. If not, we repeat the previous step until we find the goal state or explore all the states.</a:t>
            </a:r>
            <a:endParaRPr lang="en-US" sz="1805">
              <a:solidFill>
                <a:srgbClr val="E8E7FF"/>
              </a:solidFill>
              <a:latin typeface="Montserrat Classic" panose="00000500000000000000"/>
            </a:endParaRPr>
          </a:p>
          <a:p>
            <a:pPr algn="ctr">
              <a:lnSpc>
                <a:spcPts val="2525"/>
              </a:lnSpc>
              <a:spcBef>
                <a:spcPct val="0"/>
              </a:spcBef>
            </a:pPr>
          </a:p>
        </p:txBody>
      </p:sp>
      <p:sp>
        <p:nvSpPr>
          <p:cNvPr id="9" name="TextBox 9"/>
          <p:cNvSpPr txBox="1"/>
          <p:nvPr/>
        </p:nvSpPr>
        <p:spPr>
          <a:xfrm>
            <a:off x="292690" y="8048896"/>
            <a:ext cx="8312392" cy="989965"/>
          </a:xfrm>
          <a:prstGeom prst="rect">
            <a:avLst/>
          </a:prstGeom>
        </p:spPr>
        <p:txBody>
          <a:bodyPr lIns="0" tIns="0" rIns="0" bIns="0" rtlCol="0" anchor="t">
            <a:spAutoFit/>
          </a:bodyPr>
          <a:lstStyle/>
          <a:p>
            <a:pPr algn="ctr">
              <a:lnSpc>
                <a:spcPts val="2660"/>
              </a:lnSpc>
            </a:pPr>
            <a:r>
              <a:rPr lang="en-US" sz="1900">
                <a:solidFill>
                  <a:srgbClr val="E8E7FF"/>
                </a:solidFill>
                <a:latin typeface="Montserrat Classic" panose="00000500000000000000"/>
              </a:rPr>
              <a:t>6.   If all possible states have been explored and the goal state still needs to be found, we return with no solution.</a:t>
            </a:r>
            <a:endParaRPr lang="en-US" sz="1900">
              <a:solidFill>
                <a:srgbClr val="E8E7FF"/>
              </a:solidFill>
              <a:latin typeface="Montserrat Classic" panose="00000500000000000000"/>
            </a:endParaRPr>
          </a:p>
          <a:p>
            <a:pPr algn="ctr">
              <a:lnSpc>
                <a:spcPts val="2660"/>
              </a:lnSpc>
              <a:spcBef>
                <a:spcPct val="0"/>
              </a:spcBef>
            </a:pPr>
          </a:p>
        </p:txBody>
      </p:sp>
      <p:sp>
        <p:nvSpPr>
          <p:cNvPr id="10" name="TextBox 10"/>
          <p:cNvSpPr txBox="1"/>
          <p:nvPr/>
        </p:nvSpPr>
        <p:spPr>
          <a:xfrm>
            <a:off x="556968" y="6608965"/>
            <a:ext cx="191810" cy="323215"/>
          </a:xfrm>
          <a:prstGeom prst="rect">
            <a:avLst/>
          </a:prstGeom>
        </p:spPr>
        <p:txBody>
          <a:bodyPr lIns="0" tIns="0" rIns="0" bIns="0" rtlCol="0" anchor="t">
            <a:spAutoFit/>
          </a:bodyPr>
          <a:lstStyle/>
          <a:p>
            <a:pPr algn="ctr">
              <a:lnSpc>
                <a:spcPts val="2660"/>
              </a:lnSpc>
              <a:spcBef>
                <a:spcPct val="0"/>
              </a:spcBef>
            </a:pPr>
            <a:r>
              <a:rPr lang="en-US" sz="1900">
                <a:solidFill>
                  <a:srgbClr val="E8E7FF"/>
                </a:solidFill>
                <a:latin typeface="Montserrat Classic" panose="00000500000000000000"/>
              </a:rPr>
              <a:t>5.</a:t>
            </a:r>
            <a:endParaRPr lang="en-US" sz="1900">
              <a:solidFill>
                <a:srgbClr val="E8E7FF"/>
              </a:solidFill>
              <a:latin typeface="Montserrat Classic" panose="00000500000000000000"/>
            </a:endParaRPr>
          </a:p>
        </p:txBody>
      </p:sp>
      <p:sp>
        <p:nvSpPr>
          <p:cNvPr id="11" name="TextBox 11"/>
          <p:cNvSpPr txBox="1"/>
          <p:nvPr/>
        </p:nvSpPr>
        <p:spPr>
          <a:xfrm>
            <a:off x="292690" y="971550"/>
            <a:ext cx="9546214" cy="1333832"/>
          </a:xfrm>
          <a:prstGeom prst="rect">
            <a:avLst/>
          </a:prstGeom>
        </p:spPr>
        <p:txBody>
          <a:bodyPr lIns="0" tIns="0" rIns="0" bIns="0" rtlCol="0" anchor="t">
            <a:spAutoFit/>
          </a:bodyPr>
          <a:lstStyle/>
          <a:p>
            <a:pPr algn="ctr">
              <a:lnSpc>
                <a:spcPts val="3565"/>
              </a:lnSpc>
            </a:pPr>
            <a:r>
              <a:rPr lang="en-US" sz="2550">
                <a:solidFill>
                  <a:srgbClr val="F2A237"/>
                </a:solidFill>
                <a:latin typeface="Montserrat Classic Bold" panose="00000800000000000000"/>
              </a:rPr>
              <a:t>Steps in State Space Search</a:t>
            </a:r>
            <a:endParaRPr lang="en-US" sz="2550">
              <a:solidFill>
                <a:srgbClr val="F2A237"/>
              </a:solidFill>
              <a:latin typeface="Montserrat Classic Bold" panose="00000800000000000000"/>
            </a:endParaRPr>
          </a:p>
          <a:p>
            <a:pPr algn="ctr">
              <a:lnSpc>
                <a:spcPts val="3565"/>
              </a:lnSpc>
            </a:pPr>
            <a:r>
              <a:rPr lang="en-US" sz="2550">
                <a:solidFill>
                  <a:srgbClr val="F2A237"/>
                </a:solidFill>
                <a:latin typeface="Montserrat Classic Bold" panose="00000800000000000000"/>
              </a:rPr>
              <a:t>The steps involved in state space search are as follows :</a:t>
            </a:r>
            <a:endParaRPr lang="en-US" sz="2550">
              <a:solidFill>
                <a:srgbClr val="F2A237"/>
              </a:solidFill>
              <a:latin typeface="Montserrat Classic Bold" panose="00000800000000000000"/>
            </a:endParaRPr>
          </a:p>
          <a:p>
            <a:pPr algn="ctr">
              <a:lnSpc>
                <a:spcPts val="3565"/>
              </a:lnSpc>
              <a:spcBef>
                <a:spcPct val="0"/>
              </a:spcBef>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9B9FF"/>
        </a:solidFill>
        <a:effectLst/>
      </p:bgPr>
    </p:bg>
    <p:spTree>
      <p:nvGrpSpPr>
        <p:cNvPr id="1" name=""/>
        <p:cNvGrpSpPr/>
        <p:nvPr/>
      </p:nvGrpSpPr>
      <p:grpSpPr>
        <a:xfrm>
          <a:off x="0" y="0"/>
          <a:ext cx="0" cy="0"/>
          <a:chOff x="0" y="0"/>
          <a:chExt cx="0" cy="0"/>
        </a:xfrm>
      </p:grpSpPr>
      <p:grpSp>
        <p:nvGrpSpPr>
          <p:cNvPr id="2" name="Group 2"/>
          <p:cNvGrpSpPr/>
          <p:nvPr/>
        </p:nvGrpSpPr>
        <p:grpSpPr>
          <a:xfrm rot="0">
            <a:off x="9144000" y="-248577"/>
            <a:ext cx="9696760" cy="10784153"/>
            <a:chOff x="0" y="0"/>
            <a:chExt cx="2553879" cy="2840271"/>
          </a:xfrm>
        </p:grpSpPr>
        <p:sp>
          <p:nvSpPr>
            <p:cNvPr id="3" name="Freeform 3"/>
            <p:cNvSpPr/>
            <p:nvPr/>
          </p:nvSpPr>
          <p:spPr>
            <a:xfrm>
              <a:off x="0" y="0"/>
              <a:ext cx="2553879" cy="2840271"/>
            </a:xfrm>
            <a:custGeom>
              <a:avLst/>
              <a:gdLst/>
              <a:ahLst/>
              <a:cxnLst/>
              <a:rect l="l" t="t" r="r" b="b"/>
              <a:pathLst>
                <a:path w="2553879" h="2840271">
                  <a:moveTo>
                    <a:pt x="0" y="0"/>
                  </a:moveTo>
                  <a:lnTo>
                    <a:pt x="2553879" y="0"/>
                  </a:lnTo>
                  <a:lnTo>
                    <a:pt x="2553879" y="2840271"/>
                  </a:lnTo>
                  <a:lnTo>
                    <a:pt x="0" y="2840271"/>
                  </a:lnTo>
                  <a:close/>
                </a:path>
              </a:pathLst>
            </a:custGeom>
            <a:solidFill>
              <a:srgbClr val="FFFFFF"/>
            </a:solidFill>
          </p:spPr>
        </p:sp>
        <p:sp>
          <p:nvSpPr>
            <p:cNvPr id="4" name="TextBox 4"/>
            <p:cNvSpPr txBox="1"/>
            <p:nvPr/>
          </p:nvSpPr>
          <p:spPr>
            <a:xfrm>
              <a:off x="0" y="-38100"/>
              <a:ext cx="2553879" cy="2878371"/>
            </a:xfrm>
            <a:prstGeom prst="rect">
              <a:avLst/>
            </a:prstGeom>
          </p:spPr>
          <p:txBody>
            <a:bodyPr lIns="50800" tIns="50800" rIns="50800" bIns="50800" rtlCol="0" anchor="ctr"/>
            <a:lstStyle/>
            <a:p>
              <a:pPr algn="ctr">
                <a:lnSpc>
                  <a:spcPts val="2660"/>
                </a:lnSpc>
              </a:pPr>
            </a:p>
          </p:txBody>
        </p:sp>
      </p:grpSp>
      <p:sp>
        <p:nvSpPr>
          <p:cNvPr id="5" name="Freeform 5"/>
          <p:cNvSpPr/>
          <p:nvPr/>
        </p:nvSpPr>
        <p:spPr>
          <a:xfrm>
            <a:off x="10389619" y="5318412"/>
            <a:ext cx="7676887" cy="4968588"/>
          </a:xfrm>
          <a:custGeom>
            <a:avLst/>
            <a:gdLst/>
            <a:ahLst/>
            <a:cxnLst/>
            <a:rect l="l" t="t" r="r" b="b"/>
            <a:pathLst>
              <a:path w="7676887" h="4968588">
                <a:moveTo>
                  <a:pt x="0" y="0"/>
                </a:moveTo>
                <a:lnTo>
                  <a:pt x="7676887" y="0"/>
                </a:lnTo>
                <a:lnTo>
                  <a:pt x="7676887" y="4968588"/>
                </a:lnTo>
                <a:lnTo>
                  <a:pt x="0" y="4968588"/>
                </a:lnTo>
                <a:lnTo>
                  <a:pt x="0" y="0"/>
                </a:lnTo>
                <a:close/>
              </a:path>
            </a:pathLst>
          </a:custGeom>
          <a:blipFill>
            <a:blip r:embed="rId1"/>
            <a:stretch>
              <a:fillRect l="-862" r="-7006"/>
            </a:stretch>
          </a:blipFill>
        </p:spPr>
      </p:sp>
      <p:sp>
        <p:nvSpPr>
          <p:cNvPr id="6" name="Freeform 6"/>
          <p:cNvSpPr/>
          <p:nvPr/>
        </p:nvSpPr>
        <p:spPr>
          <a:xfrm>
            <a:off x="220678" y="231386"/>
            <a:ext cx="8362008" cy="4912114"/>
          </a:xfrm>
          <a:custGeom>
            <a:avLst/>
            <a:gdLst/>
            <a:ahLst/>
            <a:cxnLst/>
            <a:rect l="l" t="t" r="r" b="b"/>
            <a:pathLst>
              <a:path w="8362008" h="4912114">
                <a:moveTo>
                  <a:pt x="0" y="0"/>
                </a:moveTo>
                <a:lnTo>
                  <a:pt x="8362009" y="0"/>
                </a:lnTo>
                <a:lnTo>
                  <a:pt x="8362009" y="4912114"/>
                </a:lnTo>
                <a:lnTo>
                  <a:pt x="0" y="4912114"/>
                </a:lnTo>
                <a:lnTo>
                  <a:pt x="0" y="0"/>
                </a:lnTo>
                <a:close/>
              </a:path>
            </a:pathLst>
          </a:custGeom>
          <a:blipFill>
            <a:blip r:embed="rId2"/>
            <a:stretch>
              <a:fillRect r="-702"/>
            </a:stretch>
          </a:blipFill>
        </p:spPr>
      </p:sp>
      <p:sp>
        <p:nvSpPr>
          <p:cNvPr id="7" name="Freeform 7"/>
          <p:cNvSpPr/>
          <p:nvPr/>
        </p:nvSpPr>
        <p:spPr>
          <a:xfrm rot="-6317602">
            <a:off x="5871521" y="5445807"/>
            <a:ext cx="4832789" cy="3576264"/>
          </a:xfrm>
          <a:custGeom>
            <a:avLst/>
            <a:gdLst/>
            <a:ahLst/>
            <a:cxnLst/>
            <a:rect l="l" t="t" r="r" b="b"/>
            <a:pathLst>
              <a:path w="4832789" h="3576264">
                <a:moveTo>
                  <a:pt x="0" y="0"/>
                </a:moveTo>
                <a:lnTo>
                  <a:pt x="4832789" y="0"/>
                </a:lnTo>
                <a:lnTo>
                  <a:pt x="4832789" y="3576264"/>
                </a:lnTo>
                <a:lnTo>
                  <a:pt x="0" y="35762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1196518" y="5657494"/>
            <a:ext cx="6062782" cy="521336"/>
          </a:xfrm>
          <a:prstGeom prst="rect">
            <a:avLst/>
          </a:prstGeom>
        </p:spPr>
        <p:txBody>
          <a:bodyPr lIns="0" tIns="0" rIns="0" bIns="0" rtlCol="0" anchor="t">
            <a:spAutoFit/>
          </a:bodyPr>
          <a:lstStyle/>
          <a:p>
            <a:pPr algn="ctr">
              <a:lnSpc>
                <a:spcPts val="4340"/>
              </a:lnSpc>
              <a:spcBef>
                <a:spcPct val="0"/>
              </a:spcBef>
            </a:pPr>
            <a:r>
              <a:rPr lang="en-US" sz="3100">
                <a:solidFill>
                  <a:srgbClr val="E8E7FF"/>
                </a:solidFill>
                <a:latin typeface="Montserrat Classic" panose="00000500000000000000"/>
              </a:rPr>
              <a:t>Acharya Narendra Dev College </a:t>
            </a:r>
            <a:endParaRPr lang="en-US" sz="3100">
              <a:solidFill>
                <a:srgbClr val="E8E7FF"/>
              </a:solidFill>
              <a:latin typeface="Montserrat Classic" panose="00000500000000000000"/>
            </a:endParaRPr>
          </a:p>
        </p:txBody>
      </p:sp>
      <p:sp>
        <p:nvSpPr>
          <p:cNvPr id="9" name="TextBox 9"/>
          <p:cNvSpPr txBox="1"/>
          <p:nvPr/>
        </p:nvSpPr>
        <p:spPr>
          <a:xfrm>
            <a:off x="9144000" y="1974972"/>
            <a:ext cx="9231367" cy="1348741"/>
          </a:xfrm>
          <a:prstGeom prst="rect">
            <a:avLst/>
          </a:prstGeom>
        </p:spPr>
        <p:txBody>
          <a:bodyPr lIns="0" tIns="0" rIns="0" bIns="0" rtlCol="0" anchor="t">
            <a:spAutoFit/>
          </a:bodyPr>
          <a:lstStyle/>
          <a:p>
            <a:pPr algn="ctr">
              <a:lnSpc>
                <a:spcPts val="5460"/>
              </a:lnSpc>
              <a:spcBef>
                <a:spcPct val="0"/>
              </a:spcBef>
            </a:pPr>
            <a:r>
              <a:rPr lang="en-US" sz="3900">
                <a:solidFill>
                  <a:srgbClr val="000000"/>
                </a:solidFill>
                <a:latin typeface="Montserrat Classic" panose="00000500000000000000"/>
              </a:rPr>
              <a:t>We need to reach ANDC from Govindpuri Metro Station</a:t>
            </a:r>
            <a:endParaRPr lang="en-US" sz="3900">
              <a:solidFill>
                <a:srgbClr val="000000"/>
              </a:solidFill>
              <a:latin typeface="Montserrat Classic"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6EBF6"/>
        </a:solidFill>
        <a:effectLst/>
      </p:bgPr>
    </p:bg>
    <p:spTree>
      <p:nvGrpSpPr>
        <p:cNvPr id="1" name=""/>
        <p:cNvGrpSpPr/>
        <p:nvPr/>
      </p:nvGrpSpPr>
      <p:grpSpPr>
        <a:xfrm>
          <a:off x="0" y="0"/>
          <a:ext cx="0" cy="0"/>
          <a:chOff x="0" y="0"/>
          <a:chExt cx="0" cy="0"/>
        </a:xfrm>
      </p:grpSpPr>
      <p:grpSp>
        <p:nvGrpSpPr>
          <p:cNvPr id="2" name="Group 2"/>
          <p:cNvGrpSpPr/>
          <p:nvPr/>
        </p:nvGrpSpPr>
        <p:grpSpPr>
          <a:xfrm rot="0">
            <a:off x="9144000" y="-248577"/>
            <a:ext cx="9696760" cy="10784153"/>
            <a:chOff x="0" y="0"/>
            <a:chExt cx="2553879" cy="2840271"/>
          </a:xfrm>
        </p:grpSpPr>
        <p:sp>
          <p:nvSpPr>
            <p:cNvPr id="3" name="Freeform 3"/>
            <p:cNvSpPr/>
            <p:nvPr/>
          </p:nvSpPr>
          <p:spPr>
            <a:xfrm>
              <a:off x="0" y="0"/>
              <a:ext cx="2553879" cy="2840271"/>
            </a:xfrm>
            <a:custGeom>
              <a:avLst/>
              <a:gdLst/>
              <a:ahLst/>
              <a:cxnLst/>
              <a:rect l="l" t="t" r="r" b="b"/>
              <a:pathLst>
                <a:path w="2553879" h="2840271">
                  <a:moveTo>
                    <a:pt x="0" y="0"/>
                  </a:moveTo>
                  <a:lnTo>
                    <a:pt x="2553879" y="0"/>
                  </a:lnTo>
                  <a:lnTo>
                    <a:pt x="2553879" y="2840271"/>
                  </a:lnTo>
                  <a:lnTo>
                    <a:pt x="0" y="2840271"/>
                  </a:lnTo>
                  <a:close/>
                </a:path>
              </a:pathLst>
            </a:custGeom>
            <a:solidFill>
              <a:srgbClr val="143D72"/>
            </a:solidFill>
          </p:spPr>
        </p:sp>
        <p:sp>
          <p:nvSpPr>
            <p:cNvPr id="4" name="TextBox 4"/>
            <p:cNvSpPr txBox="1"/>
            <p:nvPr/>
          </p:nvSpPr>
          <p:spPr>
            <a:xfrm>
              <a:off x="0" y="-38100"/>
              <a:ext cx="2553879" cy="2878371"/>
            </a:xfrm>
            <a:prstGeom prst="rect">
              <a:avLst/>
            </a:prstGeom>
          </p:spPr>
          <p:txBody>
            <a:bodyPr lIns="50800" tIns="50800" rIns="50800" bIns="50800" rtlCol="0" anchor="ctr"/>
            <a:lstStyle/>
            <a:p>
              <a:pPr algn="ctr">
                <a:lnSpc>
                  <a:spcPts val="2660"/>
                </a:lnSpc>
              </a:pPr>
            </a:p>
          </p:txBody>
        </p:sp>
      </p:grpSp>
      <p:sp>
        <p:nvSpPr>
          <p:cNvPr id="5" name="Freeform 5"/>
          <p:cNvSpPr/>
          <p:nvPr/>
        </p:nvSpPr>
        <p:spPr>
          <a:xfrm>
            <a:off x="314589" y="2465206"/>
            <a:ext cx="8680395" cy="6427213"/>
          </a:xfrm>
          <a:custGeom>
            <a:avLst/>
            <a:gdLst/>
            <a:ahLst/>
            <a:cxnLst/>
            <a:rect l="l" t="t" r="r" b="b"/>
            <a:pathLst>
              <a:path w="8680395" h="6427213">
                <a:moveTo>
                  <a:pt x="0" y="0"/>
                </a:moveTo>
                <a:lnTo>
                  <a:pt x="8680395" y="0"/>
                </a:lnTo>
                <a:lnTo>
                  <a:pt x="8680395" y="6427213"/>
                </a:lnTo>
                <a:lnTo>
                  <a:pt x="0" y="6427213"/>
                </a:lnTo>
                <a:lnTo>
                  <a:pt x="0" y="0"/>
                </a:lnTo>
                <a:close/>
              </a:path>
            </a:pathLst>
          </a:custGeom>
          <a:blipFill>
            <a:blip r:embed="rId1"/>
            <a:stretch>
              <a:fillRect l="-867" r="-867"/>
            </a:stretch>
          </a:blipFill>
        </p:spPr>
      </p:sp>
      <p:sp>
        <p:nvSpPr>
          <p:cNvPr id="6" name="Freeform 6"/>
          <p:cNvSpPr/>
          <p:nvPr/>
        </p:nvSpPr>
        <p:spPr>
          <a:xfrm>
            <a:off x="9311434" y="1028700"/>
            <a:ext cx="8740903" cy="1724192"/>
          </a:xfrm>
          <a:custGeom>
            <a:avLst/>
            <a:gdLst/>
            <a:ahLst/>
            <a:cxnLst/>
            <a:rect l="l" t="t" r="r" b="b"/>
            <a:pathLst>
              <a:path w="8740903" h="1724192">
                <a:moveTo>
                  <a:pt x="0" y="0"/>
                </a:moveTo>
                <a:lnTo>
                  <a:pt x="8740903" y="0"/>
                </a:lnTo>
                <a:lnTo>
                  <a:pt x="8740903" y="1724192"/>
                </a:lnTo>
                <a:lnTo>
                  <a:pt x="0" y="1724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70085" y="-80727"/>
            <a:ext cx="18458085" cy="10367727"/>
          </a:xfrm>
          <a:custGeom>
            <a:avLst/>
            <a:gdLst/>
            <a:ahLst/>
            <a:cxnLst/>
            <a:rect l="l" t="t" r="r" b="b"/>
            <a:pathLst>
              <a:path w="18458085" h="10367727">
                <a:moveTo>
                  <a:pt x="0" y="0"/>
                </a:moveTo>
                <a:lnTo>
                  <a:pt x="18458085" y="0"/>
                </a:lnTo>
                <a:lnTo>
                  <a:pt x="18458085" y="10367727"/>
                </a:lnTo>
                <a:lnTo>
                  <a:pt x="0" y="10367727"/>
                </a:lnTo>
                <a:lnTo>
                  <a:pt x="0" y="0"/>
                </a:lnTo>
                <a:close/>
              </a:path>
            </a:pathLst>
          </a:custGeom>
          <a:blipFill>
            <a:blip r:embed="rId4"/>
            <a:stretch>
              <a:fillRect l="-8955" t="-2416" r="-23771" b="-15733"/>
            </a:stretch>
          </a:blipFill>
        </p:spPr>
      </p:sp>
      <p:sp>
        <p:nvSpPr>
          <p:cNvPr id="8" name="Freeform 8"/>
          <p:cNvSpPr/>
          <p:nvPr/>
        </p:nvSpPr>
        <p:spPr>
          <a:xfrm>
            <a:off x="13083449" y="4441179"/>
            <a:ext cx="4175851" cy="2275559"/>
          </a:xfrm>
          <a:custGeom>
            <a:avLst/>
            <a:gdLst/>
            <a:ahLst/>
            <a:cxnLst/>
            <a:rect l="l" t="t" r="r" b="b"/>
            <a:pathLst>
              <a:path w="4175851" h="2275559">
                <a:moveTo>
                  <a:pt x="0" y="0"/>
                </a:moveTo>
                <a:lnTo>
                  <a:pt x="4175851" y="0"/>
                </a:lnTo>
                <a:lnTo>
                  <a:pt x="4175851" y="2275560"/>
                </a:lnTo>
                <a:lnTo>
                  <a:pt x="0" y="2275560"/>
                </a:lnTo>
                <a:lnTo>
                  <a:pt x="0" y="0"/>
                </a:lnTo>
                <a:close/>
              </a:path>
            </a:pathLst>
          </a:custGeom>
          <a:blipFill>
            <a:blip r:embed="rId5"/>
            <a:stretch>
              <a:fillRect/>
            </a:stretch>
          </a:blipFill>
        </p:spPr>
      </p:sp>
      <p:sp>
        <p:nvSpPr>
          <p:cNvPr id="9" name="Freeform 9"/>
          <p:cNvSpPr/>
          <p:nvPr/>
        </p:nvSpPr>
        <p:spPr>
          <a:xfrm>
            <a:off x="12286065" y="3384976"/>
            <a:ext cx="5485366" cy="3640543"/>
          </a:xfrm>
          <a:custGeom>
            <a:avLst/>
            <a:gdLst/>
            <a:ahLst/>
            <a:cxnLst/>
            <a:rect l="l" t="t" r="r" b="b"/>
            <a:pathLst>
              <a:path w="5485366" h="3640543">
                <a:moveTo>
                  <a:pt x="0" y="0"/>
                </a:moveTo>
                <a:lnTo>
                  <a:pt x="5485366" y="0"/>
                </a:lnTo>
                <a:lnTo>
                  <a:pt x="5485366" y="3640543"/>
                </a:lnTo>
                <a:lnTo>
                  <a:pt x="0" y="3640543"/>
                </a:lnTo>
                <a:lnTo>
                  <a:pt x="0" y="0"/>
                </a:lnTo>
                <a:close/>
              </a:path>
            </a:pathLst>
          </a:custGeom>
          <a:blipFill>
            <a:blip r:embed="rId6"/>
            <a:stretch>
              <a:fillRect l="-1749" r="-1749"/>
            </a:stretch>
          </a:blipFill>
        </p:spPr>
      </p:sp>
      <p:sp>
        <p:nvSpPr>
          <p:cNvPr id="10" name="Freeform 10"/>
          <p:cNvSpPr/>
          <p:nvPr/>
        </p:nvSpPr>
        <p:spPr>
          <a:xfrm>
            <a:off x="13269512" y="3777068"/>
            <a:ext cx="3518472" cy="664112"/>
          </a:xfrm>
          <a:custGeom>
            <a:avLst/>
            <a:gdLst/>
            <a:ahLst/>
            <a:cxnLst/>
            <a:rect l="l" t="t" r="r" b="b"/>
            <a:pathLst>
              <a:path w="3518472" h="664112">
                <a:moveTo>
                  <a:pt x="0" y="0"/>
                </a:moveTo>
                <a:lnTo>
                  <a:pt x="3518472" y="0"/>
                </a:lnTo>
                <a:lnTo>
                  <a:pt x="3518472" y="664111"/>
                </a:lnTo>
                <a:lnTo>
                  <a:pt x="0" y="664111"/>
                </a:lnTo>
                <a:lnTo>
                  <a:pt x="0" y="0"/>
                </a:lnTo>
                <a:close/>
              </a:path>
            </a:pathLst>
          </a:custGeom>
          <a:blipFill>
            <a:blip r:embed="rId7"/>
            <a:stretch>
              <a:fillRect/>
            </a:stretch>
          </a:blipFill>
        </p:spPr>
      </p:sp>
      <p:sp>
        <p:nvSpPr>
          <p:cNvPr id="11" name="TextBox 11"/>
          <p:cNvSpPr txBox="1"/>
          <p:nvPr/>
        </p:nvSpPr>
        <p:spPr>
          <a:xfrm>
            <a:off x="176301" y="1750703"/>
            <a:ext cx="11353025" cy="1002189"/>
          </a:xfrm>
          <a:prstGeom prst="rect">
            <a:avLst/>
          </a:prstGeom>
        </p:spPr>
        <p:txBody>
          <a:bodyPr lIns="0" tIns="0" rIns="0" bIns="0" rtlCol="0" anchor="t">
            <a:spAutoFit/>
          </a:bodyPr>
          <a:lstStyle/>
          <a:p>
            <a:pPr algn="ctr">
              <a:lnSpc>
                <a:spcPts val="8195"/>
              </a:lnSpc>
              <a:spcBef>
                <a:spcPct val="0"/>
              </a:spcBef>
            </a:pPr>
            <a:r>
              <a:rPr lang="en-US" sz="5855">
                <a:solidFill>
                  <a:srgbClr val="F2A237"/>
                </a:solidFill>
                <a:latin typeface="Montserrat Classic Bold" panose="00000800000000000000"/>
              </a:rPr>
              <a:t>8 - Puzzle Problem  :</a:t>
            </a:r>
            <a:endParaRPr lang="en-US" sz="5855">
              <a:solidFill>
                <a:srgbClr val="F2A237"/>
              </a:solidFill>
              <a:latin typeface="Montserrat Classic Bold" panose="00000800000000000000"/>
            </a:endParaRPr>
          </a:p>
        </p:txBody>
      </p:sp>
      <p:sp>
        <p:nvSpPr>
          <p:cNvPr id="12" name="TextBox 12"/>
          <p:cNvSpPr txBox="1"/>
          <p:nvPr/>
        </p:nvSpPr>
        <p:spPr>
          <a:xfrm>
            <a:off x="13530881" y="3882428"/>
            <a:ext cx="2995734" cy="405765"/>
          </a:xfrm>
          <a:prstGeom prst="rect">
            <a:avLst/>
          </a:prstGeom>
        </p:spPr>
        <p:txBody>
          <a:bodyPr lIns="0" tIns="0" rIns="0" bIns="0" rtlCol="0" anchor="t">
            <a:spAutoFit/>
          </a:bodyPr>
          <a:lstStyle/>
          <a:p>
            <a:pPr algn="ctr">
              <a:lnSpc>
                <a:spcPts val="3360"/>
              </a:lnSpc>
              <a:spcBef>
                <a:spcPct val="0"/>
              </a:spcBef>
            </a:pPr>
            <a:r>
              <a:rPr lang="en-US" sz="2400">
                <a:solidFill>
                  <a:srgbClr val="D6EBF6"/>
                </a:solidFill>
                <a:latin typeface="Montserrat Classic" panose="00000500000000000000"/>
              </a:rPr>
              <a:t>Example: 8-puzzle </a:t>
            </a:r>
            <a:endParaRPr lang="en-US" sz="2400">
              <a:solidFill>
                <a:srgbClr val="D6EBF6"/>
              </a:solidFill>
              <a:latin typeface="Montserrat Classic" panose="00000500000000000000"/>
            </a:endParaRPr>
          </a:p>
        </p:txBody>
      </p:sp>
      <p:sp>
        <p:nvSpPr>
          <p:cNvPr id="13" name="TextBox 13"/>
          <p:cNvSpPr txBox="1"/>
          <p:nvPr/>
        </p:nvSpPr>
        <p:spPr>
          <a:xfrm>
            <a:off x="590650" y="3564439"/>
            <a:ext cx="10762375" cy="2651015"/>
          </a:xfrm>
          <a:prstGeom prst="rect">
            <a:avLst/>
          </a:prstGeom>
        </p:spPr>
        <p:txBody>
          <a:bodyPr lIns="0" tIns="0" rIns="0" bIns="0" rtlCol="0" anchor="t">
            <a:spAutoFit/>
          </a:bodyPr>
          <a:lstStyle/>
          <a:p>
            <a:pPr algn="ctr">
              <a:lnSpc>
                <a:spcPts val="4030"/>
              </a:lnSpc>
            </a:pPr>
            <a:r>
              <a:rPr lang="en-US" sz="2875">
                <a:solidFill>
                  <a:srgbClr val="D6EBF6"/>
                </a:solidFill>
                <a:latin typeface="Montserrat Classic" panose="00000500000000000000"/>
              </a:rPr>
              <a:t>It is a sliding puzzle game consisting of 8 numbered tiles arranged in a 3x3 grid and one blank space. The game aims to rearrange the tiles from their initial state to a final goal state by sliding them into the blank space.</a:t>
            </a:r>
            <a:endParaRPr lang="en-US" sz="2875">
              <a:solidFill>
                <a:srgbClr val="D6EBF6"/>
              </a:solidFill>
              <a:latin typeface="Montserrat Classic" panose="00000500000000000000"/>
            </a:endParaRPr>
          </a:p>
          <a:p>
            <a:pPr algn="ctr">
              <a:lnSpc>
                <a:spcPts val="5115"/>
              </a:lnSpc>
              <a:spcBef>
                <a:spcPct val="0"/>
              </a:spcBef>
            </a:pPr>
          </a:p>
        </p:txBody>
      </p:sp>
      <p:sp>
        <p:nvSpPr>
          <p:cNvPr id="14" name="TextBox 14"/>
          <p:cNvSpPr txBox="1"/>
          <p:nvPr/>
        </p:nvSpPr>
        <p:spPr>
          <a:xfrm>
            <a:off x="590650" y="6158304"/>
            <a:ext cx="10938677" cy="2857216"/>
          </a:xfrm>
          <a:prstGeom prst="rect">
            <a:avLst/>
          </a:prstGeom>
        </p:spPr>
        <p:txBody>
          <a:bodyPr lIns="0" tIns="0" rIns="0" bIns="0" rtlCol="0" anchor="t">
            <a:spAutoFit/>
          </a:bodyPr>
          <a:lstStyle/>
          <a:p>
            <a:pPr algn="ctr">
              <a:lnSpc>
                <a:spcPts val="3815"/>
              </a:lnSpc>
            </a:pPr>
            <a:r>
              <a:rPr lang="en-US" sz="2725">
                <a:solidFill>
                  <a:srgbClr val="D6EBF6"/>
                </a:solidFill>
                <a:latin typeface="Montserrat Classic" panose="00000500000000000000"/>
              </a:rPr>
              <a:t>To represent the state space in this problem, we use the nine tiles in the puzzle and their respective positions in the grid. Each state in the state space is represented by a 3x3 array with values ranging from 1 to 8, and the blank space is represented as an empty tile.</a:t>
            </a:r>
            <a:endParaRPr lang="en-US" sz="2725">
              <a:solidFill>
                <a:srgbClr val="D6EBF6"/>
              </a:solidFill>
              <a:latin typeface="Montserrat Classic" panose="00000500000000000000"/>
            </a:endParaRPr>
          </a:p>
          <a:p>
            <a:pPr algn="ctr">
              <a:lnSpc>
                <a:spcPts val="3815"/>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3528</Words>
  <Application>WPS Presentation</Application>
  <PresentationFormat>On-screen Show (4:3)</PresentationFormat>
  <Paragraphs>81</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Bebas Neue Bold</vt:lpstr>
      <vt:lpstr>Montserrat Classic Bold</vt:lpstr>
      <vt:lpstr>Montserrat Classic</vt:lpstr>
      <vt:lpstr>Montserrat Classic Medium</vt:lpstr>
      <vt:lpstr>Segoe Print</vt:lpstr>
      <vt:lpstr>Arial</vt:lpstr>
      <vt:lpstr>Archivo Black</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presentation </dc:title>
  <dc:creator/>
  <cp:lastModifiedBy>Ambedkar Ainampudi</cp:lastModifiedBy>
  <cp:revision>2</cp:revision>
  <dcterms:created xsi:type="dcterms:W3CDTF">2006-08-16T00:00:00Z</dcterms:created>
  <dcterms:modified xsi:type="dcterms:W3CDTF">2024-09-25T18:40:58Z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41AA6A135A44422C86FBFC1DCF548008_12</vt:lpwstr>
  </property>
  <property fmtid="{D5CDD505-2E9C-101B-9397-08002B2CF9AE}" pid="3" name="KSOProductBuildVer">
    <vt:lpwstr>1033-12.2.0.18283</vt:lpwstr>
  </property>
</Properties>
</file>