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4ECE-65F5-B948-6EEC-CA91A6A6C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CE4A3-305A-DFBB-00B6-356922EBE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1CC25-0E1C-44FE-95C6-2788841B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8AF2-E899-8BA8-47E2-7FA8249E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1906-59B3-D2D4-4652-15EB0CF3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1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D8A15-1A27-968A-13E9-5F37C13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33665-34DC-66AC-440F-BCB4F9DCE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8AF6B-5CD8-ABD1-3BE1-39AF5D0B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00357-2E54-B438-91D2-1790EB2D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2B1D1-D7D5-49BB-90DE-B476DE7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1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0829F-D2BF-9AFC-A8EB-76EB956A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70F02-654D-DB69-33E9-FB527A7A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566A1-12D6-30F8-C0C0-267F3DC8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F96C-06BD-B6DF-1298-D1396D70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F7056-0852-1858-1E90-400A104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E1BE-4C2D-2B15-5497-19CD9569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E57E5-0A43-6C9F-9497-634B36DB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C06BB-FC54-25A2-E049-BE9B9765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237D6-3549-A06B-5C2A-19E8DF3A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6DE0-54DA-D157-FE3D-E07FF5CC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768F-FF30-6DE7-4C84-87A619E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17FD6-5D1F-1D34-6AF9-092F2B91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EAD1C-F893-E106-764D-F6A498E7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7DF0D-92AF-358E-A39E-A3FAA98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6B46E-83CC-3FA7-DDA1-01954E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9301-69F9-570D-6831-0BDB0729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A9FE2-2624-7FCE-695C-652D4B604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41D44-D792-995F-0852-03E78B99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63650-C53B-B0E4-B437-7E0301FD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E05FE-8DF1-78A3-E8E9-3F71D94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D8091-E440-8BA4-532D-C572EB9D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88D2-0742-65BD-9508-29CC86AF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77127-779F-6B19-6A93-86172799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C8579-0208-FDC9-84A0-ACBB187D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9ABB9-FD03-FE08-D5C4-8718B1F94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79A6D-3959-2B6E-F9C0-1BD1B8482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ECC59-360C-798A-6313-8E783C0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1D81E-818C-5A4D-7C49-2B70E5D5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BD7F5F-C8BA-E823-06C8-01EB7BBD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E0ED-960B-4029-3479-DA1C889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FD918-44F7-0DCE-65A0-80737E43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2F718-F2BF-70D4-B7E0-31602426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AF1B5-D526-CE01-4741-45961265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980D6-5C41-BF9C-E18C-0663D173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CC080-3190-05C4-0CA4-3C3F9B64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58372-35C5-8372-8EBF-5F2860BC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03F6-7C5D-B612-35DA-54F073B6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A504-8A65-CAB5-065E-BDEF03E2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56D42-7E53-4294-1E68-3889370C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45A49-B863-DAA1-4760-DD00DCCD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F61DD-10C9-81E0-C9DE-29AFE95C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E96D0-0E68-3C1A-AE92-65A7D27B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3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9EEE-C693-A071-350D-C99233A9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7D92A-F0C0-E55E-AC27-444FE3A5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3748B-E042-E2A3-E2A3-76C56215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BCC1C-FB9C-87F1-8DBF-81E66B5B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49B46-AE0A-9AD6-80D6-91BE3F00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FD9FD-B1B1-2E75-C037-2B1BD9C0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C9F07F-7865-349D-E85C-27842FCC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495AC-481C-AFC8-8749-0FA88A64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93D1D-9595-593A-0724-A56F537FF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1BDE42C-8632-4B5A-BB18-F928C5E7DA4C}" type="datetimeFigureOut">
              <a:rPr lang="zh-CN" altLang="en-US" smtClean="0"/>
              <a:pPr/>
              <a:t>2025/9/14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F760-5F77-D32B-70CD-7BD190F8A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C17A6-1AF9-9B2A-5E86-4A588E06B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2DD3EB8-6983-4DB9-9DDD-63F6547B09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39108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C63A-3961-8BDF-D9E7-7A8D25F4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472499"/>
            <a:ext cx="10393680" cy="11734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多源医生主数据匹配项目报告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F40B9-DEE4-13E0-61E6-07730D1D2092}"/>
              </a:ext>
            </a:extLst>
          </p:cNvPr>
          <p:cNvSpPr txBox="1"/>
          <p:nvPr/>
        </p:nvSpPr>
        <p:spPr>
          <a:xfrm>
            <a:off x="1203960" y="2057401"/>
            <a:ext cx="2804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项目背景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算法设计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匹配分析结果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优化建议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A049A2-C40D-0A72-F91E-3DC54D2FC9FD}"/>
              </a:ext>
            </a:extLst>
          </p:cNvPr>
          <p:cNvSpPr txBox="1"/>
          <p:nvPr/>
        </p:nvSpPr>
        <p:spPr>
          <a:xfrm>
            <a:off x="1203960" y="3957261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Author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：罗红</a:t>
            </a:r>
          </a:p>
        </p:txBody>
      </p:sp>
    </p:spTree>
    <p:extLst>
      <p:ext uri="{BB962C8B-B14F-4D97-AF65-F5344CB8AC3E}">
        <p14:creationId xmlns:p14="http://schemas.microsoft.com/office/powerpoint/2010/main" val="6344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ECA5-3618-289D-47E4-F86432DB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EED3E5-D9A4-245C-DB07-0F3B83FAB677}"/>
              </a:ext>
            </a:extLst>
          </p:cNvPr>
          <p:cNvSpPr txBox="1"/>
          <p:nvPr/>
        </p:nvSpPr>
        <p:spPr>
          <a:xfrm>
            <a:off x="0" y="230506"/>
            <a:ext cx="56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07288-93EA-D4B5-C0DF-BB323CD1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6" y="885350"/>
            <a:ext cx="1169255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公司需要将内部不同来源的医生数据（CRM系统、市场活动数据）与Veeva提供的医生主数据进行统一匹配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064F78-86EF-546F-A33A-64D5829A5A13}"/>
              </a:ext>
            </a:extLst>
          </p:cNvPr>
          <p:cNvSpPr txBox="1"/>
          <p:nvPr/>
        </p:nvSpPr>
        <p:spPr>
          <a:xfrm>
            <a:off x="265769" y="2095559"/>
            <a:ext cx="1145398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目标是构建</a:t>
            </a:r>
            <a:r>
              <a:rPr kumimoji="0" lang="zh-CN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黄金客户视图（Golden Customer View）</a:t>
            </a: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，解决数据重复和不一致问题。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数据来源：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veeva_master_doctors.csv（100条记录）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doctor_id, name, hospital, department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customer_A_doctors.csv（45条记录）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internal_id, doctor_name, work_unit, dept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customer_B_doctors.csv（55条记录）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id, physician_name, hospital_name, specialty</a:t>
            </a:r>
          </a:p>
        </p:txBody>
      </p:sp>
    </p:spTree>
    <p:extLst>
      <p:ext uri="{BB962C8B-B14F-4D97-AF65-F5344CB8AC3E}">
        <p14:creationId xmlns:p14="http://schemas.microsoft.com/office/powerpoint/2010/main" val="223020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E75A2-DB08-F2D7-E6D2-4DECA400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8AFC01-4C34-4804-20F8-F3BA6241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3" y="815120"/>
            <a:ext cx="5665347" cy="28007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1.</a:t>
            </a: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数据预处理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去空格、统一大小写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：将所有文本字段统一为小写，去除首尾空格。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全角转半角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：避免中文全角字符导致匹配失败。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字段标准化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cust_a: doctor_name → name_norm，work_unit → hospital_norm，dept → specialty_norm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cust_b: physician_name → name_norm，hospital_name → hospital_norm，specialty → specialty_norm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master: name → name_norm，hospital → hospital_norm，department → specialty_norm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C461C0-1C53-D179-7375-8A46DB54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84" y="4469164"/>
            <a:ext cx="5562436" cy="1831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</a:t>
            </a: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关键匹配字段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姓名（name）：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最核心字段，区分医生身份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医院（hospital）：辅助验证，防止同名医生匹配错误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科室（specialty/department）：进一步约束，提高匹配精度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EF75C8-1453-2649-433A-B2941D20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440" y="3258230"/>
            <a:ext cx="5652565" cy="35394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kumimoji="0" lang="en-US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匹配逻辑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姓名相似度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FuzzyWuzzy token_sort_ratio（处理字符顺序差异）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Jaro-Winkler 距离（处理小拼写差异）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取两者平均值作为姓名综合得分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医院相似度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精确匹配得 1.0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子字符串匹配得 0.8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模糊匹配（partial_ratio）取分数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科室相似度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精确匹配得 1.0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子字符串匹配得 0.8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模糊匹配（partial_ratio）取分数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D3F67AF-0DBE-BEBE-6121-A3F84D98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440" y="488240"/>
            <a:ext cx="5604387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综合得分与匹配状态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加权组合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微软雅黑" panose="020B0503020204020204" pitchFamily="34" charset="-122"/>
              </a:rPr>
              <a:t>score = 0.6 * name_score + 0.25 * hospital_score + 0.15 * specialty_score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匹配状态判定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微软雅黑" panose="020B0503020204020204" pitchFamily="34" charset="-122"/>
              </a:rPr>
              <a:t>match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：score ≥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0.75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微软雅黑" panose="020B0503020204020204" pitchFamily="34" charset="-122"/>
              </a:rPr>
              <a:t>possible_match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≤ score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0.75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微软雅黑" panose="020B0503020204020204" pitchFamily="34" charset="-122"/>
              </a:rPr>
              <a:t>no_match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：score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73E7E6-339C-8D2F-7FF0-62240570A9F3}"/>
              </a:ext>
            </a:extLst>
          </p:cNvPr>
          <p:cNvSpPr txBox="1"/>
          <p:nvPr/>
        </p:nvSpPr>
        <p:spPr>
          <a:xfrm>
            <a:off x="0" y="-46653"/>
            <a:ext cx="644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835F76D-0BB5-0EEE-9852-A33774DC8E8C}"/>
              </a:ext>
            </a:extLst>
          </p:cNvPr>
          <p:cNvSpPr/>
          <p:nvPr/>
        </p:nvSpPr>
        <p:spPr>
          <a:xfrm>
            <a:off x="2174240" y="3754387"/>
            <a:ext cx="406400" cy="65505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E874027-997C-3485-4BDD-611A8DA2331C}"/>
              </a:ext>
            </a:extLst>
          </p:cNvPr>
          <p:cNvSpPr/>
          <p:nvPr/>
        </p:nvSpPr>
        <p:spPr>
          <a:xfrm>
            <a:off x="5811520" y="5069840"/>
            <a:ext cx="629920" cy="3149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50581393-BAE7-52F5-4A37-75E508495DDD}"/>
              </a:ext>
            </a:extLst>
          </p:cNvPr>
          <p:cNvSpPr/>
          <p:nvPr/>
        </p:nvSpPr>
        <p:spPr>
          <a:xfrm>
            <a:off x="8463280" y="2688843"/>
            <a:ext cx="345440" cy="501868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1CC3F-35CF-43AE-89C3-205D012C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840C62BD-1E83-659A-7800-DC277D4C95B5}"/>
              </a:ext>
            </a:extLst>
          </p:cNvPr>
          <p:cNvSpPr txBox="1"/>
          <p:nvPr/>
        </p:nvSpPr>
        <p:spPr>
          <a:xfrm>
            <a:off x="0" y="0"/>
            <a:ext cx="644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阈值设定流程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图表, 折线图&#10;&#10;AI 生成的内容可能不正确。">
            <a:extLst>
              <a:ext uri="{FF2B5EF4-FFF2-40B4-BE49-F238E27FC236}">
                <a16:creationId xmlns:a16="http://schemas.microsoft.com/office/drawing/2014/main" id="{1D57FD76-D350-25C9-5146-258B77FE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07" y="1026681"/>
            <a:ext cx="5486411" cy="365760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FD17278-36B5-A0F2-BF7F-68BDC5195E2C}"/>
              </a:ext>
            </a:extLst>
          </p:cNvPr>
          <p:cNvGrpSpPr/>
          <p:nvPr/>
        </p:nvGrpSpPr>
        <p:grpSpPr>
          <a:xfrm>
            <a:off x="752675" y="938189"/>
            <a:ext cx="2098679" cy="1186837"/>
            <a:chOff x="752675" y="938189"/>
            <a:chExt cx="2098679" cy="11868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288E353-5DFD-E6F8-019C-4BBA9373DFC1}"/>
                </a:ext>
              </a:extLst>
            </p:cNvPr>
            <p:cNvSpPr/>
            <p:nvPr/>
          </p:nvSpPr>
          <p:spPr>
            <a:xfrm>
              <a:off x="752675" y="938189"/>
              <a:ext cx="2098679" cy="118683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3BB4AF-6C40-0B2B-F37E-C5B4DD0127BF}"/>
                </a:ext>
              </a:extLst>
            </p:cNvPr>
            <p:cNvSpPr txBox="1"/>
            <p:nvPr/>
          </p:nvSpPr>
          <p:spPr>
            <a:xfrm>
              <a:off x="845574" y="1026681"/>
              <a:ext cx="20057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1.</a:t>
              </a:r>
              <a:r>
                <a:rPr lang="zh-C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定义目标：</a:t>
              </a:r>
              <a:b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</a:b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区分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veeva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主数据中的医生和客户数据表中的医生是否是同一个人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0DB88C-EA62-AB77-2B61-6B6A71C74F33}"/>
              </a:ext>
            </a:extLst>
          </p:cNvPr>
          <p:cNvGrpSpPr/>
          <p:nvPr/>
        </p:nvGrpSpPr>
        <p:grpSpPr>
          <a:xfrm>
            <a:off x="687293" y="3059590"/>
            <a:ext cx="2098679" cy="1186837"/>
            <a:chOff x="733994" y="2539995"/>
            <a:chExt cx="2098679" cy="118683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7B9489F-01D7-7112-6D31-93F0101CF0C4}"/>
                </a:ext>
              </a:extLst>
            </p:cNvPr>
            <p:cNvGrpSpPr/>
            <p:nvPr/>
          </p:nvGrpSpPr>
          <p:grpSpPr>
            <a:xfrm>
              <a:off x="733994" y="2539995"/>
              <a:ext cx="2098679" cy="1186837"/>
              <a:chOff x="752675" y="938189"/>
              <a:chExt cx="2098679" cy="118683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17A7B05-E3AA-3FC4-F52E-C708C6DDE8DE}"/>
                  </a:ext>
                </a:extLst>
              </p:cNvPr>
              <p:cNvSpPr/>
              <p:nvPr/>
            </p:nvSpPr>
            <p:spPr>
              <a:xfrm>
                <a:off x="752675" y="938189"/>
                <a:ext cx="2098679" cy="11868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99EEC0-83FF-878F-C49B-3C9E53BF0CA3}"/>
                  </a:ext>
                </a:extLst>
              </p:cNvPr>
              <p:cNvSpPr txBox="1"/>
              <p:nvPr/>
            </p:nvSpPr>
            <p:spPr>
              <a:xfrm>
                <a:off x="845574" y="1026681"/>
                <a:ext cx="2005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构建匹配得分</a:t>
                </a:r>
                <a:endParaRPr lang="en-US" altLang="zh-CN" sz="1400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E4BEAF-126D-2A1B-682E-748807414EC1}"/>
                </a:ext>
              </a:extLst>
            </p:cNvPr>
            <p:cNvSpPr txBox="1"/>
            <p:nvPr/>
          </p:nvSpPr>
          <p:spPr>
            <a:xfrm>
              <a:off x="845574" y="2946580"/>
              <a:ext cx="194973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将医生姓名、医院名称、科室名称相似度加权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275131-F7A6-ADC3-0B3D-EB721EC6D1B8}"/>
              </a:ext>
            </a:extLst>
          </p:cNvPr>
          <p:cNvGrpSpPr/>
          <p:nvPr/>
        </p:nvGrpSpPr>
        <p:grpSpPr>
          <a:xfrm>
            <a:off x="649933" y="5180991"/>
            <a:ext cx="2098678" cy="1275329"/>
            <a:chOff x="733995" y="2539995"/>
            <a:chExt cx="2098678" cy="127532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C2B2B57-1015-277B-AAA6-AE1D8A2B16A9}"/>
                </a:ext>
              </a:extLst>
            </p:cNvPr>
            <p:cNvGrpSpPr/>
            <p:nvPr/>
          </p:nvGrpSpPr>
          <p:grpSpPr>
            <a:xfrm>
              <a:off x="733995" y="2539995"/>
              <a:ext cx="2098678" cy="1275329"/>
              <a:chOff x="752676" y="938189"/>
              <a:chExt cx="2098678" cy="127532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D4FF77E7-A6AD-09B7-2B75-053C1A6544BF}"/>
                  </a:ext>
                </a:extLst>
              </p:cNvPr>
              <p:cNvSpPr/>
              <p:nvPr/>
            </p:nvSpPr>
            <p:spPr>
              <a:xfrm>
                <a:off x="752676" y="938189"/>
                <a:ext cx="2042638" cy="12753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BC3887-86A7-7F74-DC77-D01C5925673F}"/>
                  </a:ext>
                </a:extLst>
              </p:cNvPr>
              <p:cNvSpPr txBox="1"/>
              <p:nvPr/>
            </p:nvSpPr>
            <p:spPr>
              <a:xfrm>
                <a:off x="845574" y="1026681"/>
                <a:ext cx="2005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设定候选阈值区间</a:t>
                </a:r>
                <a:endParaRPr lang="en-US" altLang="zh-CN" sz="1400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242B391-72FE-EC46-DFCE-D7762276F9E3}"/>
                </a:ext>
              </a:extLst>
            </p:cNvPr>
            <p:cNvSpPr txBox="1"/>
            <p:nvPr/>
          </p:nvSpPr>
          <p:spPr>
            <a:xfrm>
              <a:off x="808213" y="2861217"/>
              <a:ext cx="19684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遍历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0.50 ~ 0.90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（每隔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0.05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计算每个阈值下的 匹配率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/ 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成功率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A45969-2CAE-8B92-FB28-4D2C2305C490}"/>
              </a:ext>
            </a:extLst>
          </p:cNvPr>
          <p:cNvGrpSpPr/>
          <p:nvPr/>
        </p:nvGrpSpPr>
        <p:grpSpPr>
          <a:xfrm>
            <a:off x="3786164" y="5169274"/>
            <a:ext cx="2098678" cy="1275329"/>
            <a:chOff x="733995" y="2539995"/>
            <a:chExt cx="2098678" cy="127532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83DEF3F-236C-4C60-3BC3-CBBAAD73BDB8}"/>
                </a:ext>
              </a:extLst>
            </p:cNvPr>
            <p:cNvGrpSpPr/>
            <p:nvPr/>
          </p:nvGrpSpPr>
          <p:grpSpPr>
            <a:xfrm>
              <a:off x="733995" y="2539995"/>
              <a:ext cx="2098678" cy="1275329"/>
              <a:chOff x="752676" y="938189"/>
              <a:chExt cx="2098678" cy="1275329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F237C37-27B1-3ADE-50CA-C7C73272C346}"/>
                  </a:ext>
                </a:extLst>
              </p:cNvPr>
              <p:cNvSpPr/>
              <p:nvPr/>
            </p:nvSpPr>
            <p:spPr>
              <a:xfrm>
                <a:off x="752676" y="938189"/>
                <a:ext cx="2042638" cy="12753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3D89AF6-9B7C-0CA8-CEB9-7E303FE66696}"/>
                  </a:ext>
                </a:extLst>
              </p:cNvPr>
              <p:cNvSpPr txBox="1"/>
              <p:nvPr/>
            </p:nvSpPr>
            <p:spPr>
              <a:xfrm>
                <a:off x="845574" y="1026681"/>
                <a:ext cx="2005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阈值敏感性分析</a:t>
                </a:r>
                <a:endParaRPr lang="en-US" altLang="zh-CN" sz="1400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C1785E-C571-E5F7-C0AB-28CF787D3880}"/>
                </a:ext>
              </a:extLst>
            </p:cNvPr>
            <p:cNvSpPr txBox="1"/>
            <p:nvPr/>
          </p:nvSpPr>
          <p:spPr>
            <a:xfrm>
              <a:off x="808213" y="2861217"/>
              <a:ext cx="19684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生成分析表格（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Threshold vs Match Rate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）绘制曲线图，观察拐点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574264A-DBA5-47DF-47CB-C9717ED2A8AE}"/>
              </a:ext>
            </a:extLst>
          </p:cNvPr>
          <p:cNvGrpSpPr/>
          <p:nvPr/>
        </p:nvGrpSpPr>
        <p:grpSpPr>
          <a:xfrm>
            <a:off x="3920146" y="1471736"/>
            <a:ext cx="2098678" cy="1706217"/>
            <a:chOff x="733995" y="2539995"/>
            <a:chExt cx="2098678" cy="170621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8EF98F9-4464-45B1-F4CD-A2ED19FF1E42}"/>
                </a:ext>
              </a:extLst>
            </p:cNvPr>
            <p:cNvGrpSpPr/>
            <p:nvPr/>
          </p:nvGrpSpPr>
          <p:grpSpPr>
            <a:xfrm>
              <a:off x="733995" y="2539995"/>
              <a:ext cx="2098678" cy="1706217"/>
              <a:chOff x="752676" y="938189"/>
              <a:chExt cx="2098678" cy="1706217"/>
            </a:xfrm>
            <a:grpFill/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63E879BB-9544-6BE6-9979-5558F074D6CB}"/>
                  </a:ext>
                </a:extLst>
              </p:cNvPr>
              <p:cNvSpPr/>
              <p:nvPr/>
            </p:nvSpPr>
            <p:spPr>
              <a:xfrm>
                <a:off x="752676" y="938189"/>
                <a:ext cx="2098678" cy="170621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A17FA52-81EA-EBD9-1D33-A34866CE1F67}"/>
                  </a:ext>
                </a:extLst>
              </p:cNvPr>
              <p:cNvSpPr txBox="1"/>
              <p:nvPr/>
            </p:nvSpPr>
            <p:spPr>
              <a:xfrm>
                <a:off x="845574" y="1026681"/>
                <a:ext cx="2005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5.</a:t>
                </a:r>
                <a:r>
                  <a:rPr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选择合理阈值</a:t>
                </a:r>
                <a:endParaRPr lang="en-US" altLang="zh-CN" sz="1400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AEB2A6B-74BC-0203-3F35-502382548E14}"/>
                </a:ext>
              </a:extLst>
            </p:cNvPr>
            <p:cNvSpPr txBox="1"/>
            <p:nvPr/>
          </p:nvSpPr>
          <p:spPr>
            <a:xfrm>
              <a:off x="808213" y="2861217"/>
              <a:ext cx="19684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在 准确性 与 覆盖率 之间平衡选取 </a:t>
              </a:r>
              <a:r>
                <a:rPr lang="en-US" altLang="zh-CN" sz="1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0.75 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作为最终阈值：</a:t>
              </a:r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匹配成功率较高</a:t>
              </a:r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明显减少误匹配（保证质量）</a:t>
              </a:r>
            </a:p>
          </p:txBody>
        </p:sp>
      </p:grpSp>
      <p:sp>
        <p:nvSpPr>
          <p:cNvPr id="38" name="箭头: 下 37">
            <a:extLst>
              <a:ext uri="{FF2B5EF4-FFF2-40B4-BE49-F238E27FC236}">
                <a16:creationId xmlns:a16="http://schemas.microsoft.com/office/drawing/2014/main" id="{8AB7096D-7EA2-2B9F-2A37-32AADF730274}"/>
              </a:ext>
            </a:extLst>
          </p:cNvPr>
          <p:cNvSpPr/>
          <p:nvPr/>
        </p:nvSpPr>
        <p:spPr>
          <a:xfrm>
            <a:off x="1652573" y="2118027"/>
            <a:ext cx="292907" cy="94687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45C135EF-8170-7615-B1AB-21980D7CCE65}"/>
              </a:ext>
            </a:extLst>
          </p:cNvPr>
          <p:cNvSpPr/>
          <p:nvPr/>
        </p:nvSpPr>
        <p:spPr>
          <a:xfrm>
            <a:off x="1621376" y="4261041"/>
            <a:ext cx="237904" cy="87836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A371EA5-42BD-C786-D8B3-F23E36B618DF}"/>
              </a:ext>
            </a:extLst>
          </p:cNvPr>
          <p:cNvSpPr/>
          <p:nvPr/>
        </p:nvSpPr>
        <p:spPr>
          <a:xfrm>
            <a:off x="2692570" y="5669280"/>
            <a:ext cx="995510" cy="35615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上 40">
            <a:extLst>
              <a:ext uri="{FF2B5EF4-FFF2-40B4-BE49-F238E27FC236}">
                <a16:creationId xmlns:a16="http://schemas.microsoft.com/office/drawing/2014/main" id="{0BE5663E-CB6B-1139-F8FA-D6E4E4E2B7AD}"/>
              </a:ext>
            </a:extLst>
          </p:cNvPr>
          <p:cNvSpPr/>
          <p:nvPr/>
        </p:nvSpPr>
        <p:spPr>
          <a:xfrm>
            <a:off x="4723277" y="3177953"/>
            <a:ext cx="326514" cy="2003038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E03DF78-3716-39A3-C1EC-52B9DC2A1FFE}"/>
              </a:ext>
            </a:extLst>
          </p:cNvPr>
          <p:cNvCxnSpPr>
            <a:cxnSpLocks/>
          </p:cNvCxnSpPr>
          <p:nvPr/>
        </p:nvCxnSpPr>
        <p:spPr>
          <a:xfrm flipV="1">
            <a:off x="9875520" y="2083448"/>
            <a:ext cx="0" cy="281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F3CD6F1-3825-5B87-2AB7-160706F4E3AF}"/>
              </a:ext>
            </a:extLst>
          </p:cNvPr>
          <p:cNvSpPr txBox="1"/>
          <p:nvPr/>
        </p:nvSpPr>
        <p:spPr>
          <a:xfrm>
            <a:off x="9565800" y="4828577"/>
            <a:ext cx="106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拐点</a:t>
            </a:r>
          </a:p>
        </p:txBody>
      </p:sp>
    </p:spTree>
    <p:extLst>
      <p:ext uri="{BB962C8B-B14F-4D97-AF65-F5344CB8AC3E}">
        <p14:creationId xmlns:p14="http://schemas.microsoft.com/office/powerpoint/2010/main" val="41883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2CB5-49BA-5DC2-D6C6-F8A3332B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986698A-3940-A946-CDDF-A998FF2E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" y="0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匹配分析结果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2905CA-1E32-5669-3C5E-D4FA9FB1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74881"/>
              </p:ext>
            </p:extLst>
          </p:nvPr>
        </p:nvGraphicFramePr>
        <p:xfrm>
          <a:off x="858520" y="849194"/>
          <a:ext cx="9819642" cy="1690808"/>
        </p:xfrm>
        <a:graphic>
          <a:graphicData uri="http://schemas.openxmlformats.org/drawingml/2006/table">
            <a:tbl>
              <a:tblPr/>
              <a:tblGrid>
                <a:gridCol w="1636607">
                  <a:extLst>
                    <a:ext uri="{9D8B030D-6E8A-4147-A177-3AD203B41FA5}">
                      <a16:colId xmlns:a16="http://schemas.microsoft.com/office/drawing/2014/main" val="1980366159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1519473015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842427681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661886611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3680533832"/>
                    </a:ext>
                  </a:extLst>
                </a:gridCol>
                <a:gridCol w="1636607">
                  <a:extLst>
                    <a:ext uri="{9D8B030D-6E8A-4147-A177-3AD203B41FA5}">
                      <a16:colId xmlns:a16="http://schemas.microsoft.com/office/drawing/2014/main" val="4074113376"/>
                    </a:ext>
                  </a:extLst>
                </a:gridCol>
              </a:tblGrid>
              <a:tr h="331815"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模型匹配结果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14682"/>
                  </a:ext>
                </a:extLst>
              </a:tr>
              <a:tr h="441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总记录数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成功匹配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可能匹配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未匹配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成功匹配率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53385"/>
                  </a:ext>
                </a:extLst>
              </a:tr>
              <a:tr h="2520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</a:t>
                      </a:r>
                      <a:r>
                        <a:rPr lang="en-US" altLang="zh-CN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44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97.78%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162009"/>
                  </a:ext>
                </a:extLst>
              </a:tr>
              <a:tr h="441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</a:t>
                      </a:r>
                      <a:r>
                        <a:rPr lang="en-US" altLang="zh-CN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en-US" altLang="zh-C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53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微软雅黑" panose="020B0503020204020204" pitchFamily="34" charset="-122"/>
                        </a:rPr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97.78%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32028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9167C0-0CF1-7390-4FEB-4EC268E71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48885"/>
              </p:ext>
            </p:extLst>
          </p:nvPr>
        </p:nvGraphicFramePr>
        <p:xfrm>
          <a:off x="858520" y="2952571"/>
          <a:ext cx="9819642" cy="3259178"/>
        </p:xfrm>
        <a:graphic>
          <a:graphicData uri="http://schemas.openxmlformats.org/drawingml/2006/table">
            <a:tbl>
              <a:tblPr/>
              <a:tblGrid>
                <a:gridCol w="1831758">
                  <a:extLst>
                    <a:ext uri="{9D8B030D-6E8A-4147-A177-3AD203B41FA5}">
                      <a16:colId xmlns:a16="http://schemas.microsoft.com/office/drawing/2014/main" val="3016395560"/>
                    </a:ext>
                  </a:extLst>
                </a:gridCol>
                <a:gridCol w="2013603">
                  <a:extLst>
                    <a:ext uri="{9D8B030D-6E8A-4147-A177-3AD203B41FA5}">
                      <a16:colId xmlns:a16="http://schemas.microsoft.com/office/drawing/2014/main" val="132677050"/>
                    </a:ext>
                  </a:extLst>
                </a:gridCol>
                <a:gridCol w="1991427">
                  <a:extLst>
                    <a:ext uri="{9D8B030D-6E8A-4147-A177-3AD203B41FA5}">
                      <a16:colId xmlns:a16="http://schemas.microsoft.com/office/drawing/2014/main" val="3637996623"/>
                    </a:ext>
                  </a:extLst>
                </a:gridCol>
                <a:gridCol w="1379363">
                  <a:extLst>
                    <a:ext uri="{9D8B030D-6E8A-4147-A177-3AD203B41FA5}">
                      <a16:colId xmlns:a16="http://schemas.microsoft.com/office/drawing/2014/main" val="2311264765"/>
                    </a:ext>
                  </a:extLst>
                </a:gridCol>
                <a:gridCol w="2603491">
                  <a:extLst>
                    <a:ext uri="{9D8B030D-6E8A-4147-A177-3AD203B41FA5}">
                      <a16:colId xmlns:a16="http://schemas.microsoft.com/office/drawing/2014/main" val="1388412373"/>
                    </a:ext>
                  </a:extLst>
                </a:gridCol>
              </a:tblGrid>
              <a:tr h="47134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未（完全）匹配情况分析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64377"/>
                  </a:ext>
                </a:extLst>
              </a:tr>
              <a:tr h="471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客户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医生名称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医院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科室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可能原因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38306"/>
                  </a:ext>
                </a:extLst>
              </a:tr>
              <a:tr h="3255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孙悦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安贞医院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心内科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Veeva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主数据中不存在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586337"/>
                  </a:ext>
                </a:extLst>
              </a:tr>
              <a:tr h="97329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李娜娜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北大三院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血液科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客户名单中医生数据为李娜娜，</a:t>
                      </a: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Veeva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名单中为李娜，医院和科室一致，可能是</a:t>
                      </a:r>
                      <a:r>
                        <a:rPr lang="zh-CN" altLang="en-US" sz="16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名字登记不够准确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401029"/>
                  </a:ext>
                </a:extLst>
              </a:tr>
              <a:tr h="3255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周涛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复兴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医院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月坛社区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Veeva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主数据中不存在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664"/>
                  </a:ext>
                </a:extLst>
              </a:tr>
              <a:tr h="5697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B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吴刚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武警总医院</a:t>
                      </a:r>
                      <a:endParaRPr lang="en-US" sz="160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骨科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Veeva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主数据中不存在</a:t>
                      </a:r>
                    </a:p>
                    <a:p>
                      <a:pPr marL="0" algn="l" defTabSz="914400" rtl="0" eaLnBrk="1" latinLnBrk="0" hangingPunct="1">
                        <a:buNone/>
                      </a:pPr>
                      <a:endParaRPr lang="zh-CN" altLang="en-US" sz="160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5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6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8E92-4038-3B8F-126F-12AA86E2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266595-AD45-F0DB-1612-082694E1DED3}"/>
              </a:ext>
            </a:extLst>
          </p:cNvPr>
          <p:cNvSpPr txBox="1"/>
          <p:nvPr/>
        </p:nvSpPr>
        <p:spPr>
          <a:xfrm>
            <a:off x="1391920" y="1406341"/>
            <a:ext cx="9408160" cy="4719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医院和科室标准化字典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1" indent="-28575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维护常见医院别名（如“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医院” → “北京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医院”）</a:t>
            </a:r>
          </a:p>
          <a:p>
            <a:pPr marL="742950" lvl="1" indent="-28575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科室同义词映射，提高模糊匹配准确度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多阶段匹配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1" indent="-28575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第一轮严格匹配（高阈值）</a:t>
            </a:r>
          </a:p>
          <a:p>
            <a:pPr marL="742950" lvl="1" indent="-28575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第二轮宽松匹配（低阈值）并人工复核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引入机器学习方法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42950" lvl="1" indent="-28575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使用特征（姓名相似度、医院相似度、科室相似度）训练二分类模型</a:t>
            </a:r>
          </a:p>
          <a:p>
            <a:pPr marL="742950" lvl="1" indent="-28575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自动预测是否为同一医生，可提高复杂情况下匹配率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动态更新权重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基于业务开展频次，月度或者季度根据客户或者运营人员反馈，动态更新特征权重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ADC45-351E-00AD-8D44-C9D72BE8E213}"/>
              </a:ext>
            </a:extLst>
          </p:cNvPr>
          <p:cNvSpPr txBox="1"/>
          <p:nvPr/>
        </p:nvSpPr>
        <p:spPr>
          <a:xfrm>
            <a:off x="203200" y="2268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策略优化建议</a:t>
            </a:r>
          </a:p>
        </p:txBody>
      </p:sp>
    </p:spTree>
    <p:extLst>
      <p:ext uri="{BB962C8B-B14F-4D97-AF65-F5344CB8AC3E}">
        <p14:creationId xmlns:p14="http://schemas.microsoft.com/office/powerpoint/2010/main" val="170086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792</Words>
  <Application>Microsoft Office PowerPoint</Application>
  <PresentationFormat>宽屏</PresentationFormat>
  <Paragraphs>121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等线 Light</vt:lpstr>
      <vt:lpstr>微软雅黑</vt:lpstr>
      <vt:lpstr>Arial</vt:lpstr>
      <vt:lpstr>Times New Roman</vt:lpstr>
      <vt:lpstr>Wingdings</vt:lpstr>
      <vt:lpstr>Office 主题​​</vt:lpstr>
      <vt:lpstr>多源医生主数据匹配项目报告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luo</dc:creator>
  <cp:lastModifiedBy>hong luo</cp:lastModifiedBy>
  <cp:revision>18</cp:revision>
  <dcterms:created xsi:type="dcterms:W3CDTF">2025-09-14T03:20:44Z</dcterms:created>
  <dcterms:modified xsi:type="dcterms:W3CDTF">2025-09-14T10:01:49Z</dcterms:modified>
</cp:coreProperties>
</file>