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F4ECE-65F5-B948-6EEC-CA91A6A6C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4CE4A3-305A-DFBB-00B6-356922EBE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1CC25-0E1C-44FE-95C6-2788841B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A8AF2-E899-8BA8-47E2-7FA8249E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6B1906-59B3-D2D4-4652-15EB0CF3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1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D8A15-1A27-968A-13E9-5F37C13C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133665-34DC-66AC-440F-BCB4F9DCE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8AF6B-5CD8-ABD1-3BE1-39AF5D0B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00357-2E54-B438-91D2-1790EB2D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2B1D1-D7D5-49BB-90DE-B476DE76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91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A0829F-D2BF-9AFC-A8EB-76EB956A3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170F02-654D-DB69-33E9-FB527A7AE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9566A1-12D6-30F8-C0C0-267F3DC8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2F96C-06BD-B6DF-1298-D1396D70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F7056-0852-1858-1E90-400A1045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5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EE1BE-4C2D-2B15-5497-19CD9569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E57E5-0A43-6C9F-9497-634B36DB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C06BB-FC54-25A2-E049-BE9B9765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7237D6-3549-A06B-5C2A-19E8DF3A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246DE0-54DA-D157-FE3D-E07FF5CC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6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B768F-FF30-6DE7-4C84-87A619E2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17FD6-5D1F-1D34-6AF9-092F2B91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EAD1C-F893-E106-764D-F6A498E7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7DF0D-92AF-358E-A39E-A3FAA98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6B46E-83CC-3FA7-DDA1-01954E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D9301-69F9-570D-6831-0BDB0729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A9FE2-2624-7FCE-695C-652D4B604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41D44-D792-995F-0852-03E78B99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C63650-C53B-B0E4-B437-7E0301FD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E05FE-8DF1-78A3-E8E9-3F71D946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D8091-E440-8BA4-532D-C572EB9D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61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F88D2-0742-65BD-9508-29CC86AF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77127-779F-6B19-6A93-861727997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6C8579-0208-FDC9-84A0-ACBB187D7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9ABB9-FD03-FE08-D5C4-8718B1F94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679A6D-3959-2B6E-F9C0-1BD1B8482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FECC59-360C-798A-6313-8E783C03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21D81E-818C-5A4D-7C49-2B70E5D5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BD7F5F-C8BA-E823-06C8-01EB7BBD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8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0E0ED-960B-4029-3479-DA1C889D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9FD918-44F7-0DCE-65A0-80737E43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2F718-F2BF-70D4-B7E0-31602426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9AF1B5-D526-CE01-4741-45961265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8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E980D6-5C41-BF9C-E18C-0663D173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CC080-3190-05C4-0CA4-3C3F9B64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258372-35C5-8372-8EBF-5F2860BC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1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03F6-7C5D-B612-35DA-54F073B6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EA504-8A65-CAB5-065E-BDEF03E2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56D42-7E53-4294-1E68-3889370C9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45A49-B863-DAA1-4760-DD00DCCD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3F61DD-10C9-81E0-C9DE-29AFE95C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5E96D0-0E68-3C1A-AE92-65A7D27B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3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9EEE-C693-A071-350D-C99233A9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B7D92A-F0C0-E55E-AC27-444FE3A56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3748B-E042-E2A3-E2A3-76C56215D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BCC1C-FB9C-87F1-8DBF-81E66B5B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49B46-AE0A-9AD6-80D6-91BE3F00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DFD9FD-B1B1-2E75-C037-2B1BD9C0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22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C9F07F-7865-349D-E85C-27842FCC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495AC-481C-AFC8-8749-0FA88A64B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93D1D-9595-593A-0724-A56F537FF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DE42C-8632-4B5A-BB18-F928C5E7DA4C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F760-5F77-D32B-70CD-7BD190F8A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C17A6-1AF9-9B2A-5E86-4A588E06B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D3EB8-6983-4DB9-9DDD-63F6547B09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94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zh/photo/139108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4C63A-3961-8BDF-D9E7-7A8D25F4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0"/>
            <a:ext cx="9576619" cy="238760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卓越制药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· Veeva Pulse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数据分析汇报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090FE5-D327-3209-3D2C-2CAECF35B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0" y="5404466"/>
            <a:ext cx="10550013" cy="165576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对象：销售总监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主题：拜访优化与潜力医生识别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Author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：罗红</a:t>
            </a:r>
          </a:p>
        </p:txBody>
      </p:sp>
    </p:spTree>
    <p:extLst>
      <p:ext uri="{BB962C8B-B14F-4D97-AF65-F5344CB8AC3E}">
        <p14:creationId xmlns:p14="http://schemas.microsoft.com/office/powerpoint/2010/main" val="63444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ECA5-3618-289D-47E4-F86432DB7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EED3E5-D9A4-245C-DB07-0F3B83FAB677}"/>
              </a:ext>
            </a:extLst>
          </p:cNvPr>
          <p:cNvSpPr txBox="1"/>
          <p:nvPr/>
        </p:nvSpPr>
        <p:spPr>
          <a:xfrm>
            <a:off x="-1" y="99062"/>
            <a:ext cx="56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现状与描述性统计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E08DA65-27EE-3C74-33C9-2F4280F7A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2" y="764239"/>
            <a:ext cx="5853222" cy="2763834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ts val="2000"/>
              </a:lnSpc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初步结论：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公司医生拜访次数整体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低于行业平均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部分医生未覆盖，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存在 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市场机会空白</a:t>
            </a: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lvl="0" indent="-342900" eaLnBrk="0" fontAlgn="base" hangingPunct="0">
              <a:lnSpc>
                <a:spcPts val="2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数据洞察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company_hcp_calls</a:t>
            </a:r>
            <a:r>
              <a:rPr lang="zh-CN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有轻度右偏，说明</a:t>
            </a:r>
            <a:r>
              <a:rPr lang="zh-CN" altLang="zh-CN" sz="1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大部分医生拜访次数集中在中低范围</a:t>
            </a:r>
            <a:r>
              <a:rPr lang="zh-CN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，但存在少数医生拜访次数特别高（极值）。在建模时，如果使用线性模型或KMeans聚类，右偏数据可能会影响均值和距离计算，需要考虑 </a:t>
            </a:r>
            <a:r>
              <a:rPr lang="zh-CN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归一化/对数转换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ts val="2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数据整体 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峰度偏负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，说明分布较平，极端高值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低值不太多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4E8E62A-AA44-4440-2B7D-DF4B3CED7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37" y="126383"/>
            <a:ext cx="5008885" cy="3510930"/>
          </a:xfrm>
          <a:prstGeom prst="rect">
            <a:avLst/>
          </a:prstGeom>
          <a:ln>
            <a:noFill/>
          </a:ln>
        </p:spPr>
      </p:pic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8392EB8B-6B43-A6FD-8728-38BCCE156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02471"/>
              </p:ext>
            </p:extLst>
          </p:nvPr>
        </p:nvGraphicFramePr>
        <p:xfrm>
          <a:off x="224827" y="4044336"/>
          <a:ext cx="6489610" cy="2413057"/>
        </p:xfrm>
        <a:graphic>
          <a:graphicData uri="http://schemas.openxmlformats.org/drawingml/2006/table">
            <a:tbl>
              <a:tblPr/>
              <a:tblGrid>
                <a:gridCol w="717755">
                  <a:extLst>
                    <a:ext uri="{9D8B030D-6E8A-4147-A177-3AD203B41FA5}">
                      <a16:colId xmlns:a16="http://schemas.microsoft.com/office/drawing/2014/main" val="1787269945"/>
                    </a:ext>
                  </a:extLst>
                </a:gridCol>
                <a:gridCol w="521110">
                  <a:extLst>
                    <a:ext uri="{9D8B030D-6E8A-4147-A177-3AD203B41FA5}">
                      <a16:colId xmlns:a16="http://schemas.microsoft.com/office/drawing/2014/main" val="1861824265"/>
                    </a:ext>
                  </a:extLst>
                </a:gridCol>
                <a:gridCol w="424102">
                  <a:extLst>
                    <a:ext uri="{9D8B030D-6E8A-4147-A177-3AD203B41FA5}">
                      <a16:colId xmlns:a16="http://schemas.microsoft.com/office/drawing/2014/main" val="449765285"/>
                    </a:ext>
                  </a:extLst>
                </a:gridCol>
                <a:gridCol w="435637">
                  <a:extLst>
                    <a:ext uri="{9D8B030D-6E8A-4147-A177-3AD203B41FA5}">
                      <a16:colId xmlns:a16="http://schemas.microsoft.com/office/drawing/2014/main" val="3379887631"/>
                    </a:ext>
                  </a:extLst>
                </a:gridCol>
                <a:gridCol w="605399">
                  <a:extLst>
                    <a:ext uri="{9D8B030D-6E8A-4147-A177-3AD203B41FA5}">
                      <a16:colId xmlns:a16="http://schemas.microsoft.com/office/drawing/2014/main" val="3706642905"/>
                    </a:ext>
                  </a:extLst>
                </a:gridCol>
                <a:gridCol w="540801">
                  <a:extLst>
                    <a:ext uri="{9D8B030D-6E8A-4147-A177-3AD203B41FA5}">
                      <a16:colId xmlns:a16="http://schemas.microsoft.com/office/drawing/2014/main" val="870747956"/>
                    </a:ext>
                  </a:extLst>
                </a:gridCol>
                <a:gridCol w="540801">
                  <a:extLst>
                    <a:ext uri="{9D8B030D-6E8A-4147-A177-3AD203B41FA5}">
                      <a16:colId xmlns:a16="http://schemas.microsoft.com/office/drawing/2014/main" val="3456301216"/>
                    </a:ext>
                  </a:extLst>
                </a:gridCol>
                <a:gridCol w="540801">
                  <a:extLst>
                    <a:ext uri="{9D8B030D-6E8A-4147-A177-3AD203B41FA5}">
                      <a16:colId xmlns:a16="http://schemas.microsoft.com/office/drawing/2014/main" val="669084440"/>
                    </a:ext>
                  </a:extLst>
                </a:gridCol>
                <a:gridCol w="540801">
                  <a:extLst>
                    <a:ext uri="{9D8B030D-6E8A-4147-A177-3AD203B41FA5}">
                      <a16:colId xmlns:a16="http://schemas.microsoft.com/office/drawing/2014/main" val="339560627"/>
                    </a:ext>
                  </a:extLst>
                </a:gridCol>
                <a:gridCol w="540801">
                  <a:extLst>
                    <a:ext uri="{9D8B030D-6E8A-4147-A177-3AD203B41FA5}">
                      <a16:colId xmlns:a16="http://schemas.microsoft.com/office/drawing/2014/main" val="2389803922"/>
                    </a:ext>
                  </a:extLst>
                </a:gridCol>
                <a:gridCol w="540801">
                  <a:extLst>
                    <a:ext uri="{9D8B030D-6E8A-4147-A177-3AD203B41FA5}">
                      <a16:colId xmlns:a16="http://schemas.microsoft.com/office/drawing/2014/main" val="3887777270"/>
                    </a:ext>
                  </a:extLst>
                </a:gridCol>
                <a:gridCol w="540801">
                  <a:extLst>
                    <a:ext uri="{9D8B030D-6E8A-4147-A177-3AD203B41FA5}">
                      <a16:colId xmlns:a16="http://schemas.microsoft.com/office/drawing/2014/main" val="1969349493"/>
                    </a:ext>
                  </a:extLst>
                </a:gridCol>
              </a:tblGrid>
              <a:tr h="4029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mean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std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max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median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skew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kurt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748766"/>
                  </a:ext>
                </a:extLst>
              </a:tr>
              <a:tr h="65951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company_hcp_calls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7.88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4.72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1.1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3.625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8.35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19.7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8.35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0.50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-0.51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003105"/>
                  </a:ext>
                </a:extLst>
              </a:tr>
              <a:tr h="65951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brick_average_calls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16.97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3.90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11.2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12.9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20.9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22.8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16.5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0.16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-1.46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646866"/>
                  </a:ext>
                </a:extLst>
              </a:tr>
              <a:tr h="6911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brick_average_access</a:t>
                      </a:r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5.44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1.52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3.9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6.9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7.8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5.5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0.18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-1.34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423862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1461C11B-514C-B53E-C58C-F5826D8B80DB}"/>
              </a:ext>
            </a:extLst>
          </p:cNvPr>
          <p:cNvGrpSpPr/>
          <p:nvPr/>
        </p:nvGrpSpPr>
        <p:grpSpPr>
          <a:xfrm>
            <a:off x="7031898" y="3637313"/>
            <a:ext cx="4363655" cy="3200965"/>
            <a:chOff x="7179382" y="3637313"/>
            <a:chExt cx="4363655" cy="3200965"/>
          </a:xfrm>
        </p:grpSpPr>
        <p:pic>
          <p:nvPicPr>
            <p:cNvPr id="15" name="图片 14" descr="图表, 条形图&#10;&#10;AI 生成的内容可能不正确。">
              <a:extLst>
                <a:ext uri="{FF2B5EF4-FFF2-40B4-BE49-F238E27FC236}">
                  <a16:creationId xmlns:a16="http://schemas.microsoft.com/office/drawing/2014/main" id="{51347332-469A-4B1E-FCC5-E7AEA8446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9382" y="3637313"/>
              <a:ext cx="4363655" cy="3200965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CF451FB-0A6F-0452-5A21-D0AB46CE2D2C}"/>
                </a:ext>
              </a:extLst>
            </p:cNvPr>
            <p:cNvSpPr/>
            <p:nvPr/>
          </p:nvSpPr>
          <p:spPr>
            <a:xfrm>
              <a:off x="9291484" y="3775587"/>
              <a:ext cx="963561" cy="22417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20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E75A2-DB08-F2D7-E6D2-4DECA4009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44D217-0956-921B-E5B9-A5589CB1D022}"/>
              </a:ext>
            </a:extLst>
          </p:cNvPr>
          <p:cNvSpPr txBox="1"/>
          <p:nvPr/>
        </p:nvSpPr>
        <p:spPr>
          <a:xfrm>
            <a:off x="133109" y="240751"/>
            <a:ext cx="56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潜力医生识别策略构建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07A30F-93A3-88EB-E002-7657CB0C20CE}"/>
                  </a:ext>
                </a:extLst>
              </p:cNvPr>
              <p:cNvSpPr txBox="1"/>
              <p:nvPr/>
            </p:nvSpPr>
            <p:spPr>
              <a:xfrm>
                <a:off x="555779" y="1961241"/>
                <a:ext cx="9839325" cy="286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𝑝𝑜𝑡𝑒𝑛𝑡𝑖𝑎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𝑐𝑎𝑙𝑙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𝑔𝑎𝑝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𝑏𝑟𝑖𝑐𝑘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𝑐𝑎𝑙𝑙𝑠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𝑏𝑟𝑖𝑐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𝑎𝑐𝑒𝑠𝑠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07A30F-93A3-88EB-E002-7657CB0C2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79" y="1961241"/>
                <a:ext cx="9839325" cy="286297"/>
              </a:xfrm>
              <a:prstGeom prst="rect">
                <a:avLst/>
              </a:prstGeom>
              <a:blipFill>
                <a:blip r:embed="rId2"/>
                <a:stretch>
                  <a:fillRect t="-2128" b="-3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428ADA-47E8-A622-D6F8-6BC82F4AF211}"/>
                  </a:ext>
                </a:extLst>
              </p:cNvPr>
              <p:cNvSpPr txBox="1"/>
              <p:nvPr/>
            </p:nvSpPr>
            <p:spPr>
              <a:xfrm>
                <a:off x="1397787" y="2366862"/>
                <a:ext cx="10162391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其中，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w1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w2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w3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𝑐𝑎𝑙𝑙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𝑔𝑎𝑝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𝑏𝑟𝑖𝑐𝑘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𝑐𝑎𝑙𝑙𝑠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𝑏𝑟𝑖𝑐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𝑎𝑐𝑒𝑠𝑠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权重，均大于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各参数初始值：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w1=0.6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w2=0.3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w2=0.1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428ADA-47E8-A622-D6F8-6BC82F4AF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87" y="2366862"/>
                <a:ext cx="10162391" cy="655629"/>
              </a:xfrm>
              <a:prstGeom prst="rect">
                <a:avLst/>
              </a:prstGeom>
              <a:blipFill>
                <a:blip r:embed="rId3"/>
                <a:stretch>
                  <a:fillRect l="-480" t="-4630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3544A776-2442-F4FD-B630-C79B002356E4}"/>
              </a:ext>
            </a:extLst>
          </p:cNvPr>
          <p:cNvSpPr txBox="1"/>
          <p:nvPr/>
        </p:nvSpPr>
        <p:spPr>
          <a:xfrm>
            <a:off x="426423" y="1254924"/>
            <a:ext cx="1123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基于业务理解，以拜访次数差距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calls_gap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*)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、行业平均拜访次数（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brick_calls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）、以及行业平均成功率（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brick_acess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）为指标，构建测算衡量医生值得拜访的潜力，公式如下：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FA08178-2131-48E2-0038-B0409AB110B0}"/>
                  </a:ext>
                </a:extLst>
              </p:cNvPr>
              <p:cNvSpPr txBox="1"/>
              <p:nvPr/>
            </p:nvSpPr>
            <p:spPr>
              <a:xfrm>
                <a:off x="171450" y="5386540"/>
                <a:ext cx="11239018" cy="65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3.K-means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聚类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基于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𝑐𝑎𝑙𝑙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𝑔𝑎𝑝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𝑏𝑟𝑖𝑐𝑘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𝑐𝑎𝑙𝑙𝑠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𝑏𝑟𝑖𝑐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𝑎𝑐𝑒𝑠𝑠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三个特征，将医生划分为高、中、低潜力用户；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FA08178-2131-48E2-0038-B0409AB1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386540"/>
                <a:ext cx="11239018" cy="655629"/>
              </a:xfrm>
              <a:prstGeom prst="rect">
                <a:avLst/>
              </a:prstGeom>
              <a:blipFill>
                <a:blip r:embed="rId4"/>
                <a:stretch>
                  <a:fillRect l="-434" t="-5607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D101E98-E636-D54F-15ED-DBCAFE3E3735}"/>
                  </a:ext>
                </a:extLst>
              </p:cNvPr>
              <p:cNvSpPr txBox="1"/>
              <p:nvPr/>
            </p:nvSpPr>
            <p:spPr>
              <a:xfrm>
                <a:off x="426423" y="3051399"/>
                <a:ext cx="11597651" cy="121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参数设置的业务含义：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在整个评分模型中，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𝑐𝑎𝑙𝑙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𝑔𝑎𝑝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𝑏𝑟𝑖𝑐𝑘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𝑐𝑎𝑙𝑙𝑠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、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𝑏𝑟𝑖𝑐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𝑎𝑐𝑒𝑠𝑠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越大，该医生越值得拜访；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𝑐𝑎𝑙𝑙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𝑔𝑎𝑝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最重要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，即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公司距离行业平均拜访次数越大的对应的医生，其潜力越大；行业平均拜访次数的影响占比第二，行业平均拜访成功率影响最低；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D101E98-E636-D54F-15ED-DBCAFE3E3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3" y="3051399"/>
                <a:ext cx="11597651" cy="1218923"/>
              </a:xfrm>
              <a:prstGeom prst="rect">
                <a:avLst/>
              </a:prstGeom>
              <a:blipFill>
                <a:blip r:embed="rId5"/>
                <a:stretch>
                  <a:fillRect l="-473" t="-3000" b="-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6B994FC8-E2A6-89B1-B192-CFF34027ED6D}"/>
              </a:ext>
            </a:extLst>
          </p:cNvPr>
          <p:cNvSpPr txBox="1"/>
          <p:nvPr/>
        </p:nvSpPr>
        <p:spPr>
          <a:xfrm>
            <a:off x="133109" y="4341348"/>
            <a:ext cx="11239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Step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：权重敏感性分析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w3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的初始值设置并未经过业务验证，策略实现过程中加入敏感性验证，即改变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w3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的值后，得到在不同权重矩阵下依然具有高潜力分数的医生；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AB753D-AEF3-11B0-2005-58DA7D47406D}"/>
              </a:ext>
            </a:extLst>
          </p:cNvPr>
          <p:cNvSpPr txBox="1"/>
          <p:nvPr/>
        </p:nvSpPr>
        <p:spPr>
          <a:xfrm>
            <a:off x="133109" y="833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Step 1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：评分模型构建：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B05F89-4E3B-9F52-B84E-7751AE2D5B79}"/>
              </a:ext>
            </a:extLst>
          </p:cNvPr>
          <p:cNvSpPr txBox="1"/>
          <p:nvPr/>
        </p:nvSpPr>
        <p:spPr>
          <a:xfrm>
            <a:off x="171450" y="6402638"/>
            <a:ext cx="7402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注：</a:t>
            </a:r>
            <a:r>
              <a:rPr lang="en-US" altLang="zh-CN" sz="1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calls_gap</a:t>
            </a:r>
            <a:r>
              <a:rPr lang="en-US" altLang="zh-CN" sz="1400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=</a:t>
            </a:r>
            <a:r>
              <a:rPr lang="en-US" altLang="zh-CN" sz="1400" dirty="0" err="1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brick_call-company_hcp_calls</a:t>
            </a:r>
            <a:endParaRPr lang="zh-CN" altLang="en-US" sz="1400" dirty="0">
              <a:solidFill>
                <a:srgbClr val="00206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030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2CB5-49BA-5DC2-D6C6-F8A3332B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03C2EA-12E1-3C3B-D483-2741C27E31E0}"/>
              </a:ext>
            </a:extLst>
          </p:cNvPr>
          <p:cNvSpPr txBox="1"/>
          <p:nvPr/>
        </p:nvSpPr>
        <p:spPr>
          <a:xfrm>
            <a:off x="104534" y="106076"/>
            <a:ext cx="56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模式识别结果及策略优化建议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AF6D50-9D8D-9A2A-E953-145A2AB4F51D}"/>
              </a:ext>
            </a:extLst>
          </p:cNvPr>
          <p:cNvSpPr txBox="1"/>
          <p:nvPr/>
        </p:nvSpPr>
        <p:spPr>
          <a:xfrm>
            <a:off x="104534" y="849030"/>
            <a:ext cx="55247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模型结果</a:t>
            </a:r>
            <a:endParaRPr lang="en-US" altLang="zh-CN" sz="16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识别出 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Top10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潜力医生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potential_score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最大）；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将医生划分为高、中、低潜力，方便运营管理；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F8493F1F-B096-A1F3-552D-BA5ED96FD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9" y="1906157"/>
            <a:ext cx="6248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精细化拜访管理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Top10潜力医生列为季度重点拜访名单，确保100%覆盖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针对医生所在Brick特点定制拜访话术。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拜访资源重新分配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Calls Gap低、潜力低的医生 → 减少拜访频次，节约资源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Calls Gap高、潜力高的医生 → 增加拜访频次，提高转化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zh-CN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动态数据驱动迭代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结合销售绩效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kumimoji="0" lang="zh-CN" altLang="zh-CN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每季度更新潜力分数与Top10名单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</a:rPr>
              <a:t>根据季度更新后的名单动态更新模型参数</a:t>
            </a:r>
            <a:endParaRPr kumimoji="0" lang="zh-CN" altLang="zh-CN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FA8E8C-2406-7AB9-483A-410C2C7EFD18}"/>
              </a:ext>
            </a:extLst>
          </p:cNvPr>
          <p:cNvSpPr txBox="1"/>
          <p:nvPr/>
        </p:nvSpPr>
        <p:spPr>
          <a:xfrm>
            <a:off x="104534" y="16360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业务策略优化建议</a:t>
            </a: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5A5A062-BB29-442A-055D-9C8C6BAD5A01}"/>
              </a:ext>
            </a:extLst>
          </p:cNvPr>
          <p:cNvGrpSpPr/>
          <p:nvPr/>
        </p:nvGrpSpPr>
        <p:grpSpPr>
          <a:xfrm>
            <a:off x="1666568" y="4295130"/>
            <a:ext cx="8858864" cy="2562870"/>
            <a:chOff x="239473" y="4189054"/>
            <a:chExt cx="8858864" cy="256287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296D1A4-B068-18D4-F640-06B1BA0B0443}"/>
                </a:ext>
              </a:extLst>
            </p:cNvPr>
            <p:cNvGrpSpPr/>
            <p:nvPr/>
          </p:nvGrpSpPr>
          <p:grpSpPr>
            <a:xfrm>
              <a:off x="449396" y="4189054"/>
              <a:ext cx="8648941" cy="2448515"/>
              <a:chOff x="891848" y="4307041"/>
              <a:chExt cx="8648941" cy="2448515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5EECE59E-C00C-CB61-150B-BB1FC6DDC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1848" y="4638973"/>
                <a:ext cx="8648941" cy="2116583"/>
              </a:xfrm>
              <a:prstGeom prst="rect">
                <a:avLst/>
              </a:prstGeom>
            </p:spPr>
          </p:pic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0A5D79-4339-5882-8DB2-5F891C8E77CE}"/>
                  </a:ext>
                </a:extLst>
              </p:cNvPr>
              <p:cNvSpPr txBox="1"/>
              <p:nvPr/>
            </p:nvSpPr>
            <p:spPr>
              <a:xfrm>
                <a:off x="4168877" y="4307041"/>
                <a:ext cx="26645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Top10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医生名单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4A931B-5441-5A0F-8315-EDE9928ED16F}"/>
                </a:ext>
              </a:extLst>
            </p:cNvPr>
            <p:cNvSpPr/>
            <p:nvPr/>
          </p:nvSpPr>
          <p:spPr>
            <a:xfrm>
              <a:off x="239473" y="4189054"/>
              <a:ext cx="8858864" cy="256287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ADDEAD-5A06-F5BD-D0AC-22D8336CD724}"/>
              </a:ext>
            </a:extLst>
          </p:cNvPr>
          <p:cNvGrpSpPr/>
          <p:nvPr/>
        </p:nvGrpSpPr>
        <p:grpSpPr>
          <a:xfrm>
            <a:off x="6080273" y="336908"/>
            <a:ext cx="5978498" cy="3284989"/>
            <a:chOff x="6080273" y="336908"/>
            <a:chExt cx="5978498" cy="3284989"/>
          </a:xfrm>
        </p:grpSpPr>
        <p:pic>
          <p:nvPicPr>
            <p:cNvPr id="18" name="图片 17" descr="图表, 条形图&#10;&#10;AI 生成的内容可能不正确。">
              <a:extLst>
                <a:ext uri="{FF2B5EF4-FFF2-40B4-BE49-F238E27FC236}">
                  <a16:creationId xmlns:a16="http://schemas.microsoft.com/office/drawing/2014/main" id="{2D6510D5-8798-3382-D5EF-F5427E38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0273" y="336908"/>
              <a:ext cx="5978498" cy="2946435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C2A4C15-5F2A-EAA1-00CA-5941CA38879D}"/>
                </a:ext>
              </a:extLst>
            </p:cNvPr>
            <p:cNvSpPr txBox="1"/>
            <p:nvPr/>
          </p:nvSpPr>
          <p:spPr>
            <a:xfrm>
              <a:off x="7895304" y="3283343"/>
              <a:ext cx="38542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指标分布及聚类结果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2D66ACC-00BA-C4BF-A611-10D3DAC76800}"/>
              </a:ext>
            </a:extLst>
          </p:cNvPr>
          <p:cNvSpPr/>
          <p:nvPr/>
        </p:nvSpPr>
        <p:spPr>
          <a:xfrm>
            <a:off x="6096000" y="176981"/>
            <a:ext cx="6051578" cy="347569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622</Words>
  <Application>Microsoft Office PowerPoint</Application>
  <PresentationFormat>宽屏</PresentationFormat>
  <Paragraphs>87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卓越制药 · Veeva Pulse 数据分析汇报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 luo</dc:creator>
  <cp:lastModifiedBy>hong luo</cp:lastModifiedBy>
  <cp:revision>13</cp:revision>
  <dcterms:created xsi:type="dcterms:W3CDTF">2025-09-14T03:20:44Z</dcterms:created>
  <dcterms:modified xsi:type="dcterms:W3CDTF">2025-09-14T09:22:39Z</dcterms:modified>
</cp:coreProperties>
</file>