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4" r:id="rId3"/>
    <p:sldId id="265" r:id="rId4"/>
    <p:sldId id="271" r:id="rId5"/>
    <p:sldId id="282" r:id="rId6"/>
    <p:sldId id="268" r:id="rId7"/>
    <p:sldId id="296" r:id="rId8"/>
    <p:sldId id="300" r:id="rId9"/>
    <p:sldId id="269" r:id="rId10"/>
    <p:sldId id="262" r:id="rId11"/>
    <p:sldId id="263" r:id="rId12"/>
    <p:sldId id="277" r:id="rId13"/>
    <p:sldId id="279" r:id="rId14"/>
    <p:sldId id="280" r:id="rId15"/>
    <p:sldId id="281" r:id="rId16"/>
    <p:sldId id="298" r:id="rId17"/>
    <p:sldId id="299" r:id="rId18"/>
    <p:sldId id="278" r:id="rId19"/>
    <p:sldId id="286" r:id="rId20"/>
    <p:sldId id="288" r:id="rId21"/>
    <p:sldId id="287"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B37CC9-2742-44D7-9500-0EE7B32FE8A8}">
          <p14:sldIdLst>
            <p14:sldId id="261"/>
            <p14:sldId id="264"/>
            <p14:sldId id="265"/>
            <p14:sldId id="271"/>
            <p14:sldId id="282"/>
            <p14:sldId id="268"/>
            <p14:sldId id="296"/>
            <p14:sldId id="300"/>
            <p14:sldId id="269"/>
            <p14:sldId id="262"/>
            <p14:sldId id="263"/>
            <p14:sldId id="277"/>
            <p14:sldId id="279"/>
            <p14:sldId id="280"/>
            <p14:sldId id="281"/>
            <p14:sldId id="298"/>
            <p14:sldId id="299"/>
            <p14:sldId id="278"/>
            <p14:sldId id="286"/>
            <p14:sldId id="288"/>
            <p14:sldId id="287"/>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1FD8B-A8D2-4145-8971-BA4D67F73E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B2016D5-F8F3-443C-A368-E884B72D0F0D}">
      <dgm:prSet/>
      <dgm:spPr/>
      <dgm:t>
        <a:bodyPr/>
        <a:lstStyle/>
        <a:p>
          <a:r>
            <a:rPr lang="en-US" dirty="0"/>
            <a:t>The dataset consist of the information about all the matches played between 32 teams in FIFA world cup 2018. Various variables are present in the dataset includes matches between team(team1 and team2), ball possession, number of red and yellow cards, Goal Scored, Corners, Free kicks, Saves, Passes, 1</a:t>
          </a:r>
          <a:r>
            <a:rPr lang="en-US" baseline="30000" dirty="0"/>
            <a:t>st</a:t>
          </a:r>
          <a:r>
            <a:rPr lang="en-US" dirty="0"/>
            <a:t> Goal, Offsides, Goals in PSO etc.</a:t>
          </a:r>
        </a:p>
      </dgm:t>
    </dgm:pt>
    <dgm:pt modelId="{B5876559-FB7C-40DC-818F-AE3FABCC52A7}" type="parTrans" cxnId="{5319D316-A5E7-45D2-BB82-E7846D85718E}">
      <dgm:prSet/>
      <dgm:spPr/>
      <dgm:t>
        <a:bodyPr/>
        <a:lstStyle/>
        <a:p>
          <a:endParaRPr lang="en-US"/>
        </a:p>
      </dgm:t>
    </dgm:pt>
    <dgm:pt modelId="{6C34DC70-BFC0-4BD1-8BE1-E29629D84415}" type="sibTrans" cxnId="{5319D316-A5E7-45D2-BB82-E7846D85718E}">
      <dgm:prSet/>
      <dgm:spPr/>
      <dgm:t>
        <a:bodyPr/>
        <a:lstStyle/>
        <a:p>
          <a:endParaRPr lang="en-US"/>
        </a:p>
      </dgm:t>
    </dgm:pt>
    <dgm:pt modelId="{7BA4D639-56F3-4F93-BBC8-96424395CD0F}">
      <dgm:prSet/>
      <dgm:spPr/>
      <dgm:t>
        <a:bodyPr/>
        <a:lstStyle/>
        <a:p>
          <a:r>
            <a:rPr lang="en-US" dirty="0"/>
            <a:t>The dataset comprises of 3456 observations and 27 columns.</a:t>
          </a:r>
        </a:p>
      </dgm:t>
    </dgm:pt>
    <dgm:pt modelId="{68166B14-37E6-4237-AE8A-B2DEE6AFD7E1}" type="parTrans" cxnId="{CD26125D-E964-442B-85A4-2FDC5B0883E2}">
      <dgm:prSet/>
      <dgm:spPr/>
      <dgm:t>
        <a:bodyPr/>
        <a:lstStyle/>
        <a:p>
          <a:endParaRPr lang="en-US"/>
        </a:p>
      </dgm:t>
    </dgm:pt>
    <dgm:pt modelId="{B9562DF9-83A4-473B-B160-EC86A874F0E6}" type="sibTrans" cxnId="{CD26125D-E964-442B-85A4-2FDC5B0883E2}">
      <dgm:prSet/>
      <dgm:spPr/>
      <dgm:t>
        <a:bodyPr/>
        <a:lstStyle/>
        <a:p>
          <a:endParaRPr lang="en-US"/>
        </a:p>
      </dgm:t>
    </dgm:pt>
    <dgm:pt modelId="{286941C2-A833-4FEC-993E-E1E63D3EEB12}">
      <dgm:prSet/>
      <dgm:spPr/>
      <dgm:t>
        <a:bodyPr/>
        <a:lstStyle/>
        <a:p>
          <a:r>
            <a:rPr lang="en-US" dirty="0"/>
            <a:t>FIFA stands for International Federation of Association Football. FIFA was founded in 1904. It is the most popular game across the world. FIFA world cup 2018 was played in Russia and 32 teams qualified for the world cup. 64 Matches was played in the World Cup between 32 teams. 48 Matches was played in group stage and 16 matches was played in knockout games. This tournament is played once in every four year.</a:t>
          </a:r>
        </a:p>
      </dgm:t>
    </dgm:pt>
    <dgm:pt modelId="{CC1A36DF-2A46-466C-985B-B0DEA890B46B}" type="parTrans" cxnId="{6C7C747F-41E5-4420-B76D-DDCDBE8B467E}">
      <dgm:prSet/>
      <dgm:spPr/>
      <dgm:t>
        <a:bodyPr/>
        <a:lstStyle/>
        <a:p>
          <a:endParaRPr lang="en-US"/>
        </a:p>
      </dgm:t>
    </dgm:pt>
    <dgm:pt modelId="{53AE9451-FEB8-4DD3-AA24-375DC80AE203}" type="sibTrans" cxnId="{6C7C747F-41E5-4420-B76D-DDCDBE8B467E}">
      <dgm:prSet/>
      <dgm:spPr/>
      <dgm:t>
        <a:bodyPr/>
        <a:lstStyle/>
        <a:p>
          <a:endParaRPr lang="en-US"/>
        </a:p>
      </dgm:t>
    </dgm:pt>
    <dgm:pt modelId="{C6DBDB78-49AF-4F0C-8B69-327395C231D6}" type="pres">
      <dgm:prSet presAssocID="{1AA1FD8B-A8D2-4145-8971-BA4D67F73E73}" presName="linear" presStyleCnt="0">
        <dgm:presLayoutVars>
          <dgm:animLvl val="lvl"/>
          <dgm:resizeHandles val="exact"/>
        </dgm:presLayoutVars>
      </dgm:prSet>
      <dgm:spPr/>
    </dgm:pt>
    <dgm:pt modelId="{26D27FCB-DFDE-4F5B-AA15-F1A325D5117F}" type="pres">
      <dgm:prSet presAssocID="{5B2016D5-F8F3-443C-A368-E884B72D0F0D}" presName="parentText" presStyleLbl="node1" presStyleIdx="0" presStyleCnt="3">
        <dgm:presLayoutVars>
          <dgm:chMax val="0"/>
          <dgm:bulletEnabled val="1"/>
        </dgm:presLayoutVars>
      </dgm:prSet>
      <dgm:spPr/>
    </dgm:pt>
    <dgm:pt modelId="{89A7C337-D454-4C39-AEF4-E9FC261D7E21}" type="pres">
      <dgm:prSet presAssocID="{6C34DC70-BFC0-4BD1-8BE1-E29629D84415}" presName="spacer" presStyleCnt="0"/>
      <dgm:spPr/>
    </dgm:pt>
    <dgm:pt modelId="{2F44AA35-F77D-4FF4-B355-AB9A54DB6A7D}" type="pres">
      <dgm:prSet presAssocID="{7BA4D639-56F3-4F93-BBC8-96424395CD0F}" presName="parentText" presStyleLbl="node1" presStyleIdx="1" presStyleCnt="3">
        <dgm:presLayoutVars>
          <dgm:chMax val="0"/>
          <dgm:bulletEnabled val="1"/>
        </dgm:presLayoutVars>
      </dgm:prSet>
      <dgm:spPr/>
    </dgm:pt>
    <dgm:pt modelId="{F87F3D13-EE7C-4150-9337-051E3028E210}" type="pres">
      <dgm:prSet presAssocID="{B9562DF9-83A4-473B-B160-EC86A874F0E6}" presName="spacer" presStyleCnt="0"/>
      <dgm:spPr/>
    </dgm:pt>
    <dgm:pt modelId="{EDC7F33D-1AC6-4480-AB77-CD10CD7AE0AB}" type="pres">
      <dgm:prSet presAssocID="{286941C2-A833-4FEC-993E-E1E63D3EEB12}" presName="parentText" presStyleLbl="node1" presStyleIdx="2" presStyleCnt="3">
        <dgm:presLayoutVars>
          <dgm:chMax val="0"/>
          <dgm:bulletEnabled val="1"/>
        </dgm:presLayoutVars>
      </dgm:prSet>
      <dgm:spPr/>
    </dgm:pt>
  </dgm:ptLst>
  <dgm:cxnLst>
    <dgm:cxn modelId="{5319D316-A5E7-45D2-BB82-E7846D85718E}" srcId="{1AA1FD8B-A8D2-4145-8971-BA4D67F73E73}" destId="{5B2016D5-F8F3-443C-A368-E884B72D0F0D}" srcOrd="0" destOrd="0" parTransId="{B5876559-FB7C-40DC-818F-AE3FABCC52A7}" sibTransId="{6C34DC70-BFC0-4BD1-8BE1-E29629D84415}"/>
    <dgm:cxn modelId="{7C442426-CE73-47B5-8A15-36F020DEAB52}" type="presOf" srcId="{1AA1FD8B-A8D2-4145-8971-BA4D67F73E73}" destId="{C6DBDB78-49AF-4F0C-8B69-327395C231D6}" srcOrd="0" destOrd="0" presId="urn:microsoft.com/office/officeart/2005/8/layout/vList2"/>
    <dgm:cxn modelId="{CD26125D-E964-442B-85A4-2FDC5B0883E2}" srcId="{1AA1FD8B-A8D2-4145-8971-BA4D67F73E73}" destId="{7BA4D639-56F3-4F93-BBC8-96424395CD0F}" srcOrd="1" destOrd="0" parTransId="{68166B14-37E6-4237-AE8A-B2DEE6AFD7E1}" sibTransId="{B9562DF9-83A4-473B-B160-EC86A874F0E6}"/>
    <dgm:cxn modelId="{6C7C747F-41E5-4420-B76D-DDCDBE8B467E}" srcId="{1AA1FD8B-A8D2-4145-8971-BA4D67F73E73}" destId="{286941C2-A833-4FEC-993E-E1E63D3EEB12}" srcOrd="2" destOrd="0" parTransId="{CC1A36DF-2A46-466C-985B-B0DEA890B46B}" sibTransId="{53AE9451-FEB8-4DD3-AA24-375DC80AE203}"/>
    <dgm:cxn modelId="{059BB68D-49D7-4966-9921-0788CAD77242}" type="presOf" srcId="{286941C2-A833-4FEC-993E-E1E63D3EEB12}" destId="{EDC7F33D-1AC6-4480-AB77-CD10CD7AE0AB}" srcOrd="0" destOrd="0" presId="urn:microsoft.com/office/officeart/2005/8/layout/vList2"/>
    <dgm:cxn modelId="{942663B1-99BF-4F65-90FF-99E9E93C226E}" type="presOf" srcId="{7BA4D639-56F3-4F93-BBC8-96424395CD0F}" destId="{2F44AA35-F77D-4FF4-B355-AB9A54DB6A7D}" srcOrd="0" destOrd="0" presId="urn:microsoft.com/office/officeart/2005/8/layout/vList2"/>
    <dgm:cxn modelId="{3DBE8AD3-B638-4D3E-884B-224936B2B151}" type="presOf" srcId="{5B2016D5-F8F3-443C-A368-E884B72D0F0D}" destId="{26D27FCB-DFDE-4F5B-AA15-F1A325D5117F}" srcOrd="0" destOrd="0" presId="urn:microsoft.com/office/officeart/2005/8/layout/vList2"/>
    <dgm:cxn modelId="{64A86157-CE9F-4AF0-BE14-6EBA9911168E}" type="presParOf" srcId="{C6DBDB78-49AF-4F0C-8B69-327395C231D6}" destId="{26D27FCB-DFDE-4F5B-AA15-F1A325D5117F}" srcOrd="0" destOrd="0" presId="urn:microsoft.com/office/officeart/2005/8/layout/vList2"/>
    <dgm:cxn modelId="{348D85DB-662D-4E21-BF38-EB980556EEF8}" type="presParOf" srcId="{C6DBDB78-49AF-4F0C-8B69-327395C231D6}" destId="{89A7C337-D454-4C39-AEF4-E9FC261D7E21}" srcOrd="1" destOrd="0" presId="urn:microsoft.com/office/officeart/2005/8/layout/vList2"/>
    <dgm:cxn modelId="{0338C613-95FC-454F-AF9A-98909F6BA8BD}" type="presParOf" srcId="{C6DBDB78-49AF-4F0C-8B69-327395C231D6}" destId="{2F44AA35-F77D-4FF4-B355-AB9A54DB6A7D}" srcOrd="2" destOrd="0" presId="urn:microsoft.com/office/officeart/2005/8/layout/vList2"/>
    <dgm:cxn modelId="{FD980594-976A-4CD1-B8E2-89F82BBCDFFD}" type="presParOf" srcId="{C6DBDB78-49AF-4F0C-8B69-327395C231D6}" destId="{F87F3D13-EE7C-4150-9337-051E3028E210}" srcOrd="3" destOrd="0" presId="urn:microsoft.com/office/officeart/2005/8/layout/vList2"/>
    <dgm:cxn modelId="{4EF08BD0-D98D-4B84-98F0-AF2305004CBF}" type="presParOf" srcId="{C6DBDB78-49AF-4F0C-8B69-327395C231D6}" destId="{EDC7F33D-1AC6-4480-AB77-CD10CD7AE0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5952E-870F-42B8-BE0C-070967C224F1}"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75CDC600-28C5-4713-B481-27FC0053DFAD}">
      <dgm:prSet/>
      <dgm:spPr/>
      <dgm:t>
        <a:bodyPr/>
        <a:lstStyle/>
        <a:p>
          <a:r>
            <a:rPr lang="en-US" dirty="0"/>
            <a:t>169 number of goals scored in the World Cup.</a:t>
          </a:r>
        </a:p>
        <a:p>
          <a:r>
            <a:rPr lang="en-US" dirty="0"/>
            <a:t>1906 Free-Kicks taken by team in the World Cup</a:t>
          </a:r>
        </a:p>
        <a:p>
          <a:r>
            <a:rPr lang="en-US" dirty="0"/>
            <a:t>2 times team members got both red and yellow cards.</a:t>
          </a:r>
        </a:p>
      </dgm:t>
    </dgm:pt>
    <dgm:pt modelId="{7FD0B7E7-2587-463B-9F0C-013972383B2E}" type="parTrans" cxnId="{28E77F43-954A-4C9A-9EDA-7EA394C88F84}">
      <dgm:prSet/>
      <dgm:spPr/>
      <dgm:t>
        <a:bodyPr/>
        <a:lstStyle/>
        <a:p>
          <a:endParaRPr lang="en-US"/>
        </a:p>
      </dgm:t>
    </dgm:pt>
    <dgm:pt modelId="{E212E787-07FD-4B24-8414-7B13E85ECB88}" type="sibTrans" cxnId="{28E77F43-954A-4C9A-9EDA-7EA394C88F84}">
      <dgm:prSet/>
      <dgm:spPr/>
      <dgm:t>
        <a:bodyPr/>
        <a:lstStyle/>
        <a:p>
          <a:endParaRPr lang="en-US"/>
        </a:p>
      </dgm:t>
    </dgm:pt>
    <dgm:pt modelId="{F4810A2A-39B4-427C-827D-19E1BC6804A8}">
      <dgm:prSet/>
      <dgm:spPr/>
      <dgm:t>
        <a:bodyPr/>
        <a:lstStyle/>
        <a:p>
          <a:r>
            <a:rPr lang="en-US" dirty="0"/>
            <a:t>8 times team score a goal in Penalty Shoot out i.e., result of match is decided by Penalty Shoot out.</a:t>
          </a:r>
        </a:p>
        <a:p>
          <a:r>
            <a:rPr lang="en-US" b="0" i="0" dirty="0"/>
            <a:t>59219 passes taken by team in World Cup</a:t>
          </a:r>
          <a:endParaRPr lang="en-US" dirty="0"/>
        </a:p>
      </dgm:t>
    </dgm:pt>
    <dgm:pt modelId="{B749174A-89B4-4097-A094-F3FB67B91A81}" type="parTrans" cxnId="{BF91F9E5-2D53-44E1-85C9-3CF1AD95FAAF}">
      <dgm:prSet/>
      <dgm:spPr/>
      <dgm:t>
        <a:bodyPr/>
        <a:lstStyle/>
        <a:p>
          <a:endParaRPr lang="en-US"/>
        </a:p>
      </dgm:t>
    </dgm:pt>
    <dgm:pt modelId="{80ED331F-DBFE-43B7-A9DE-15D0A8A38E11}" type="sibTrans" cxnId="{BF91F9E5-2D53-44E1-85C9-3CF1AD95FAAF}">
      <dgm:prSet/>
      <dgm:spPr/>
      <dgm:t>
        <a:bodyPr/>
        <a:lstStyle/>
        <a:p>
          <a:endParaRPr lang="en-US"/>
        </a:p>
      </dgm:t>
    </dgm:pt>
    <dgm:pt modelId="{80F52B92-BD6F-4766-AF06-FC2F8F04002B}">
      <dgm:prSet/>
      <dgm:spPr/>
      <dgm:t>
        <a:bodyPr/>
        <a:lstStyle/>
        <a:p>
          <a:r>
            <a:rPr lang="en-US" b="0" i="0" dirty="0"/>
            <a:t>37 number of times team lost the match when ball possession is less than 50%</a:t>
          </a:r>
          <a:r>
            <a:rPr lang="en-US" dirty="0"/>
            <a:t>.</a:t>
          </a:r>
        </a:p>
        <a:p>
          <a:r>
            <a:rPr lang="en-US" b="0" i="0" dirty="0"/>
            <a:t>28 number of times team won the match when ball possession is less than 50%</a:t>
          </a:r>
          <a:endParaRPr lang="en-US" dirty="0"/>
        </a:p>
      </dgm:t>
    </dgm:pt>
    <dgm:pt modelId="{46EE2A0C-6CEE-4EF4-A5DE-39ECCDF6156A}" type="parTrans" cxnId="{85C411CD-49EF-419F-86E0-8D89439D09F0}">
      <dgm:prSet/>
      <dgm:spPr/>
      <dgm:t>
        <a:bodyPr/>
        <a:lstStyle/>
        <a:p>
          <a:endParaRPr lang="en-US"/>
        </a:p>
      </dgm:t>
    </dgm:pt>
    <dgm:pt modelId="{222F0659-6D6C-46CA-8657-7311C232A16E}" type="sibTrans" cxnId="{85C411CD-49EF-419F-86E0-8D89439D09F0}">
      <dgm:prSet/>
      <dgm:spPr/>
      <dgm:t>
        <a:bodyPr/>
        <a:lstStyle/>
        <a:p>
          <a:endParaRPr lang="en-US"/>
        </a:p>
      </dgm:t>
    </dgm:pt>
    <dgm:pt modelId="{2BA828A2-3BB6-44DD-865D-0E053540C9CB}">
      <dgm:prSet/>
      <dgm:spPr/>
      <dgm:t>
        <a:bodyPr/>
        <a:lstStyle/>
        <a:p>
          <a:r>
            <a:rPr lang="en-US" b="0" i="0" dirty="0"/>
            <a:t>27 number of times team lost the match when ball possession is more than 50%</a:t>
          </a:r>
        </a:p>
        <a:p>
          <a:r>
            <a:rPr lang="en-US" b="0" i="0" dirty="0"/>
            <a:t>36 number of times team lost the match when ball possession is more than 50%</a:t>
          </a:r>
        </a:p>
        <a:p>
          <a:r>
            <a:rPr lang="en-US" b="0" i="0" dirty="0"/>
            <a:t>1734 fouls were committed by teams in World Cup</a:t>
          </a:r>
          <a:endParaRPr lang="en-US" dirty="0"/>
        </a:p>
      </dgm:t>
    </dgm:pt>
    <dgm:pt modelId="{2A75DB7A-4261-4D91-B192-18D392D5B932}" type="parTrans" cxnId="{DEC32FB4-1A24-417E-8124-7517BA49B5B1}">
      <dgm:prSet/>
      <dgm:spPr/>
      <dgm:t>
        <a:bodyPr/>
        <a:lstStyle/>
        <a:p>
          <a:endParaRPr lang="en-US"/>
        </a:p>
      </dgm:t>
    </dgm:pt>
    <dgm:pt modelId="{1217D459-E023-4855-AFC4-6FD37FAA3851}" type="sibTrans" cxnId="{DEC32FB4-1A24-417E-8124-7517BA49B5B1}">
      <dgm:prSet/>
      <dgm:spPr/>
      <dgm:t>
        <a:bodyPr/>
        <a:lstStyle/>
        <a:p>
          <a:endParaRPr lang="en-US"/>
        </a:p>
      </dgm:t>
    </dgm:pt>
    <dgm:pt modelId="{7DEE4E4D-8560-4C95-A705-6D033AEFAD03}">
      <dgm:prSet/>
      <dgm:spPr/>
      <dgm:t>
        <a:bodyPr/>
        <a:lstStyle/>
        <a:p>
          <a:r>
            <a:rPr lang="en-US" dirty="0"/>
            <a:t>Belgium, Coatia, England and France played maximum number of matches i.e., 7.</a:t>
          </a:r>
        </a:p>
        <a:p>
          <a:r>
            <a:rPr lang="en-US" dirty="0"/>
            <a:t>France won all the 7 matches and won the world cup.</a:t>
          </a:r>
        </a:p>
      </dgm:t>
    </dgm:pt>
    <dgm:pt modelId="{DA00A16A-F85E-4DC6-A01C-3DAAF08BE390}" type="parTrans" cxnId="{41019941-E5DF-4394-B9A8-C3FE19074789}">
      <dgm:prSet/>
      <dgm:spPr/>
      <dgm:t>
        <a:bodyPr/>
        <a:lstStyle/>
        <a:p>
          <a:endParaRPr lang="en-US"/>
        </a:p>
      </dgm:t>
    </dgm:pt>
    <dgm:pt modelId="{4C6EA183-7F67-45BE-96B1-9C4243863FD8}" type="sibTrans" cxnId="{41019941-E5DF-4394-B9A8-C3FE19074789}">
      <dgm:prSet/>
      <dgm:spPr/>
      <dgm:t>
        <a:bodyPr/>
        <a:lstStyle/>
        <a:p>
          <a:endParaRPr lang="en-US"/>
        </a:p>
      </dgm:t>
    </dgm:pt>
    <dgm:pt modelId="{A18EE96C-C6DC-4C70-BBD8-1A17EB88C3A5}" type="pres">
      <dgm:prSet presAssocID="{6335952E-870F-42B8-BE0C-070967C224F1}" presName="vert0" presStyleCnt="0">
        <dgm:presLayoutVars>
          <dgm:dir/>
          <dgm:animOne val="branch"/>
          <dgm:animLvl val="lvl"/>
        </dgm:presLayoutVars>
      </dgm:prSet>
      <dgm:spPr/>
    </dgm:pt>
    <dgm:pt modelId="{34348276-91DD-4F46-90F7-3CA147246796}" type="pres">
      <dgm:prSet presAssocID="{75CDC600-28C5-4713-B481-27FC0053DFAD}" presName="thickLine" presStyleLbl="alignNode1" presStyleIdx="0" presStyleCnt="5"/>
      <dgm:spPr/>
    </dgm:pt>
    <dgm:pt modelId="{562B29E2-0633-4A63-8900-4B2E52AEE1D5}" type="pres">
      <dgm:prSet presAssocID="{75CDC600-28C5-4713-B481-27FC0053DFAD}" presName="horz1" presStyleCnt="0"/>
      <dgm:spPr/>
    </dgm:pt>
    <dgm:pt modelId="{C27C1420-1918-4DF7-B67D-C55020A26B2D}" type="pres">
      <dgm:prSet presAssocID="{75CDC600-28C5-4713-B481-27FC0053DFAD}" presName="tx1" presStyleLbl="revTx" presStyleIdx="0" presStyleCnt="5"/>
      <dgm:spPr/>
    </dgm:pt>
    <dgm:pt modelId="{9E785BFD-EF79-4E0B-9081-4E9A0B514ABD}" type="pres">
      <dgm:prSet presAssocID="{75CDC600-28C5-4713-B481-27FC0053DFAD}" presName="vert1" presStyleCnt="0"/>
      <dgm:spPr/>
    </dgm:pt>
    <dgm:pt modelId="{AB9015F2-FBD7-4AE4-828D-1B6F2FD3077B}" type="pres">
      <dgm:prSet presAssocID="{F4810A2A-39B4-427C-827D-19E1BC6804A8}" presName="thickLine" presStyleLbl="alignNode1" presStyleIdx="1" presStyleCnt="5"/>
      <dgm:spPr/>
    </dgm:pt>
    <dgm:pt modelId="{6EF9C70D-AB9A-47B6-9330-7432C00B71DF}" type="pres">
      <dgm:prSet presAssocID="{F4810A2A-39B4-427C-827D-19E1BC6804A8}" presName="horz1" presStyleCnt="0"/>
      <dgm:spPr/>
    </dgm:pt>
    <dgm:pt modelId="{130C9C31-A761-4343-8719-89794AF615EE}" type="pres">
      <dgm:prSet presAssocID="{F4810A2A-39B4-427C-827D-19E1BC6804A8}" presName="tx1" presStyleLbl="revTx" presStyleIdx="1" presStyleCnt="5"/>
      <dgm:spPr/>
    </dgm:pt>
    <dgm:pt modelId="{87BF1E85-71B3-4414-9E67-1FA723889B47}" type="pres">
      <dgm:prSet presAssocID="{F4810A2A-39B4-427C-827D-19E1BC6804A8}" presName="vert1" presStyleCnt="0"/>
      <dgm:spPr/>
    </dgm:pt>
    <dgm:pt modelId="{6A788E6A-782D-4BFC-8DEC-25862CA2C59A}" type="pres">
      <dgm:prSet presAssocID="{80F52B92-BD6F-4766-AF06-FC2F8F04002B}" presName="thickLine" presStyleLbl="alignNode1" presStyleIdx="2" presStyleCnt="5"/>
      <dgm:spPr/>
    </dgm:pt>
    <dgm:pt modelId="{F754CB73-58C6-46F3-8518-C0C7B547670E}" type="pres">
      <dgm:prSet presAssocID="{80F52B92-BD6F-4766-AF06-FC2F8F04002B}" presName="horz1" presStyleCnt="0"/>
      <dgm:spPr/>
    </dgm:pt>
    <dgm:pt modelId="{5C782B9F-A46A-4EB8-AE01-237B22656ADA}" type="pres">
      <dgm:prSet presAssocID="{80F52B92-BD6F-4766-AF06-FC2F8F04002B}" presName="tx1" presStyleLbl="revTx" presStyleIdx="2" presStyleCnt="5"/>
      <dgm:spPr/>
    </dgm:pt>
    <dgm:pt modelId="{F8EABE7F-ECAC-4713-9171-36B381093202}" type="pres">
      <dgm:prSet presAssocID="{80F52B92-BD6F-4766-AF06-FC2F8F04002B}" presName="vert1" presStyleCnt="0"/>
      <dgm:spPr/>
    </dgm:pt>
    <dgm:pt modelId="{F01EA074-9753-4601-923E-7F3CB4CEA8B2}" type="pres">
      <dgm:prSet presAssocID="{2BA828A2-3BB6-44DD-865D-0E053540C9CB}" presName="thickLine" presStyleLbl="alignNode1" presStyleIdx="3" presStyleCnt="5"/>
      <dgm:spPr/>
    </dgm:pt>
    <dgm:pt modelId="{2091DC6A-5E8D-402D-ACA3-25A5F79E9588}" type="pres">
      <dgm:prSet presAssocID="{2BA828A2-3BB6-44DD-865D-0E053540C9CB}" presName="horz1" presStyleCnt="0"/>
      <dgm:spPr/>
    </dgm:pt>
    <dgm:pt modelId="{E5A1C183-CCFE-404B-A6C1-232ABABCEE77}" type="pres">
      <dgm:prSet presAssocID="{2BA828A2-3BB6-44DD-865D-0E053540C9CB}" presName="tx1" presStyleLbl="revTx" presStyleIdx="3" presStyleCnt="5"/>
      <dgm:spPr/>
    </dgm:pt>
    <dgm:pt modelId="{C503452A-11EF-4FF3-A62A-03C45F693AAA}" type="pres">
      <dgm:prSet presAssocID="{2BA828A2-3BB6-44DD-865D-0E053540C9CB}" presName="vert1" presStyleCnt="0"/>
      <dgm:spPr/>
    </dgm:pt>
    <dgm:pt modelId="{0FEAC0C7-FF2B-43FE-B138-233C06ECB48E}" type="pres">
      <dgm:prSet presAssocID="{7DEE4E4D-8560-4C95-A705-6D033AEFAD03}" presName="thickLine" presStyleLbl="alignNode1" presStyleIdx="4" presStyleCnt="5"/>
      <dgm:spPr/>
    </dgm:pt>
    <dgm:pt modelId="{38F4478D-4197-4D9F-8511-943826BD6422}" type="pres">
      <dgm:prSet presAssocID="{7DEE4E4D-8560-4C95-A705-6D033AEFAD03}" presName="horz1" presStyleCnt="0"/>
      <dgm:spPr/>
    </dgm:pt>
    <dgm:pt modelId="{B396414C-BC40-47F2-BDDE-B2E393EE7B97}" type="pres">
      <dgm:prSet presAssocID="{7DEE4E4D-8560-4C95-A705-6D033AEFAD03}" presName="tx1" presStyleLbl="revTx" presStyleIdx="4" presStyleCnt="5"/>
      <dgm:spPr/>
    </dgm:pt>
    <dgm:pt modelId="{379451D0-982C-4475-8598-54DADAEC7E28}" type="pres">
      <dgm:prSet presAssocID="{7DEE4E4D-8560-4C95-A705-6D033AEFAD03}" presName="vert1" presStyleCnt="0"/>
      <dgm:spPr/>
    </dgm:pt>
  </dgm:ptLst>
  <dgm:cxnLst>
    <dgm:cxn modelId="{1B8A782D-5F70-4C98-AEF0-642AEB8589EC}" type="presOf" srcId="{2BA828A2-3BB6-44DD-865D-0E053540C9CB}" destId="{E5A1C183-CCFE-404B-A6C1-232ABABCEE77}" srcOrd="0" destOrd="0" presId="urn:microsoft.com/office/officeart/2008/layout/LinedList"/>
    <dgm:cxn modelId="{56573130-7181-47B2-87A5-8BAAFCBE31C0}" type="presOf" srcId="{80F52B92-BD6F-4766-AF06-FC2F8F04002B}" destId="{5C782B9F-A46A-4EB8-AE01-237B22656ADA}" srcOrd="0" destOrd="0" presId="urn:microsoft.com/office/officeart/2008/layout/LinedList"/>
    <dgm:cxn modelId="{41019941-E5DF-4394-B9A8-C3FE19074789}" srcId="{6335952E-870F-42B8-BE0C-070967C224F1}" destId="{7DEE4E4D-8560-4C95-A705-6D033AEFAD03}" srcOrd="4" destOrd="0" parTransId="{DA00A16A-F85E-4DC6-A01C-3DAAF08BE390}" sibTransId="{4C6EA183-7F67-45BE-96B1-9C4243863FD8}"/>
    <dgm:cxn modelId="{28E77F43-954A-4C9A-9EDA-7EA394C88F84}" srcId="{6335952E-870F-42B8-BE0C-070967C224F1}" destId="{75CDC600-28C5-4713-B481-27FC0053DFAD}" srcOrd="0" destOrd="0" parTransId="{7FD0B7E7-2587-463B-9F0C-013972383B2E}" sibTransId="{E212E787-07FD-4B24-8414-7B13E85ECB88}"/>
    <dgm:cxn modelId="{E36D284D-5039-43DF-A069-578100350F5A}" type="presOf" srcId="{6335952E-870F-42B8-BE0C-070967C224F1}" destId="{A18EE96C-C6DC-4C70-BBD8-1A17EB88C3A5}" srcOrd="0" destOrd="0" presId="urn:microsoft.com/office/officeart/2008/layout/LinedList"/>
    <dgm:cxn modelId="{8307CB7D-52A4-4045-BED3-B7E7FD44EEF3}" type="presOf" srcId="{F4810A2A-39B4-427C-827D-19E1BC6804A8}" destId="{130C9C31-A761-4343-8719-89794AF615EE}" srcOrd="0" destOrd="0" presId="urn:microsoft.com/office/officeart/2008/layout/LinedList"/>
    <dgm:cxn modelId="{B4388389-C0D4-4047-83D6-DA8F4F179F7C}" type="presOf" srcId="{7DEE4E4D-8560-4C95-A705-6D033AEFAD03}" destId="{B396414C-BC40-47F2-BDDE-B2E393EE7B97}" srcOrd="0" destOrd="0" presId="urn:microsoft.com/office/officeart/2008/layout/LinedList"/>
    <dgm:cxn modelId="{DEC32FB4-1A24-417E-8124-7517BA49B5B1}" srcId="{6335952E-870F-42B8-BE0C-070967C224F1}" destId="{2BA828A2-3BB6-44DD-865D-0E053540C9CB}" srcOrd="3" destOrd="0" parTransId="{2A75DB7A-4261-4D91-B192-18D392D5B932}" sibTransId="{1217D459-E023-4855-AFC4-6FD37FAA3851}"/>
    <dgm:cxn modelId="{85C411CD-49EF-419F-86E0-8D89439D09F0}" srcId="{6335952E-870F-42B8-BE0C-070967C224F1}" destId="{80F52B92-BD6F-4766-AF06-FC2F8F04002B}" srcOrd="2" destOrd="0" parTransId="{46EE2A0C-6CEE-4EF4-A5DE-39ECCDF6156A}" sibTransId="{222F0659-6D6C-46CA-8657-7311C232A16E}"/>
    <dgm:cxn modelId="{BF91F9E5-2D53-44E1-85C9-3CF1AD95FAAF}" srcId="{6335952E-870F-42B8-BE0C-070967C224F1}" destId="{F4810A2A-39B4-427C-827D-19E1BC6804A8}" srcOrd="1" destOrd="0" parTransId="{B749174A-89B4-4097-A094-F3FB67B91A81}" sibTransId="{80ED331F-DBFE-43B7-A9DE-15D0A8A38E11}"/>
    <dgm:cxn modelId="{A0DF57F3-18FD-4868-88FD-49D9475A9A8B}" type="presOf" srcId="{75CDC600-28C5-4713-B481-27FC0053DFAD}" destId="{C27C1420-1918-4DF7-B67D-C55020A26B2D}" srcOrd="0" destOrd="0" presId="urn:microsoft.com/office/officeart/2008/layout/LinedList"/>
    <dgm:cxn modelId="{898870B6-8869-4375-B7EF-C6A79FB81358}" type="presParOf" srcId="{A18EE96C-C6DC-4C70-BBD8-1A17EB88C3A5}" destId="{34348276-91DD-4F46-90F7-3CA147246796}" srcOrd="0" destOrd="0" presId="urn:microsoft.com/office/officeart/2008/layout/LinedList"/>
    <dgm:cxn modelId="{99017BB2-ABB1-4144-B691-B44341D5778C}" type="presParOf" srcId="{A18EE96C-C6DC-4C70-BBD8-1A17EB88C3A5}" destId="{562B29E2-0633-4A63-8900-4B2E52AEE1D5}" srcOrd="1" destOrd="0" presId="urn:microsoft.com/office/officeart/2008/layout/LinedList"/>
    <dgm:cxn modelId="{3B64F462-6B1E-4B3C-9A8A-AE89E1FAB531}" type="presParOf" srcId="{562B29E2-0633-4A63-8900-4B2E52AEE1D5}" destId="{C27C1420-1918-4DF7-B67D-C55020A26B2D}" srcOrd="0" destOrd="0" presId="urn:microsoft.com/office/officeart/2008/layout/LinedList"/>
    <dgm:cxn modelId="{FBF567A6-8B93-4F0A-9829-E70D59342305}" type="presParOf" srcId="{562B29E2-0633-4A63-8900-4B2E52AEE1D5}" destId="{9E785BFD-EF79-4E0B-9081-4E9A0B514ABD}" srcOrd="1" destOrd="0" presId="urn:microsoft.com/office/officeart/2008/layout/LinedList"/>
    <dgm:cxn modelId="{44149814-EA34-4E46-8838-B843FF2C7FF2}" type="presParOf" srcId="{A18EE96C-C6DC-4C70-BBD8-1A17EB88C3A5}" destId="{AB9015F2-FBD7-4AE4-828D-1B6F2FD3077B}" srcOrd="2" destOrd="0" presId="urn:microsoft.com/office/officeart/2008/layout/LinedList"/>
    <dgm:cxn modelId="{3C98D46B-878C-4F44-8A19-8907F4CA2BDF}" type="presParOf" srcId="{A18EE96C-C6DC-4C70-BBD8-1A17EB88C3A5}" destId="{6EF9C70D-AB9A-47B6-9330-7432C00B71DF}" srcOrd="3" destOrd="0" presId="urn:microsoft.com/office/officeart/2008/layout/LinedList"/>
    <dgm:cxn modelId="{33173744-5951-496A-99A1-26F9F19549E9}" type="presParOf" srcId="{6EF9C70D-AB9A-47B6-9330-7432C00B71DF}" destId="{130C9C31-A761-4343-8719-89794AF615EE}" srcOrd="0" destOrd="0" presId="urn:microsoft.com/office/officeart/2008/layout/LinedList"/>
    <dgm:cxn modelId="{1B4A64AC-B2A2-4AE3-B2C4-0F36794EA9F9}" type="presParOf" srcId="{6EF9C70D-AB9A-47B6-9330-7432C00B71DF}" destId="{87BF1E85-71B3-4414-9E67-1FA723889B47}" srcOrd="1" destOrd="0" presId="urn:microsoft.com/office/officeart/2008/layout/LinedList"/>
    <dgm:cxn modelId="{F56620CD-B865-464E-B4C1-63D4252BC7C7}" type="presParOf" srcId="{A18EE96C-C6DC-4C70-BBD8-1A17EB88C3A5}" destId="{6A788E6A-782D-4BFC-8DEC-25862CA2C59A}" srcOrd="4" destOrd="0" presId="urn:microsoft.com/office/officeart/2008/layout/LinedList"/>
    <dgm:cxn modelId="{DF104610-8DAB-4F64-871E-515E0E101CCF}" type="presParOf" srcId="{A18EE96C-C6DC-4C70-BBD8-1A17EB88C3A5}" destId="{F754CB73-58C6-46F3-8518-C0C7B547670E}" srcOrd="5" destOrd="0" presId="urn:microsoft.com/office/officeart/2008/layout/LinedList"/>
    <dgm:cxn modelId="{0A021FF0-52C4-4943-BDB8-60679C8194A0}" type="presParOf" srcId="{F754CB73-58C6-46F3-8518-C0C7B547670E}" destId="{5C782B9F-A46A-4EB8-AE01-237B22656ADA}" srcOrd="0" destOrd="0" presId="urn:microsoft.com/office/officeart/2008/layout/LinedList"/>
    <dgm:cxn modelId="{94BD5A37-9A28-4B27-892B-A0D58ADCDB60}" type="presParOf" srcId="{F754CB73-58C6-46F3-8518-C0C7B547670E}" destId="{F8EABE7F-ECAC-4713-9171-36B381093202}" srcOrd="1" destOrd="0" presId="urn:microsoft.com/office/officeart/2008/layout/LinedList"/>
    <dgm:cxn modelId="{E4F8E5C2-74BB-4CB7-AAD2-D52E8429B397}" type="presParOf" srcId="{A18EE96C-C6DC-4C70-BBD8-1A17EB88C3A5}" destId="{F01EA074-9753-4601-923E-7F3CB4CEA8B2}" srcOrd="6" destOrd="0" presId="urn:microsoft.com/office/officeart/2008/layout/LinedList"/>
    <dgm:cxn modelId="{E03B1B56-CB49-4C5C-8202-F42106B863F6}" type="presParOf" srcId="{A18EE96C-C6DC-4C70-BBD8-1A17EB88C3A5}" destId="{2091DC6A-5E8D-402D-ACA3-25A5F79E9588}" srcOrd="7" destOrd="0" presId="urn:microsoft.com/office/officeart/2008/layout/LinedList"/>
    <dgm:cxn modelId="{58EDBBAB-3F02-4AB3-9E65-A2CD82D4982E}" type="presParOf" srcId="{2091DC6A-5E8D-402D-ACA3-25A5F79E9588}" destId="{E5A1C183-CCFE-404B-A6C1-232ABABCEE77}" srcOrd="0" destOrd="0" presId="urn:microsoft.com/office/officeart/2008/layout/LinedList"/>
    <dgm:cxn modelId="{53039BC6-91D2-47EF-958B-6ADB1F6E1F6B}" type="presParOf" srcId="{2091DC6A-5E8D-402D-ACA3-25A5F79E9588}" destId="{C503452A-11EF-4FF3-A62A-03C45F693AAA}" srcOrd="1" destOrd="0" presId="urn:microsoft.com/office/officeart/2008/layout/LinedList"/>
    <dgm:cxn modelId="{A9271776-32FE-4B3B-B9CC-1BBBC922CCE6}" type="presParOf" srcId="{A18EE96C-C6DC-4C70-BBD8-1A17EB88C3A5}" destId="{0FEAC0C7-FF2B-43FE-B138-233C06ECB48E}" srcOrd="8" destOrd="0" presId="urn:microsoft.com/office/officeart/2008/layout/LinedList"/>
    <dgm:cxn modelId="{7F3AC02C-6524-421A-9CC4-F335EF7822DE}" type="presParOf" srcId="{A18EE96C-C6DC-4C70-BBD8-1A17EB88C3A5}" destId="{38F4478D-4197-4D9F-8511-943826BD6422}" srcOrd="9" destOrd="0" presId="urn:microsoft.com/office/officeart/2008/layout/LinedList"/>
    <dgm:cxn modelId="{3FAD7621-ACB4-48FF-B744-0DD9D992CDF7}" type="presParOf" srcId="{38F4478D-4197-4D9F-8511-943826BD6422}" destId="{B396414C-BC40-47F2-BDDE-B2E393EE7B97}" srcOrd="0" destOrd="0" presId="urn:microsoft.com/office/officeart/2008/layout/LinedList"/>
    <dgm:cxn modelId="{36DB0A5C-0EB5-47BF-8358-3DFC4240D352}" type="presParOf" srcId="{38F4478D-4197-4D9F-8511-943826BD6422}" destId="{379451D0-982C-4475-8598-54DADAEC7E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27FCB-DFDE-4F5B-AA15-F1A325D5117F}">
      <dsp:nvSpPr>
        <dsp:cNvPr id="0" name=""/>
        <dsp:cNvSpPr/>
      </dsp:nvSpPr>
      <dsp:spPr>
        <a:xfrm>
          <a:off x="0" y="39089"/>
          <a:ext cx="6492875" cy="164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dataset consist of the information about all the matches played between 32 teams in FIFA world cup 2018. Various variables are present in the dataset includes matches between team(team1 and team2), ball possession, number of red and yellow cards, Goal Scored, Corners, Free kicks, Saves, Passes, 1</a:t>
          </a:r>
          <a:r>
            <a:rPr lang="en-US" sz="1600" kern="1200" baseline="30000" dirty="0"/>
            <a:t>st</a:t>
          </a:r>
          <a:r>
            <a:rPr lang="en-US" sz="1600" kern="1200" dirty="0"/>
            <a:t> Goal, Offsides, Goals in PSO etc.</a:t>
          </a:r>
        </a:p>
      </dsp:txBody>
      <dsp:txXfrm>
        <a:off x="80303" y="119392"/>
        <a:ext cx="6332269" cy="1484414"/>
      </dsp:txXfrm>
    </dsp:sp>
    <dsp:sp modelId="{2F44AA35-F77D-4FF4-B355-AB9A54DB6A7D}">
      <dsp:nvSpPr>
        <dsp:cNvPr id="0" name=""/>
        <dsp:cNvSpPr/>
      </dsp:nvSpPr>
      <dsp:spPr>
        <a:xfrm>
          <a:off x="0" y="1730189"/>
          <a:ext cx="6492875" cy="164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dataset comprises of 3456 observations and 27 columns.</a:t>
          </a:r>
        </a:p>
      </dsp:txBody>
      <dsp:txXfrm>
        <a:off x="80303" y="1810492"/>
        <a:ext cx="6332269" cy="1484414"/>
      </dsp:txXfrm>
    </dsp:sp>
    <dsp:sp modelId="{EDC7F33D-1AC6-4480-AB77-CD10CD7AE0AB}">
      <dsp:nvSpPr>
        <dsp:cNvPr id="0" name=""/>
        <dsp:cNvSpPr/>
      </dsp:nvSpPr>
      <dsp:spPr>
        <a:xfrm>
          <a:off x="0" y="3421290"/>
          <a:ext cx="6492875" cy="164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FIFA stands for International Federation of Association Football. FIFA was founded in 1904. It is the most popular game across the world. FIFA world cup 2018 was played in Russia and 32 teams qualified for the world cup. 64 Matches was played in the World Cup between 32 teams. 48 Matches was played in group stage and 16 matches was played in knockout games. This tournament is played once in every four year.</a:t>
          </a:r>
        </a:p>
      </dsp:txBody>
      <dsp:txXfrm>
        <a:off x="80303" y="3501593"/>
        <a:ext cx="6332269" cy="1484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48276-91DD-4F46-90F7-3CA147246796}">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C1420-1918-4DF7-B67D-C55020A26B2D}">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169 number of goals scored in the World Cup.</a:t>
          </a:r>
        </a:p>
        <a:p>
          <a:pPr marL="0" lvl="0" indent="0" algn="l" defTabSz="666750">
            <a:lnSpc>
              <a:spcPct val="90000"/>
            </a:lnSpc>
            <a:spcBef>
              <a:spcPct val="0"/>
            </a:spcBef>
            <a:spcAft>
              <a:spcPct val="35000"/>
            </a:spcAft>
            <a:buNone/>
          </a:pPr>
          <a:r>
            <a:rPr lang="en-US" sz="1500" kern="1200" dirty="0"/>
            <a:t>1906 Free-Kicks taken by team in the World Cup</a:t>
          </a:r>
        </a:p>
        <a:p>
          <a:pPr marL="0" lvl="0" indent="0" algn="l" defTabSz="666750">
            <a:lnSpc>
              <a:spcPct val="90000"/>
            </a:lnSpc>
            <a:spcBef>
              <a:spcPct val="0"/>
            </a:spcBef>
            <a:spcAft>
              <a:spcPct val="35000"/>
            </a:spcAft>
            <a:buNone/>
          </a:pPr>
          <a:r>
            <a:rPr lang="en-US" sz="1500" kern="1200" dirty="0"/>
            <a:t>2 times team members got both red and yellow cards.</a:t>
          </a:r>
        </a:p>
      </dsp:txBody>
      <dsp:txXfrm>
        <a:off x="0" y="623"/>
        <a:ext cx="6492875" cy="1020830"/>
      </dsp:txXfrm>
    </dsp:sp>
    <dsp:sp modelId="{AB9015F2-FBD7-4AE4-828D-1B6F2FD3077B}">
      <dsp:nvSpPr>
        <dsp:cNvPr id="0" name=""/>
        <dsp:cNvSpPr/>
      </dsp:nvSpPr>
      <dsp:spPr>
        <a:xfrm>
          <a:off x="0" y="102145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C9C31-A761-4343-8719-89794AF615E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8 times team score a goal in Penalty Shoot out i.e., result of match is decided by Penalty Shoot out.</a:t>
          </a:r>
        </a:p>
        <a:p>
          <a:pPr marL="0" lvl="0" indent="0" algn="l" defTabSz="666750">
            <a:lnSpc>
              <a:spcPct val="90000"/>
            </a:lnSpc>
            <a:spcBef>
              <a:spcPct val="0"/>
            </a:spcBef>
            <a:spcAft>
              <a:spcPct val="35000"/>
            </a:spcAft>
            <a:buNone/>
          </a:pPr>
          <a:r>
            <a:rPr lang="en-US" sz="1500" b="0" i="0" kern="1200" dirty="0"/>
            <a:t>59219 passes taken by team in World Cup</a:t>
          </a:r>
          <a:endParaRPr lang="en-US" sz="1500" kern="1200" dirty="0"/>
        </a:p>
      </dsp:txBody>
      <dsp:txXfrm>
        <a:off x="0" y="1021453"/>
        <a:ext cx="6492875" cy="1020830"/>
      </dsp:txXfrm>
    </dsp:sp>
    <dsp:sp modelId="{6A788E6A-782D-4BFC-8DEC-25862CA2C59A}">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2B9F-A46A-4EB8-AE01-237B22656ADA}">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37 number of times team lost the match when ball possession is less than 50%</a:t>
          </a:r>
          <a:r>
            <a:rPr lang="en-US" sz="1500" kern="1200" dirty="0"/>
            <a:t>.</a:t>
          </a:r>
        </a:p>
        <a:p>
          <a:pPr marL="0" lvl="0" indent="0" algn="l" defTabSz="666750">
            <a:lnSpc>
              <a:spcPct val="90000"/>
            </a:lnSpc>
            <a:spcBef>
              <a:spcPct val="0"/>
            </a:spcBef>
            <a:spcAft>
              <a:spcPct val="35000"/>
            </a:spcAft>
            <a:buNone/>
          </a:pPr>
          <a:r>
            <a:rPr lang="en-US" sz="1500" b="0" i="0" kern="1200" dirty="0"/>
            <a:t>28 number of times team won the match when ball possession is less than 50%</a:t>
          </a:r>
          <a:endParaRPr lang="en-US" sz="1500" kern="1200" dirty="0"/>
        </a:p>
      </dsp:txBody>
      <dsp:txXfrm>
        <a:off x="0" y="2042284"/>
        <a:ext cx="6492875" cy="1020830"/>
      </dsp:txXfrm>
    </dsp:sp>
    <dsp:sp modelId="{F01EA074-9753-4601-923E-7F3CB4CEA8B2}">
      <dsp:nvSpPr>
        <dsp:cNvPr id="0" name=""/>
        <dsp:cNvSpPr/>
      </dsp:nvSpPr>
      <dsp:spPr>
        <a:xfrm>
          <a:off x="0" y="306311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1C183-CCFE-404B-A6C1-232ABABCEE77}">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27 number of times team lost the match when ball possession is more than 50%</a:t>
          </a:r>
        </a:p>
        <a:p>
          <a:pPr marL="0" lvl="0" indent="0" algn="l" defTabSz="666750">
            <a:lnSpc>
              <a:spcPct val="90000"/>
            </a:lnSpc>
            <a:spcBef>
              <a:spcPct val="0"/>
            </a:spcBef>
            <a:spcAft>
              <a:spcPct val="35000"/>
            </a:spcAft>
            <a:buNone/>
          </a:pPr>
          <a:r>
            <a:rPr lang="en-US" sz="1500" b="0" i="0" kern="1200" dirty="0"/>
            <a:t>36 number of times team lost the match when ball possession is more than 50%</a:t>
          </a:r>
        </a:p>
        <a:p>
          <a:pPr marL="0" lvl="0" indent="0" algn="l" defTabSz="666750">
            <a:lnSpc>
              <a:spcPct val="90000"/>
            </a:lnSpc>
            <a:spcBef>
              <a:spcPct val="0"/>
            </a:spcBef>
            <a:spcAft>
              <a:spcPct val="35000"/>
            </a:spcAft>
            <a:buNone/>
          </a:pPr>
          <a:r>
            <a:rPr lang="en-US" sz="1500" b="0" i="0" kern="1200" dirty="0"/>
            <a:t>1734 fouls were committed by teams in World Cup</a:t>
          </a:r>
          <a:endParaRPr lang="en-US" sz="1500" kern="1200" dirty="0"/>
        </a:p>
      </dsp:txBody>
      <dsp:txXfrm>
        <a:off x="0" y="3063115"/>
        <a:ext cx="6492875" cy="1020830"/>
      </dsp:txXfrm>
    </dsp:sp>
    <dsp:sp modelId="{0FEAC0C7-FF2B-43FE-B138-233C06ECB48E}">
      <dsp:nvSpPr>
        <dsp:cNvPr id="0" name=""/>
        <dsp:cNvSpPr/>
      </dsp:nvSpPr>
      <dsp:spPr>
        <a:xfrm>
          <a:off x="0" y="4083946"/>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6414C-BC40-47F2-BDDE-B2E393EE7B9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Belgium, Coatia, England and France played maximum number of matches i.e., 7.</a:t>
          </a:r>
        </a:p>
        <a:p>
          <a:pPr marL="0" lvl="0" indent="0" algn="l" defTabSz="666750">
            <a:lnSpc>
              <a:spcPct val="90000"/>
            </a:lnSpc>
            <a:spcBef>
              <a:spcPct val="0"/>
            </a:spcBef>
            <a:spcAft>
              <a:spcPct val="35000"/>
            </a:spcAft>
            <a:buNone/>
          </a:pPr>
          <a:r>
            <a:rPr lang="en-US" sz="1500" kern="1200" dirty="0"/>
            <a:t>France won all the 7 matches and won the world cup.</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7F26-E914-452D-B1BF-8B387BCE7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5462C-4CFD-410A-9643-3F6774290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5ED3A-8EF3-4B03-BBB3-8C3A9D319B15}"/>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A2292CBA-A480-4D35-9DA3-5A76370B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6A9A0-7A2F-4E4C-85D2-FB9260408D68}"/>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181858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8201-25CC-4F7E-B171-7C69D1787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DEC8D-7F41-4558-86E6-19B8CB9696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B748C-EDFB-438E-BC8E-A0555450186D}"/>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CF45B85E-890A-4F30-B598-B7EBCF190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83463-B960-4815-B948-43B412807A85}"/>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93096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645DB-782D-49CA-908C-6F1FF44AB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0A91F-94C2-41BB-B1EF-951FE9E16A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7612F-8D94-48BF-85CB-FF13DBC2E00B}"/>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B070D803-9D4D-450D-873B-5AC1AC987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53430-CBF2-4271-8C71-AB26C1BA1800}"/>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900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07CE-84F3-42C4-BB41-8995A1BE3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B701B-B699-4B02-9AFA-A8A4C6FAD4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ABBC5-76E1-46BB-B624-570E21F10A40}"/>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397C3B32-E0AF-41E0-BE95-B061F0CD9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B3019-12B8-4926-834E-9A5703BA01E3}"/>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09368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9F7F-BEFE-4505-A909-3DC4B4834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1B8D03-2BDD-4603-BD02-AB8119A39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2FD631-8A02-4F8D-820F-F5B64BBDC332}"/>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BB9DF66C-5CE7-47E7-A38F-4EE24CA80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4D775-6DB5-4230-B397-D61F7CFC65C4}"/>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9097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2DDD-B251-42FD-A9B3-272341A57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03A20-1951-4ED1-BC91-7753A89AEF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29FD9-0028-4E00-92E6-941D1FE911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D7FC8-E9F1-4809-B8A1-DD74244BA2DF}"/>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6" name="Footer Placeholder 5">
            <a:extLst>
              <a:ext uri="{FF2B5EF4-FFF2-40B4-BE49-F238E27FC236}">
                <a16:creationId xmlns:a16="http://schemas.microsoft.com/office/drawing/2014/main" id="{FC18F0EA-219C-41E3-AE74-060932BDD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E04B-5CEB-4A6F-929B-650B19729A82}"/>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92869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5F42-5AC8-451C-91F7-CD33AC14D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13C37-52E7-4DAD-AB6E-3426C2ADC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21269B-C805-4887-8D4D-2EA7E21EFB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40C0F5-3BDA-4646-8A74-1361C4B5E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703E33-EFAA-4EA5-8604-1507584639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DCDC9-B70B-40E8-A886-38B302BD6905}"/>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8" name="Footer Placeholder 7">
            <a:extLst>
              <a:ext uri="{FF2B5EF4-FFF2-40B4-BE49-F238E27FC236}">
                <a16:creationId xmlns:a16="http://schemas.microsoft.com/office/drawing/2014/main" id="{DD0FC37B-6D53-4176-BE77-DA6D36FA3B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E3C04-19C8-4202-8A8C-EF1513CE0AC1}"/>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371911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2505-3D80-4CED-B4EE-412696CC0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4D99-E40D-4824-9A83-DACD6A7AAE03}"/>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4" name="Footer Placeholder 3">
            <a:extLst>
              <a:ext uri="{FF2B5EF4-FFF2-40B4-BE49-F238E27FC236}">
                <a16:creationId xmlns:a16="http://schemas.microsoft.com/office/drawing/2014/main" id="{0BF78475-7610-4627-85A0-A52FE55931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E95D9-4C9F-47EA-8DBF-4C9DE7C8C304}"/>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66435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68B5B-6E2D-42D7-B775-324FC43A9742}"/>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3" name="Footer Placeholder 2">
            <a:extLst>
              <a:ext uri="{FF2B5EF4-FFF2-40B4-BE49-F238E27FC236}">
                <a16:creationId xmlns:a16="http://schemas.microsoft.com/office/drawing/2014/main" id="{F61A3FB1-EDE9-4098-843D-733C92970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40C9D-210C-40A9-940E-98106A240C9D}"/>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7141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535-181F-46FA-8F28-8B6DF1762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4C1F0-9C5F-4717-9B7A-41B19CA15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2B487-ACC6-46C8-8FD8-A9FF88E01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92352-63DB-40F3-AB55-DC5848D1D940}"/>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6" name="Footer Placeholder 5">
            <a:extLst>
              <a:ext uri="{FF2B5EF4-FFF2-40B4-BE49-F238E27FC236}">
                <a16:creationId xmlns:a16="http://schemas.microsoft.com/office/drawing/2014/main" id="{775E4190-3E7E-4367-8EF0-050BBABC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E81D3-B9F4-4262-B97D-00836D0E5699}"/>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245970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4F17-C9F5-46F4-AE72-78F7D6BD3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6F16FE-553F-48B1-9D22-EA5E46EA4C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3FA2A-5D3C-4AC7-8821-287D45AA1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AA3BCD-7422-40BE-8F5F-0FCB064E0BE6}"/>
              </a:ext>
            </a:extLst>
          </p:cNvPr>
          <p:cNvSpPr>
            <a:spLocks noGrp="1"/>
          </p:cNvSpPr>
          <p:nvPr>
            <p:ph type="dt" sz="half" idx="10"/>
          </p:nvPr>
        </p:nvSpPr>
        <p:spPr/>
        <p:txBody>
          <a:bodyPr/>
          <a:lstStyle/>
          <a:p>
            <a:fld id="{B4693D29-7F0E-4C0A-8DF4-E91198CD0428}" type="datetimeFigureOut">
              <a:rPr lang="en-US" smtClean="0"/>
              <a:t>10/7/2019</a:t>
            </a:fld>
            <a:endParaRPr lang="en-US"/>
          </a:p>
        </p:txBody>
      </p:sp>
      <p:sp>
        <p:nvSpPr>
          <p:cNvPr id="6" name="Footer Placeholder 5">
            <a:extLst>
              <a:ext uri="{FF2B5EF4-FFF2-40B4-BE49-F238E27FC236}">
                <a16:creationId xmlns:a16="http://schemas.microsoft.com/office/drawing/2014/main" id="{66DFD90C-86BC-4BA7-ACBF-85797858B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20A14-4B6D-4491-A669-9E308A389C17}"/>
              </a:ext>
            </a:extLst>
          </p:cNvPr>
          <p:cNvSpPr>
            <a:spLocks noGrp="1"/>
          </p:cNvSpPr>
          <p:nvPr>
            <p:ph type="sldNum" sz="quarter" idx="12"/>
          </p:nvPr>
        </p:nvSpPr>
        <p:spPr/>
        <p:txBody>
          <a:bodyPr/>
          <a:lstStyle/>
          <a:p>
            <a:fld id="{0F8BA17E-7703-42FD-9C3E-2EA1F3AC253E}" type="slidenum">
              <a:rPr lang="en-US" smtClean="0"/>
              <a:t>‹#›</a:t>
            </a:fld>
            <a:endParaRPr lang="en-US"/>
          </a:p>
        </p:txBody>
      </p:sp>
    </p:spTree>
    <p:extLst>
      <p:ext uri="{BB962C8B-B14F-4D97-AF65-F5344CB8AC3E}">
        <p14:creationId xmlns:p14="http://schemas.microsoft.com/office/powerpoint/2010/main" val="129004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6E4E5-BC70-4216-9BC2-7ED1CFE78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3D934-9FC0-4E02-A517-A9F236285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3F301-B3AC-4F5F-B389-1D554BEA2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93D29-7F0E-4C0A-8DF4-E91198CD0428}" type="datetimeFigureOut">
              <a:rPr lang="en-US" smtClean="0"/>
              <a:t>10/7/2019</a:t>
            </a:fld>
            <a:endParaRPr lang="en-US"/>
          </a:p>
        </p:txBody>
      </p:sp>
      <p:sp>
        <p:nvSpPr>
          <p:cNvPr id="5" name="Footer Placeholder 4">
            <a:extLst>
              <a:ext uri="{FF2B5EF4-FFF2-40B4-BE49-F238E27FC236}">
                <a16:creationId xmlns:a16="http://schemas.microsoft.com/office/drawing/2014/main" id="{735D96E7-C97E-4EA3-A3E2-0016AEB35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EE533A-3CF5-413A-9F7E-948D2852B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BA17E-7703-42FD-9C3E-2EA1F3AC253E}" type="slidenum">
              <a:rPr lang="en-US" smtClean="0"/>
              <a:t>‹#›</a:t>
            </a:fld>
            <a:endParaRPr lang="en-US"/>
          </a:p>
        </p:txBody>
      </p:sp>
    </p:spTree>
    <p:extLst>
      <p:ext uri="{BB962C8B-B14F-4D97-AF65-F5344CB8AC3E}">
        <p14:creationId xmlns:p14="http://schemas.microsoft.com/office/powerpoint/2010/main" val="40608858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7F7B-CC70-4F17-85E3-35AD547AB1CA}"/>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3300" dirty="0"/>
              <a:t>EDA and Logistic Regression      </a:t>
            </a:r>
            <a:br>
              <a:rPr lang="en-US" sz="3300" dirty="0"/>
            </a:br>
            <a:r>
              <a:rPr lang="en-US" sz="3300" dirty="0"/>
              <a:t>on FIFA World Cup 2k18</a:t>
            </a:r>
            <a:br>
              <a:rPr lang="en-US" sz="3300" dirty="0"/>
            </a:br>
            <a:br>
              <a:rPr lang="en-US" sz="3300" dirty="0"/>
            </a:br>
            <a:br>
              <a:rPr lang="en-US" sz="3300" dirty="0"/>
            </a:br>
            <a:r>
              <a:rPr lang="en-US" sz="3300" dirty="0"/>
              <a:t>MADE BY: -AMBER JAIN</a:t>
            </a:r>
          </a:p>
        </p:txBody>
      </p:sp>
      <p:sp>
        <p:nvSpPr>
          <p:cNvPr id="21" name="Freeform: Shape 1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66842D0-C36B-44E8-8F87-41FB19C403C0}"/>
              </a:ext>
            </a:extLst>
          </p:cNvPr>
          <p:cNvPicPr>
            <a:picLocks noChangeAspect="1"/>
          </p:cNvPicPr>
          <p:nvPr/>
        </p:nvPicPr>
        <p:blipFill rotWithShape="1">
          <a:blip r:embed="rId2">
            <a:extLst>
              <a:ext uri="{28A0092B-C50C-407E-A947-70E740481C1C}">
                <a14:useLocalDpi xmlns:a14="http://schemas.microsoft.com/office/drawing/2010/main" val="0"/>
              </a:ext>
            </a:extLst>
          </a:blip>
          <a:srcRect l="34432" r="275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8908669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DB33-B4C9-4725-A750-8E9C05C2362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chemeClr val="accent2"/>
                </a:solidFill>
              </a:rPr>
              <a:t>Number of goals scored by a team</a:t>
            </a:r>
            <a:br>
              <a:rPr lang="en-US" sz="2600" dirty="0">
                <a:solidFill>
                  <a:srgbClr val="FFFFFF"/>
                </a:solidFill>
              </a:rPr>
            </a:br>
            <a:endParaRPr lang="en-US" sz="2600" dirty="0">
              <a:solidFill>
                <a:srgbClr val="FFFFFF"/>
              </a:solidFill>
            </a:endParaRPr>
          </a:p>
        </p:txBody>
      </p:sp>
      <p:pic>
        <p:nvPicPr>
          <p:cNvPr id="3" name="Picture 2">
            <a:extLst>
              <a:ext uri="{FF2B5EF4-FFF2-40B4-BE49-F238E27FC236}">
                <a16:creationId xmlns:a16="http://schemas.microsoft.com/office/drawing/2014/main" id="{91727AF4-D7CB-4885-881C-8D0A52C4C437}"/>
              </a:ext>
            </a:extLst>
          </p:cNvPr>
          <p:cNvPicPr>
            <a:picLocks noChangeAspect="1"/>
          </p:cNvPicPr>
          <p:nvPr/>
        </p:nvPicPr>
        <p:blipFill>
          <a:blip r:embed="rId2"/>
          <a:stretch>
            <a:fillRect/>
          </a:stretch>
        </p:blipFill>
        <p:spPr>
          <a:xfrm>
            <a:off x="4038600" y="1037229"/>
            <a:ext cx="7188199" cy="4780152"/>
          </a:xfrm>
          <a:prstGeom prst="rect">
            <a:avLst/>
          </a:prstGeom>
        </p:spPr>
      </p:pic>
    </p:spTree>
    <p:extLst>
      <p:ext uri="{BB962C8B-B14F-4D97-AF65-F5344CB8AC3E}">
        <p14:creationId xmlns:p14="http://schemas.microsoft.com/office/powerpoint/2010/main" val="429483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74237" y="914401"/>
            <a:ext cx="3657600" cy="5078896"/>
          </a:xfrm>
        </p:spPr>
        <p:txBody>
          <a:bodyPr vert="horz" lIns="91440" tIns="45720" rIns="91440" bIns="45720" rtlCol="0" anchor="b">
            <a:normAutofit/>
          </a:bodyPr>
          <a:lstStyle/>
          <a:p>
            <a:pPr algn="ctr"/>
            <a:r>
              <a:rPr lang="en-US" sz="3700" kern="1200" dirty="0">
                <a:solidFill>
                  <a:srgbClr val="FF0000"/>
                </a:solidFill>
                <a:latin typeface="+mj-lt"/>
                <a:ea typeface="+mj-ea"/>
                <a:cs typeface="+mj-cs"/>
              </a:rPr>
              <a:t>Number of matches played by each team in the World Cup 2018</a:t>
            </a:r>
            <a:br>
              <a:rPr lang="en-US" sz="3700" kern="1200" dirty="0">
                <a:solidFill>
                  <a:srgbClr val="FF0000"/>
                </a:solidFill>
                <a:latin typeface="+mj-lt"/>
                <a:ea typeface="+mj-ea"/>
                <a:cs typeface="+mj-cs"/>
              </a:rPr>
            </a:br>
            <a:r>
              <a:rPr lang="en-US" sz="3700" kern="1200" dirty="0">
                <a:solidFill>
                  <a:srgbClr val="92D050"/>
                </a:solidFill>
                <a:latin typeface="+mj-lt"/>
                <a:ea typeface="+mj-ea"/>
                <a:cs typeface="+mj-cs"/>
              </a:rPr>
              <a:t>England, France</a:t>
            </a:r>
            <a:br>
              <a:rPr lang="en-US" sz="3700" kern="1200" dirty="0">
                <a:solidFill>
                  <a:srgbClr val="92D050"/>
                </a:solidFill>
                <a:latin typeface="+mj-lt"/>
                <a:ea typeface="+mj-ea"/>
                <a:cs typeface="+mj-cs"/>
              </a:rPr>
            </a:br>
            <a:r>
              <a:rPr lang="en-US" sz="3700" kern="1200" dirty="0">
                <a:solidFill>
                  <a:srgbClr val="92D050"/>
                </a:solidFill>
                <a:latin typeface="+mj-lt"/>
                <a:ea typeface="+mj-ea"/>
                <a:cs typeface="+mj-cs"/>
              </a:rPr>
              <a:t>Belgium and Croatia (7 Matches each)</a:t>
            </a:r>
          </a:p>
        </p:txBody>
      </p:sp>
      <p:cxnSp>
        <p:nvCxnSpPr>
          <p:cNvPr id="65" name="Straight Connector 6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47320757-2671-49E3-A808-EBE26A9E46FB}"/>
              </a:ext>
            </a:extLst>
          </p:cNvPr>
          <p:cNvPicPr>
            <a:picLocks noGrp="1" noChangeAspect="1"/>
          </p:cNvPicPr>
          <p:nvPr>
            <p:ph idx="1"/>
          </p:nvPr>
        </p:nvPicPr>
        <p:blipFill>
          <a:blip r:embed="rId2"/>
          <a:stretch>
            <a:fillRect/>
          </a:stretch>
        </p:blipFill>
        <p:spPr>
          <a:xfrm>
            <a:off x="5153822" y="688675"/>
            <a:ext cx="6553545" cy="5488592"/>
          </a:xfrm>
          <a:prstGeom prst="rect">
            <a:avLst/>
          </a:prstGeom>
        </p:spPr>
      </p:pic>
    </p:spTree>
    <p:extLst>
      <p:ext uri="{BB962C8B-B14F-4D97-AF65-F5344CB8AC3E}">
        <p14:creationId xmlns:p14="http://schemas.microsoft.com/office/powerpoint/2010/main" val="227883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100" kern="1200" dirty="0">
                <a:solidFill>
                  <a:srgbClr val="FF0000"/>
                </a:solidFill>
                <a:latin typeface="+mj-lt"/>
                <a:ea typeface="+mj-ea"/>
                <a:cs typeface="+mj-cs"/>
              </a:rPr>
              <a:t>Number of Matches won by each team in World Cup 2018: -</a:t>
            </a:r>
            <a:br>
              <a:rPr lang="en-US" sz="4100" kern="1200" dirty="0">
                <a:solidFill>
                  <a:srgbClr val="FF0000"/>
                </a:solidFill>
                <a:latin typeface="+mj-lt"/>
                <a:ea typeface="+mj-ea"/>
                <a:cs typeface="+mj-cs"/>
              </a:rPr>
            </a:br>
            <a:r>
              <a:rPr lang="en-US" sz="4100" kern="1200" dirty="0">
                <a:solidFill>
                  <a:schemeClr val="accent4"/>
                </a:solidFill>
                <a:latin typeface="+mj-lt"/>
                <a:ea typeface="+mj-ea"/>
                <a:cs typeface="+mj-cs"/>
              </a:rPr>
              <a:t>FRANCE</a:t>
            </a:r>
          </a:p>
        </p:txBody>
      </p:sp>
      <p:cxnSp>
        <p:nvCxnSpPr>
          <p:cNvPr id="58" name="Straight Connector 5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D74244B-526D-4A65-B328-A96DFB498268}"/>
              </a:ext>
            </a:extLst>
          </p:cNvPr>
          <p:cNvPicPr>
            <a:picLocks noChangeAspect="1"/>
          </p:cNvPicPr>
          <p:nvPr/>
        </p:nvPicPr>
        <p:blipFill>
          <a:blip r:embed="rId2"/>
          <a:stretch>
            <a:fillRect/>
          </a:stretch>
        </p:blipFill>
        <p:spPr>
          <a:xfrm>
            <a:off x="5153822" y="647715"/>
            <a:ext cx="6553545" cy="5570512"/>
          </a:xfrm>
          <a:prstGeom prst="rect">
            <a:avLst/>
          </a:prstGeom>
        </p:spPr>
      </p:pic>
    </p:spTree>
    <p:extLst>
      <p:ext uri="{BB962C8B-B14F-4D97-AF65-F5344CB8AC3E}">
        <p14:creationId xmlns:p14="http://schemas.microsoft.com/office/powerpoint/2010/main" val="54266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0000"/>
                </a:solidFill>
                <a:latin typeface="+mj-lt"/>
                <a:ea typeface="+mj-ea"/>
                <a:cs typeface="+mj-cs"/>
              </a:rPr>
              <a:t>Which team take maximum number of ATTEMPTS to score a Goal?</a:t>
            </a:r>
            <a:br>
              <a:rPr lang="en-US" sz="2200" kern="1200" dirty="0">
                <a:solidFill>
                  <a:srgbClr val="FFFFFF"/>
                </a:solidFill>
                <a:latin typeface="+mj-lt"/>
                <a:ea typeface="+mj-ea"/>
                <a:cs typeface="+mj-cs"/>
              </a:rPr>
            </a:br>
            <a:r>
              <a:rPr lang="en-US" sz="2200" kern="1200" dirty="0">
                <a:solidFill>
                  <a:srgbClr val="FFFFFF"/>
                </a:solidFill>
                <a:highlight>
                  <a:srgbClr val="008000"/>
                </a:highlight>
                <a:latin typeface="+mj-lt"/>
                <a:ea typeface="+mj-ea"/>
                <a:cs typeface="+mj-cs"/>
              </a:rPr>
              <a:t>CROATIA</a:t>
            </a:r>
          </a:p>
        </p:txBody>
      </p:sp>
      <p:pic>
        <p:nvPicPr>
          <p:cNvPr id="3" name="Picture 2">
            <a:extLst>
              <a:ext uri="{FF2B5EF4-FFF2-40B4-BE49-F238E27FC236}">
                <a16:creationId xmlns:a16="http://schemas.microsoft.com/office/drawing/2014/main" id="{FBFC143F-3E40-4D4A-8144-D2F3801E3E92}"/>
              </a:ext>
            </a:extLst>
          </p:cNvPr>
          <p:cNvPicPr>
            <a:picLocks noChangeAspect="1"/>
          </p:cNvPicPr>
          <p:nvPr/>
        </p:nvPicPr>
        <p:blipFill>
          <a:blip r:embed="rId2"/>
          <a:stretch>
            <a:fillRect/>
          </a:stretch>
        </p:blipFill>
        <p:spPr>
          <a:xfrm>
            <a:off x="4714955" y="961812"/>
            <a:ext cx="5835488" cy="4930987"/>
          </a:xfrm>
          <a:prstGeom prst="rect">
            <a:avLst/>
          </a:prstGeom>
        </p:spPr>
      </p:pic>
    </p:spTree>
    <p:extLst>
      <p:ext uri="{BB962C8B-B14F-4D97-AF65-F5344CB8AC3E}">
        <p14:creationId xmlns:p14="http://schemas.microsoft.com/office/powerpoint/2010/main" val="216967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chemeClr val="accent2"/>
                </a:solidFill>
                <a:latin typeface="+mj-lt"/>
                <a:ea typeface="+mj-ea"/>
                <a:cs typeface="+mj-cs"/>
              </a:rPr>
              <a:t>Which team take maximum number of “ON-TARGET” shoots?</a:t>
            </a:r>
            <a:br>
              <a:rPr lang="en-US" sz="2200" kern="1200" dirty="0">
                <a:solidFill>
                  <a:srgbClr val="FFFFFF"/>
                </a:solidFill>
                <a:latin typeface="+mj-lt"/>
                <a:ea typeface="+mj-ea"/>
                <a:cs typeface="+mj-cs"/>
              </a:rPr>
            </a:br>
            <a:r>
              <a:rPr lang="en-US" sz="2200" kern="1200" dirty="0">
                <a:solidFill>
                  <a:srgbClr val="FFFFFF"/>
                </a:solidFill>
                <a:highlight>
                  <a:srgbClr val="008000"/>
                </a:highlight>
                <a:latin typeface="+mj-lt"/>
                <a:ea typeface="+mj-ea"/>
                <a:cs typeface="+mj-cs"/>
              </a:rPr>
              <a:t>BELGIUM</a:t>
            </a:r>
          </a:p>
        </p:txBody>
      </p:sp>
      <p:pic>
        <p:nvPicPr>
          <p:cNvPr id="3" name="Picture 2">
            <a:extLst>
              <a:ext uri="{FF2B5EF4-FFF2-40B4-BE49-F238E27FC236}">
                <a16:creationId xmlns:a16="http://schemas.microsoft.com/office/drawing/2014/main" id="{4CDE8578-BB22-460B-822C-1890338C7865}"/>
              </a:ext>
            </a:extLst>
          </p:cNvPr>
          <p:cNvPicPr>
            <a:picLocks noChangeAspect="1"/>
          </p:cNvPicPr>
          <p:nvPr/>
        </p:nvPicPr>
        <p:blipFill>
          <a:blip r:embed="rId2"/>
          <a:stretch>
            <a:fillRect/>
          </a:stretch>
        </p:blipFill>
        <p:spPr>
          <a:xfrm>
            <a:off x="4814992" y="961812"/>
            <a:ext cx="5635414" cy="4930987"/>
          </a:xfrm>
          <a:prstGeom prst="rect">
            <a:avLst/>
          </a:prstGeom>
        </p:spPr>
      </p:pic>
    </p:spTree>
    <p:extLst>
      <p:ext uri="{BB962C8B-B14F-4D97-AF65-F5344CB8AC3E}">
        <p14:creationId xmlns:p14="http://schemas.microsoft.com/office/powerpoint/2010/main" val="258788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0000"/>
                </a:solidFill>
                <a:latin typeface="+mj-lt"/>
                <a:ea typeface="+mj-ea"/>
                <a:cs typeface="+mj-cs"/>
              </a:rPr>
              <a:t>Which team took maximum number of “OFF-TARGET” shoots?</a:t>
            </a:r>
            <a:br>
              <a:rPr lang="en-US" sz="2200" kern="1200" dirty="0">
                <a:solidFill>
                  <a:srgbClr val="FFFFFF"/>
                </a:solidFill>
                <a:latin typeface="+mj-lt"/>
                <a:ea typeface="+mj-ea"/>
                <a:cs typeface="+mj-cs"/>
              </a:rPr>
            </a:br>
            <a:r>
              <a:rPr lang="en-US" sz="2200" kern="1200" dirty="0">
                <a:solidFill>
                  <a:srgbClr val="FFFFFF"/>
                </a:solidFill>
                <a:highlight>
                  <a:srgbClr val="008000"/>
                </a:highlight>
                <a:latin typeface="+mj-lt"/>
                <a:ea typeface="+mj-ea"/>
                <a:cs typeface="+mj-cs"/>
              </a:rPr>
              <a:t>CROATIA</a:t>
            </a:r>
          </a:p>
        </p:txBody>
      </p:sp>
      <p:pic>
        <p:nvPicPr>
          <p:cNvPr id="3" name="Content Placeholder 2">
            <a:extLst>
              <a:ext uri="{FF2B5EF4-FFF2-40B4-BE49-F238E27FC236}">
                <a16:creationId xmlns:a16="http://schemas.microsoft.com/office/drawing/2014/main" id="{054DD2F2-7640-46D3-9A56-7D57C22D9D2F}"/>
              </a:ext>
            </a:extLst>
          </p:cNvPr>
          <p:cNvPicPr>
            <a:picLocks noGrp="1" noChangeAspect="1"/>
          </p:cNvPicPr>
          <p:nvPr>
            <p:ph idx="1"/>
          </p:nvPr>
        </p:nvPicPr>
        <p:blipFill>
          <a:blip r:embed="rId2"/>
          <a:stretch>
            <a:fillRect/>
          </a:stretch>
        </p:blipFill>
        <p:spPr>
          <a:xfrm>
            <a:off x="3688080" y="961812"/>
            <a:ext cx="7548880" cy="4930987"/>
          </a:xfrm>
          <a:prstGeom prst="rect">
            <a:avLst/>
          </a:prstGeom>
        </p:spPr>
      </p:pic>
    </p:spTree>
    <p:extLst>
      <p:ext uri="{BB962C8B-B14F-4D97-AF65-F5344CB8AC3E}">
        <p14:creationId xmlns:p14="http://schemas.microsoft.com/office/powerpoint/2010/main" val="176106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D2CD3-5FC1-4084-972A-4A13801C481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chemeClr val="accent2"/>
                </a:solidFill>
                <a:latin typeface="+mj-lt"/>
                <a:ea typeface="+mj-ea"/>
                <a:cs typeface="+mj-cs"/>
              </a:rPr>
              <a:t>Which team took maximum number of “FREE-KICKS” by team?</a:t>
            </a:r>
            <a:br>
              <a:rPr lang="en-US" sz="2200" kern="1200" dirty="0">
                <a:solidFill>
                  <a:srgbClr val="FFFFFF"/>
                </a:solidFill>
                <a:latin typeface="+mj-lt"/>
                <a:ea typeface="+mj-ea"/>
                <a:cs typeface="+mj-cs"/>
              </a:rPr>
            </a:br>
            <a:r>
              <a:rPr lang="en-US" sz="2200" kern="1200" dirty="0">
                <a:solidFill>
                  <a:srgbClr val="FFFFFF"/>
                </a:solidFill>
                <a:highlight>
                  <a:srgbClr val="008000"/>
                </a:highlight>
                <a:latin typeface="+mj-lt"/>
                <a:ea typeface="+mj-ea"/>
                <a:cs typeface="+mj-cs"/>
              </a:rPr>
              <a:t>CROATIA</a:t>
            </a:r>
          </a:p>
        </p:txBody>
      </p:sp>
      <p:pic>
        <p:nvPicPr>
          <p:cNvPr id="10" name="Content Placeholder 9">
            <a:extLst>
              <a:ext uri="{FF2B5EF4-FFF2-40B4-BE49-F238E27FC236}">
                <a16:creationId xmlns:a16="http://schemas.microsoft.com/office/drawing/2014/main" id="{080144C7-FA37-4A55-828B-B9BD49F7FB05}"/>
              </a:ext>
            </a:extLst>
          </p:cNvPr>
          <p:cNvPicPr>
            <a:picLocks noGrp="1" noChangeAspect="1"/>
          </p:cNvPicPr>
          <p:nvPr>
            <p:ph idx="1"/>
          </p:nvPr>
        </p:nvPicPr>
        <p:blipFill>
          <a:blip r:embed="rId2"/>
          <a:stretch>
            <a:fillRect/>
          </a:stretch>
        </p:blipFill>
        <p:spPr>
          <a:xfrm>
            <a:off x="3759200" y="961812"/>
            <a:ext cx="7680960" cy="4930987"/>
          </a:xfrm>
          <a:prstGeom prst="rect">
            <a:avLst/>
          </a:prstGeom>
        </p:spPr>
      </p:pic>
    </p:spTree>
    <p:extLst>
      <p:ext uri="{BB962C8B-B14F-4D97-AF65-F5344CB8AC3E}">
        <p14:creationId xmlns:p14="http://schemas.microsoft.com/office/powerpoint/2010/main" val="368249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21FB4-7B1F-440E-825E-60F3B054E8A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kern="1200" dirty="0">
                <a:solidFill>
                  <a:schemeClr val="accent2"/>
                </a:solidFill>
                <a:latin typeface="+mj-lt"/>
                <a:ea typeface="+mj-ea"/>
                <a:cs typeface="+mj-cs"/>
              </a:rPr>
              <a:t>Which team took maximum number of “FOULS COMMITTED” by the team?</a:t>
            </a:r>
            <a:br>
              <a:rPr lang="en-US" sz="2200" kern="1200" dirty="0">
                <a:solidFill>
                  <a:srgbClr val="FFFFFF"/>
                </a:solidFill>
                <a:latin typeface="+mj-lt"/>
                <a:ea typeface="+mj-ea"/>
                <a:cs typeface="+mj-cs"/>
              </a:rPr>
            </a:br>
            <a:r>
              <a:rPr lang="en-US" sz="2200" kern="1200" dirty="0">
                <a:solidFill>
                  <a:srgbClr val="FFFFFF"/>
                </a:solidFill>
                <a:highlight>
                  <a:srgbClr val="008000"/>
                </a:highlight>
                <a:latin typeface="+mj-lt"/>
                <a:ea typeface="+mj-ea"/>
                <a:cs typeface="+mj-cs"/>
              </a:rPr>
              <a:t>CROATIA</a:t>
            </a:r>
          </a:p>
        </p:txBody>
      </p:sp>
      <p:pic>
        <p:nvPicPr>
          <p:cNvPr id="7" name="Content Placeholder 9">
            <a:extLst>
              <a:ext uri="{FF2B5EF4-FFF2-40B4-BE49-F238E27FC236}">
                <a16:creationId xmlns:a16="http://schemas.microsoft.com/office/drawing/2014/main" id="{4D442A5E-C97F-4E3F-BAFF-E28D31D1FE21}"/>
              </a:ext>
            </a:extLst>
          </p:cNvPr>
          <p:cNvPicPr>
            <a:picLocks noGrp="1" noChangeAspect="1"/>
          </p:cNvPicPr>
          <p:nvPr>
            <p:ph idx="1"/>
          </p:nvPr>
        </p:nvPicPr>
        <p:blipFill>
          <a:blip r:embed="rId2"/>
          <a:stretch>
            <a:fillRect/>
          </a:stretch>
        </p:blipFill>
        <p:spPr>
          <a:xfrm>
            <a:off x="4782418" y="961812"/>
            <a:ext cx="5700563" cy="4930987"/>
          </a:xfrm>
          <a:prstGeom prst="rect">
            <a:avLst/>
          </a:prstGeom>
        </p:spPr>
      </p:pic>
    </p:spTree>
    <p:extLst>
      <p:ext uri="{BB962C8B-B14F-4D97-AF65-F5344CB8AC3E}">
        <p14:creationId xmlns:p14="http://schemas.microsoft.com/office/powerpoint/2010/main" val="49366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790CE-26A2-4BD1-A51F-6F49673D28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0000"/>
                </a:solidFill>
                <a:latin typeface="+mj-lt"/>
                <a:ea typeface="+mj-ea"/>
                <a:cs typeface="+mj-cs"/>
              </a:rPr>
              <a:t>Pair Plot Graph</a:t>
            </a:r>
          </a:p>
        </p:txBody>
      </p:sp>
      <p:pic>
        <p:nvPicPr>
          <p:cNvPr id="3" name="Picture 2">
            <a:extLst>
              <a:ext uri="{FF2B5EF4-FFF2-40B4-BE49-F238E27FC236}">
                <a16:creationId xmlns:a16="http://schemas.microsoft.com/office/drawing/2014/main" id="{4816A13C-AF5C-4A64-BF0F-114FA486B05C}"/>
              </a:ext>
            </a:extLst>
          </p:cNvPr>
          <p:cNvPicPr>
            <a:picLocks noChangeAspect="1"/>
          </p:cNvPicPr>
          <p:nvPr/>
        </p:nvPicPr>
        <p:blipFill>
          <a:blip r:embed="rId2"/>
          <a:stretch>
            <a:fillRect/>
          </a:stretch>
        </p:blipFill>
        <p:spPr>
          <a:xfrm>
            <a:off x="3566160" y="1"/>
            <a:ext cx="8463280" cy="6807200"/>
          </a:xfrm>
          <a:prstGeom prst="rect">
            <a:avLst/>
          </a:prstGeom>
        </p:spPr>
      </p:pic>
    </p:spTree>
    <p:extLst>
      <p:ext uri="{BB962C8B-B14F-4D97-AF65-F5344CB8AC3E}">
        <p14:creationId xmlns:p14="http://schemas.microsoft.com/office/powerpoint/2010/main" val="241764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15192-9629-4806-B41D-77AAE48BC63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indent="-228600" algn="ctr">
              <a:spcAft>
                <a:spcPts val="600"/>
              </a:spcAft>
            </a:pPr>
            <a:r>
              <a:rPr lang="en-US" sz="2600" kern="1200">
                <a:solidFill>
                  <a:srgbClr val="FFFFFF"/>
                </a:solidFill>
                <a:latin typeface="+mj-lt"/>
                <a:ea typeface="+mj-ea"/>
                <a:cs typeface="+mj-cs"/>
              </a:rPr>
              <a:t>Accuracy on applying Logistic Regression</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6" name="Content Placeholder 5">
            <a:extLst>
              <a:ext uri="{FF2B5EF4-FFF2-40B4-BE49-F238E27FC236}">
                <a16:creationId xmlns:a16="http://schemas.microsoft.com/office/drawing/2014/main" id="{40996D8B-CEAE-4233-9CDE-591357ADC089}"/>
              </a:ext>
            </a:extLst>
          </p:cNvPr>
          <p:cNvPicPr>
            <a:picLocks noGrp="1" noChangeAspect="1"/>
          </p:cNvPicPr>
          <p:nvPr>
            <p:ph idx="1"/>
          </p:nvPr>
        </p:nvPicPr>
        <p:blipFill>
          <a:blip r:embed="rId2"/>
          <a:stretch>
            <a:fillRect/>
          </a:stretch>
        </p:blipFill>
        <p:spPr>
          <a:xfrm>
            <a:off x="4038600" y="2313135"/>
            <a:ext cx="7513320" cy="2709275"/>
          </a:xfrm>
          <a:prstGeom prst="rect">
            <a:avLst/>
          </a:prstGeom>
        </p:spPr>
      </p:pic>
      <p:sp>
        <p:nvSpPr>
          <p:cNvPr id="5" name="Title 1">
            <a:extLst>
              <a:ext uri="{FF2B5EF4-FFF2-40B4-BE49-F238E27FC236}">
                <a16:creationId xmlns:a16="http://schemas.microsoft.com/office/drawing/2014/main" id="{C5BC9C2D-258C-4D9F-8C72-408B094FA2C5}"/>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spTree>
    <p:extLst>
      <p:ext uri="{BB962C8B-B14F-4D97-AF65-F5344CB8AC3E}">
        <p14:creationId xmlns:p14="http://schemas.microsoft.com/office/powerpoint/2010/main" val="71943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54155-2FBD-493B-8ADF-747A4BD280E3}"/>
              </a:ext>
            </a:extLst>
          </p:cNvPr>
          <p:cNvSpPr>
            <a:spLocks noGrp="1"/>
          </p:cNvSpPr>
          <p:nvPr>
            <p:ph type="ctrTitle"/>
          </p:nvPr>
        </p:nvSpPr>
        <p:spPr>
          <a:xfrm>
            <a:off x="1524000" y="1122363"/>
            <a:ext cx="9144000" cy="2108518"/>
          </a:xfrm>
        </p:spPr>
        <p:txBody>
          <a:bodyPr>
            <a:normAutofit/>
          </a:bodyPr>
          <a:lstStyle/>
          <a:p>
            <a:r>
              <a:rPr lang="en-US" sz="5800" dirty="0">
                <a:solidFill>
                  <a:schemeClr val="accent1">
                    <a:lumMod val="20000"/>
                    <a:lumOff val="80000"/>
                  </a:schemeClr>
                </a:solidFill>
              </a:rPr>
              <a:t>PROBLEM STATEMENT</a:t>
            </a:r>
          </a:p>
        </p:txBody>
      </p:sp>
      <p:sp>
        <p:nvSpPr>
          <p:cNvPr id="3" name="Subtitle 2">
            <a:extLst>
              <a:ext uri="{FF2B5EF4-FFF2-40B4-BE49-F238E27FC236}">
                <a16:creationId xmlns:a16="http://schemas.microsoft.com/office/drawing/2014/main" id="{FEC3AC45-18B2-4FA0-8EE1-7D639E39A3AB}"/>
              </a:ext>
            </a:extLst>
          </p:cNvPr>
          <p:cNvSpPr>
            <a:spLocks noGrp="1"/>
          </p:cNvSpPr>
          <p:nvPr>
            <p:ph type="subTitle" idx="1"/>
          </p:nvPr>
        </p:nvSpPr>
        <p:spPr>
          <a:xfrm>
            <a:off x="1536478" y="4109417"/>
            <a:ext cx="9144000" cy="1237834"/>
          </a:xfrm>
        </p:spPr>
        <p:txBody>
          <a:bodyPr>
            <a:normAutofit/>
          </a:bodyPr>
          <a:lstStyle/>
          <a:p>
            <a:r>
              <a:rPr lang="en-US" dirty="0">
                <a:solidFill>
                  <a:schemeClr val="accent1"/>
                </a:solidFill>
              </a:rPr>
              <a:t>The data set is from FIFA World Cup 2018.</a:t>
            </a:r>
          </a:p>
          <a:p>
            <a:r>
              <a:rPr lang="en-US" dirty="0">
                <a:solidFill>
                  <a:schemeClr val="accent1"/>
                </a:solidFill>
              </a:rPr>
              <a:t>Need to predict whether a team will win or not.</a:t>
            </a:r>
          </a:p>
          <a:p>
            <a:endParaRPr lang="en-US" dirty="0">
              <a:solidFill>
                <a:schemeClr val="accent1"/>
              </a:solidFill>
            </a:endParaRPr>
          </a:p>
        </p:txBody>
      </p:sp>
      <p:cxnSp>
        <p:nvCxnSpPr>
          <p:cNvPr id="31" name="Straight Connector 3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0828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A4A0CEE-B2C8-4D87-9638-C500E707022A}"/>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lgn="ctr">
              <a:spcAft>
                <a:spcPts val="600"/>
              </a:spcAft>
            </a:pPr>
            <a:r>
              <a:rPr lang="en-US" sz="2200" kern="1200" dirty="0">
                <a:solidFill>
                  <a:srgbClr val="FFFFFF"/>
                </a:solidFill>
                <a:latin typeface="+mj-lt"/>
                <a:ea typeface="+mj-ea"/>
                <a:cs typeface="+mj-cs"/>
              </a:rPr>
              <a:t>Model Evaluation Using Confusion Matrix</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052E19C4-F29F-4CC4-AD02-B592D346FE9F}"/>
              </a:ext>
            </a:extLst>
          </p:cNvPr>
          <p:cNvPicPr>
            <a:picLocks noChangeAspect="1"/>
          </p:cNvPicPr>
          <p:nvPr/>
        </p:nvPicPr>
        <p:blipFill>
          <a:blip r:embed="rId2"/>
          <a:stretch>
            <a:fillRect/>
          </a:stretch>
        </p:blipFill>
        <p:spPr>
          <a:xfrm>
            <a:off x="4038600" y="1971040"/>
            <a:ext cx="7188199" cy="3027680"/>
          </a:xfrm>
          <a:prstGeom prst="rect">
            <a:avLst/>
          </a:prstGeom>
        </p:spPr>
      </p:pic>
      <p:sp>
        <p:nvSpPr>
          <p:cNvPr id="4" name="Title 1">
            <a:extLst>
              <a:ext uri="{FF2B5EF4-FFF2-40B4-BE49-F238E27FC236}">
                <a16:creationId xmlns:a16="http://schemas.microsoft.com/office/drawing/2014/main" id="{73E81FC7-2724-4718-90DF-3B748C46BD04}"/>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spTree>
    <p:extLst>
      <p:ext uri="{BB962C8B-B14F-4D97-AF65-F5344CB8AC3E}">
        <p14:creationId xmlns:p14="http://schemas.microsoft.com/office/powerpoint/2010/main" val="364414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8A87BC-FEC7-4B1C-B437-87BCF3318B7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indent="-228600" algn="ctr">
              <a:spcAft>
                <a:spcPts val="600"/>
              </a:spcAft>
            </a:pPr>
            <a:r>
              <a:rPr lang="en-US" sz="2200" kern="1200" dirty="0">
                <a:solidFill>
                  <a:srgbClr val="FFFFFF"/>
                </a:solidFill>
                <a:latin typeface="+mj-lt"/>
                <a:ea typeface="+mj-ea"/>
                <a:cs typeface="+mj-cs"/>
              </a:rPr>
              <a:t>Model Evaluation Using Confusion Matrix</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89DBB0E2-57AC-4448-BA1B-B3D0248B5C7A}"/>
              </a:ext>
            </a:extLst>
          </p:cNvPr>
          <p:cNvPicPr>
            <a:picLocks noChangeAspect="1"/>
          </p:cNvPicPr>
          <p:nvPr/>
        </p:nvPicPr>
        <p:blipFill>
          <a:blip r:embed="rId2"/>
          <a:stretch>
            <a:fillRect/>
          </a:stretch>
        </p:blipFill>
        <p:spPr>
          <a:xfrm>
            <a:off x="4038600" y="1582967"/>
            <a:ext cx="7188199" cy="2551810"/>
          </a:xfrm>
          <a:prstGeom prst="rect">
            <a:avLst/>
          </a:prstGeom>
        </p:spPr>
      </p:pic>
      <p:sp>
        <p:nvSpPr>
          <p:cNvPr id="9" name="Content Placeholder 8">
            <a:extLst>
              <a:ext uri="{FF2B5EF4-FFF2-40B4-BE49-F238E27FC236}">
                <a16:creationId xmlns:a16="http://schemas.microsoft.com/office/drawing/2014/main" id="{95CE0676-5165-4765-9CB4-063322CADA1E}"/>
              </a:ext>
            </a:extLst>
          </p:cNvPr>
          <p:cNvSpPr>
            <a:spLocks noGrp="1"/>
          </p:cNvSpPr>
          <p:nvPr>
            <p:ph idx="1"/>
          </p:nvPr>
        </p:nvSpPr>
        <p:spPr>
          <a:xfrm>
            <a:off x="4038600" y="4884873"/>
            <a:ext cx="7188199" cy="1292090"/>
          </a:xfrm>
        </p:spPr>
        <p:txBody>
          <a:bodyPr>
            <a:normAutofit/>
          </a:bodyPr>
          <a:lstStyle/>
          <a:p>
            <a:endParaRPr lang="en-US" sz="1800" dirty="0"/>
          </a:p>
        </p:txBody>
      </p:sp>
      <p:sp>
        <p:nvSpPr>
          <p:cNvPr id="6" name="Title 1">
            <a:extLst>
              <a:ext uri="{FF2B5EF4-FFF2-40B4-BE49-F238E27FC236}">
                <a16:creationId xmlns:a16="http://schemas.microsoft.com/office/drawing/2014/main" id="{413623B2-68CD-42D2-88B4-4B4C56B52102}"/>
              </a:ext>
            </a:extLst>
          </p:cNvPr>
          <p:cNvSpPr txBox="1">
            <a:spLocks/>
          </p:cNvSpPr>
          <p:nvPr/>
        </p:nvSpPr>
        <p:spPr>
          <a:xfrm>
            <a:off x="643468" y="5255490"/>
            <a:ext cx="3363974" cy="79817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dirty="0">
              <a:solidFill>
                <a:schemeClr val="bg1"/>
              </a:solidFill>
              <a:latin typeface="+mn-lt"/>
              <a:ea typeface="+mn-ea"/>
              <a:cs typeface="+mn-cs"/>
            </a:endParaRPr>
          </a:p>
        </p:txBody>
      </p:sp>
    </p:spTree>
    <p:extLst>
      <p:ext uri="{BB962C8B-B14F-4D97-AF65-F5344CB8AC3E}">
        <p14:creationId xmlns:p14="http://schemas.microsoft.com/office/powerpoint/2010/main" val="2186573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18D14-D684-47F3-BE23-DC026460F097}"/>
              </a:ext>
            </a:extLst>
          </p:cNvPr>
          <p:cNvSpPr>
            <a:spLocks noGrp="1"/>
          </p:cNvSpPr>
          <p:nvPr>
            <p:ph type="title"/>
          </p:nvPr>
        </p:nvSpPr>
        <p:spPr>
          <a:xfrm>
            <a:off x="804673" y="2072641"/>
            <a:ext cx="4573475" cy="1757679"/>
          </a:xfrm>
        </p:spPr>
        <p:txBody>
          <a:bodyPr vert="horz" lIns="91440" tIns="45720" rIns="91440" bIns="45720" rtlCol="0" anchor="t">
            <a:normAutofit/>
          </a:bodyPr>
          <a:lstStyle/>
          <a:p>
            <a:r>
              <a:rPr lang="en-US" sz="4800" kern="1200" dirty="0">
                <a:solidFill>
                  <a:schemeClr val="bg1"/>
                </a:solidFill>
                <a:latin typeface="+mj-lt"/>
                <a:ea typeface="+mj-ea"/>
                <a:cs typeface="+mj-cs"/>
              </a:rPr>
              <a:t>                               </a:t>
            </a:r>
            <a:r>
              <a:rPr lang="en-US" sz="4000" kern="1200" dirty="0">
                <a:solidFill>
                  <a:srgbClr val="00B050"/>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9215C2D8-3147-4F1B-8A37-6ED4B6E0E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9645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5F1DBFC4-DB39-486C-AA52-2A5A114B7E50}"/>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                        Data Loading and Description</a:t>
            </a:r>
          </a:p>
        </p:txBody>
      </p:sp>
      <p:graphicFrame>
        <p:nvGraphicFramePr>
          <p:cNvPr id="22" name="Content Placeholder 2">
            <a:extLst>
              <a:ext uri="{FF2B5EF4-FFF2-40B4-BE49-F238E27FC236}">
                <a16:creationId xmlns:a16="http://schemas.microsoft.com/office/drawing/2014/main" id="{34DFC39F-34B9-4452-9C79-0CCC604A38BF}"/>
              </a:ext>
            </a:extLst>
          </p:cNvPr>
          <p:cNvGraphicFramePr>
            <a:graphicFrameLocks noGrp="1"/>
          </p:cNvGraphicFramePr>
          <p:nvPr>
            <p:ph idx="1"/>
            <p:extLst>
              <p:ext uri="{D42A27DB-BD31-4B8C-83A1-F6EECF244321}">
                <p14:modId xmlns:p14="http://schemas.microsoft.com/office/powerpoint/2010/main" val="25924426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36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F8718E-F8B0-4427-918C-F3AF2F7C0100}"/>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dirty="0">
                <a:solidFill>
                  <a:srgbClr val="FF0000"/>
                </a:solidFill>
                <a:latin typeface="+mj-lt"/>
                <a:ea typeface="+mj-ea"/>
                <a:cs typeface="+mj-cs"/>
              </a:rPr>
              <a:t>Data in Dataset</a:t>
            </a:r>
          </a:p>
        </p:txBody>
      </p:sp>
      <p:cxnSp>
        <p:nvCxnSpPr>
          <p:cNvPr id="38" name="Straight Connector 3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E3C787D-FE82-4971-9844-254B2E241CAB}"/>
              </a:ext>
            </a:extLst>
          </p:cNvPr>
          <p:cNvPicPr>
            <a:picLocks noGrp="1" noChangeAspect="1"/>
          </p:cNvPicPr>
          <p:nvPr>
            <p:ph idx="1"/>
          </p:nvPr>
        </p:nvPicPr>
        <p:blipFill>
          <a:blip r:embed="rId2"/>
          <a:stretch>
            <a:fillRect/>
          </a:stretch>
        </p:blipFill>
        <p:spPr>
          <a:xfrm>
            <a:off x="0" y="2560320"/>
            <a:ext cx="12070080" cy="3251200"/>
          </a:xfrm>
          <a:prstGeom prst="rect">
            <a:avLst/>
          </a:prstGeom>
        </p:spPr>
      </p:pic>
    </p:spTree>
    <p:extLst>
      <p:ext uri="{BB962C8B-B14F-4D97-AF65-F5344CB8AC3E}">
        <p14:creationId xmlns:p14="http://schemas.microsoft.com/office/powerpoint/2010/main" val="40125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DB33-B4C9-4725-A750-8E9C05C2362D}"/>
              </a:ext>
            </a:extLst>
          </p:cNvPr>
          <p:cNvSpPr>
            <a:spLocks noGrp="1"/>
          </p:cNvSpPr>
          <p:nvPr>
            <p:ph type="title"/>
          </p:nvPr>
        </p:nvSpPr>
        <p:spPr>
          <a:xfrm>
            <a:off x="546351" y="433546"/>
            <a:ext cx="11139854" cy="616540"/>
          </a:xfrm>
        </p:spPr>
        <p:txBody>
          <a:bodyPr vert="horz" lIns="91440" tIns="45720" rIns="91440" bIns="45720" rtlCol="0" anchor="b">
            <a:normAutofit/>
          </a:bodyPr>
          <a:lstStyle/>
          <a:p>
            <a:pPr algn="ctr"/>
            <a:r>
              <a:rPr lang="en-US" sz="2800" dirty="0">
                <a:solidFill>
                  <a:schemeClr val="bg1"/>
                </a:solidFill>
              </a:rPr>
              <a:t> </a:t>
            </a:r>
            <a:r>
              <a:rPr lang="en-US" sz="3000" dirty="0">
                <a:solidFill>
                  <a:srgbClr val="FFFFFF"/>
                </a:solidFill>
              </a:rPr>
              <a:t>Pre Processing Data</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81A2739F-2ABB-40E8-B7BF-310082522A02}"/>
              </a:ext>
            </a:extLst>
          </p:cNvPr>
          <p:cNvSpPr txBox="1">
            <a:spLocks/>
          </p:cNvSpPr>
          <p:nvPr/>
        </p:nvSpPr>
        <p:spPr>
          <a:xfrm>
            <a:off x="453908" y="2277803"/>
            <a:ext cx="5157787" cy="3190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Actual Data</a:t>
            </a:r>
          </a:p>
        </p:txBody>
      </p:sp>
      <p:sp>
        <p:nvSpPr>
          <p:cNvPr id="12" name="Content Placeholder 5">
            <a:extLst>
              <a:ext uri="{FF2B5EF4-FFF2-40B4-BE49-F238E27FC236}">
                <a16:creationId xmlns:a16="http://schemas.microsoft.com/office/drawing/2014/main" id="{8CA20980-0326-4F15-8641-5A3532E1A431}"/>
              </a:ext>
            </a:extLst>
          </p:cNvPr>
          <p:cNvSpPr txBox="1">
            <a:spLocks/>
          </p:cNvSpPr>
          <p:nvPr/>
        </p:nvSpPr>
        <p:spPr>
          <a:xfrm>
            <a:off x="7444408" y="2884801"/>
            <a:ext cx="3971517" cy="12573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a:t>
            </a:r>
            <a:r>
              <a:rPr lang="en-US" sz="1600" baseline="30000" dirty="0"/>
              <a:t>st</a:t>
            </a:r>
            <a:r>
              <a:rPr lang="en-US" sz="1600" dirty="0"/>
              <a:t> Goal column have 34 non null values.</a:t>
            </a:r>
          </a:p>
          <a:p>
            <a:r>
              <a:rPr lang="en-US" sz="1600" dirty="0"/>
              <a:t>Own goals has 116 non null values.</a:t>
            </a:r>
          </a:p>
          <a:p>
            <a:r>
              <a:rPr lang="en-US" sz="1600" dirty="0"/>
              <a:t>Own goal time has 116 non null values.</a:t>
            </a:r>
          </a:p>
          <a:p>
            <a:pPr marL="0" indent="0">
              <a:buFont typeface="Arial" panose="020B0604020202020204" pitchFamily="34" charset="0"/>
              <a:buNone/>
            </a:pPr>
            <a:endParaRPr lang="en-US" dirty="0"/>
          </a:p>
        </p:txBody>
      </p:sp>
      <p:sp>
        <p:nvSpPr>
          <p:cNvPr id="14" name="Text Placeholder 4">
            <a:extLst>
              <a:ext uri="{FF2B5EF4-FFF2-40B4-BE49-F238E27FC236}">
                <a16:creationId xmlns:a16="http://schemas.microsoft.com/office/drawing/2014/main" id="{8B005B0F-53D3-4B1D-BD0A-0F63B7496567}"/>
              </a:ext>
            </a:extLst>
          </p:cNvPr>
          <p:cNvSpPr txBox="1">
            <a:spLocks/>
          </p:cNvSpPr>
          <p:nvPr/>
        </p:nvSpPr>
        <p:spPr>
          <a:xfrm>
            <a:off x="6355712" y="2292018"/>
            <a:ext cx="5183188" cy="521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            Missing Values</a:t>
            </a:r>
          </a:p>
        </p:txBody>
      </p:sp>
      <p:pic>
        <p:nvPicPr>
          <p:cNvPr id="4" name="Picture 3">
            <a:extLst>
              <a:ext uri="{FF2B5EF4-FFF2-40B4-BE49-F238E27FC236}">
                <a16:creationId xmlns:a16="http://schemas.microsoft.com/office/drawing/2014/main" id="{E5B2099C-368E-444F-A4DA-F21B2848E45A}"/>
              </a:ext>
            </a:extLst>
          </p:cNvPr>
          <p:cNvPicPr>
            <a:picLocks noChangeAspect="1"/>
          </p:cNvPicPr>
          <p:nvPr/>
        </p:nvPicPr>
        <p:blipFill>
          <a:blip r:embed="rId2"/>
          <a:stretch>
            <a:fillRect/>
          </a:stretch>
        </p:blipFill>
        <p:spPr>
          <a:xfrm>
            <a:off x="396882" y="2884801"/>
            <a:ext cx="3476625" cy="2752725"/>
          </a:xfrm>
          <a:prstGeom prst="rect">
            <a:avLst/>
          </a:prstGeom>
        </p:spPr>
      </p:pic>
      <p:pic>
        <p:nvPicPr>
          <p:cNvPr id="5" name="Picture 4">
            <a:extLst>
              <a:ext uri="{FF2B5EF4-FFF2-40B4-BE49-F238E27FC236}">
                <a16:creationId xmlns:a16="http://schemas.microsoft.com/office/drawing/2014/main" id="{00305A4C-AC47-4B82-8B76-631175B292BA}"/>
              </a:ext>
            </a:extLst>
          </p:cNvPr>
          <p:cNvPicPr>
            <a:picLocks noChangeAspect="1"/>
          </p:cNvPicPr>
          <p:nvPr/>
        </p:nvPicPr>
        <p:blipFill>
          <a:blip r:embed="rId3"/>
          <a:stretch>
            <a:fillRect/>
          </a:stretch>
        </p:blipFill>
        <p:spPr>
          <a:xfrm>
            <a:off x="3901957" y="4044720"/>
            <a:ext cx="3419475" cy="1666875"/>
          </a:xfrm>
          <a:prstGeom prst="rect">
            <a:avLst/>
          </a:prstGeom>
        </p:spPr>
      </p:pic>
    </p:spTree>
    <p:extLst>
      <p:ext uri="{BB962C8B-B14F-4D97-AF65-F5344CB8AC3E}">
        <p14:creationId xmlns:p14="http://schemas.microsoft.com/office/powerpoint/2010/main" val="215392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E1D1-EB43-43C2-9CCF-570E127E3564}"/>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3700" kern="1200" dirty="0">
                <a:solidFill>
                  <a:schemeClr val="tx1"/>
                </a:solidFill>
                <a:latin typeface="+mj-lt"/>
                <a:ea typeface="+mj-ea"/>
                <a:cs typeface="+mj-cs"/>
              </a:rPr>
              <a:t>                       Analysis on missing values</a:t>
            </a:r>
          </a:p>
        </p:txBody>
      </p:sp>
      <p:sp>
        <p:nvSpPr>
          <p:cNvPr id="3" name="Content Placeholder 2">
            <a:extLst>
              <a:ext uri="{FF2B5EF4-FFF2-40B4-BE49-F238E27FC236}">
                <a16:creationId xmlns:a16="http://schemas.microsoft.com/office/drawing/2014/main" id="{96429669-FB0A-4900-AB66-CF4C7929A869}"/>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1500" b="1" dirty="0">
                <a:solidFill>
                  <a:srgbClr val="FF0000"/>
                </a:solidFill>
              </a:rPr>
              <a:t>1</a:t>
            </a:r>
            <a:r>
              <a:rPr lang="en-US" sz="1500" b="1" baseline="30000" dirty="0">
                <a:solidFill>
                  <a:srgbClr val="FF0000"/>
                </a:solidFill>
              </a:rPr>
              <a:t>st</a:t>
            </a:r>
            <a:r>
              <a:rPr lang="en-US" sz="1500" b="1" dirty="0">
                <a:solidFill>
                  <a:srgbClr val="FF0000"/>
                </a:solidFill>
              </a:rPr>
              <a:t> Goal</a:t>
            </a:r>
            <a:r>
              <a:rPr lang="en-US" sz="1500" dirty="0"/>
              <a:t>: - Have 34 non null values means 34 times team didn’t score a goal”.</a:t>
            </a:r>
          </a:p>
          <a:p>
            <a:r>
              <a:rPr lang="en-US" sz="1500" b="1" dirty="0">
                <a:solidFill>
                  <a:srgbClr val="FF0000"/>
                </a:solidFill>
              </a:rPr>
              <a:t>Own Goal</a:t>
            </a:r>
            <a:r>
              <a:rPr lang="en-US" sz="1500" dirty="0"/>
              <a:t>: - 12 times team scored own goals or in other word 12 times team concede a goal.</a:t>
            </a:r>
          </a:p>
          <a:p>
            <a:r>
              <a:rPr lang="en-US" sz="1500" b="1" dirty="0">
                <a:solidFill>
                  <a:srgbClr val="FF0000"/>
                </a:solidFill>
              </a:rPr>
              <a:t>Own Goal Time</a:t>
            </a:r>
            <a:r>
              <a:rPr lang="en-US" sz="1500" dirty="0"/>
              <a:t>: - 12 times team score own goals so this column contain the time when team score own goal</a:t>
            </a:r>
          </a:p>
          <a:p>
            <a:endParaRPr lang="en-US" sz="15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73DB2586-FEF4-4663-984E-41C9C040D383}"/>
              </a:ext>
            </a:extLst>
          </p:cNvPr>
          <p:cNvSpPr>
            <a:spLocks noGrp="1"/>
          </p:cNvSpPr>
          <p:nvPr>
            <p:ph sz="half" idx="2"/>
          </p:nvPr>
        </p:nvSpPr>
        <p:spPr>
          <a:xfrm>
            <a:off x="7563678" y="4558038"/>
            <a:ext cx="3790122" cy="1618924"/>
          </a:xfrm>
        </p:spPr>
        <p:txBody>
          <a:bodyPr/>
          <a:lstStyle/>
          <a:p>
            <a:endParaRPr lang="en-US" dirty="0"/>
          </a:p>
        </p:txBody>
      </p:sp>
      <p:pic>
        <p:nvPicPr>
          <p:cNvPr id="7" name="Picture 6">
            <a:extLst>
              <a:ext uri="{FF2B5EF4-FFF2-40B4-BE49-F238E27FC236}">
                <a16:creationId xmlns:a16="http://schemas.microsoft.com/office/drawing/2014/main" id="{CD2DDF51-A9E0-4E44-B643-9722F1BE5465}"/>
              </a:ext>
            </a:extLst>
          </p:cNvPr>
          <p:cNvPicPr>
            <a:picLocks noChangeAspect="1"/>
          </p:cNvPicPr>
          <p:nvPr/>
        </p:nvPicPr>
        <p:blipFill>
          <a:blip r:embed="rId2"/>
          <a:stretch>
            <a:fillRect/>
          </a:stretch>
        </p:blipFill>
        <p:spPr>
          <a:xfrm>
            <a:off x="7434469" y="951607"/>
            <a:ext cx="4214191" cy="2654822"/>
          </a:xfrm>
          <a:prstGeom prst="rect">
            <a:avLst/>
          </a:prstGeom>
        </p:spPr>
      </p:pic>
    </p:spTree>
    <p:extLst>
      <p:ext uri="{BB962C8B-B14F-4D97-AF65-F5344CB8AC3E}">
        <p14:creationId xmlns:p14="http://schemas.microsoft.com/office/powerpoint/2010/main" val="12778197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A42F-5B7A-4CC0-866D-66ECEA571CC4}"/>
              </a:ext>
            </a:extLst>
          </p:cNvPr>
          <p:cNvSpPr>
            <a:spLocks noGrp="1"/>
          </p:cNvSpPr>
          <p:nvPr>
            <p:ph type="title"/>
          </p:nvPr>
        </p:nvSpPr>
        <p:spPr/>
        <p:txBody>
          <a:bodyPr/>
          <a:lstStyle/>
          <a:p>
            <a:r>
              <a:rPr lang="en-US" b="1" dirty="0">
                <a:solidFill>
                  <a:schemeClr val="accent4">
                    <a:lumMod val="75000"/>
                  </a:schemeClr>
                </a:solidFill>
              </a:rPr>
              <a:t>     Teams that played/qualified for</a:t>
            </a:r>
            <a:br>
              <a:rPr lang="en-US" b="1" dirty="0">
                <a:solidFill>
                  <a:schemeClr val="accent4">
                    <a:lumMod val="75000"/>
                  </a:schemeClr>
                </a:solidFill>
              </a:rPr>
            </a:br>
            <a:r>
              <a:rPr lang="en-US" b="1" dirty="0">
                <a:solidFill>
                  <a:schemeClr val="accent4">
                    <a:lumMod val="75000"/>
                  </a:schemeClr>
                </a:solidFill>
              </a:rPr>
              <a:t>            FIFA World Cup 2018</a:t>
            </a:r>
            <a:endParaRPr lang="en-US" dirty="0"/>
          </a:p>
        </p:txBody>
      </p:sp>
      <p:sp>
        <p:nvSpPr>
          <p:cNvPr id="3" name="Content Placeholder 2">
            <a:extLst>
              <a:ext uri="{FF2B5EF4-FFF2-40B4-BE49-F238E27FC236}">
                <a16:creationId xmlns:a16="http://schemas.microsoft.com/office/drawing/2014/main" id="{3C871265-1DD2-4FC7-A217-16430305C843}"/>
              </a:ext>
            </a:extLst>
          </p:cNvPr>
          <p:cNvSpPr>
            <a:spLocks noGrp="1"/>
          </p:cNvSpPr>
          <p:nvPr>
            <p:ph sz="half" idx="1"/>
          </p:nvPr>
        </p:nvSpPr>
        <p:spPr>
          <a:xfrm>
            <a:off x="2703443" y="1825625"/>
            <a:ext cx="2186610" cy="4351338"/>
          </a:xfrm>
        </p:spPr>
        <p:txBody>
          <a:bodyPr>
            <a:normAutofit fontScale="47500" lnSpcReduction="20000"/>
          </a:bodyPr>
          <a:lstStyle/>
          <a:p>
            <a:r>
              <a:rPr lang="en-US" dirty="0"/>
              <a:t>Argentina</a:t>
            </a:r>
          </a:p>
          <a:p>
            <a:r>
              <a:rPr lang="en-US" dirty="0"/>
              <a:t>Australia</a:t>
            </a:r>
          </a:p>
          <a:p>
            <a:r>
              <a:rPr lang="en-US" dirty="0"/>
              <a:t>Belgium</a:t>
            </a:r>
          </a:p>
          <a:p>
            <a:r>
              <a:rPr lang="en-US" dirty="0"/>
              <a:t>Brazil</a:t>
            </a:r>
          </a:p>
          <a:p>
            <a:r>
              <a:rPr lang="en-US" dirty="0"/>
              <a:t>Colombia</a:t>
            </a:r>
          </a:p>
          <a:p>
            <a:r>
              <a:rPr lang="en-US" dirty="0"/>
              <a:t>Costa Rica</a:t>
            </a:r>
          </a:p>
          <a:p>
            <a:r>
              <a:rPr lang="en-US" dirty="0"/>
              <a:t>Croatia</a:t>
            </a:r>
          </a:p>
          <a:p>
            <a:r>
              <a:rPr lang="en-US" dirty="0"/>
              <a:t>Denmark</a:t>
            </a:r>
          </a:p>
          <a:p>
            <a:r>
              <a:rPr lang="en-US" dirty="0"/>
              <a:t>Egypt</a:t>
            </a:r>
          </a:p>
          <a:p>
            <a:r>
              <a:rPr lang="en-US" dirty="0"/>
              <a:t>England</a:t>
            </a:r>
          </a:p>
          <a:p>
            <a:r>
              <a:rPr lang="en-US" dirty="0"/>
              <a:t>France</a:t>
            </a:r>
          </a:p>
          <a:p>
            <a:r>
              <a:rPr lang="en-US" dirty="0"/>
              <a:t>Germany</a:t>
            </a:r>
          </a:p>
          <a:p>
            <a:r>
              <a:rPr lang="en-US" dirty="0"/>
              <a:t>Iceland</a:t>
            </a:r>
          </a:p>
          <a:p>
            <a:r>
              <a:rPr lang="en-US" dirty="0"/>
              <a:t>Iran</a:t>
            </a:r>
          </a:p>
          <a:p>
            <a:r>
              <a:rPr lang="en-US" dirty="0"/>
              <a:t>Japan</a:t>
            </a:r>
          </a:p>
          <a:p>
            <a:r>
              <a:rPr lang="en-US" dirty="0"/>
              <a:t>Korea Republic</a:t>
            </a:r>
          </a:p>
          <a:p>
            <a:endParaRPr lang="en-US" dirty="0"/>
          </a:p>
        </p:txBody>
      </p:sp>
      <p:sp>
        <p:nvSpPr>
          <p:cNvPr id="4" name="Content Placeholder 3">
            <a:extLst>
              <a:ext uri="{FF2B5EF4-FFF2-40B4-BE49-F238E27FC236}">
                <a16:creationId xmlns:a16="http://schemas.microsoft.com/office/drawing/2014/main" id="{60EFA1B3-E1B6-4431-9FF6-E1934DEE08A7}"/>
              </a:ext>
            </a:extLst>
          </p:cNvPr>
          <p:cNvSpPr>
            <a:spLocks noGrp="1"/>
          </p:cNvSpPr>
          <p:nvPr>
            <p:ph sz="half" idx="2"/>
          </p:nvPr>
        </p:nvSpPr>
        <p:spPr>
          <a:xfrm>
            <a:off x="5834270" y="1825625"/>
            <a:ext cx="2017643" cy="4351338"/>
          </a:xfrm>
        </p:spPr>
        <p:txBody>
          <a:bodyPr>
            <a:normAutofit fontScale="47500" lnSpcReduction="20000"/>
          </a:bodyPr>
          <a:lstStyle/>
          <a:p>
            <a:r>
              <a:rPr lang="en-US" dirty="0"/>
              <a:t>Mexico</a:t>
            </a:r>
          </a:p>
          <a:p>
            <a:r>
              <a:rPr lang="en-US" dirty="0"/>
              <a:t>Morocco</a:t>
            </a:r>
          </a:p>
          <a:p>
            <a:r>
              <a:rPr lang="en-US" dirty="0"/>
              <a:t>Nigeria</a:t>
            </a:r>
          </a:p>
          <a:p>
            <a:r>
              <a:rPr lang="en-US" dirty="0"/>
              <a:t>Panama</a:t>
            </a:r>
          </a:p>
          <a:p>
            <a:r>
              <a:rPr lang="en-US" dirty="0"/>
              <a:t>Peru</a:t>
            </a:r>
          </a:p>
          <a:p>
            <a:r>
              <a:rPr lang="en-US" dirty="0"/>
              <a:t>Poland</a:t>
            </a:r>
          </a:p>
          <a:p>
            <a:r>
              <a:rPr lang="en-US" dirty="0"/>
              <a:t>Portugal</a:t>
            </a:r>
          </a:p>
          <a:p>
            <a:r>
              <a:rPr lang="en-US" dirty="0"/>
              <a:t>Russia</a:t>
            </a:r>
          </a:p>
          <a:p>
            <a:r>
              <a:rPr lang="en-US" dirty="0"/>
              <a:t>Saudi Arabia</a:t>
            </a:r>
          </a:p>
          <a:p>
            <a:r>
              <a:rPr lang="en-US" dirty="0"/>
              <a:t>Senegal</a:t>
            </a:r>
          </a:p>
          <a:p>
            <a:r>
              <a:rPr lang="en-US" dirty="0"/>
              <a:t>Serbia</a:t>
            </a:r>
          </a:p>
          <a:p>
            <a:r>
              <a:rPr lang="en-US" dirty="0"/>
              <a:t>Spain</a:t>
            </a:r>
          </a:p>
          <a:p>
            <a:r>
              <a:rPr lang="en-US" dirty="0"/>
              <a:t>Sweden</a:t>
            </a:r>
          </a:p>
          <a:p>
            <a:r>
              <a:rPr lang="en-US" dirty="0"/>
              <a:t>Switzerland</a:t>
            </a:r>
          </a:p>
          <a:p>
            <a:r>
              <a:rPr lang="en-US" dirty="0"/>
              <a:t>Tunisia</a:t>
            </a:r>
          </a:p>
          <a:p>
            <a:r>
              <a:rPr lang="en-US" dirty="0"/>
              <a:t>Uruguay</a:t>
            </a:r>
          </a:p>
          <a:p>
            <a:endParaRPr lang="en-US" dirty="0"/>
          </a:p>
        </p:txBody>
      </p:sp>
    </p:spTree>
    <p:extLst>
      <p:ext uri="{BB962C8B-B14F-4D97-AF65-F5344CB8AC3E}">
        <p14:creationId xmlns:p14="http://schemas.microsoft.com/office/powerpoint/2010/main" val="418664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86CACA-16A1-43C8-A5FB-A2679FA49FCC}"/>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           </a:t>
            </a:r>
            <a:r>
              <a:rPr lang="en-US" sz="2400" dirty="0">
                <a:solidFill>
                  <a:srgbClr val="FF0000"/>
                </a:solidFill>
              </a:rPr>
              <a:t>Number of Matches Played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occer">
            <a:extLst>
              <a:ext uri="{FF2B5EF4-FFF2-40B4-BE49-F238E27FC236}">
                <a16:creationId xmlns:a16="http://schemas.microsoft.com/office/drawing/2014/main" id="{3C55D084-1719-47DD-A1F6-E0A8A8B092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5" name="Content Placeholder 2">
            <a:extLst>
              <a:ext uri="{FF2B5EF4-FFF2-40B4-BE49-F238E27FC236}">
                <a16:creationId xmlns:a16="http://schemas.microsoft.com/office/drawing/2014/main" id="{090867C6-A3AE-4C12-84FD-BD47EE7ED685}"/>
              </a:ext>
            </a:extLst>
          </p:cNvPr>
          <p:cNvSpPr>
            <a:spLocks noGrp="1"/>
          </p:cNvSpPr>
          <p:nvPr>
            <p:ph idx="1"/>
          </p:nvPr>
        </p:nvSpPr>
        <p:spPr>
          <a:xfrm>
            <a:off x="6090574" y="2421682"/>
            <a:ext cx="4977578" cy="3639289"/>
          </a:xfrm>
        </p:spPr>
        <p:txBody>
          <a:bodyPr anchor="ctr">
            <a:normAutofit/>
          </a:bodyPr>
          <a:lstStyle/>
          <a:p>
            <a:r>
              <a:rPr lang="en-US" sz="2000" dirty="0">
                <a:solidFill>
                  <a:srgbClr val="00B0F0"/>
                </a:solidFill>
              </a:rPr>
              <a:t>48 matches played in Group Stage.</a:t>
            </a:r>
          </a:p>
          <a:p>
            <a:r>
              <a:rPr lang="en-US" sz="2000" dirty="0">
                <a:solidFill>
                  <a:srgbClr val="00B0F0"/>
                </a:solidFill>
              </a:rPr>
              <a:t>8 matches played in Pre Quarter Finals</a:t>
            </a:r>
          </a:p>
          <a:p>
            <a:r>
              <a:rPr lang="en-US" sz="2000" dirty="0">
                <a:solidFill>
                  <a:srgbClr val="00B0F0"/>
                </a:solidFill>
              </a:rPr>
              <a:t>4 matches played in Semi Final</a:t>
            </a:r>
          </a:p>
          <a:p>
            <a:r>
              <a:rPr lang="en-US" sz="2000" dirty="0">
                <a:solidFill>
                  <a:srgbClr val="00B0F0"/>
                </a:solidFill>
              </a:rPr>
              <a:t>1 match was played for 3</a:t>
            </a:r>
            <a:r>
              <a:rPr lang="en-US" sz="2000" baseline="30000" dirty="0">
                <a:solidFill>
                  <a:srgbClr val="00B0F0"/>
                </a:solidFill>
              </a:rPr>
              <a:t>rd</a:t>
            </a:r>
            <a:r>
              <a:rPr lang="en-US" sz="2000" dirty="0">
                <a:solidFill>
                  <a:srgbClr val="00B0F0"/>
                </a:solidFill>
              </a:rPr>
              <a:t> position(Losers of Semi Finals)</a:t>
            </a:r>
          </a:p>
          <a:p>
            <a:r>
              <a:rPr lang="en-US" sz="2000" dirty="0">
                <a:solidFill>
                  <a:srgbClr val="00B0F0"/>
                </a:solidFill>
              </a:rPr>
              <a:t>1 match was played for finding World Champions(FINAL)</a:t>
            </a:r>
          </a:p>
        </p:txBody>
      </p:sp>
    </p:spTree>
    <p:extLst>
      <p:ext uri="{BB962C8B-B14F-4D97-AF65-F5344CB8AC3E}">
        <p14:creationId xmlns:p14="http://schemas.microsoft.com/office/powerpoint/2010/main" val="315069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792AD0D-960C-496C-A7F1-902B678B4DD3}"/>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                        Some More Analysis on Data</a:t>
            </a:r>
            <a:endParaRPr lang="en-US" sz="4000" dirty="0">
              <a:solidFill>
                <a:srgbClr val="FFFFFF"/>
              </a:solidFill>
            </a:endParaRPr>
          </a:p>
        </p:txBody>
      </p:sp>
      <p:graphicFrame>
        <p:nvGraphicFramePr>
          <p:cNvPr id="22" name="Content Placeholder 2">
            <a:extLst>
              <a:ext uri="{FF2B5EF4-FFF2-40B4-BE49-F238E27FC236}">
                <a16:creationId xmlns:a16="http://schemas.microsoft.com/office/drawing/2014/main" id="{07512EC4-DE4D-4794-AECB-22390F733442}"/>
              </a:ext>
            </a:extLst>
          </p:cNvPr>
          <p:cNvGraphicFramePr>
            <a:graphicFrameLocks noGrp="1"/>
          </p:cNvGraphicFramePr>
          <p:nvPr>
            <p:ph idx="1"/>
            <p:extLst>
              <p:ext uri="{D42A27DB-BD31-4B8C-83A1-F6EECF244321}">
                <p14:modId xmlns:p14="http://schemas.microsoft.com/office/powerpoint/2010/main" val="181366710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94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669</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EDA and Logistic Regression       on FIFA World Cup 2k18   MADE BY: -AMBER JAIN</vt:lpstr>
      <vt:lpstr>PROBLEM STATEMENT</vt:lpstr>
      <vt:lpstr>                        Data Loading and Description</vt:lpstr>
      <vt:lpstr>Data in Dataset</vt:lpstr>
      <vt:lpstr> Pre Processing Data</vt:lpstr>
      <vt:lpstr>                       Analysis on missing values</vt:lpstr>
      <vt:lpstr>     Teams that played/qualified for             FIFA World Cup 2018</vt:lpstr>
      <vt:lpstr>           Number of Matches Played</vt:lpstr>
      <vt:lpstr>                        Some More Analysis on Data</vt:lpstr>
      <vt:lpstr>Number of goals scored by a team </vt:lpstr>
      <vt:lpstr>Number of matches played by each team in the World Cup 2018 England, France Belgium and Croatia (7 Matches each)</vt:lpstr>
      <vt:lpstr>Number of Matches won by each team in World Cup 2018: - FRANCE</vt:lpstr>
      <vt:lpstr>Which team take maximum number of ATTEMPTS to score a Goal? CROATIA</vt:lpstr>
      <vt:lpstr>Which team take maximum number of “ON-TARGET” shoots? BELGIUM</vt:lpstr>
      <vt:lpstr>Which team took maximum number of “OFF-TARGET” shoots? CROATIA</vt:lpstr>
      <vt:lpstr>Which team took maximum number of “FREE-KICKS” by team? CROATIA</vt:lpstr>
      <vt:lpstr>Which team took maximum number of “FOULS COMMITTED” by the team? CROATIA</vt:lpstr>
      <vt:lpstr>Pair Plot Graph</vt:lpstr>
      <vt:lpstr>Accuracy on applying Logistic Regression </vt:lpstr>
      <vt:lpstr>PowerPoint Presentation</vt:lpstr>
      <vt:lpstr>Model Evaluation Using Confusion Matrix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and Logistic Regression       on FIFA World Cup 2k18   MADE BY: -AMBER JAIN</dc:title>
  <dc:creator>Jain, Amber A.</dc:creator>
  <cp:lastModifiedBy>Jain, Amber A.</cp:lastModifiedBy>
  <cp:revision>3</cp:revision>
  <dcterms:created xsi:type="dcterms:W3CDTF">2019-10-07T15:28:50Z</dcterms:created>
  <dcterms:modified xsi:type="dcterms:W3CDTF">2019-10-07T17:22:36Z</dcterms:modified>
</cp:coreProperties>
</file>