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jpeg" ContentType="image/jpeg"/>
  <Override PartName="/ppt/media/image20.png" ContentType="image/png"/>
  <Override PartName="/ppt/media/image19.png" ContentType="image/png"/>
  <Override PartName="/ppt/media/image18.jpeg" ContentType="image/jpeg"/>
  <Override PartName="/ppt/media/image13.png" ContentType="image/png"/>
  <Override PartName="/ppt/media/image12.png" ContentType="image/png"/>
  <Override PartName="/ppt/media/image3.png" ContentType="image/png"/>
  <Override PartName="/ppt/media/image17.jpeg" ContentType="image/jpeg"/>
  <Override PartName="/ppt/media/image11.png" ContentType="image/png"/>
  <Override PartName="/ppt/media/image10.png" ContentType="image/png"/>
  <Override PartName="/ppt/media/image9.png" ContentType="image/png"/>
  <Override PartName="/ppt/media/image14.jpeg" ContentType="image/jpe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9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F66070A-2F04-46C6-9E24-95786F576E5C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6B5122F-F4C1-40D0-ABC6-EDCF817E9FD4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67A9FFA-325F-4C59-A0A5-46DD72A121C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92E4520-5BC3-4CC6-9DB0-6043FE1C0718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9185E82-744E-48D1-A02D-23FC76F1ABF9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998C176-1DC9-4E1C-87E2-16F7B8B9AB12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5489272-5CA2-4078-8E7A-DA2ED0D135A7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E852BC2-8773-4D04-B8AE-BC8D9BCEBFE4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6F10ACC-3ADD-465F-A0E5-B68C7C6AB4CC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EA2FD43-F601-4B9F-AC65-63F20D3656BA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618F23A-4C22-44BC-A777-9F1BCE27C57B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A008E2E-E042-4BE1-B9D9-4574D45174F2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F90F5E5-AB15-4B73-A55A-A47B0A9522AC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9CE020C-B0BC-4C48-891D-E54116A17EE2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822E382-1602-4989-B44C-27AC05837BD9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385893E-D180-498A-8879-50F27B40090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20CBE8B-6BCE-42F2-B0C2-16DA68D4F26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2917803-7D3A-4166-8FB4-C7A4D42F0077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93A063D-2D34-49E9-B9BA-F77DA46C89FD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AA504EC-312A-40F7-B62B-B50386A08FED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BFB443C-3D5F-4219-9591-9880F86310B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C2EDD58-703D-45DE-98DB-A10148B7B48C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9527CA7-D31B-4F5A-9D74-17B1A52E73B2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5DD8F87-76D7-4EB2-8489-36AB956D337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B44A068-F0AF-44B8-9ACA-942D27333528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51160" y="436680"/>
            <a:ext cx="8040960" cy="144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2038320"/>
            <a:ext cx="7467120" cy="188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4102200"/>
            <a:ext cx="7467120" cy="188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51160" y="436680"/>
            <a:ext cx="8040960" cy="144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8080" y="2038320"/>
            <a:ext cx="3643920" cy="188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64520" y="2038320"/>
            <a:ext cx="3643920" cy="188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64520" y="4102200"/>
            <a:ext cx="3643920" cy="188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838080" y="4102200"/>
            <a:ext cx="3643920" cy="188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51160" y="436680"/>
            <a:ext cx="8040960" cy="144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2038320"/>
            <a:ext cx="7467120" cy="3951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38080" y="2038320"/>
            <a:ext cx="7467120" cy="3951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2095560" y="2037960"/>
            <a:ext cx="4951800" cy="395100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2095560" y="2037960"/>
            <a:ext cx="4951800" cy="3951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51160" y="436680"/>
            <a:ext cx="8040960" cy="144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838080" y="2038320"/>
            <a:ext cx="7467120" cy="3951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51160" y="436680"/>
            <a:ext cx="8040960" cy="144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2038320"/>
            <a:ext cx="7467120" cy="3951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51160" y="436680"/>
            <a:ext cx="8040960" cy="144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2038320"/>
            <a:ext cx="3643920" cy="3951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4520" y="2038320"/>
            <a:ext cx="3643920" cy="3951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51160" y="436680"/>
            <a:ext cx="8040960" cy="144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551160" y="436680"/>
            <a:ext cx="8040960" cy="668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51160" y="436680"/>
            <a:ext cx="8040960" cy="144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2038320"/>
            <a:ext cx="3643920" cy="188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38080" y="4102200"/>
            <a:ext cx="3643920" cy="188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64520" y="2038320"/>
            <a:ext cx="3643920" cy="3951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51160" y="436680"/>
            <a:ext cx="8040960" cy="144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838080" y="2038320"/>
            <a:ext cx="7467120" cy="3951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51160" y="436680"/>
            <a:ext cx="8040960" cy="144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2038320"/>
            <a:ext cx="3643920" cy="3951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64520" y="2038320"/>
            <a:ext cx="3643920" cy="188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64520" y="4102200"/>
            <a:ext cx="3643920" cy="188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51160" y="436680"/>
            <a:ext cx="8040960" cy="144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2038320"/>
            <a:ext cx="3643920" cy="188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64520" y="2038320"/>
            <a:ext cx="3643920" cy="188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102200"/>
            <a:ext cx="7467120" cy="188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51160" y="436680"/>
            <a:ext cx="8040960" cy="144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2038320"/>
            <a:ext cx="7467120" cy="188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4102200"/>
            <a:ext cx="7467120" cy="188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51160" y="436680"/>
            <a:ext cx="8040960" cy="144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2038320"/>
            <a:ext cx="3643920" cy="188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64520" y="2038320"/>
            <a:ext cx="3643920" cy="188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64520" y="4102200"/>
            <a:ext cx="3643920" cy="188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38080" y="4102200"/>
            <a:ext cx="3643920" cy="188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51160" y="436680"/>
            <a:ext cx="8040960" cy="144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2038320"/>
            <a:ext cx="7467120" cy="3951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38080" y="2038320"/>
            <a:ext cx="7467120" cy="3951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2095560" y="2037960"/>
            <a:ext cx="4951800" cy="39510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2095560" y="2037960"/>
            <a:ext cx="4951800" cy="3951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51160" y="436680"/>
            <a:ext cx="8040960" cy="144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2038320"/>
            <a:ext cx="7467120" cy="3951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51160" y="436680"/>
            <a:ext cx="8040960" cy="144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2038320"/>
            <a:ext cx="3643920" cy="3951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64520" y="2038320"/>
            <a:ext cx="3643920" cy="3951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51160" y="436680"/>
            <a:ext cx="8040960" cy="144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551160" y="436680"/>
            <a:ext cx="8040960" cy="668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51160" y="436680"/>
            <a:ext cx="8040960" cy="144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2038320"/>
            <a:ext cx="3643920" cy="188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838080" y="4102200"/>
            <a:ext cx="3643920" cy="188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64520" y="2038320"/>
            <a:ext cx="3643920" cy="3951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51160" y="436680"/>
            <a:ext cx="8040960" cy="144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2038320"/>
            <a:ext cx="3643920" cy="3951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64520" y="2038320"/>
            <a:ext cx="3643920" cy="188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64520" y="4102200"/>
            <a:ext cx="3643920" cy="188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51160" y="436680"/>
            <a:ext cx="8040960" cy="144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2038320"/>
            <a:ext cx="3643920" cy="188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64520" y="2038320"/>
            <a:ext cx="3643920" cy="188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8080" y="4102200"/>
            <a:ext cx="7467120" cy="1884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3">
            <a:lum bright="-10000"/>
          </a:blip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2" descr=""/>
          <p:cNvPicPr/>
          <p:nvPr/>
        </p:nvPicPr>
        <p:blipFill>
          <a:blip r:embed="rId4">
            <a:lum bright="2000"/>
          </a:blip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 rot="20533800">
            <a:off x="632160" y="4015440"/>
            <a:ext cx="2415960" cy="2446560"/>
          </a:xfrm>
          <a:custGeom>
            <a:avLst/>
            <a:gdLst/>
            <a:ahLst/>
            <a:rect l="0" t="0" r="r" b="b"/>
            <a:pathLst>
              <a:path w="2328385" h="2344147">
                <a:moveTo>
                  <a:pt x="94077" y="0"/>
                </a:moveTo>
                <a:lnTo>
                  <a:pt x="0" y="2344146"/>
                </a:lnTo>
                <a:lnTo>
                  <a:pt x="2328384" y="2250067"/>
                </a:lnTo>
                <a:lnTo>
                  <a:pt x="94077" y="0"/>
                </a:lnTo>
              </a:path>
            </a:pathLst>
          </a:custGeom>
          <a:gradFill>
            <a:gsLst>
              <a:gs pos="0">
                <a:srgbClr val="000100">
                  <a:alpha val="31000"/>
                </a:srgbClr>
              </a:gs>
              <a:gs pos="49000">
                <a:srgbClr val="feffff">
                  <a:alpha val="0"/>
                </a:srgbClr>
              </a:gs>
            </a:gsLst>
            <a:lin ang="0"/>
          </a:gradFill>
          <a:ln>
            <a:noFill/>
          </a:ln>
          <a:effectLst>
            <a:outerShdw blurRad="50800" dir="5400000" dist="12700" rotWithShape="0">
              <a:srgbClr val="000000">
                <a:alpha val="37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2"/>
          <p:cNvSpPr/>
          <p:nvPr/>
        </p:nvSpPr>
        <p:spPr>
          <a:xfrm rot="20533800">
            <a:off x="699120" y="3910320"/>
            <a:ext cx="2408760" cy="2423160"/>
          </a:xfrm>
          <a:prstGeom prst="rect">
            <a:avLst/>
          </a:prstGeom>
          <a:gradFill>
            <a:gsLst>
              <a:gs pos="0">
                <a:srgbClr val="fae148"/>
              </a:gs>
              <a:gs pos="100000">
                <a:srgbClr val="ffeb63"/>
              </a:gs>
            </a:gsLst>
            <a:lin ang="0"/>
          </a:gradFill>
          <a:ln>
            <a:noFill/>
          </a:ln>
          <a:effectLst>
            <a:outerShdw blurRad="50800" dir="5400000" dist="12700" rotWithShape="0">
              <a:srgbClr val="000000">
                <a:alpha val="37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" name="Picture 13" descr=""/>
          <p:cNvPicPr/>
          <p:nvPr/>
        </p:nvPicPr>
        <p:blipFill>
          <a:blip r:embed="rId5"/>
          <a:stretch/>
        </p:blipFill>
        <p:spPr>
          <a:xfrm rot="20533800">
            <a:off x="479520" y="4271400"/>
            <a:ext cx="419760" cy="480960"/>
          </a:xfrm>
          <a:prstGeom prst="rect">
            <a:avLst/>
          </a:prstGeom>
          <a:ln>
            <a:noFill/>
          </a:ln>
        </p:spPr>
      </p:pic>
      <p:pic>
        <p:nvPicPr>
          <p:cNvPr id="5" name="Picture 14" descr=""/>
          <p:cNvPicPr/>
          <p:nvPr/>
        </p:nvPicPr>
        <p:blipFill>
          <a:blip r:embed="rId6"/>
          <a:stretch/>
        </p:blipFill>
        <p:spPr>
          <a:xfrm rot="15133800">
            <a:off x="1089720" y="6101280"/>
            <a:ext cx="421920" cy="478080"/>
          </a:xfrm>
          <a:prstGeom prst="rect">
            <a:avLst/>
          </a:prstGeom>
          <a:ln>
            <a:noFill/>
          </a:ln>
        </p:spPr>
      </p:pic>
      <p:pic>
        <p:nvPicPr>
          <p:cNvPr id="6" name="Picture 7" descr=""/>
          <p:cNvPicPr/>
          <p:nvPr/>
        </p:nvPicPr>
        <p:blipFill>
          <a:blip r:embed="rId7"/>
          <a:stretch/>
        </p:blipFill>
        <p:spPr>
          <a:xfrm rot="343200">
            <a:off x="2856240" y="2587680"/>
            <a:ext cx="5772600" cy="3850560"/>
          </a:xfrm>
          <a:prstGeom prst="rect">
            <a:avLst/>
          </a:prstGeom>
          <a:ln>
            <a:noFill/>
          </a:ln>
        </p:spPr>
      </p:pic>
      <p:sp>
        <p:nvSpPr>
          <p:cNvPr id="7" name="PlaceHolder 3"/>
          <p:cNvSpPr>
            <a:spLocks noGrp="1"/>
          </p:cNvSpPr>
          <p:nvPr>
            <p:ph type="title"/>
          </p:nvPr>
        </p:nvSpPr>
        <p:spPr>
          <a:xfrm rot="360000">
            <a:off x="3339360" y="3015720"/>
            <a:ext cx="4846680" cy="15994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000100"/>
                </a:solidFill>
                <a:latin typeface="Cambria"/>
              </a:rPr>
              <a:t>Click to edit the title text formatClick to edit Master title style</a:t>
            </a:r>
            <a:endParaRPr/>
          </a:p>
        </p:txBody>
      </p:sp>
      <p:sp>
        <p:nvSpPr>
          <p:cNvPr id="8" name="PlaceHolder 4"/>
          <p:cNvSpPr>
            <a:spLocks noGrp="1"/>
          </p:cNvSpPr>
          <p:nvPr>
            <p:ph type="dt"/>
          </p:nvPr>
        </p:nvSpPr>
        <p:spPr>
          <a:xfrm rot="20520000">
            <a:off x="963000" y="5061240"/>
            <a:ext cx="1968120" cy="5346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200" strike="noStrike">
                <a:solidFill>
                  <a:srgbClr val="ef886c"/>
                </a:solidFill>
                <a:latin typeface="Rage Italic"/>
              </a:rPr>
              <a:t>10/14/14</a:t>
            </a:r>
            <a:endParaRPr/>
          </a:p>
        </p:txBody>
      </p:sp>
      <p:sp>
        <p:nvSpPr>
          <p:cNvPr id="9" name="PlaceHolder 5"/>
          <p:cNvSpPr>
            <a:spLocks noGrp="1"/>
          </p:cNvSpPr>
          <p:nvPr>
            <p:ph type="ftr"/>
          </p:nvPr>
        </p:nvSpPr>
        <p:spPr>
          <a:xfrm rot="20520000">
            <a:off x="647280" y="4135320"/>
            <a:ext cx="2085480" cy="8344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0" name="PlaceHolder 6"/>
          <p:cNvSpPr>
            <a:spLocks noGrp="1"/>
          </p:cNvSpPr>
          <p:nvPr>
            <p:ph type="sldNum"/>
          </p:nvPr>
        </p:nvSpPr>
        <p:spPr>
          <a:xfrm rot="20520000">
            <a:off x="1981080" y="5509800"/>
            <a:ext cx="738000" cy="4262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E418143-9B34-443F-865B-C673C331DA2D}" type="slidenum">
              <a:rPr lang="en-US" sz="1400" strike="noStrike">
                <a:solidFill>
                  <a:srgbClr val="e7491e"/>
                </a:solidFill>
                <a:latin typeface="Rage Italic"/>
              </a:rPr>
              <a:t>&lt;number&gt;</a:t>
            </a:fld>
            <a:endParaRPr/>
          </a:p>
        </p:txBody>
      </p:sp>
      <p:pic>
        <p:nvPicPr>
          <p:cNvPr id="11" name="Picture 8" descr=""/>
          <p:cNvPicPr/>
          <p:nvPr/>
        </p:nvPicPr>
        <p:blipFill>
          <a:blip r:embed="rId8"/>
          <a:stretch/>
        </p:blipFill>
        <p:spPr>
          <a:xfrm>
            <a:off x="0" y="5880240"/>
            <a:ext cx="9143640" cy="329760"/>
          </a:xfrm>
          <a:prstGeom prst="rect">
            <a:avLst/>
          </a:prstGeom>
          <a:ln>
            <a:noFill/>
          </a:ln>
          <a:effectLst>
            <a:outerShdw algn="t" blurRad="63500" dir="5400000" dist="38100" rotWithShape="0">
              <a:srgbClr val="000000">
                <a:alpha val="59000"/>
              </a:srgbClr>
            </a:outerShdw>
          </a:effectLst>
        </p:spPr>
      </p:pic>
      <p:sp>
        <p:nvSpPr>
          <p:cNvPr id="12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mbr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mbr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Cambr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Cambr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mbr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mbri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mbria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6" descr=""/>
          <p:cNvPicPr/>
          <p:nvPr/>
        </p:nvPicPr>
        <p:blipFill>
          <a:blip r:embed="rId3">
            <a:lum bright="-10000"/>
          </a:blip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51160" y="436680"/>
            <a:ext cx="8040960" cy="14421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262626"/>
                </a:solidFill>
                <a:latin typeface="Cambria"/>
              </a:rPr>
              <a:t>Click to edit the title text formatClick to edit Master title style</a:t>
            </a:r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2038320"/>
            <a:ext cx="7467120" cy="395100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200" strike="noStrike">
                <a:solidFill>
                  <a:srgbClr val="404040"/>
                </a:solidFill>
                <a:latin typeface="Cambr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000" strike="noStrike">
                <a:solidFill>
                  <a:srgbClr val="404040"/>
                </a:solidFill>
                <a:latin typeface="Cambr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1600" strike="noStrike">
                <a:solidFill>
                  <a:srgbClr val="404040"/>
                </a:solidFill>
                <a:latin typeface="Cambr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1400" strike="noStrike">
                <a:solidFill>
                  <a:srgbClr val="404040"/>
                </a:solidFill>
                <a:latin typeface="Cambria"/>
              </a:rPr>
              <a:t>Fifth level</a:t>
            </a:r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dt"/>
          </p:nvPr>
        </p:nvSpPr>
        <p:spPr>
          <a:xfrm>
            <a:off x="551160" y="614880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808080"/>
                </a:solidFill>
                <a:latin typeface="Rage Italic"/>
              </a:rPr>
              <a:t>10/14/14</a:t>
            </a:r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ftr"/>
          </p:nvPr>
        </p:nvSpPr>
        <p:spPr>
          <a:xfrm>
            <a:off x="3124080" y="614880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2" name="PlaceHolder 5"/>
          <p:cNvSpPr>
            <a:spLocks noGrp="1"/>
          </p:cNvSpPr>
          <p:nvPr>
            <p:ph type="sldNum"/>
          </p:nvPr>
        </p:nvSpPr>
        <p:spPr>
          <a:xfrm>
            <a:off x="6459120" y="614880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F9859F2-9362-48A8-AA19-2EC7D6174F19}" type="slidenum">
              <a:rPr lang="en-US" sz="1400" strike="noStrike">
                <a:solidFill>
                  <a:srgbClr val="808080"/>
                </a:solidFill>
                <a:latin typeface="Rage Italic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 rot="360000">
            <a:off x="3339360" y="3015720"/>
            <a:ext cx="4846680" cy="1599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000100"/>
                </a:solidFill>
                <a:latin typeface="Cambria"/>
              </a:rPr>
              <a:t>“</a:t>
            </a:r>
            <a:r>
              <a:rPr lang="en-US" sz="4800" strike="noStrike">
                <a:solidFill>
                  <a:srgbClr val="000100"/>
                </a:solidFill>
                <a:latin typeface="Cambria"/>
              </a:rPr>
              <a:t>Wake Me Up”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 rot="360000">
            <a:off x="3200400" y="4766760"/>
            <a:ext cx="4836240" cy="1040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100"/>
                </a:solidFill>
                <a:latin typeface="Cambria"/>
              </a:rPr>
              <a:t>Doug Gilliland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51160" y="436680"/>
            <a:ext cx="8040960" cy="144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262626"/>
                </a:solidFill>
                <a:latin typeface="Cambria"/>
              </a:rPr>
              <a:t>Mods to TinyGrid85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838080" y="2038320"/>
            <a:ext cx="746712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Need a diode between the input jack and the regulator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TinyGrid85 has both an input jack and a voltage regulator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But there is a etch on the rear side of the PCB from the input jack to the regulator</a:t>
            </a:r>
            <a:endParaRPr/>
          </a:p>
          <a:p>
            <a:pPr lvl="1"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200" strike="noStrike">
                <a:solidFill>
                  <a:srgbClr val="404040"/>
                </a:solidFill>
                <a:latin typeface="Cambria"/>
              </a:rPr>
              <a:t>Cut etch (XACTO knife) and add diode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Add 9V battery clip and 9V diode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Install GVS headers for switch and buzzer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Add voltage divider resistors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51160" y="436680"/>
            <a:ext cx="8040960" cy="144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262626"/>
                </a:solidFill>
                <a:latin typeface="Cambria"/>
              </a:rPr>
              <a:t>Picking ATTiny85 pins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838080" y="2038320"/>
            <a:ext cx="7467120" cy="2228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ISP uses D0-D2 but they can be used by functions on card as long as they are not hard wired to ground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5 Digital I/O pins, but…</a:t>
            </a:r>
            <a:endParaRPr/>
          </a:p>
          <a:p>
            <a:pPr lvl="1"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200" strike="noStrike">
                <a:solidFill>
                  <a:srgbClr val="404040"/>
                </a:solidFill>
                <a:latin typeface="Cambria"/>
              </a:rPr>
              <a:t>Only certain pins can be analog inputs </a:t>
            </a:r>
            <a:endParaRPr/>
          </a:p>
          <a:p>
            <a:pPr lvl="2"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000" strike="noStrike">
                <a:solidFill>
                  <a:srgbClr val="404040"/>
                </a:solidFill>
                <a:latin typeface="Cambria"/>
              </a:rPr>
              <a:t>Voltage divider needs to go to analog input line</a:t>
            </a:r>
            <a:endParaRPr/>
          </a:p>
          <a:p>
            <a:pPr lvl="1"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200" strike="noStrike">
                <a:solidFill>
                  <a:srgbClr val="404040"/>
                </a:solidFill>
                <a:latin typeface="Cambria"/>
              </a:rPr>
              <a:t>Only certain pins do PWM</a:t>
            </a:r>
            <a:endParaRPr/>
          </a:p>
          <a:p>
            <a:pPr lvl="2"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000" strike="noStrike">
                <a:solidFill>
                  <a:srgbClr val="404040"/>
                </a:solidFill>
                <a:latin typeface="Cambria"/>
              </a:rPr>
              <a:t>Might want to use PWM to control the buzzer </a:t>
            </a:r>
            <a:endParaRPr/>
          </a:p>
        </p:txBody>
      </p:sp>
      <p:pic>
        <p:nvPicPr>
          <p:cNvPr id="136" name="Picture 2" descr=""/>
          <p:cNvPicPr/>
          <p:nvPr/>
        </p:nvPicPr>
        <p:blipFill>
          <a:blip r:embed="rId1"/>
          <a:stretch/>
        </p:blipFill>
        <p:spPr>
          <a:xfrm>
            <a:off x="1656360" y="4267080"/>
            <a:ext cx="5639040" cy="201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51160" y="436680"/>
            <a:ext cx="8040960" cy="144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262626"/>
                </a:solidFill>
                <a:latin typeface="Cambria"/>
              </a:rPr>
              <a:t>Programming Wake Me Up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838080" y="2038320"/>
            <a:ext cx="380952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Arduino IDE doesn’t have built in support for the ATTiny85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000" strike="noStrike" u="sng">
                <a:solidFill>
                  <a:srgbClr val="942408"/>
                </a:solidFill>
                <a:latin typeface="Cambria"/>
              </a:rPr>
              <a:t>http://</a:t>
            </a:r>
            <a:r>
              <a:rPr lang="en-US" sz="2000" strike="noStrike" u="sng">
                <a:solidFill>
                  <a:srgbClr val="942408"/>
                </a:solidFill>
                <a:latin typeface="Cambria"/>
              </a:rPr>
              <a:t>land-boards.com/blwiki/index.php?title=ATTiny85-Programming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Once set up the ATTiny85 gets added as a board selection in the IDE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9" name="Picture 2" descr=""/>
          <p:cNvPicPr/>
          <p:nvPr/>
        </p:nvPicPr>
        <p:blipFill>
          <a:blip r:embed="rId1"/>
          <a:stretch/>
        </p:blipFill>
        <p:spPr>
          <a:xfrm>
            <a:off x="4800600" y="2514600"/>
            <a:ext cx="3989160" cy="336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51160" y="436680"/>
            <a:ext cx="8040960" cy="144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262626"/>
                </a:solidFill>
                <a:latin typeface="Cambria"/>
              </a:rPr>
              <a:t>Programming (pt 2)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838080" y="2038320"/>
            <a:ext cx="342864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Use ISP programming header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I have my own homebrew ISP programmer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Can also program from an Arduino UNO</a:t>
            </a:r>
            <a:endParaRPr/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4343400" y="2209680"/>
            <a:ext cx="4038120" cy="302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51160" y="436680"/>
            <a:ext cx="8040960" cy="144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262626"/>
                </a:solidFill>
                <a:latin typeface="Cambria"/>
              </a:rPr>
              <a:t>Code Design – First Pass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838080" y="2038320"/>
            <a:ext cx="746712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First validate the parts all work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Buzzer buzzes under program control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Switch can control buzzer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Power fail is detected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51160" y="436680"/>
            <a:ext cx="8040960" cy="144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262626"/>
                </a:solidFill>
                <a:latin typeface="Cambria"/>
              </a:rPr>
              <a:t>Arduino Code – 2 Functions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838080" y="2038320"/>
            <a:ext cx="746712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“</a:t>
            </a:r>
            <a:r>
              <a:rPr lang="en-US" sz="2400" strike="noStrike">
                <a:solidFill>
                  <a:srgbClr val="404040"/>
                </a:solidFill>
                <a:latin typeface="Cambria"/>
              </a:rPr>
              <a:t>Normally” C calls main(), not the Arduino…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All Arduino code has two functions which must be provided</a:t>
            </a:r>
            <a:endParaRPr/>
          </a:p>
          <a:p>
            <a:pPr lvl="1"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200" strike="noStrike">
                <a:solidFill>
                  <a:srgbClr val="404040"/>
                </a:solidFill>
                <a:latin typeface="Cambria"/>
              </a:rPr>
              <a:t>setup( ) – run at start-up</a:t>
            </a:r>
            <a:endParaRPr/>
          </a:p>
          <a:p>
            <a:pPr lvl="1"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200" strike="noStrike">
                <a:solidFill>
                  <a:srgbClr val="404040"/>
                </a:solidFill>
                <a:latin typeface="Cambria"/>
              </a:rPr>
              <a:t>loop( ) – runs over and over from start to end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The hidden code in the Arduino environment is:</a:t>
            </a:r>
            <a:endParaRPr/>
          </a:p>
          <a:p>
            <a:r>
              <a:rPr lang="en-US" sz="2200" strike="noStrike">
                <a:solidFill>
                  <a:srgbClr val="404040"/>
                </a:solidFill>
                <a:latin typeface="Courier New"/>
              </a:rPr>
              <a:t>setup()</a:t>
            </a:r>
            <a:endParaRPr/>
          </a:p>
          <a:p>
            <a:r>
              <a:rPr lang="en-US" sz="2200" strike="noStrike">
                <a:solidFill>
                  <a:srgbClr val="404040"/>
                </a:solidFill>
                <a:latin typeface="Courier New"/>
              </a:rPr>
              <a:t>while (1)</a:t>
            </a:r>
            <a:endParaRPr/>
          </a:p>
          <a:p>
            <a:r>
              <a:rPr lang="en-US" sz="2200" strike="noStrike">
                <a:solidFill>
                  <a:srgbClr val="404040"/>
                </a:solidFill>
                <a:latin typeface="Courier New"/>
              </a:rPr>
              <a:t>	</a:t>
            </a:r>
            <a:r>
              <a:rPr lang="en-US" sz="2200" strike="noStrike">
                <a:solidFill>
                  <a:srgbClr val="404040"/>
                </a:solidFill>
                <a:latin typeface="Courier New"/>
              </a:rPr>
              <a:t>	</a:t>
            </a:r>
            <a:r>
              <a:rPr lang="en-US" sz="2200" strike="noStrike">
                <a:solidFill>
                  <a:srgbClr val="404040"/>
                </a:solidFill>
                <a:latin typeface="Courier New"/>
              </a:rPr>
              <a:t>loop()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51160" y="436680"/>
            <a:ext cx="8040960" cy="144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262626"/>
                </a:solidFill>
                <a:latin typeface="Cambria"/>
              </a:rPr>
              <a:t>Arduino Code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838080" y="2038320"/>
            <a:ext cx="746712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// WakeUp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// Hardware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const int BUZZER = 0;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const int BUTTON = 3;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void setup()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  </a:t>
            </a: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pinMode(BUZZER, OUTPUT);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  </a:t>
            </a: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pinMode(BUTTON, INPUT);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void loop()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  </a:t>
            </a: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int sensorValue;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  </a:t>
            </a: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int loopCount;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  </a:t>
            </a: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sensorValue = analogRead(2);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  </a:t>
            </a: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if (sensorValue &lt; 512)    // 2.5V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  </a:t>
            </a: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digitalWrite(BUZZER, HIGH);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for (loopCount = 0; loopCount &lt; 100; loopCount++)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      </a:t>
            </a: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delay(100);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      </a:t>
            </a: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if (digitalRead(BUTTON) == 0)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        </a:t>
            </a: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loopCount = 100;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  </a:t>
            </a: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  </a:t>
            </a: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    </a:t>
            </a: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digitalWrite(BUZZER, LOW);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51160" y="436680"/>
            <a:ext cx="8040960" cy="144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262626"/>
                </a:solidFill>
                <a:latin typeface="Cambria"/>
              </a:rPr>
              <a:t>Constants and Globals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762120" y="1981080"/>
            <a:ext cx="8076960" cy="914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Constants and/or globals are true in all .ino files</a:t>
            </a:r>
            <a:endParaRPr/>
          </a:p>
          <a:p>
            <a:pPr lvl="1"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200" strike="noStrike">
                <a:solidFill>
                  <a:srgbClr val="404040"/>
                </a:solidFill>
                <a:latin typeface="Cambria"/>
              </a:rPr>
              <a:t>C scope rules are different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914400" y="3200400"/>
            <a:ext cx="3276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ourier New"/>
              </a:rPr>
              <a:t>// Hardware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ourier New"/>
              </a:rPr>
              <a:t>const int BUZZER = 0;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ourier New"/>
              </a:rPr>
              <a:t>const int BUTTON = 3;</a:t>
            </a:r>
            <a:endParaRPr/>
          </a:p>
        </p:txBody>
      </p:sp>
      <p:sp>
        <p:nvSpPr>
          <p:cNvPr id="152" name="CustomShape 4"/>
          <p:cNvSpPr/>
          <p:nvPr/>
        </p:nvSpPr>
        <p:spPr>
          <a:xfrm>
            <a:off x="4495680" y="2971800"/>
            <a:ext cx="3962160" cy="197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Comments begin with //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Hardware pin numbers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3" name="CustomShape 5"/>
          <p:cNvSpPr/>
          <p:nvPr/>
        </p:nvSpPr>
        <p:spPr>
          <a:xfrm flipH="1">
            <a:off x="2552040" y="3292920"/>
            <a:ext cx="1942920" cy="9612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6"/>
          <p:cNvSpPr/>
          <p:nvPr/>
        </p:nvSpPr>
        <p:spPr>
          <a:xfrm flipH="1">
            <a:off x="3961800" y="3661920"/>
            <a:ext cx="533160" cy="9612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51160" y="436680"/>
            <a:ext cx="8040960" cy="144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262626"/>
                </a:solidFill>
                <a:latin typeface="Cambria"/>
              </a:rPr>
              <a:t>setup( ) Code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838080" y="2038320"/>
            <a:ext cx="411444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404040"/>
                </a:solidFill>
                <a:latin typeface="Courier New"/>
              </a:rPr>
              <a:t>void setup(void) 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40404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404040"/>
                </a:solidFill>
                <a:latin typeface="Courier New"/>
              </a:rPr>
              <a:t>  </a:t>
            </a:r>
            <a:r>
              <a:rPr lang="en-US" strike="noStrike">
                <a:solidFill>
                  <a:srgbClr val="404040"/>
                </a:solidFill>
                <a:latin typeface="Courier New"/>
              </a:rPr>
              <a:t>pinMode(BUZZER, OUTPUT);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404040"/>
                </a:solidFill>
                <a:latin typeface="Courier New"/>
              </a:rPr>
              <a:t>  </a:t>
            </a:r>
            <a:r>
              <a:rPr lang="en-US" strike="noStrike">
                <a:solidFill>
                  <a:srgbClr val="404040"/>
                </a:solidFill>
                <a:latin typeface="Courier New"/>
              </a:rPr>
              <a:t>pinMode(BUTTON, INPUT);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40404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7" name="CustomShape 3"/>
          <p:cNvSpPr/>
          <p:nvPr/>
        </p:nvSpPr>
        <p:spPr>
          <a:xfrm flipH="1">
            <a:off x="1981080" y="1828800"/>
            <a:ext cx="3504960" cy="19260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4"/>
          <p:cNvSpPr/>
          <p:nvPr/>
        </p:nvSpPr>
        <p:spPr>
          <a:xfrm>
            <a:off x="5486400" y="1600200"/>
            <a:ext cx="2971440" cy="39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Function name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No variables passed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No value returned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Configure pins</a:t>
            </a:r>
            <a:endParaRPr/>
          </a:p>
        </p:txBody>
      </p:sp>
      <p:sp>
        <p:nvSpPr>
          <p:cNvPr id="159" name="CustomShape 5"/>
          <p:cNvSpPr/>
          <p:nvPr/>
        </p:nvSpPr>
        <p:spPr>
          <a:xfrm flipH="1" flipV="1">
            <a:off x="1447200" y="2367000"/>
            <a:ext cx="4038120" cy="37584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6"/>
          <p:cNvSpPr/>
          <p:nvPr/>
        </p:nvSpPr>
        <p:spPr>
          <a:xfrm flipH="1">
            <a:off x="2926080" y="2301480"/>
            <a:ext cx="2559600" cy="6552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7"/>
          <p:cNvSpPr/>
          <p:nvPr/>
        </p:nvSpPr>
        <p:spPr>
          <a:xfrm flipH="1">
            <a:off x="4572000" y="3127320"/>
            <a:ext cx="1055520" cy="36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51160" y="436680"/>
            <a:ext cx="8040960" cy="144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262626"/>
                </a:solidFill>
                <a:latin typeface="Cambria"/>
              </a:rPr>
              <a:t>loop( ) Code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5334120" y="1905120"/>
            <a:ext cx="3276360" cy="4179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Temporary variables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Read the divider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If the AC is low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Buzz the buzzer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100x100 ms loop = 10 seconds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If button is pressed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terminate loop early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Shut off the buzzer</a:t>
            </a:r>
            <a:endParaRPr/>
          </a:p>
        </p:txBody>
      </p:sp>
      <p:sp>
        <p:nvSpPr>
          <p:cNvPr id="164" name="CustomShape 3"/>
          <p:cNvSpPr/>
          <p:nvPr/>
        </p:nvSpPr>
        <p:spPr>
          <a:xfrm>
            <a:off x="457200" y="1905120"/>
            <a:ext cx="4800240" cy="44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void loop()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int sensorValue;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int loopCount;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sensorValue = analogRead(2);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if (sensorValue &lt; 512)    // 2.5V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digitalWrite(BUZZER, HIGH);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for (loopCount = 0; loopCount &lt; 100; loopCount++)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delay(100);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if (digitalRead(BUTTON) == 0)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loopCount = 100;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strike="noStrike">
                <a:solidFill>
                  <a:srgbClr val="000000"/>
                </a:solidFill>
                <a:latin typeface="Courier New"/>
              </a:rPr>
              <a:t>digitalWrite(BUZZER, LOW);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  <p:sp>
        <p:nvSpPr>
          <p:cNvPr id="165" name="CustomShape 4"/>
          <p:cNvSpPr/>
          <p:nvPr/>
        </p:nvSpPr>
        <p:spPr>
          <a:xfrm flipH="1">
            <a:off x="2590200" y="2133720"/>
            <a:ext cx="2742840" cy="45684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5"/>
          <p:cNvSpPr/>
          <p:nvPr/>
        </p:nvSpPr>
        <p:spPr>
          <a:xfrm flipH="1">
            <a:off x="3809880" y="2590920"/>
            <a:ext cx="1551600" cy="45684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6"/>
          <p:cNvSpPr/>
          <p:nvPr/>
        </p:nvSpPr>
        <p:spPr>
          <a:xfrm flipH="1">
            <a:off x="4343400" y="3048120"/>
            <a:ext cx="1018080" cy="22824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7"/>
          <p:cNvSpPr/>
          <p:nvPr/>
        </p:nvSpPr>
        <p:spPr>
          <a:xfrm flipH="1">
            <a:off x="3962520" y="3443040"/>
            <a:ext cx="1408320" cy="36684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8"/>
          <p:cNvSpPr/>
          <p:nvPr/>
        </p:nvSpPr>
        <p:spPr>
          <a:xfrm flipH="1">
            <a:off x="4852080" y="4005720"/>
            <a:ext cx="437400" cy="36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9"/>
          <p:cNvSpPr/>
          <p:nvPr/>
        </p:nvSpPr>
        <p:spPr>
          <a:xfrm flipH="1">
            <a:off x="2438280" y="4005720"/>
            <a:ext cx="2895120" cy="64224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0"/>
          <p:cNvSpPr/>
          <p:nvPr/>
        </p:nvSpPr>
        <p:spPr>
          <a:xfrm flipH="1">
            <a:off x="4343400" y="4789800"/>
            <a:ext cx="1018080" cy="36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1"/>
          <p:cNvSpPr/>
          <p:nvPr/>
        </p:nvSpPr>
        <p:spPr>
          <a:xfrm flipH="1" flipV="1">
            <a:off x="3199680" y="5029200"/>
            <a:ext cx="2170440" cy="15192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2"/>
          <p:cNvSpPr/>
          <p:nvPr/>
        </p:nvSpPr>
        <p:spPr>
          <a:xfrm flipH="1">
            <a:off x="3885480" y="5715000"/>
            <a:ext cx="1447560" cy="22824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51160" y="436680"/>
            <a:ext cx="8040960" cy="144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262626"/>
                </a:solidFill>
                <a:latin typeface="Cambria"/>
              </a:rPr>
              <a:t>Real World Situation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838080" y="2038320"/>
            <a:ext cx="403812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I wear a CPAP mask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CPAP machine runs all night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The CPAP machine is AC powered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Power fails where in live in SW PA frequently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Sometimes the power goes off and I don’t know it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Often the machine does not go back on after power returns (depends on duration of power outage)</a:t>
            </a:r>
            <a:endParaRPr/>
          </a:p>
        </p:txBody>
      </p:sp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5029200" y="2666880"/>
            <a:ext cx="3876480" cy="245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51160" y="436680"/>
            <a:ext cx="8040960" cy="144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262626"/>
                </a:solidFill>
                <a:latin typeface="Cambria"/>
              </a:rPr>
              <a:t>Demonstration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838080" y="2038320"/>
            <a:ext cx="746712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Pull the AC plug simulating power failure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Buzzer buzzes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Press switch to stop buzzer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Buzzer will stop on its own in 10 seconds if there is no switch press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51160" y="436680"/>
            <a:ext cx="8040960" cy="144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262626"/>
                </a:solidFill>
                <a:latin typeface="Cambria"/>
              </a:rPr>
              <a:t>Kickstarter Rules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838080" y="2038320"/>
            <a:ext cx="7467120" cy="933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Why not just kickstarter it without making a prototype?</a:t>
            </a:r>
            <a:endParaRPr/>
          </a:p>
        </p:txBody>
      </p:sp>
      <p:pic>
        <p:nvPicPr>
          <p:cNvPr id="178" name="Picture 2" descr=""/>
          <p:cNvPicPr/>
          <p:nvPr/>
        </p:nvPicPr>
        <p:blipFill>
          <a:blip r:embed="rId1"/>
          <a:stretch/>
        </p:blipFill>
        <p:spPr>
          <a:xfrm>
            <a:off x="762120" y="3276720"/>
            <a:ext cx="8030880" cy="212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51160" y="436680"/>
            <a:ext cx="8040960" cy="144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262626"/>
                </a:solidFill>
                <a:latin typeface="Cambria"/>
              </a:rPr>
              <a:t>First Article Board Layout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609480" y="2220840"/>
            <a:ext cx="1980720" cy="3940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ISP conn.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ATTiny85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Switch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Buzzer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81" name="Picture 3" descr=""/>
          <p:cNvPicPr/>
          <p:nvPr/>
        </p:nvPicPr>
        <p:blipFill>
          <a:blip r:embed="rId1"/>
          <a:stretch/>
        </p:blipFill>
        <p:spPr>
          <a:xfrm>
            <a:off x="2590920" y="2220840"/>
            <a:ext cx="3976560" cy="38001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7162920" y="2102400"/>
            <a:ext cx="1752120" cy="39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DC jack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5V reg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Diodes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9V clip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Ext Switch</a:t>
            </a:r>
            <a:endParaRPr/>
          </a:p>
        </p:txBody>
      </p:sp>
      <p:sp>
        <p:nvSpPr>
          <p:cNvPr id="183" name="CustomShape 4"/>
          <p:cNvSpPr/>
          <p:nvPr/>
        </p:nvSpPr>
        <p:spPr>
          <a:xfrm>
            <a:off x="2057400" y="2514600"/>
            <a:ext cx="2133360" cy="53316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5"/>
          <p:cNvSpPr/>
          <p:nvPr/>
        </p:nvSpPr>
        <p:spPr>
          <a:xfrm>
            <a:off x="2012040" y="3369960"/>
            <a:ext cx="2178720" cy="38592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6"/>
          <p:cNvSpPr/>
          <p:nvPr/>
        </p:nvSpPr>
        <p:spPr>
          <a:xfrm>
            <a:off x="1600200" y="4203360"/>
            <a:ext cx="2978640" cy="21600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7"/>
          <p:cNvSpPr/>
          <p:nvPr/>
        </p:nvSpPr>
        <p:spPr>
          <a:xfrm>
            <a:off x="1600200" y="5105520"/>
            <a:ext cx="2437920" cy="36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8"/>
          <p:cNvSpPr/>
          <p:nvPr/>
        </p:nvSpPr>
        <p:spPr>
          <a:xfrm flipH="1">
            <a:off x="5714280" y="2362320"/>
            <a:ext cx="1371240" cy="53316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9"/>
          <p:cNvSpPr/>
          <p:nvPr/>
        </p:nvSpPr>
        <p:spPr>
          <a:xfrm flipH="1">
            <a:off x="6019920" y="3124080"/>
            <a:ext cx="1142640" cy="76176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0"/>
          <p:cNvSpPr/>
          <p:nvPr/>
        </p:nvSpPr>
        <p:spPr>
          <a:xfrm flipH="1">
            <a:off x="6095880" y="3886200"/>
            <a:ext cx="1066320" cy="83412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1"/>
          <p:cNvSpPr/>
          <p:nvPr/>
        </p:nvSpPr>
        <p:spPr>
          <a:xfrm flipH="1">
            <a:off x="5500440" y="4720680"/>
            <a:ext cx="1661400" cy="44712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2"/>
          <p:cNvSpPr/>
          <p:nvPr/>
        </p:nvSpPr>
        <p:spPr>
          <a:xfrm flipH="1" flipV="1">
            <a:off x="5790960" y="5320080"/>
            <a:ext cx="1432800" cy="34884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3"/>
          <p:cNvSpPr/>
          <p:nvPr/>
        </p:nvSpPr>
        <p:spPr>
          <a:xfrm>
            <a:off x="2957400" y="6076800"/>
            <a:ext cx="3428640" cy="67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Pwr  (top)/Gnd (bottom)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Flood filled areas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51160" y="436680"/>
            <a:ext cx="8040960" cy="144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262626"/>
                </a:solidFill>
                <a:latin typeface="Cambria"/>
              </a:rPr>
              <a:t>Next Steps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838080" y="2038320"/>
            <a:ext cx="746712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PWM control of buzzer</a:t>
            </a:r>
            <a:endParaRPr/>
          </a:p>
          <a:p>
            <a:pPr lvl="1"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200" strike="noStrike">
                <a:solidFill>
                  <a:srgbClr val="404040"/>
                </a:solidFill>
                <a:latin typeface="Cambria"/>
              </a:rPr>
              <a:t>Attack decay sound patterns?</a:t>
            </a:r>
            <a:endParaRPr/>
          </a:p>
          <a:p>
            <a:pPr lvl="1"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200" strike="noStrike">
                <a:solidFill>
                  <a:srgbClr val="404040"/>
                </a:solidFill>
                <a:latin typeface="Cambria"/>
              </a:rPr>
              <a:t>Increasingly loud?</a:t>
            </a:r>
            <a:endParaRPr/>
          </a:p>
          <a:p>
            <a:pPr lvl="1"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200" strike="noStrike">
                <a:solidFill>
                  <a:srgbClr val="404040"/>
                </a:solidFill>
                <a:latin typeface="Cambria"/>
              </a:rPr>
              <a:t>“</a:t>
            </a:r>
            <a:r>
              <a:rPr lang="en-US" sz="2200" strike="noStrike">
                <a:solidFill>
                  <a:srgbClr val="404040"/>
                </a:solidFill>
                <a:latin typeface="Cambria"/>
              </a:rPr>
              <a:t>Can’t wake the dead”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Battery test without wearing down battery?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Low battery level LED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Packaging?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Add other status LED?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Short buzz at power on?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Estimate BOM cost, sell price = pi * BOM cost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51160" y="436680"/>
            <a:ext cx="8040960" cy="144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262626"/>
                </a:solidFill>
                <a:latin typeface="Cambria"/>
              </a:rPr>
              <a:t>Thoughts/Suggestions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838080" y="2038320"/>
            <a:ext cx="746712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Any thoughts or suggestions for improvement?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51160" y="436680"/>
            <a:ext cx="8040960" cy="144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262626"/>
                </a:solidFill>
                <a:latin typeface="Cambria"/>
              </a:rPr>
              <a:t>Project Idea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838080" y="2038320"/>
            <a:ext cx="746712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Create a device to monitor AC power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Device needs to wake me up when power goes off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False alarms (power off for too short a time) are OK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b="1" lang="en-US" sz="2400" strike="noStrike">
                <a:solidFill>
                  <a:srgbClr val="ff0000"/>
                </a:solidFill>
                <a:latin typeface="Cambria"/>
              </a:rPr>
              <a:t>LEGAL NOTE: THE PROJECT CONCEPT HEREIN DOES NOT DESCRIBE A MEDICAL DEVICE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51160" y="436680"/>
            <a:ext cx="8040960" cy="144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262626"/>
                </a:solidFill>
                <a:latin typeface="Cambria"/>
              </a:rPr>
              <a:t>Components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838080" y="2038320"/>
            <a:ext cx="746712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AC Powered</a:t>
            </a:r>
            <a:endParaRPr/>
          </a:p>
          <a:p>
            <a:pPr lvl="1"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200" strike="noStrike">
                <a:solidFill>
                  <a:srgbClr val="404040"/>
                </a:solidFill>
                <a:latin typeface="Cambria"/>
              </a:rPr>
              <a:t>Can use AC power as monitoring point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Battery backup</a:t>
            </a:r>
            <a:endParaRPr/>
          </a:p>
          <a:p>
            <a:pPr lvl="1"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200" strike="noStrike">
                <a:solidFill>
                  <a:srgbClr val="404040"/>
                </a:solidFill>
                <a:latin typeface="Cambria"/>
              </a:rPr>
              <a:t>Could use a supercap (initial cost vs maintenance)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Buzzer Alarm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Pushbutton to shut off alarm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51160" y="436680"/>
            <a:ext cx="8040960" cy="144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262626"/>
                </a:solidFill>
                <a:latin typeface="Cambria"/>
              </a:rPr>
              <a:t>Power Scheme (First cut)</a:t>
            </a:r>
            <a:endParaRPr/>
          </a:p>
        </p:txBody>
      </p:sp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3962520" y="2286000"/>
            <a:ext cx="4519080" cy="3200040"/>
          </a:xfrm>
          <a:prstGeom prst="rect">
            <a:avLst/>
          </a:prstGeom>
          <a:ln>
            <a:noFill/>
          </a:ln>
        </p:spPr>
      </p:pic>
      <p:sp>
        <p:nvSpPr>
          <p:cNvPr id="103" name="TextShape 2"/>
          <p:cNvSpPr txBox="1"/>
          <p:nvPr/>
        </p:nvSpPr>
        <p:spPr>
          <a:xfrm>
            <a:off x="838080" y="2038320"/>
            <a:ext cx="304776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AC/12VDC wall wart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OR-Tied = diode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“</a:t>
            </a:r>
            <a:r>
              <a:rPr lang="en-US" sz="2400" strike="noStrike">
                <a:solidFill>
                  <a:srgbClr val="404040"/>
                </a:solidFill>
                <a:latin typeface="Cambria"/>
              </a:rPr>
              <a:t>Normal” AC/DC supply needs to be higher voltage then the battery supply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Typical battery choice 9V alkaline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When the AC fails, power will be taken from the battery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51160" y="436680"/>
            <a:ext cx="8040960" cy="144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262626"/>
                </a:solidFill>
                <a:latin typeface="Cambria"/>
              </a:rPr>
              <a:t>Power Fail Detection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838080" y="2038320"/>
            <a:ext cx="411444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DC wall warts - typically 50 Khz switchers with small capacitance so relatively quick discharge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Scale 12V to somewhere in 1-5V</a:t>
            </a:r>
            <a:endParaRPr/>
          </a:p>
          <a:p>
            <a:pPr lvl="1"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200" strike="noStrike">
                <a:solidFill>
                  <a:srgbClr val="404040"/>
                </a:solidFill>
                <a:latin typeface="Cambria"/>
              </a:rPr>
              <a:t>5/12 ratio (max)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Precision not needed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Use resistive divider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Picked R1=22K, R2=10K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Vout = 5 * 10/(10+22) = 3.75V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Shared ground reference</a:t>
            </a:r>
            <a:endParaRPr/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5105520" y="2514600"/>
            <a:ext cx="3714120" cy="297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51160" y="436680"/>
            <a:ext cx="8040960" cy="144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262626"/>
                </a:solidFill>
                <a:latin typeface="Cambria"/>
              </a:rPr>
              <a:t>Prototype Platform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838080" y="2038320"/>
            <a:ext cx="411444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Would like some intelligence in the device</a:t>
            </a:r>
            <a:endParaRPr/>
          </a:p>
          <a:p>
            <a:pPr lvl="1"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200" strike="noStrike">
                <a:solidFill>
                  <a:srgbClr val="404040"/>
                </a:solidFill>
                <a:latin typeface="Cambria"/>
              </a:rPr>
              <a:t>Need to prototype quickly</a:t>
            </a:r>
            <a:endParaRPr/>
          </a:p>
          <a:p>
            <a:pPr lvl="1"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200" strike="noStrike">
                <a:solidFill>
                  <a:srgbClr val="404040"/>
                </a:solidFill>
                <a:latin typeface="Cambria"/>
              </a:rPr>
              <a:t>Use my TinyGrid85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i="1" lang="en-US" sz="2400" strike="noStrike">
                <a:solidFill>
                  <a:srgbClr val="404040"/>
                </a:solidFill>
                <a:latin typeface="Cambria"/>
              </a:rPr>
              <a:t>“</a:t>
            </a:r>
            <a:r>
              <a:rPr i="1" lang="en-US" sz="2400" strike="noStrike">
                <a:solidFill>
                  <a:srgbClr val="404040"/>
                </a:solidFill>
                <a:latin typeface="Cambria"/>
              </a:rPr>
              <a:t>When all you have is a hammer everything looks like a nail” </a:t>
            </a:r>
            <a:r>
              <a:rPr lang="en-US" sz="2400" strike="noStrike">
                <a:solidFill>
                  <a:srgbClr val="404040"/>
                </a:solidFill>
                <a:latin typeface="Cambria"/>
              </a:rPr>
              <a:t>– </a:t>
            </a:r>
            <a:r>
              <a:rPr b="1" lang="en-US" sz="2400" strike="noStrike">
                <a:solidFill>
                  <a:srgbClr val="404040"/>
                </a:solidFill>
                <a:latin typeface="Cambria"/>
              </a:rPr>
              <a:t>Baruch's Observation</a:t>
            </a:r>
            <a:endParaRPr/>
          </a:p>
        </p:txBody>
      </p:sp>
      <p:pic>
        <p:nvPicPr>
          <p:cNvPr id="109" name="Picture 2" descr=""/>
          <p:cNvPicPr/>
          <p:nvPr/>
        </p:nvPicPr>
        <p:blipFill>
          <a:blip r:embed="rId1"/>
          <a:stretch/>
        </p:blipFill>
        <p:spPr>
          <a:xfrm>
            <a:off x="4883400" y="2514600"/>
            <a:ext cx="3860280" cy="289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51160" y="436680"/>
            <a:ext cx="8040960" cy="144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262626"/>
                </a:solidFill>
                <a:latin typeface="Cambria"/>
              </a:rPr>
              <a:t>TinyGrid85 Features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838080" y="2038320"/>
            <a:ext cx="7467120" cy="4362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 u="sng">
                <a:solidFill>
                  <a:srgbClr val="942408"/>
                </a:solidFill>
                <a:latin typeface="Cambria"/>
              </a:rPr>
              <a:t>ATMEL ATTiny85</a:t>
            </a:r>
            <a:r>
              <a:rPr lang="en-US" sz="2400" strike="noStrike">
                <a:solidFill>
                  <a:srgbClr val="404040"/>
                </a:solidFill>
                <a:latin typeface="Cambria"/>
              </a:rPr>
              <a:t> Microprocessor (or compatible 8-pin part) = $1 in volume 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 u="sng">
                <a:solidFill>
                  <a:srgbClr val="942408"/>
                </a:solidFill>
                <a:latin typeface="Cambria"/>
              </a:rPr>
              <a:t>Arduino</a:t>
            </a:r>
            <a:r>
              <a:rPr lang="en-US" sz="2400" strike="noStrike">
                <a:solidFill>
                  <a:srgbClr val="404040"/>
                </a:solidFill>
                <a:latin typeface="Cambria"/>
              </a:rPr>
              <a:t> Compatible (works with Arduino bootloader and Arduino IDE) 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Prototyping area with power/ground connections </a:t>
            </a:r>
            <a:endParaRPr/>
          </a:p>
          <a:p>
            <a:pPr lvl="1"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200" strike="noStrike">
                <a:solidFill>
                  <a:srgbClr val="404040"/>
                </a:solidFill>
                <a:latin typeface="Cambria"/>
              </a:rPr>
              <a:t>Brings out all 5 I/O lines and the reset line to grid columns </a:t>
            </a:r>
            <a:endParaRPr/>
          </a:p>
          <a:p>
            <a:pPr lvl="1"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200" strike="noStrike">
                <a:solidFill>
                  <a:srgbClr val="404040"/>
                </a:solidFill>
                <a:latin typeface="Cambria"/>
              </a:rPr>
              <a:t>Laid out like a breadboard with vertically connected traces. </a:t>
            </a:r>
            <a:endParaRPr/>
          </a:p>
          <a:p>
            <a:pPr lvl="1"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200" strike="noStrike">
                <a:solidFill>
                  <a:srgbClr val="404040"/>
                </a:solidFill>
                <a:latin typeface="Cambria"/>
              </a:rPr>
              <a:t>Power and Ground horizontal connections though all columns </a:t>
            </a:r>
            <a:endParaRPr/>
          </a:p>
          <a:p>
            <a:pPr lvl="1"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200" strike="noStrike">
                <a:solidFill>
                  <a:srgbClr val="404040"/>
                </a:solidFill>
                <a:latin typeface="Cambria"/>
              </a:rPr>
              <a:t>Labeled (with letter numbers) for easy documentation 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H1 - Jumper to select regulator or remove for ISP +5V (could be power switch connector)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H2 - ISP Download Header (</a:t>
            </a:r>
            <a:r>
              <a:rPr lang="en-US" sz="2400" strike="noStrike" u="sng">
                <a:solidFill>
                  <a:srgbClr val="942408"/>
                </a:solidFill>
                <a:latin typeface="Cambria"/>
              </a:rPr>
              <a:t>ATTiny85-Programming</a:t>
            </a:r>
            <a:r>
              <a:rPr lang="en-US" sz="2400" strike="noStrike">
                <a:solidFill>
                  <a:srgbClr val="404040"/>
                </a:solidFill>
                <a:latin typeface="Cambria"/>
              </a:rPr>
              <a:t>) 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 u="sng">
                <a:solidFill>
                  <a:srgbClr val="942408"/>
                </a:solidFill>
                <a:latin typeface="Cambria"/>
              </a:rPr>
              <a:t>AP1117</a:t>
            </a:r>
            <a:r>
              <a:rPr lang="en-US" sz="2400" strike="noStrike">
                <a:solidFill>
                  <a:srgbClr val="404040"/>
                </a:solidFill>
                <a:latin typeface="Cambria"/>
              </a:rPr>
              <a:t> 5V Power Regulator with area for heat dissipation 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2.1mm Connector for AC adapter 7-9V input (could be higher)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(4) 4-40 or M3 screw holes for solid mounting </a:t>
            </a:r>
            <a:endParaRPr/>
          </a:p>
          <a:p>
            <a:pPr>
              <a:lnSpc>
                <a:spcPct val="100000"/>
              </a:lnSpc>
              <a:buSzPct val="95000"/>
              <a:buFont typeface="Rage Italic"/>
              <a:buChar char="0"/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49x49 mm board  - low cost of PWB manufacture in China ($15 for 10 cards shipped)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51160" y="436680"/>
            <a:ext cx="8040960" cy="1442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262626"/>
                </a:solidFill>
                <a:latin typeface="Cambria"/>
              </a:rPr>
              <a:t>TinyGrid85 Layout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609480" y="1981080"/>
            <a:ext cx="1752120" cy="933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ATTiny85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CPU</a:t>
            </a:r>
            <a:endParaRPr/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2590920" y="2666880"/>
            <a:ext cx="3860280" cy="2895120"/>
          </a:xfrm>
          <a:prstGeom prst="rect">
            <a:avLst/>
          </a:prstGeom>
          <a:ln>
            <a:noFill/>
          </a:ln>
        </p:spPr>
      </p:pic>
      <p:sp>
        <p:nvSpPr>
          <p:cNvPr id="115" name="CustomShape 3"/>
          <p:cNvSpPr/>
          <p:nvPr/>
        </p:nvSpPr>
        <p:spPr>
          <a:xfrm>
            <a:off x="655920" y="3276720"/>
            <a:ext cx="17521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Reset Circuit</a:t>
            </a:r>
            <a:endParaRPr/>
          </a:p>
        </p:txBody>
      </p:sp>
      <p:sp>
        <p:nvSpPr>
          <p:cNvPr id="116" name="CustomShape 4"/>
          <p:cNvSpPr/>
          <p:nvPr/>
        </p:nvSpPr>
        <p:spPr>
          <a:xfrm>
            <a:off x="662760" y="4629240"/>
            <a:ext cx="17521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Optional GVS connectors</a:t>
            </a:r>
            <a:endParaRPr/>
          </a:p>
        </p:txBody>
      </p:sp>
      <p:sp>
        <p:nvSpPr>
          <p:cNvPr id="117" name="CustomShape 5"/>
          <p:cNvSpPr/>
          <p:nvPr/>
        </p:nvSpPr>
        <p:spPr>
          <a:xfrm>
            <a:off x="6781680" y="4876920"/>
            <a:ext cx="17521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Prototyping grid</a:t>
            </a:r>
            <a:endParaRPr/>
          </a:p>
        </p:txBody>
      </p:sp>
      <p:sp>
        <p:nvSpPr>
          <p:cNvPr id="118" name="CustomShape 6"/>
          <p:cNvSpPr/>
          <p:nvPr/>
        </p:nvSpPr>
        <p:spPr>
          <a:xfrm>
            <a:off x="4267080" y="5638680"/>
            <a:ext cx="190476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Power/Gnd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connections</a:t>
            </a:r>
            <a:endParaRPr/>
          </a:p>
        </p:txBody>
      </p:sp>
      <p:sp>
        <p:nvSpPr>
          <p:cNvPr id="119" name="CustomShape 7"/>
          <p:cNvSpPr/>
          <p:nvPr/>
        </p:nvSpPr>
        <p:spPr>
          <a:xfrm>
            <a:off x="6934320" y="3809880"/>
            <a:ext cx="17521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5V Voltage Regulator</a:t>
            </a:r>
            <a:endParaRPr/>
          </a:p>
        </p:txBody>
      </p:sp>
      <p:sp>
        <p:nvSpPr>
          <p:cNvPr id="120" name="CustomShape 8"/>
          <p:cNvSpPr/>
          <p:nvPr/>
        </p:nvSpPr>
        <p:spPr>
          <a:xfrm>
            <a:off x="6934320" y="2666880"/>
            <a:ext cx="17521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DC Power Jack</a:t>
            </a:r>
            <a:endParaRPr/>
          </a:p>
        </p:txBody>
      </p:sp>
      <p:sp>
        <p:nvSpPr>
          <p:cNvPr id="121" name="CustomShape 9"/>
          <p:cNvSpPr/>
          <p:nvPr/>
        </p:nvSpPr>
        <p:spPr>
          <a:xfrm>
            <a:off x="5715000" y="1600200"/>
            <a:ext cx="17521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Power Switch</a:t>
            </a:r>
            <a:endParaRPr/>
          </a:p>
        </p:txBody>
      </p:sp>
      <p:sp>
        <p:nvSpPr>
          <p:cNvPr id="122" name="CustomShape 10"/>
          <p:cNvSpPr/>
          <p:nvPr/>
        </p:nvSpPr>
        <p:spPr>
          <a:xfrm>
            <a:off x="3645000" y="1623240"/>
            <a:ext cx="1752120" cy="93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mbria"/>
              </a:rPr>
              <a:t>ISP Connector</a:t>
            </a:r>
            <a:endParaRPr/>
          </a:p>
        </p:txBody>
      </p:sp>
      <p:sp>
        <p:nvSpPr>
          <p:cNvPr id="123" name="CustomShape 11"/>
          <p:cNvSpPr/>
          <p:nvPr/>
        </p:nvSpPr>
        <p:spPr>
          <a:xfrm>
            <a:off x="2362320" y="2448000"/>
            <a:ext cx="1676160" cy="90468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2"/>
          <p:cNvSpPr/>
          <p:nvPr/>
        </p:nvSpPr>
        <p:spPr>
          <a:xfrm flipV="1">
            <a:off x="2408760" y="3505320"/>
            <a:ext cx="1096200" cy="23760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3"/>
          <p:cNvSpPr/>
          <p:nvPr/>
        </p:nvSpPr>
        <p:spPr>
          <a:xfrm flipV="1">
            <a:off x="2415240" y="4495680"/>
            <a:ext cx="1318320" cy="59976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4"/>
          <p:cNvSpPr/>
          <p:nvPr/>
        </p:nvSpPr>
        <p:spPr>
          <a:xfrm flipH="1" flipV="1">
            <a:off x="4647600" y="4495680"/>
            <a:ext cx="571320" cy="114264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5"/>
          <p:cNvSpPr/>
          <p:nvPr/>
        </p:nvSpPr>
        <p:spPr>
          <a:xfrm flipH="1" flipV="1">
            <a:off x="5105520" y="4710240"/>
            <a:ext cx="1676160" cy="63288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6"/>
          <p:cNvSpPr/>
          <p:nvPr/>
        </p:nvSpPr>
        <p:spPr>
          <a:xfrm flipH="1" flipV="1">
            <a:off x="5485680" y="4209840"/>
            <a:ext cx="1447560" cy="6624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7"/>
          <p:cNvSpPr/>
          <p:nvPr/>
        </p:nvSpPr>
        <p:spPr>
          <a:xfrm flipH="1">
            <a:off x="5867280" y="3133800"/>
            <a:ext cx="1066320" cy="49032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18"/>
          <p:cNvSpPr/>
          <p:nvPr/>
        </p:nvSpPr>
        <p:spPr>
          <a:xfrm flipH="1">
            <a:off x="5009400" y="2066760"/>
            <a:ext cx="704520" cy="106632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9"/>
          <p:cNvSpPr/>
          <p:nvPr/>
        </p:nvSpPr>
        <p:spPr>
          <a:xfrm>
            <a:off x="4521240" y="2556720"/>
            <a:ext cx="279000" cy="821880"/>
          </a:xfrm>
          <a:prstGeom prst="straightConnector1">
            <a:avLst/>
          </a:prstGeom>
          <a:noFill/>
          <a:ln w="28440"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