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4"/>
  </p:sldMasterIdLst>
  <p:notesMasterIdLst>
    <p:notesMasterId r:id="rId20"/>
  </p:notesMasterIdLst>
  <p:handoutMasterIdLst>
    <p:handoutMasterId r:id="rId21"/>
  </p:handoutMasterIdLst>
  <p:sldIdLst>
    <p:sldId id="10250" r:id="rId5"/>
    <p:sldId id="307" r:id="rId6"/>
    <p:sldId id="10262" r:id="rId7"/>
    <p:sldId id="10255" r:id="rId8"/>
    <p:sldId id="10259" r:id="rId9"/>
    <p:sldId id="10251" r:id="rId10"/>
    <p:sldId id="10261" r:id="rId11"/>
    <p:sldId id="10253" r:id="rId12"/>
    <p:sldId id="10252" r:id="rId13"/>
    <p:sldId id="10257" r:id="rId14"/>
    <p:sldId id="10258" r:id="rId15"/>
    <p:sldId id="10254" r:id="rId16"/>
    <p:sldId id="10263" r:id="rId17"/>
    <p:sldId id="10266" r:id="rId18"/>
    <p:sldId id="10264" r:id="rId1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mie Vosloo" initials="WV" lastIdx="66" clrIdx="0">
    <p:extLst>
      <p:ext uri="{19B8F6BF-5375-455C-9EA6-DF929625EA0E}">
        <p15:presenceInfo xmlns:p15="http://schemas.microsoft.com/office/powerpoint/2012/main" userId="S-1-5-21-4083790691-3944967354-608316658-182368" providerId="AD"/>
      </p:ext>
    </p:extLst>
  </p:cmAuthor>
  <p:cmAuthor id="2" name="Wilmie Vosloo" initials="WV [2]" lastIdx="11" clrIdx="1">
    <p:extLst>
      <p:ext uri="{19B8F6BF-5375-455C-9EA6-DF929625EA0E}">
        <p15:presenceInfo xmlns:p15="http://schemas.microsoft.com/office/powerpoint/2012/main" userId="S::wvosloo@bdo.com::b688301c-124d-4997-96f4-d9d0de7a944b" providerId="AD"/>
      </p:ext>
    </p:extLst>
  </p:cmAuthor>
  <p:cmAuthor id="3" name="William Neil" initials="WN" lastIdx="1" clrIdx="2">
    <p:extLst>
      <p:ext uri="{19B8F6BF-5375-455C-9EA6-DF929625EA0E}">
        <p15:presenceInfo xmlns:p15="http://schemas.microsoft.com/office/powerpoint/2012/main" userId="S::wneil@bdo.com::c3f09daf-f890-4e4d-8284-426417143886" providerId="AD"/>
      </p:ext>
    </p:extLst>
  </p:cmAuthor>
  <p:cmAuthor id="4" name="William Neil" initials="WN [2]" lastIdx="40" clrIdx="3">
    <p:extLst>
      <p:ext uri="{19B8F6BF-5375-455C-9EA6-DF929625EA0E}">
        <p15:presenceInfo xmlns:p15="http://schemas.microsoft.com/office/powerpoint/2012/main" userId="S-1-5-21-4083790691-3944967354-608316658-149261" providerId="AD"/>
      </p:ext>
    </p:extLst>
  </p:cmAuthor>
  <p:cmAuthor id="5" name="Joshua Kleinberg" initials="JK" lastIdx="12" clrIdx="4">
    <p:extLst>
      <p:ext uri="{19B8F6BF-5375-455C-9EA6-DF929625EA0E}">
        <p15:presenceInfo xmlns:p15="http://schemas.microsoft.com/office/powerpoint/2012/main" userId="S-1-5-21-4083790691-3944967354-608316658-129187" providerId="AD"/>
      </p:ext>
    </p:extLst>
  </p:cmAuthor>
  <p:cmAuthor id="6" name="Tara Pendleton" initials="TP" lastIdx="8" clrIdx="5">
    <p:extLst>
      <p:ext uri="{19B8F6BF-5375-455C-9EA6-DF929625EA0E}">
        <p15:presenceInfo xmlns:p15="http://schemas.microsoft.com/office/powerpoint/2012/main" userId="S-1-5-21-4083790691-3944967354-608316658-56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CBFD"/>
    <a:srgbClr val="657C91"/>
    <a:srgbClr val="E7A36B"/>
    <a:srgbClr val="DF8639"/>
    <a:srgbClr val="02A5E2"/>
    <a:srgbClr val="ED1A3B"/>
    <a:srgbClr val="404040"/>
    <a:srgbClr val="CA102F"/>
    <a:srgbClr val="D57811"/>
    <a:srgbClr val="017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0" autoAdjust="0"/>
    <p:restoredTop sz="72549" autoAdjust="0"/>
  </p:normalViewPr>
  <p:slideViewPr>
    <p:cSldViewPr snapToGrid="0">
      <p:cViewPr varScale="1">
        <p:scale>
          <a:sx n="74" d="100"/>
          <a:sy n="74" d="100"/>
        </p:scale>
        <p:origin x="1240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C1160A-9F92-4BC1-A04D-80DF3379AC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01009" cy="473830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D5E06-158B-4DCB-A1F9-3C28FA3C98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53509" y="0"/>
            <a:ext cx="3101009" cy="473830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1E5AD687-636A-4334-807F-A777F765A774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1BC2E-19AA-4FC2-A2A5-CDA222A2DD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69975"/>
            <a:ext cx="3101009" cy="473829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5FF61-36A2-4D6A-A506-3892014CF2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53509" y="8969975"/>
            <a:ext cx="3101009" cy="473829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E82FA374-0EF6-4E1A-A0BB-E94FC17A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589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01009" cy="473830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53509" y="0"/>
            <a:ext cx="3101009" cy="473830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FA7137AB-684A-4EF3-B413-070F113E5BD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1181100"/>
            <a:ext cx="5664200" cy="3186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5617" y="4544830"/>
            <a:ext cx="5724939" cy="3718498"/>
          </a:xfrm>
          <a:prstGeom prst="rect">
            <a:avLst/>
          </a:prstGeom>
        </p:spPr>
        <p:txBody>
          <a:bodyPr vert="horz" lIns="94851" tIns="47425" rIns="94851" bIns="4742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69975"/>
            <a:ext cx="3101009" cy="473829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53509" y="8969975"/>
            <a:ext cx="3101009" cy="473829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BE69F06E-F720-4910-AE40-37C034B7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0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25" y="1181100"/>
            <a:ext cx="5664200" cy="3186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028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0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9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408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5834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84471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layou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31804" y="713563"/>
            <a:ext cx="11286065" cy="320088"/>
          </a:xfrm>
        </p:spPr>
        <p:txBody>
          <a:bodyPr/>
          <a:lstStyle>
            <a:lvl1pPr>
              <a:lnSpc>
                <a:spcPct val="80000"/>
              </a:lnSpc>
              <a:defRPr b="1"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gray">
          <a:xfrm>
            <a:off x="431804" y="1664464"/>
            <a:ext cx="11286065" cy="417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  <a:lvl6pPr>
              <a:spcBef>
                <a:spcPts val="0"/>
              </a:spcBef>
              <a:spcAft>
                <a:spcPts val="600"/>
              </a:spcAft>
              <a:defRPr/>
            </a:lvl6pPr>
            <a:lvl7pPr>
              <a:spcBef>
                <a:spcPts val="0"/>
              </a:spcBef>
              <a:spcAft>
                <a:spcPts val="600"/>
              </a:spcAft>
              <a:defRPr/>
            </a:lvl7pPr>
            <a:lvl8pPr>
              <a:spcBef>
                <a:spcPts val="0"/>
              </a:spcBef>
              <a:spcAft>
                <a:spcPts val="600"/>
              </a:spcAft>
              <a:defRPr/>
            </a:lvl8pPr>
            <a:lvl9pPr>
              <a:spcBef>
                <a:spcPts val="0"/>
              </a:spcBef>
              <a:spcAft>
                <a:spcPts val="6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31804" y="1104347"/>
            <a:ext cx="11286065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565580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 layou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31804" y="713563"/>
            <a:ext cx="11286065" cy="320088"/>
          </a:xfrm>
        </p:spPr>
        <p:txBody>
          <a:bodyPr/>
          <a:lstStyle>
            <a:lvl1pPr>
              <a:lnSpc>
                <a:spcPct val="80000"/>
              </a:lnSpc>
              <a:defRPr b="1"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gray">
          <a:xfrm>
            <a:off x="431801" y="1664464"/>
            <a:ext cx="5472000" cy="417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  <a:lvl6pPr>
              <a:spcBef>
                <a:spcPts val="0"/>
              </a:spcBef>
              <a:spcAft>
                <a:spcPts val="600"/>
              </a:spcAft>
              <a:defRPr/>
            </a:lvl6pPr>
            <a:lvl7pPr>
              <a:spcBef>
                <a:spcPts val="0"/>
              </a:spcBef>
              <a:spcAft>
                <a:spcPts val="600"/>
              </a:spcAft>
              <a:defRPr/>
            </a:lvl7pPr>
            <a:lvl8pPr>
              <a:spcBef>
                <a:spcPts val="0"/>
              </a:spcBef>
              <a:spcAft>
                <a:spcPts val="600"/>
              </a:spcAft>
              <a:defRPr/>
            </a:lvl8pPr>
            <a:lvl9pPr>
              <a:spcBef>
                <a:spcPts val="0"/>
              </a:spcBef>
              <a:spcAft>
                <a:spcPts val="6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31804" y="1104347"/>
            <a:ext cx="11286065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245867" y="1671638"/>
            <a:ext cx="5472000" cy="416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022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_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4" y="0"/>
            <a:ext cx="12191997" cy="685800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866" r="-316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36" tIns="40068" rIns="80136" bIns="40068" rtlCol="0" anchor="ctr"/>
          <a:lstStyle/>
          <a:p>
            <a:pPr algn="ctr"/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31801" y="2057657"/>
            <a:ext cx="11280199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31802" y="1663701"/>
            <a:ext cx="11280199" cy="3916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31800" y="5093362"/>
            <a:ext cx="5277864" cy="2154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08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1400" b="1" kern="1200" cap="none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sz="1200" b="0" cap="all" baseline="0">
                <a:solidFill>
                  <a:schemeClr val="bg1"/>
                </a:solidFill>
              </a:defRPr>
            </a:lvl2pPr>
            <a:lvl3pPr>
              <a:defRPr sz="1200" b="0" cap="all" baseline="0">
                <a:solidFill>
                  <a:schemeClr val="bg1"/>
                </a:solidFill>
              </a:defRPr>
            </a:lvl3pPr>
            <a:lvl4pPr>
              <a:defRPr sz="1200" b="0" cap="all" baseline="0">
                <a:solidFill>
                  <a:schemeClr val="bg1"/>
                </a:solidFill>
              </a:defRPr>
            </a:lvl4pPr>
            <a:lvl5pPr>
              <a:defRPr sz="1200" b="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AUTHOR</a:t>
            </a:r>
            <a:endParaRPr lang="en-GB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753565" y="5637822"/>
            <a:ext cx="210608" cy="1220178"/>
            <a:chOff x="485006" y="5637822"/>
            <a:chExt cx="157956" cy="1220178"/>
          </a:xfrm>
        </p:grpSpPr>
        <p:pic>
          <p:nvPicPr>
            <p:cNvPr id="10" name="Picture 2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t="34555" r="9545"/>
            <a:stretch>
              <a:fillRect/>
            </a:stretch>
          </p:blipFill>
          <p:spPr bwMode="auto">
            <a:xfrm rot="10800000">
              <a:off x="485006" y="5637822"/>
              <a:ext cx="157956" cy="5955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</p:pic>
        <p:pic>
          <p:nvPicPr>
            <p:cNvPr id="12" name="Picture 2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t="34555" r="9545"/>
            <a:stretch>
              <a:fillRect/>
            </a:stretch>
          </p:blipFill>
          <p:spPr bwMode="auto">
            <a:xfrm rot="10800000">
              <a:off x="485006" y="5950145"/>
              <a:ext cx="157956" cy="5955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</p:pic>
        <p:pic>
          <p:nvPicPr>
            <p:cNvPr id="13" name="Picture 2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t="34555" r="9545"/>
            <a:stretch>
              <a:fillRect/>
            </a:stretch>
          </p:blipFill>
          <p:spPr bwMode="auto">
            <a:xfrm rot="10800000">
              <a:off x="485006" y="6262468"/>
              <a:ext cx="157956" cy="5955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</p:pic>
      </p:grpSp>
      <p:grpSp>
        <p:nvGrpSpPr>
          <p:cNvPr id="6" name="Group 5"/>
          <p:cNvGrpSpPr/>
          <p:nvPr userDrawn="1"/>
        </p:nvGrpSpPr>
        <p:grpSpPr>
          <a:xfrm>
            <a:off x="753565" y="3"/>
            <a:ext cx="210608" cy="1442693"/>
            <a:chOff x="565174" y="0"/>
            <a:chExt cx="157956" cy="1442693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565174" y="0"/>
              <a:ext cx="157956" cy="907855"/>
              <a:chOff x="556467" y="0"/>
              <a:chExt cx="157956" cy="907855"/>
            </a:xfrm>
          </p:grpSpPr>
          <p:pic>
            <p:nvPicPr>
              <p:cNvPr id="21" name="Picture 22"/>
              <p:cNvPicPr>
                <a:picLocks noChangeAspect="1" noChangeArrowheads="1"/>
              </p:cNvPicPr>
              <p:nvPr userDrawn="1"/>
            </p:nvPicPr>
            <p:blipFill>
              <a:blip r:embed="rId3" cstate="print"/>
              <a:srcRect t="34555" r="9545"/>
              <a:stretch>
                <a:fillRect/>
              </a:stretch>
            </p:blipFill>
            <p:spPr bwMode="auto">
              <a:xfrm>
                <a:off x="556467" y="0"/>
                <a:ext cx="157956" cy="595532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</p:pic>
          <p:pic>
            <p:nvPicPr>
              <p:cNvPr id="24" name="Picture 22"/>
              <p:cNvPicPr>
                <a:picLocks noChangeAspect="1" noChangeArrowheads="1"/>
              </p:cNvPicPr>
              <p:nvPr userDrawn="1"/>
            </p:nvPicPr>
            <p:blipFill>
              <a:blip r:embed="rId3" cstate="print"/>
              <a:srcRect t="34555" r="9545"/>
              <a:stretch>
                <a:fillRect/>
              </a:stretch>
            </p:blipFill>
            <p:spPr bwMode="auto">
              <a:xfrm>
                <a:off x="556467" y="312323"/>
                <a:ext cx="157956" cy="595532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</p:pic>
          <p:pic>
            <p:nvPicPr>
              <p:cNvPr id="25" name="Picture 22"/>
              <p:cNvPicPr>
                <a:picLocks noChangeAspect="1" noChangeArrowheads="1"/>
              </p:cNvPicPr>
              <p:nvPr userDrawn="1"/>
            </p:nvPicPr>
            <p:blipFill>
              <a:blip r:embed="rId3" cstate="print"/>
              <a:srcRect t="34555" r="9545"/>
              <a:stretch>
                <a:fillRect/>
              </a:stretch>
            </p:blipFill>
            <p:spPr bwMode="auto">
              <a:xfrm>
                <a:off x="556467" y="156161"/>
                <a:ext cx="157956" cy="595532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</p:pic>
        </p:grpSp>
        <p:grpSp>
          <p:nvGrpSpPr>
            <p:cNvPr id="18" name="Group 17"/>
            <p:cNvGrpSpPr/>
            <p:nvPr userDrawn="1"/>
          </p:nvGrpSpPr>
          <p:grpSpPr>
            <a:xfrm>
              <a:off x="565174" y="534838"/>
              <a:ext cx="157956" cy="907855"/>
              <a:chOff x="556467" y="0"/>
              <a:chExt cx="157956" cy="907855"/>
            </a:xfrm>
          </p:grpSpPr>
          <p:pic>
            <p:nvPicPr>
              <p:cNvPr id="20" name="Picture 22"/>
              <p:cNvPicPr>
                <a:picLocks noChangeAspect="1" noChangeArrowheads="1"/>
              </p:cNvPicPr>
              <p:nvPr userDrawn="1"/>
            </p:nvPicPr>
            <p:blipFill>
              <a:blip r:embed="rId3" cstate="print"/>
              <a:srcRect t="34555" r="9545"/>
              <a:stretch>
                <a:fillRect/>
              </a:stretch>
            </p:blipFill>
            <p:spPr bwMode="auto">
              <a:xfrm>
                <a:off x="556467" y="0"/>
                <a:ext cx="157956" cy="595532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</p:pic>
          <p:pic>
            <p:nvPicPr>
              <p:cNvPr id="22" name="Picture 22"/>
              <p:cNvPicPr>
                <a:picLocks noChangeAspect="1" noChangeArrowheads="1"/>
              </p:cNvPicPr>
              <p:nvPr userDrawn="1"/>
            </p:nvPicPr>
            <p:blipFill>
              <a:blip r:embed="rId3" cstate="print"/>
              <a:srcRect t="34555" r="9545"/>
              <a:stretch>
                <a:fillRect/>
              </a:stretch>
            </p:blipFill>
            <p:spPr bwMode="auto">
              <a:xfrm>
                <a:off x="556467" y="312323"/>
                <a:ext cx="157956" cy="595532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</p:pic>
          <p:pic>
            <p:nvPicPr>
              <p:cNvPr id="23" name="Picture 22"/>
              <p:cNvPicPr>
                <a:picLocks noChangeAspect="1" noChangeArrowheads="1"/>
              </p:cNvPicPr>
              <p:nvPr userDrawn="1"/>
            </p:nvPicPr>
            <p:blipFill>
              <a:blip r:embed="rId3" cstate="print"/>
              <a:srcRect t="34555" r="9545"/>
              <a:stretch>
                <a:fillRect/>
              </a:stretch>
            </p:blipFill>
            <p:spPr bwMode="auto">
              <a:xfrm>
                <a:off x="556467" y="156161"/>
                <a:ext cx="157956" cy="595532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9849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4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083137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90137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629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0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06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75635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8946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2B9B5E-DB97-419D-8F73-AD55DEA19C3E}"/>
              </a:ext>
            </a:extLst>
          </p:cNvPr>
          <p:cNvGrpSpPr/>
          <p:nvPr userDrawn="1"/>
        </p:nvGrpSpPr>
        <p:grpSpPr>
          <a:xfrm>
            <a:off x="1061964" y="6364163"/>
            <a:ext cx="3262657" cy="390858"/>
            <a:chOff x="993580" y="5952932"/>
            <a:chExt cx="3262657" cy="390858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1964FF7-C339-4EE3-850B-0FCA08F8C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93580" y="5952932"/>
              <a:ext cx="2793035" cy="362866"/>
            </a:xfrm>
            <a:prstGeom prst="rect">
              <a:avLst/>
            </a:prstGeom>
          </p:spPr>
        </p:pic>
        <p:sp>
          <p:nvSpPr>
            <p:cNvPr id="10" name="Footer Placeholder 4">
              <a:extLst>
                <a:ext uri="{FF2B5EF4-FFF2-40B4-BE49-F238E27FC236}">
                  <a16:creationId xmlns:a16="http://schemas.microsoft.com/office/drawing/2014/main" id="{C9AFC3E7-6FD1-4985-82F7-961F733EBF2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63203" y="5952932"/>
              <a:ext cx="2793034" cy="39085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>
              <a:lvl1pPr>
                <a:defRPr/>
              </a:lvl1pPr>
            </a:lstStyle>
            <a:p>
              <a:pPr marL="0" marR="0" lvl="0" indent="0" algn="l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ED1A3B"/>
                  </a:solidFill>
                  <a:effectLst/>
                  <a:uLnTx/>
                  <a:uFillTx/>
                  <a:latin typeface="Trebuchet MS" pitchFamily="34" charset="0"/>
                  <a:ea typeface="+mn-ea"/>
                  <a:cs typeface="+mn-cs"/>
                </a:rPr>
                <a:t>BestGWProjectEver</a:t>
              </a:r>
              <a:endPara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ED1A3B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endParaRPr>
            </a:p>
            <a:p>
              <a:pPr marL="0" marR="0" lvl="0" indent="0" algn="l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Trebuchet MS" pitchFamily="34" charset="0"/>
                  <a:ea typeface="+mn-ea"/>
                  <a:cs typeface="+mn-cs"/>
                </a:rPr>
                <a:t>Session</a:t>
              </a:r>
              <a:endParaRPr kumimoji="0" lang="en-GB" sz="13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7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687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ACACE3-BC80-4D3E-BECE-358BA7A48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02" y="1663701"/>
            <a:ext cx="11280199" cy="360099"/>
          </a:xfrm>
        </p:spPr>
        <p:txBody>
          <a:bodyPr/>
          <a:lstStyle/>
          <a:p>
            <a:r>
              <a:rPr lang="en-US" dirty="0"/>
              <a:t>ANALYZING FEDERAL PROCUREMENT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FCBDD-F6D9-41A4-A6E3-BB6A60A73D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802" y="4498212"/>
            <a:ext cx="5277862" cy="913070"/>
          </a:xfrm>
        </p:spPr>
        <p:txBody>
          <a:bodyPr/>
          <a:lstStyle/>
          <a:p>
            <a:r>
              <a:rPr lang="en-US" dirty="0"/>
              <a:t>AMBER GERSHMAN, HELINA SOLOMON, MOHAMMAD RAZA, JOEL BATTLE, CARA WILLIAMS</a:t>
            </a:r>
          </a:p>
          <a:p>
            <a:endParaRPr lang="en-US" dirty="0"/>
          </a:p>
          <a:p>
            <a:r>
              <a:rPr lang="en-US" dirty="0"/>
              <a:t>	AUGUST, 2020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58EB8FD-485C-4137-BF84-32F42B6824EB}"/>
              </a:ext>
            </a:extLst>
          </p:cNvPr>
          <p:cNvSpPr txBox="1">
            <a:spLocks/>
          </p:cNvSpPr>
          <p:nvPr/>
        </p:nvSpPr>
        <p:spPr bwMode="gray">
          <a:xfrm>
            <a:off x="10536855" y="6391746"/>
            <a:ext cx="1655145" cy="3600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42532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9BB4D7-68AE-4E44-ADBF-22CD7692D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84" y="1252470"/>
            <a:ext cx="8556107" cy="4885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B1D920-C12C-BC40-8ABE-660F6A4D4BAC}"/>
              </a:ext>
            </a:extLst>
          </p:cNvPr>
          <p:cNvSpPr txBox="1"/>
          <p:nvPr/>
        </p:nvSpPr>
        <p:spPr>
          <a:xfrm>
            <a:off x="781396" y="382385"/>
            <a:ext cx="510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actions vs. Congressional Districts</a:t>
            </a:r>
          </a:p>
        </p:txBody>
      </p:sp>
    </p:spTree>
    <p:extLst>
      <p:ext uri="{BB962C8B-B14F-4D97-AF65-F5344CB8AC3E}">
        <p14:creationId xmlns:p14="http://schemas.microsoft.com/office/powerpoint/2010/main" val="429235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322519-3C39-7840-A3B0-56D1EE908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44" y="985394"/>
            <a:ext cx="7848191" cy="530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9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984EA07-33CB-8049-97E2-E66F7B78B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12" y="232756"/>
            <a:ext cx="8935084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9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506CA3-01CB-9D4D-AA53-9DB57B83A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87" y="825978"/>
            <a:ext cx="8591909" cy="483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0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AB69FB-B00E-9E4F-91F3-031C59CD6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1101851"/>
            <a:ext cx="9042400" cy="495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4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4DBCC4-B593-304E-B48D-DE810048C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2" y="796865"/>
            <a:ext cx="9367596" cy="49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3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C87F7C-2AEF-4548-A35E-18C36BAB9FA5}"/>
              </a:ext>
            </a:extLst>
          </p:cNvPr>
          <p:cNvGrpSpPr/>
          <p:nvPr/>
        </p:nvGrpSpPr>
        <p:grpSpPr>
          <a:xfrm>
            <a:off x="-15491" y="5203346"/>
            <a:ext cx="7162801" cy="941580"/>
            <a:chOff x="7299" y="5205931"/>
            <a:chExt cx="7162801" cy="76245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6330F67-8FC7-4D34-914E-C74E2F62DA78}"/>
                </a:ext>
              </a:extLst>
            </p:cNvPr>
            <p:cNvSpPr/>
            <p:nvPr/>
          </p:nvSpPr>
          <p:spPr>
            <a:xfrm>
              <a:off x="802251" y="5207214"/>
              <a:ext cx="6367849" cy="521796"/>
            </a:xfrm>
            <a:prstGeom prst="rect">
              <a:avLst/>
            </a:prstGeom>
            <a:solidFill>
              <a:schemeClr val="tx1">
                <a:lumMod val="25000"/>
              </a:schemeClr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914089">
                <a:defRPr/>
              </a:pPr>
              <a:r>
                <a:rPr lang="en-US" dirty="0">
                  <a:solidFill>
                    <a:srgbClr val="FFFFFF"/>
                  </a:solidFill>
                  <a:latin typeface="Trebuchet MS" panose="020B0603020202020204"/>
                </a:rPr>
                <a:t>Observations based on the data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B45F513-334A-45CC-961F-81507B1283AD}"/>
                </a:ext>
              </a:extLst>
            </p:cNvPr>
            <p:cNvSpPr/>
            <p:nvPr/>
          </p:nvSpPr>
          <p:spPr>
            <a:xfrm>
              <a:off x="7299" y="5464750"/>
              <a:ext cx="1359243" cy="503640"/>
            </a:xfrm>
            <a:prstGeom prst="rect">
              <a:avLst/>
            </a:prstGeom>
            <a:solidFill>
              <a:schemeClr val="tx1">
                <a:lumMod val="10000"/>
              </a:schemeClr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914089">
                <a:defRPr/>
              </a:pPr>
              <a:endParaRPr lang="en-US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3855BD31-962C-4134-8CEB-03D126A6F837}"/>
                </a:ext>
              </a:extLst>
            </p:cNvPr>
            <p:cNvSpPr/>
            <p:nvPr/>
          </p:nvSpPr>
          <p:spPr>
            <a:xfrm rot="5400000">
              <a:off x="965274" y="5071729"/>
              <a:ext cx="258819" cy="527223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5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914089">
                <a:defRPr/>
              </a:pPr>
              <a:endParaRPr lang="en-US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F291ABB-29A5-473E-9BF6-0530D47CF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28324" t="-37514" r="-28324" b="-37514"/>
            <a:stretch/>
          </p:blipFill>
          <p:spPr>
            <a:xfrm>
              <a:off x="448243" y="5484463"/>
              <a:ext cx="528575" cy="463055"/>
            </a:xfrm>
            <a:prstGeom prst="ellipse">
              <a:avLst/>
            </a:prstGeom>
            <a:solidFill>
              <a:srgbClr val="657C91"/>
            </a:solidFill>
            <a:ln w="19050">
              <a:solidFill>
                <a:srgbClr val="3DCBFD"/>
              </a:solidFill>
            </a:ln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BD0F966-FDF3-4F1F-B881-2DABBD7E5ADF}"/>
              </a:ext>
            </a:extLst>
          </p:cNvPr>
          <p:cNvGrpSpPr/>
          <p:nvPr/>
        </p:nvGrpSpPr>
        <p:grpSpPr>
          <a:xfrm>
            <a:off x="-27132" y="4470817"/>
            <a:ext cx="7174442" cy="936989"/>
            <a:chOff x="-23824" y="4618305"/>
            <a:chExt cx="7174442" cy="76877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415CEB6-5ADE-406D-A419-DA96E0B212A1}"/>
                </a:ext>
              </a:extLst>
            </p:cNvPr>
            <p:cNvSpPr/>
            <p:nvPr/>
          </p:nvSpPr>
          <p:spPr>
            <a:xfrm>
              <a:off x="753619" y="4619590"/>
              <a:ext cx="6396999" cy="5217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914089">
                <a:defRPr/>
              </a:pPr>
              <a:r>
                <a:rPr lang="en-US" dirty="0">
                  <a:solidFill>
                    <a:srgbClr val="FFFFFF"/>
                  </a:solidFill>
                  <a:latin typeface="Trebuchet MS" panose="020B0603020202020204"/>
                </a:rPr>
                <a:t>Funding by party affiliation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72C9DFE-F617-46D6-8678-419E9AB1AFDE}"/>
                </a:ext>
              </a:extLst>
            </p:cNvPr>
            <p:cNvSpPr/>
            <p:nvPr/>
          </p:nvSpPr>
          <p:spPr>
            <a:xfrm>
              <a:off x="-23824" y="4883435"/>
              <a:ext cx="1338669" cy="5036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914089">
                <a:defRPr/>
              </a:pPr>
              <a:endParaRPr lang="en-US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4352C87-CE88-4EC4-A72D-713EE96A4FD9}"/>
                </a:ext>
              </a:extLst>
            </p:cNvPr>
            <p:cNvSpPr/>
            <p:nvPr/>
          </p:nvSpPr>
          <p:spPr>
            <a:xfrm rot="5400000">
              <a:off x="909495" y="4476960"/>
              <a:ext cx="258819" cy="54150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914089">
                <a:defRPr/>
              </a:pPr>
              <a:endParaRPr lang="en-US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6A3C4A77-9A29-4855-BEAB-3F03ADF01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8433" t="-33072" r="-28433" b="-33072"/>
            <a:stretch/>
          </p:blipFill>
          <p:spPr>
            <a:xfrm>
              <a:off x="415047" y="4914485"/>
              <a:ext cx="548640" cy="450142"/>
            </a:xfrm>
            <a:prstGeom prst="ellipse">
              <a:avLst/>
            </a:prstGeom>
            <a:solidFill>
              <a:srgbClr val="657C91"/>
            </a:solidFill>
            <a:ln w="19050">
              <a:solidFill>
                <a:srgbClr val="3DCBFD"/>
              </a:solidFill>
            </a:ln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EF02FBC-6A68-471A-9C2D-26D77A168C28}"/>
              </a:ext>
            </a:extLst>
          </p:cNvPr>
          <p:cNvGrpSpPr/>
          <p:nvPr/>
        </p:nvGrpSpPr>
        <p:grpSpPr>
          <a:xfrm>
            <a:off x="-26888" y="3733649"/>
            <a:ext cx="7186200" cy="936164"/>
            <a:chOff x="-23825" y="3807831"/>
            <a:chExt cx="7186200" cy="76876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EFC993-B01A-4715-B5E9-05EAA99DAAF9}"/>
                </a:ext>
              </a:extLst>
            </p:cNvPr>
            <p:cNvSpPr/>
            <p:nvPr/>
          </p:nvSpPr>
          <p:spPr>
            <a:xfrm>
              <a:off x="782440" y="3809114"/>
              <a:ext cx="6379935" cy="521796"/>
            </a:xfrm>
            <a:prstGeom prst="rect">
              <a:avLst/>
            </a:prstGeom>
            <a:solidFill>
              <a:srgbClr val="DF8639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914089">
                <a:defRPr/>
              </a:pPr>
              <a:r>
                <a:rPr lang="en-US" dirty="0">
                  <a:solidFill>
                    <a:srgbClr val="FFFFFF"/>
                  </a:solidFill>
                  <a:latin typeface="Trebuchet MS" panose="020B0603020202020204"/>
                </a:rPr>
                <a:t>Funding by congressional districts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662CED6-8CF5-4AE4-94B7-6AB0E6B89D0E}"/>
                </a:ext>
              </a:extLst>
            </p:cNvPr>
            <p:cNvSpPr/>
            <p:nvPr/>
          </p:nvSpPr>
          <p:spPr>
            <a:xfrm>
              <a:off x="-23825" y="4072959"/>
              <a:ext cx="1367491" cy="503640"/>
            </a:xfrm>
            <a:prstGeom prst="rect">
              <a:avLst/>
            </a:prstGeom>
            <a:solidFill>
              <a:srgbClr val="D57811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914089">
                <a:defRPr/>
              </a:pPr>
              <a:endParaRPr lang="en-US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BB66262A-6F4A-470A-844B-E9C8EEE3C860}"/>
                </a:ext>
              </a:extLst>
            </p:cNvPr>
            <p:cNvSpPr/>
            <p:nvPr/>
          </p:nvSpPr>
          <p:spPr>
            <a:xfrm rot="5400000">
              <a:off x="945463" y="3673629"/>
              <a:ext cx="258819" cy="527223"/>
            </a:xfrm>
            <a:prstGeom prst="triangle">
              <a:avLst>
                <a:gd name="adj" fmla="val 100000"/>
              </a:avLst>
            </a:prstGeom>
            <a:solidFill>
              <a:srgbClr val="E7A36B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914089">
                <a:defRPr/>
              </a:pPr>
              <a:endParaRPr lang="en-US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2FC28BE1-82BF-4426-B514-834B42C8F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35859" t="-52210" r="-35859" b="-38292"/>
            <a:stretch/>
          </p:blipFill>
          <p:spPr>
            <a:xfrm>
              <a:off x="414802" y="4099035"/>
              <a:ext cx="548640" cy="455132"/>
            </a:xfrm>
            <a:prstGeom prst="ellipse">
              <a:avLst/>
            </a:prstGeom>
            <a:solidFill>
              <a:srgbClr val="657C91"/>
            </a:solidFill>
            <a:ln w="19050">
              <a:solidFill>
                <a:srgbClr val="3DCBFD"/>
              </a:solidFill>
            </a:ln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D3D0BAE-698C-4471-994C-22618EC9FBC2}"/>
              </a:ext>
            </a:extLst>
          </p:cNvPr>
          <p:cNvGrpSpPr/>
          <p:nvPr/>
        </p:nvGrpSpPr>
        <p:grpSpPr>
          <a:xfrm>
            <a:off x="-13376" y="2982467"/>
            <a:ext cx="7173565" cy="965769"/>
            <a:chOff x="-40011" y="2988152"/>
            <a:chExt cx="7173565" cy="76876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6FE5F83-E8A5-4591-AD99-1FB27E513FB3}"/>
                </a:ext>
              </a:extLst>
            </p:cNvPr>
            <p:cNvSpPr/>
            <p:nvPr/>
          </p:nvSpPr>
          <p:spPr>
            <a:xfrm>
              <a:off x="753619" y="2989435"/>
              <a:ext cx="6379935" cy="521796"/>
            </a:xfrm>
            <a:prstGeom prst="rect">
              <a:avLst/>
            </a:prstGeom>
            <a:solidFill>
              <a:srgbClr val="02A5E2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914089">
                <a:defRPr/>
              </a:pPr>
              <a:r>
                <a:rPr lang="en-US" dirty="0">
                  <a:solidFill>
                    <a:srgbClr val="FFFFFF"/>
                  </a:solidFill>
                </a:rPr>
                <a:t>Analysis of funding by states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01FA742-2878-400C-A560-6B0E131C076F}"/>
                </a:ext>
              </a:extLst>
            </p:cNvPr>
            <p:cNvSpPr/>
            <p:nvPr/>
          </p:nvSpPr>
          <p:spPr>
            <a:xfrm>
              <a:off x="-40011" y="3253280"/>
              <a:ext cx="1338669" cy="503640"/>
            </a:xfrm>
            <a:prstGeom prst="rect">
              <a:avLst/>
            </a:prstGeom>
            <a:solidFill>
              <a:srgbClr val="017CA7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914089">
                <a:defRPr/>
              </a:pPr>
              <a:endParaRPr lang="en-US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EFAC06C9-9757-486F-8E82-17EE50D546B3}"/>
                </a:ext>
              </a:extLst>
            </p:cNvPr>
            <p:cNvSpPr/>
            <p:nvPr/>
          </p:nvSpPr>
          <p:spPr>
            <a:xfrm rot="5400000">
              <a:off x="907115" y="2853950"/>
              <a:ext cx="258819" cy="527223"/>
            </a:xfrm>
            <a:prstGeom prst="triangle">
              <a:avLst>
                <a:gd name="adj" fmla="val 100000"/>
              </a:avLst>
            </a:prstGeom>
            <a:solidFill>
              <a:srgbClr val="3DCBFD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914089">
                <a:defRPr/>
              </a:pPr>
              <a:endParaRPr lang="en-US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AD2470D-6C1D-48DC-A7F3-C92692C6B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34597" t="-43485" r="-34597" b="-55263"/>
            <a:stretch/>
          </p:blipFill>
          <p:spPr>
            <a:xfrm>
              <a:off x="387591" y="3289201"/>
              <a:ext cx="548640" cy="443300"/>
            </a:xfrm>
            <a:prstGeom prst="ellipse">
              <a:avLst/>
            </a:prstGeom>
            <a:solidFill>
              <a:srgbClr val="657C91"/>
            </a:solidFill>
            <a:ln w="19050">
              <a:solidFill>
                <a:srgbClr val="3DCBFD"/>
              </a:solidFill>
            </a:ln>
            <a:effectLst/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BD55AA-472D-45B3-AAA2-3EF6B63252CF}"/>
              </a:ext>
            </a:extLst>
          </p:cNvPr>
          <p:cNvGrpSpPr/>
          <p:nvPr/>
        </p:nvGrpSpPr>
        <p:grpSpPr>
          <a:xfrm>
            <a:off x="-13132" y="2231875"/>
            <a:ext cx="7174114" cy="927090"/>
            <a:chOff x="-23825" y="2183679"/>
            <a:chExt cx="7174114" cy="70940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95C8B1C-C75D-42C8-AA2E-22E03E66B798}"/>
                </a:ext>
              </a:extLst>
            </p:cNvPr>
            <p:cNvSpPr/>
            <p:nvPr/>
          </p:nvSpPr>
          <p:spPr>
            <a:xfrm>
              <a:off x="782440" y="2189725"/>
              <a:ext cx="6367849" cy="521796"/>
            </a:xfrm>
            <a:prstGeom prst="rect">
              <a:avLst/>
            </a:prstGeom>
            <a:solidFill>
              <a:srgbClr val="218F8B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914089">
                <a:defRPr/>
              </a:pPr>
              <a:r>
                <a:rPr lang="en-US" dirty="0">
                  <a:solidFill>
                    <a:srgbClr val="FFFFFF"/>
                  </a:solidFill>
                </a:rPr>
                <a:t>Analysis of funding by agency and vendors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0BBB7EB-3100-40C3-80A2-9DD051F815CA}"/>
                </a:ext>
              </a:extLst>
            </p:cNvPr>
            <p:cNvSpPr/>
            <p:nvPr/>
          </p:nvSpPr>
          <p:spPr>
            <a:xfrm>
              <a:off x="-23825" y="2439056"/>
              <a:ext cx="1367491" cy="454028"/>
            </a:xfrm>
            <a:prstGeom prst="rect">
              <a:avLst/>
            </a:prstGeom>
            <a:solidFill>
              <a:srgbClr val="1C7A76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914089">
                <a:defRPr/>
              </a:pPr>
              <a:endParaRPr lang="en-US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CBA03CB-C443-4582-9EA4-D6E31847106C}"/>
                </a:ext>
              </a:extLst>
            </p:cNvPr>
            <p:cNvSpPr/>
            <p:nvPr/>
          </p:nvSpPr>
          <p:spPr>
            <a:xfrm rot="5400000">
              <a:off x="943081" y="2047096"/>
              <a:ext cx="258819" cy="531985"/>
            </a:xfrm>
            <a:prstGeom prst="triangle">
              <a:avLst>
                <a:gd name="adj" fmla="val 100000"/>
              </a:avLst>
            </a:prstGeom>
            <a:solidFill>
              <a:srgbClr val="3ED2CB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914089">
                <a:defRPr/>
              </a:pPr>
              <a:endParaRPr lang="en-US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3FB1446-AE66-4D0D-BCC5-BB6672798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-46728" t="-23586" r="-44287" b="-33046"/>
            <a:stretch/>
          </p:blipFill>
          <p:spPr>
            <a:xfrm>
              <a:off x="403533" y="2450588"/>
              <a:ext cx="548640" cy="432093"/>
            </a:xfrm>
            <a:prstGeom prst="ellipse">
              <a:avLst/>
            </a:prstGeom>
            <a:solidFill>
              <a:srgbClr val="657C91"/>
            </a:solidFill>
            <a:ln w="19050">
              <a:solidFill>
                <a:srgbClr val="3DCBFD"/>
              </a:solidFill>
            </a:ln>
          </p:spPr>
        </p:pic>
      </p:grpSp>
      <p:sp>
        <p:nvSpPr>
          <p:cNvPr id="6" name="Rectangle 5"/>
          <p:cNvSpPr/>
          <p:nvPr/>
        </p:nvSpPr>
        <p:spPr>
          <a:xfrm>
            <a:off x="0" y="680753"/>
            <a:ext cx="7224584" cy="894865"/>
          </a:xfrm>
          <a:prstGeom prst="rect">
            <a:avLst/>
          </a:prstGeom>
          <a:solidFill>
            <a:schemeClr val="bg1">
              <a:alpha val="72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 defTabSz="914089">
              <a:defRPr/>
            </a:pPr>
            <a:endParaRPr lang="en-US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31804" y="713563"/>
            <a:ext cx="7368137" cy="320088"/>
          </a:xfrm>
        </p:spPr>
        <p:txBody>
          <a:bodyPr>
            <a:normAutofit fontScale="90000"/>
          </a:bodyPr>
          <a:lstStyle/>
          <a:p>
            <a:r>
              <a:rPr lang="nl-NL" dirty="0">
                <a:solidFill>
                  <a:srgbClr val="FF0000"/>
                </a:solidFill>
              </a:rPr>
              <a:t>Project 1 – </a:t>
            </a:r>
          </a:p>
        </p:txBody>
      </p:sp>
      <p:sp>
        <p:nvSpPr>
          <p:cNvPr id="19" name="Subtitle 18"/>
          <p:cNvSpPr>
            <a:spLocks noGrp="1"/>
          </p:cNvSpPr>
          <p:nvPr>
            <p:ph type="body" sz="quarter" idx="13"/>
          </p:nvPr>
        </p:nvSpPr>
        <p:spPr>
          <a:xfrm>
            <a:off x="469997" y="1072565"/>
            <a:ext cx="3004723" cy="238707"/>
          </a:xfrm>
        </p:spPr>
        <p:txBody>
          <a:bodyPr>
            <a:normAutofit fontScale="85000" lnSpcReduction="10000"/>
          </a:bodyPr>
          <a:lstStyle/>
          <a:p>
            <a:r>
              <a:rPr lang="nl-NL" dirty="0"/>
              <a:t>In this project we will cover: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E3BE97-5100-413C-BA89-94062E65618C}"/>
              </a:ext>
            </a:extLst>
          </p:cNvPr>
          <p:cNvGrpSpPr/>
          <p:nvPr/>
        </p:nvGrpSpPr>
        <p:grpSpPr>
          <a:xfrm>
            <a:off x="-20471" y="1477260"/>
            <a:ext cx="7167782" cy="903056"/>
            <a:chOff x="-10946" y="1188288"/>
            <a:chExt cx="6858745" cy="90305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811F369-5027-4B3E-ABB6-4F5AB60CB68A}"/>
                </a:ext>
              </a:extLst>
            </p:cNvPr>
            <p:cNvGrpSpPr/>
            <p:nvPr/>
          </p:nvGrpSpPr>
          <p:grpSpPr>
            <a:xfrm>
              <a:off x="-10946" y="1188288"/>
              <a:ext cx="6858745" cy="903056"/>
              <a:chOff x="643877" y="945778"/>
              <a:chExt cx="6858745" cy="90305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1DC0901-91E5-4E48-9C29-2A1A4EF18872}"/>
                  </a:ext>
                </a:extLst>
              </p:cNvPr>
              <p:cNvGrpSpPr/>
              <p:nvPr/>
            </p:nvGrpSpPr>
            <p:grpSpPr>
              <a:xfrm>
                <a:off x="643877" y="945778"/>
                <a:ext cx="6858745" cy="903056"/>
                <a:chOff x="-2395629" y="2414828"/>
                <a:chExt cx="6858745" cy="90305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-1473716" y="2414828"/>
                  <a:ext cx="5936832" cy="721986"/>
                </a:xfrm>
                <a:prstGeom prst="rect">
                  <a:avLst/>
                </a:prstGeom>
                <a:solidFill>
                  <a:srgbClr val="ED1A3B"/>
                </a:solidFill>
                <a:ln w="317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72000" rIns="72000" bIns="72000" rtlCol="0" anchor="ctr"/>
                <a:lstStyle/>
                <a:p>
                  <a:pPr algn="ctr" defTabSz="914089">
                    <a:defRPr/>
                  </a:pPr>
                  <a:r>
                    <a:rPr lang="en-US" dirty="0">
                      <a:solidFill>
                        <a:srgbClr val="FFFFFF"/>
                      </a:solidFill>
                      <a:latin typeface="Trebuchet MS" panose="020B0603020202020204"/>
                    </a:rPr>
                    <a:t>Top 100 contractors report for the 2019 fiscal year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-2395629" y="2689620"/>
                  <a:ext cx="1338669" cy="628264"/>
                </a:xfrm>
                <a:prstGeom prst="rect">
                  <a:avLst/>
                </a:prstGeom>
                <a:solidFill>
                  <a:srgbClr val="CA102F"/>
                </a:solidFill>
                <a:ln w="317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72000" rIns="72000" bIns="72000" rtlCol="0" anchor="ctr"/>
                <a:lstStyle/>
                <a:p>
                  <a:pPr algn="ctr" defTabSz="914089">
                    <a:defRPr/>
                  </a:pPr>
                  <a:endParaRPr lang="en-US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16" name="Isosceles Triangle 15"/>
              <p:cNvSpPr/>
              <p:nvPr/>
            </p:nvSpPr>
            <p:spPr>
              <a:xfrm rot="5400000">
                <a:off x="1579579" y="826825"/>
                <a:ext cx="258818" cy="536746"/>
              </a:xfrm>
              <a:prstGeom prst="triangle">
                <a:avLst>
                  <a:gd name="adj" fmla="val 100000"/>
                </a:avLst>
              </a:prstGeom>
              <a:solidFill>
                <a:srgbClr val="F3637B"/>
              </a:solidFill>
              <a:ln w="222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 defTabSz="914089">
                  <a:defRPr/>
                </a:pPr>
                <a:endParaRPr lang="en-US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E59DCEB-32C9-4B82-90BE-CD5683CA51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-15487" t="-34066" r="-15487" b="-34066"/>
            <a:stretch/>
          </p:blipFill>
          <p:spPr>
            <a:xfrm>
              <a:off x="395896" y="1499294"/>
              <a:ext cx="524985" cy="559498"/>
            </a:xfrm>
            <a:prstGeom prst="ellipse">
              <a:avLst/>
            </a:prstGeom>
            <a:solidFill>
              <a:srgbClr val="657C91"/>
            </a:solidFill>
            <a:ln w="19050">
              <a:solidFill>
                <a:srgbClr val="3DCBFD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2017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98BF6F-1859-1143-8F25-BE22E3743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87" y="951063"/>
            <a:ext cx="8461554" cy="47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0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A1EBCE6-128F-4A4B-B80C-46EB85CED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3" y="1017917"/>
            <a:ext cx="9619783" cy="517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5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D08228-D1B5-1D4E-8759-1D7ED036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B764B04-EEB5-B046-A7CF-0ACBADD17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063" y="38465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picture containing device&#10;&#10;Description automatically generated">
            <a:extLst>
              <a:ext uri="{FF2B5EF4-FFF2-40B4-BE49-F238E27FC236}">
                <a16:creationId xmlns:a16="http://schemas.microsoft.com/office/drawing/2014/main" id="{125A5F6C-3AD9-4CCC-87F0-A1BBE65BA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81" y="659088"/>
            <a:ext cx="7827523" cy="55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8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A2BC7FAA-BDD1-0943-A882-4F16F1E7F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62" y="777166"/>
            <a:ext cx="8460289" cy="530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C0470D-9C7B-6A4E-A8D7-52F129B5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B1ACED-6551-E349-8723-010F18C96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2" y="984250"/>
            <a:ext cx="10152715" cy="484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8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9B1399C-E072-914F-A167-16623AB77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15" y="1045612"/>
            <a:ext cx="8790292" cy="51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1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A233E4F-901A-C04D-BADB-ACE5362CE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846" y="723162"/>
            <a:ext cx="8076308" cy="541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115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585F9AFF3C134BB6776A16A4AEB372" ma:contentTypeVersion="15" ma:contentTypeDescription="Create a new document." ma:contentTypeScope="" ma:versionID="2a9ceeeb0f9666465ac82af8066b269e">
  <xsd:schema xmlns:xsd="http://www.w3.org/2001/XMLSchema" xmlns:xs="http://www.w3.org/2001/XMLSchema" xmlns:p="http://schemas.microsoft.com/office/2006/metadata/properties" xmlns:ns1="http://schemas.microsoft.com/sharepoint/v3" xmlns:ns2="921021d9-7adc-4ee9-993e-f44267782e50" xmlns:ns3="7bd8e438-3d61-4d39-b430-aff4940c4182" targetNamespace="http://schemas.microsoft.com/office/2006/metadata/properties" ma:root="true" ma:fieldsID="d459c8ff5c1f3130d69620802b82dd67" ns1:_="" ns2:_="" ns3:_="">
    <xsd:import namespace="http://schemas.microsoft.com/sharepoint/v3"/>
    <xsd:import namespace="921021d9-7adc-4ee9-993e-f44267782e50"/>
    <xsd:import namespace="7bd8e438-3d61-4d39-b430-aff4940c418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_Flow_SignoffStatus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1021d9-7adc-4ee9-993e-f44267782e5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d8e438-3d61-4d39-b430-aff4940c41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_Flow_SignoffStatus" ma:index="17" nillable="true" ma:displayName="Sign-off status" ma:internalName="_x0024_Resources_x003a_core_x002c_Signoff_Status_x003b_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Flow_SignoffStatus xmlns="7bd8e438-3d61-4d39-b430-aff4940c4182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D164FD-800F-4408-B02F-4432CD7643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21021d9-7adc-4ee9-993e-f44267782e50"/>
    <ds:schemaRef ds:uri="7bd8e438-3d61-4d39-b430-aff4940c41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84A9B-67A8-4C26-B4B4-D50E0B5F420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921021d9-7adc-4ee9-993e-f44267782e50"/>
    <ds:schemaRef ds:uri="7bd8e438-3d61-4d39-b430-aff4940c418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F991034-60EA-47A1-A531-C0DA7C7DE2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80</Words>
  <Application>Microsoft Macintosh PowerPoint</Application>
  <PresentationFormat>Widescreen</PresentationFormat>
  <Paragraphs>17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Schoolbook</vt:lpstr>
      <vt:lpstr>Trebuchet MS</vt:lpstr>
      <vt:lpstr>Wingdings 2</vt:lpstr>
      <vt:lpstr>View</vt:lpstr>
      <vt:lpstr>ANALYZING FEDERAL PROCUREMENT DATA</vt:lpstr>
      <vt:lpstr>Project 1 –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FEDERAL PROCUREMENT DATA</dc:title>
  <dc:creator>Helina Solomon</dc:creator>
  <cp:lastModifiedBy>Helina Solomon</cp:lastModifiedBy>
  <cp:revision>15</cp:revision>
  <dcterms:created xsi:type="dcterms:W3CDTF">2020-08-17T13:29:53Z</dcterms:created>
  <dcterms:modified xsi:type="dcterms:W3CDTF">2020-08-18T01:13:40Z</dcterms:modified>
</cp:coreProperties>
</file>