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sldIdLst>
    <p:sldId id="256" r:id="rId2"/>
    <p:sldId id="257" r:id="rId3"/>
    <p:sldId id="261" r:id="rId4"/>
    <p:sldId id="273" r:id="rId5"/>
    <p:sldId id="266" r:id="rId6"/>
    <p:sldId id="316" r:id="rId7"/>
    <p:sldId id="258" r:id="rId8"/>
    <p:sldId id="267" r:id="rId9"/>
    <p:sldId id="278" r:id="rId10"/>
    <p:sldId id="279" r:id="rId11"/>
    <p:sldId id="277" r:id="rId12"/>
    <p:sldId id="274" r:id="rId13"/>
    <p:sldId id="271" r:id="rId14"/>
    <p:sldId id="272" r:id="rId15"/>
    <p:sldId id="270" r:id="rId16"/>
    <p:sldId id="263" r:id="rId17"/>
    <p:sldId id="262" r:id="rId18"/>
    <p:sldId id="265" r:id="rId19"/>
    <p:sldId id="259" r:id="rId20"/>
    <p:sldId id="260" r:id="rId21"/>
    <p:sldId id="281" r:id="rId22"/>
    <p:sldId id="286" r:id="rId23"/>
    <p:sldId id="287" r:id="rId24"/>
    <p:sldId id="288" r:id="rId25"/>
    <p:sldId id="275" r:id="rId26"/>
    <p:sldId id="280" r:id="rId27"/>
    <p:sldId id="289" r:id="rId28"/>
    <p:sldId id="317" r:id="rId29"/>
    <p:sldId id="294" r:id="rId30"/>
    <p:sldId id="295" r:id="rId31"/>
    <p:sldId id="296" r:id="rId32"/>
    <p:sldId id="297" r:id="rId33"/>
    <p:sldId id="300" r:id="rId34"/>
    <p:sldId id="299" r:id="rId35"/>
    <p:sldId id="301" r:id="rId36"/>
    <p:sldId id="303" r:id="rId37"/>
    <p:sldId id="302" r:id="rId38"/>
    <p:sldId id="298" r:id="rId39"/>
    <p:sldId id="293" r:id="rId40"/>
    <p:sldId id="311" r:id="rId41"/>
    <p:sldId id="304" r:id="rId42"/>
    <p:sldId id="305" r:id="rId43"/>
    <p:sldId id="314" r:id="rId44"/>
    <p:sldId id="308" r:id="rId45"/>
    <p:sldId id="315" r:id="rId46"/>
    <p:sldId id="310" r:id="rId47"/>
    <p:sldId id="291" r:id="rId48"/>
    <p:sldId id="319" r:id="rId49"/>
    <p:sldId id="322" r:id="rId50"/>
    <p:sldId id="318" r:id="rId51"/>
    <p:sldId id="320" r:id="rId52"/>
    <p:sldId id="282" r:id="rId53"/>
    <p:sldId id="283" r:id="rId54"/>
    <p:sldId id="284" r:id="rId55"/>
    <p:sldId id="285" r:id="rId56"/>
    <p:sldId id="321" r:id="rId57"/>
    <p:sldId id="312" r:id="rId58"/>
    <p:sldId id="313" r:id="rId59"/>
    <p:sldId id="306" r:id="rId60"/>
    <p:sldId id="307"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54" autoAdjust="0"/>
    <p:restoredTop sz="83673" autoAdjust="0"/>
  </p:normalViewPr>
  <p:slideViewPr>
    <p:cSldViewPr snapToGrid="0" snapToObjects="1">
      <p:cViewPr varScale="1">
        <p:scale>
          <a:sx n="75" d="100"/>
          <a:sy n="75" d="100"/>
        </p:scale>
        <p:origin x="690" y="60"/>
      </p:cViewPr>
      <p:guideLst/>
    </p:cSldViewPr>
  </p:slideViewPr>
  <p:outlineViewPr>
    <p:cViewPr>
      <p:scale>
        <a:sx n="33" d="100"/>
        <a:sy n="33" d="100"/>
      </p:scale>
      <p:origin x="0" y="-7464"/>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mnewber\Box%20Sync\598\Papers\Infiniswap-TPC-C.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mnewber\Box%20Sync\598\Papers\Infiniswap-TPC-C.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emnewber\Box%20Sync\598\Papers\Infiniswap-Memcached.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Disk</c:v>
                </c:pt>
              </c:strCache>
            </c:strRef>
          </c:tx>
          <c:spPr>
            <a:solidFill>
              <a:schemeClr val="accent1"/>
            </a:solidFill>
            <a:ln>
              <a:noFill/>
            </a:ln>
            <a:effectLst/>
          </c:spPr>
          <c:invertIfNegative val="0"/>
          <c:cat>
            <c:numRef>
              <c:f>Sheet1!$A$2:$A$4</c:f>
              <c:numCache>
                <c:formatCode>0%</c:formatCode>
                <c:ptCount val="3"/>
                <c:pt idx="0">
                  <c:v>1</c:v>
                </c:pt>
                <c:pt idx="1">
                  <c:v>0.75</c:v>
                </c:pt>
                <c:pt idx="2">
                  <c:v>0.5</c:v>
                </c:pt>
              </c:numCache>
            </c:numRef>
          </c:cat>
          <c:val>
            <c:numRef>
              <c:f>Sheet1!$B$2:$B$4</c:f>
              <c:numCache>
                <c:formatCode>General</c:formatCode>
                <c:ptCount val="3"/>
                <c:pt idx="0">
                  <c:v>36.18</c:v>
                </c:pt>
                <c:pt idx="1">
                  <c:v>6.6189999999999998</c:v>
                </c:pt>
                <c:pt idx="2">
                  <c:v>1.542</c:v>
                </c:pt>
              </c:numCache>
            </c:numRef>
          </c:val>
          <c:extLst>
            <c:ext xmlns:c16="http://schemas.microsoft.com/office/drawing/2014/chart" uri="{C3380CC4-5D6E-409C-BE32-E72D297353CC}">
              <c16:uniqueId val="{00000000-B03E-44A9-9928-B82314762D99}"/>
            </c:ext>
          </c:extLst>
        </c:ser>
        <c:ser>
          <c:idx val="1"/>
          <c:order val="1"/>
          <c:tx>
            <c:strRef>
              <c:f>Sheet1!$C$1</c:f>
              <c:strCache>
                <c:ptCount val="1"/>
                <c:pt idx="0">
                  <c:v>Infiniswap</c:v>
                </c:pt>
              </c:strCache>
            </c:strRef>
          </c:tx>
          <c:spPr>
            <a:solidFill>
              <a:schemeClr val="accent2"/>
            </a:solidFill>
            <a:ln>
              <a:noFill/>
            </a:ln>
            <a:effectLst/>
          </c:spPr>
          <c:invertIfNegative val="0"/>
          <c:cat>
            <c:numRef>
              <c:f>Sheet1!$A$2:$A$4</c:f>
              <c:numCache>
                <c:formatCode>0%</c:formatCode>
                <c:ptCount val="3"/>
                <c:pt idx="0">
                  <c:v>1</c:v>
                </c:pt>
                <c:pt idx="1">
                  <c:v>0.75</c:v>
                </c:pt>
                <c:pt idx="2">
                  <c:v>0.5</c:v>
                </c:pt>
              </c:numCache>
            </c:numRef>
          </c:cat>
          <c:val>
            <c:numRef>
              <c:f>Sheet1!$C$2:$C$4</c:f>
              <c:numCache>
                <c:formatCode>General</c:formatCode>
                <c:ptCount val="3"/>
                <c:pt idx="0">
                  <c:v>35.89</c:v>
                </c:pt>
                <c:pt idx="1">
                  <c:v>28.91</c:v>
                </c:pt>
                <c:pt idx="2">
                  <c:v>23.8</c:v>
                </c:pt>
              </c:numCache>
            </c:numRef>
          </c:val>
          <c:extLst>
            <c:ext xmlns:c16="http://schemas.microsoft.com/office/drawing/2014/chart" uri="{C3380CC4-5D6E-409C-BE32-E72D297353CC}">
              <c16:uniqueId val="{00000001-B03E-44A9-9928-B82314762D99}"/>
            </c:ext>
          </c:extLst>
        </c:ser>
        <c:ser>
          <c:idx val="2"/>
          <c:order val="2"/>
          <c:tx>
            <c:strRef>
              <c:f>Sheet1!$D$1</c:f>
              <c:strCache>
                <c:ptCount val="1"/>
                <c:pt idx="0">
                  <c:v>nbdX</c:v>
                </c:pt>
              </c:strCache>
            </c:strRef>
          </c:tx>
          <c:spPr>
            <a:solidFill>
              <a:schemeClr val="accent3"/>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3-B03E-44A9-9928-B82314762D99}"/>
              </c:ext>
            </c:extLst>
          </c:dPt>
          <c:cat>
            <c:numRef>
              <c:f>Sheet1!$A$2:$A$4</c:f>
              <c:numCache>
                <c:formatCode>0%</c:formatCode>
                <c:ptCount val="3"/>
                <c:pt idx="0">
                  <c:v>1</c:v>
                </c:pt>
                <c:pt idx="1">
                  <c:v>0.75</c:v>
                </c:pt>
                <c:pt idx="2">
                  <c:v>0.5</c:v>
                </c:pt>
              </c:numCache>
            </c:numRef>
          </c:cat>
          <c:val>
            <c:numRef>
              <c:f>Sheet1!$D$2:$D$4</c:f>
              <c:numCache>
                <c:formatCode>General</c:formatCode>
                <c:ptCount val="3"/>
                <c:pt idx="0">
                  <c:v>36.22</c:v>
                </c:pt>
                <c:pt idx="1">
                  <c:v>26.84</c:v>
                </c:pt>
                <c:pt idx="2">
                  <c:v>19.79</c:v>
                </c:pt>
              </c:numCache>
            </c:numRef>
          </c:val>
          <c:extLst>
            <c:ext xmlns:c16="http://schemas.microsoft.com/office/drawing/2014/chart" uri="{C3380CC4-5D6E-409C-BE32-E72D297353CC}">
              <c16:uniqueId val="{00000004-B03E-44A9-9928-B82314762D99}"/>
            </c:ext>
          </c:extLst>
        </c:ser>
        <c:dLbls>
          <c:showLegendKey val="0"/>
          <c:showVal val="0"/>
          <c:showCatName val="0"/>
          <c:showSerName val="0"/>
          <c:showPercent val="0"/>
          <c:showBubbleSize val="0"/>
        </c:dLbls>
        <c:gapWidth val="219"/>
        <c:overlap val="-27"/>
        <c:axId val="495831416"/>
        <c:axId val="495825840"/>
      </c:barChart>
      <c:catAx>
        <c:axId val="4958314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In-Memory Working Set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5825840"/>
        <c:crosses val="autoZero"/>
        <c:auto val="1"/>
        <c:lblAlgn val="ctr"/>
        <c:lblOffset val="100"/>
        <c:noMultiLvlLbl val="0"/>
      </c:catAx>
      <c:valAx>
        <c:axId val="4958258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TPS (Thousands)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5831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Disk</c:v>
                </c:pt>
              </c:strCache>
            </c:strRef>
          </c:tx>
          <c:spPr>
            <a:solidFill>
              <a:schemeClr val="accent1"/>
            </a:solidFill>
            <a:ln>
              <a:noFill/>
            </a:ln>
            <a:effectLst/>
          </c:spPr>
          <c:invertIfNegative val="0"/>
          <c:cat>
            <c:numRef>
              <c:f>Sheet1!$A$2:$A$4</c:f>
              <c:numCache>
                <c:formatCode>0%</c:formatCode>
                <c:ptCount val="3"/>
                <c:pt idx="0">
                  <c:v>1</c:v>
                </c:pt>
                <c:pt idx="1">
                  <c:v>0.75</c:v>
                </c:pt>
                <c:pt idx="2">
                  <c:v>0.5</c:v>
                </c:pt>
              </c:numCache>
            </c:numRef>
          </c:cat>
          <c:val>
            <c:numRef>
              <c:f>Sheet1!$B$2:$B$4</c:f>
              <c:numCache>
                <c:formatCode>General</c:formatCode>
                <c:ptCount val="3"/>
                <c:pt idx="0">
                  <c:v>36.18</c:v>
                </c:pt>
                <c:pt idx="1">
                  <c:v>6.6189999999999998</c:v>
                </c:pt>
                <c:pt idx="2">
                  <c:v>1.542</c:v>
                </c:pt>
              </c:numCache>
            </c:numRef>
          </c:val>
          <c:extLst>
            <c:ext xmlns:c16="http://schemas.microsoft.com/office/drawing/2014/chart" uri="{C3380CC4-5D6E-409C-BE32-E72D297353CC}">
              <c16:uniqueId val="{00000000-BB7C-4FE6-91B0-2D12E197A032}"/>
            </c:ext>
          </c:extLst>
        </c:ser>
        <c:ser>
          <c:idx val="1"/>
          <c:order val="1"/>
          <c:tx>
            <c:strRef>
              <c:f>Sheet1!$C$1</c:f>
              <c:strCache>
                <c:ptCount val="1"/>
                <c:pt idx="0">
                  <c:v>Infiniswap</c:v>
                </c:pt>
              </c:strCache>
            </c:strRef>
          </c:tx>
          <c:spPr>
            <a:solidFill>
              <a:schemeClr val="accent2"/>
            </a:solidFill>
            <a:ln>
              <a:noFill/>
            </a:ln>
            <a:effectLst/>
          </c:spPr>
          <c:invertIfNegative val="0"/>
          <c:cat>
            <c:numRef>
              <c:f>Sheet1!$A$2:$A$4</c:f>
              <c:numCache>
                <c:formatCode>0%</c:formatCode>
                <c:ptCount val="3"/>
                <c:pt idx="0">
                  <c:v>1</c:v>
                </c:pt>
                <c:pt idx="1">
                  <c:v>0.75</c:v>
                </c:pt>
                <c:pt idx="2">
                  <c:v>0.5</c:v>
                </c:pt>
              </c:numCache>
            </c:numRef>
          </c:cat>
          <c:val>
            <c:numRef>
              <c:f>Sheet1!$C$2:$C$4</c:f>
              <c:numCache>
                <c:formatCode>General</c:formatCode>
                <c:ptCount val="3"/>
                <c:pt idx="0">
                  <c:v>35.89</c:v>
                </c:pt>
                <c:pt idx="1">
                  <c:v>28.91</c:v>
                </c:pt>
                <c:pt idx="2">
                  <c:v>23.8</c:v>
                </c:pt>
              </c:numCache>
            </c:numRef>
          </c:val>
          <c:extLst>
            <c:ext xmlns:c16="http://schemas.microsoft.com/office/drawing/2014/chart" uri="{C3380CC4-5D6E-409C-BE32-E72D297353CC}">
              <c16:uniqueId val="{00000001-BB7C-4FE6-91B0-2D12E197A032}"/>
            </c:ext>
          </c:extLst>
        </c:ser>
        <c:ser>
          <c:idx val="2"/>
          <c:order val="2"/>
          <c:tx>
            <c:strRef>
              <c:f>Sheet1!$D$1</c:f>
              <c:strCache>
                <c:ptCount val="1"/>
                <c:pt idx="0">
                  <c:v>nbdX</c:v>
                </c:pt>
              </c:strCache>
            </c:strRef>
          </c:tx>
          <c:spPr>
            <a:solidFill>
              <a:schemeClr val="accent3"/>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3-BB7C-4FE6-91B0-2D12E197A032}"/>
              </c:ext>
            </c:extLst>
          </c:dPt>
          <c:cat>
            <c:numRef>
              <c:f>Sheet1!$A$2:$A$4</c:f>
              <c:numCache>
                <c:formatCode>0%</c:formatCode>
                <c:ptCount val="3"/>
                <c:pt idx="0">
                  <c:v>1</c:v>
                </c:pt>
                <c:pt idx="1">
                  <c:v>0.75</c:v>
                </c:pt>
                <c:pt idx="2">
                  <c:v>0.5</c:v>
                </c:pt>
              </c:numCache>
            </c:numRef>
          </c:cat>
          <c:val>
            <c:numRef>
              <c:f>Sheet1!$D$2:$D$4</c:f>
              <c:numCache>
                <c:formatCode>General</c:formatCode>
                <c:ptCount val="3"/>
                <c:pt idx="0">
                  <c:v>36.22</c:v>
                </c:pt>
                <c:pt idx="1">
                  <c:v>26.84</c:v>
                </c:pt>
                <c:pt idx="2">
                  <c:v>19.79</c:v>
                </c:pt>
              </c:numCache>
            </c:numRef>
          </c:val>
          <c:extLst>
            <c:ext xmlns:c16="http://schemas.microsoft.com/office/drawing/2014/chart" uri="{C3380CC4-5D6E-409C-BE32-E72D297353CC}">
              <c16:uniqueId val="{00000004-BB7C-4FE6-91B0-2D12E197A032}"/>
            </c:ext>
          </c:extLst>
        </c:ser>
        <c:dLbls>
          <c:showLegendKey val="0"/>
          <c:showVal val="0"/>
          <c:showCatName val="0"/>
          <c:showSerName val="0"/>
          <c:showPercent val="0"/>
          <c:showBubbleSize val="0"/>
        </c:dLbls>
        <c:gapWidth val="219"/>
        <c:overlap val="-27"/>
        <c:axId val="495831416"/>
        <c:axId val="495825840"/>
      </c:barChart>
      <c:catAx>
        <c:axId val="4958314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In-Memory Working Set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5825840"/>
        <c:crosses val="autoZero"/>
        <c:auto val="1"/>
        <c:lblAlgn val="ctr"/>
        <c:lblOffset val="100"/>
        <c:noMultiLvlLbl val="0"/>
      </c:catAx>
      <c:valAx>
        <c:axId val="4958258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TPS (Thousands)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5831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ETC (Disk)</c:v>
                </c:pt>
              </c:strCache>
            </c:strRef>
          </c:tx>
          <c:spPr>
            <a:pattFill prst="pct80">
              <a:fgClr>
                <a:schemeClr val="tx1"/>
              </a:fgClr>
              <a:bgClr>
                <a:schemeClr val="bg1"/>
              </a:bgClr>
            </a:pattFill>
            <a:ln>
              <a:noFill/>
            </a:ln>
            <a:effectLst/>
          </c:spPr>
          <c:invertIfNegative val="0"/>
          <c:cat>
            <c:numRef>
              <c:f>Sheet1!$A$2:$A$4</c:f>
              <c:numCache>
                <c:formatCode>0%</c:formatCode>
                <c:ptCount val="3"/>
                <c:pt idx="0">
                  <c:v>1</c:v>
                </c:pt>
                <c:pt idx="1">
                  <c:v>0.75</c:v>
                </c:pt>
                <c:pt idx="2">
                  <c:v>0.5</c:v>
                </c:pt>
              </c:numCache>
            </c:numRef>
          </c:cat>
          <c:val>
            <c:numRef>
              <c:f>Sheet1!$B$2:$B$4</c:f>
              <c:numCache>
                <c:formatCode>General</c:formatCode>
                <c:ptCount val="3"/>
                <c:pt idx="0">
                  <c:v>95.8</c:v>
                </c:pt>
                <c:pt idx="1">
                  <c:v>44.9</c:v>
                </c:pt>
                <c:pt idx="2">
                  <c:v>23.8</c:v>
                </c:pt>
              </c:numCache>
            </c:numRef>
          </c:val>
          <c:extLst>
            <c:ext xmlns:c16="http://schemas.microsoft.com/office/drawing/2014/chart" uri="{C3380CC4-5D6E-409C-BE32-E72D297353CC}">
              <c16:uniqueId val="{00000000-ECAA-46D5-9CCA-6EE9A439AECB}"/>
            </c:ext>
          </c:extLst>
        </c:ser>
        <c:ser>
          <c:idx val="1"/>
          <c:order val="1"/>
          <c:tx>
            <c:strRef>
              <c:f>Sheet1!$C$1</c:f>
              <c:strCache>
                <c:ptCount val="1"/>
                <c:pt idx="0">
                  <c:v>SYS (Disk)</c:v>
                </c:pt>
              </c:strCache>
            </c:strRef>
          </c:tx>
          <c:spPr>
            <a:pattFill prst="pct80">
              <a:fgClr>
                <a:schemeClr val="accent1"/>
              </a:fgClr>
              <a:bgClr>
                <a:schemeClr val="bg1"/>
              </a:bgClr>
            </a:pattFill>
            <a:ln>
              <a:noFill/>
            </a:ln>
            <a:effectLst/>
          </c:spPr>
          <c:invertIfNegative val="0"/>
          <c:cat>
            <c:numRef>
              <c:f>Sheet1!$A$2:$A$4</c:f>
              <c:numCache>
                <c:formatCode>0%</c:formatCode>
                <c:ptCount val="3"/>
                <c:pt idx="0">
                  <c:v>1</c:v>
                </c:pt>
                <c:pt idx="1">
                  <c:v>0.75</c:v>
                </c:pt>
                <c:pt idx="2">
                  <c:v>0.5</c:v>
                </c:pt>
              </c:numCache>
            </c:numRef>
          </c:cat>
          <c:val>
            <c:numRef>
              <c:f>Sheet1!$C$2:$C$4</c:f>
              <c:numCache>
                <c:formatCode>General</c:formatCode>
                <c:ptCount val="3"/>
                <c:pt idx="0">
                  <c:v>93.9</c:v>
                </c:pt>
                <c:pt idx="1">
                  <c:v>12.4</c:v>
                </c:pt>
                <c:pt idx="2">
                  <c:v>5.4</c:v>
                </c:pt>
              </c:numCache>
            </c:numRef>
          </c:val>
          <c:extLst>
            <c:ext xmlns:c16="http://schemas.microsoft.com/office/drawing/2014/chart" uri="{C3380CC4-5D6E-409C-BE32-E72D297353CC}">
              <c16:uniqueId val="{00000001-ECAA-46D5-9CCA-6EE9A439AECB}"/>
            </c:ext>
          </c:extLst>
        </c:ser>
        <c:ser>
          <c:idx val="2"/>
          <c:order val="2"/>
          <c:tx>
            <c:strRef>
              <c:f>Sheet1!$D$1</c:f>
              <c:strCache>
                <c:ptCount val="1"/>
                <c:pt idx="0">
                  <c:v>ETC (Infiniswap)</c:v>
                </c:pt>
              </c:strCache>
            </c:strRef>
          </c:tx>
          <c:spPr>
            <a:pattFill prst="wdUpDiag">
              <a:fgClr>
                <a:schemeClr val="bg1"/>
              </a:fgClr>
              <a:bgClr>
                <a:schemeClr val="tx1"/>
              </a:bgClr>
            </a:pattFill>
            <a:ln>
              <a:noFill/>
            </a:ln>
            <a:effectLst/>
          </c:spPr>
          <c:invertIfNegative val="0"/>
          <c:dPt>
            <c:idx val="0"/>
            <c:invertIfNegative val="0"/>
            <c:bubble3D val="0"/>
            <c:spPr>
              <a:pattFill prst="wdUpDiag">
                <a:fgClr>
                  <a:schemeClr val="bg1"/>
                </a:fgClr>
                <a:bgClr>
                  <a:schemeClr val="tx1"/>
                </a:bgClr>
              </a:pattFill>
              <a:ln>
                <a:noFill/>
              </a:ln>
              <a:effectLst/>
            </c:spPr>
            <c:extLst>
              <c:ext xmlns:c16="http://schemas.microsoft.com/office/drawing/2014/chart" uri="{C3380CC4-5D6E-409C-BE32-E72D297353CC}">
                <c16:uniqueId val="{00000003-ECAA-46D5-9CCA-6EE9A439AECB}"/>
              </c:ext>
            </c:extLst>
          </c:dPt>
          <c:cat>
            <c:numRef>
              <c:f>Sheet1!$A$2:$A$4</c:f>
              <c:numCache>
                <c:formatCode>0%</c:formatCode>
                <c:ptCount val="3"/>
                <c:pt idx="0">
                  <c:v>1</c:v>
                </c:pt>
                <c:pt idx="1">
                  <c:v>0.75</c:v>
                </c:pt>
                <c:pt idx="2">
                  <c:v>0.5</c:v>
                </c:pt>
              </c:numCache>
            </c:numRef>
          </c:cat>
          <c:val>
            <c:numRef>
              <c:f>Sheet1!$D$2:$D$4</c:f>
              <c:numCache>
                <c:formatCode>General</c:formatCode>
                <c:ptCount val="3"/>
                <c:pt idx="0">
                  <c:v>100.9</c:v>
                </c:pt>
                <c:pt idx="1">
                  <c:v>91.9</c:v>
                </c:pt>
                <c:pt idx="2">
                  <c:v>97.3</c:v>
                </c:pt>
              </c:numCache>
            </c:numRef>
          </c:val>
          <c:extLst>
            <c:ext xmlns:c16="http://schemas.microsoft.com/office/drawing/2014/chart" uri="{C3380CC4-5D6E-409C-BE32-E72D297353CC}">
              <c16:uniqueId val="{00000004-ECAA-46D5-9CCA-6EE9A439AECB}"/>
            </c:ext>
          </c:extLst>
        </c:ser>
        <c:ser>
          <c:idx val="3"/>
          <c:order val="3"/>
          <c:tx>
            <c:strRef>
              <c:f>Sheet1!$E$1</c:f>
              <c:strCache>
                <c:ptCount val="1"/>
                <c:pt idx="0">
                  <c:v>SYS (Infiniswap)</c:v>
                </c:pt>
              </c:strCache>
            </c:strRef>
          </c:tx>
          <c:spPr>
            <a:pattFill prst="wdUpDiag">
              <a:fgClr>
                <a:schemeClr val="bg1"/>
              </a:fgClr>
              <a:bgClr>
                <a:schemeClr val="accent1"/>
              </a:bgClr>
            </a:pattFill>
            <a:ln>
              <a:noFill/>
            </a:ln>
            <a:effectLst/>
          </c:spPr>
          <c:invertIfNegative val="0"/>
          <c:cat>
            <c:numRef>
              <c:f>Sheet1!$A$2:$A$4</c:f>
              <c:numCache>
                <c:formatCode>0%</c:formatCode>
                <c:ptCount val="3"/>
                <c:pt idx="0">
                  <c:v>1</c:v>
                </c:pt>
                <c:pt idx="1">
                  <c:v>0.75</c:v>
                </c:pt>
                <c:pt idx="2">
                  <c:v>0.5</c:v>
                </c:pt>
              </c:numCache>
            </c:numRef>
          </c:cat>
          <c:val>
            <c:numRef>
              <c:f>Sheet1!$E$2:$E$4</c:f>
              <c:numCache>
                <c:formatCode>General</c:formatCode>
                <c:ptCount val="3"/>
                <c:pt idx="0">
                  <c:v>106.1</c:v>
                </c:pt>
                <c:pt idx="1">
                  <c:v>77.5</c:v>
                </c:pt>
                <c:pt idx="2">
                  <c:v>81.400000000000006</c:v>
                </c:pt>
              </c:numCache>
            </c:numRef>
          </c:val>
          <c:extLst>
            <c:ext xmlns:c16="http://schemas.microsoft.com/office/drawing/2014/chart" uri="{C3380CC4-5D6E-409C-BE32-E72D297353CC}">
              <c16:uniqueId val="{00000005-ECAA-46D5-9CCA-6EE9A439AECB}"/>
            </c:ext>
          </c:extLst>
        </c:ser>
        <c:ser>
          <c:idx val="4"/>
          <c:order val="4"/>
          <c:tx>
            <c:strRef>
              <c:f>Sheet1!$F$1</c:f>
              <c:strCache>
                <c:ptCount val="1"/>
                <c:pt idx="0">
                  <c:v>ETC (nbdX)</c:v>
                </c:pt>
              </c:strCache>
            </c:strRef>
          </c:tx>
          <c:spPr>
            <a:pattFill prst="pct20">
              <a:fgClr>
                <a:schemeClr val="bg1"/>
              </a:fgClr>
              <a:bgClr>
                <a:schemeClr val="tx1"/>
              </a:bgClr>
            </a:pattFill>
            <a:ln>
              <a:noFill/>
            </a:ln>
            <a:effectLst/>
          </c:spPr>
          <c:invertIfNegative val="0"/>
          <c:cat>
            <c:numRef>
              <c:f>Sheet1!$A$2:$A$4</c:f>
              <c:numCache>
                <c:formatCode>0%</c:formatCode>
                <c:ptCount val="3"/>
                <c:pt idx="0">
                  <c:v>1</c:v>
                </c:pt>
                <c:pt idx="1">
                  <c:v>0.75</c:v>
                </c:pt>
                <c:pt idx="2">
                  <c:v>0.5</c:v>
                </c:pt>
              </c:numCache>
            </c:numRef>
          </c:cat>
          <c:val>
            <c:numRef>
              <c:f>Sheet1!$F$2:$F$4</c:f>
              <c:numCache>
                <c:formatCode>General</c:formatCode>
                <c:ptCount val="3"/>
                <c:pt idx="0">
                  <c:v>102.7</c:v>
                </c:pt>
                <c:pt idx="1">
                  <c:v>97.6</c:v>
                </c:pt>
                <c:pt idx="2">
                  <c:v>78.3</c:v>
                </c:pt>
              </c:numCache>
            </c:numRef>
          </c:val>
          <c:extLst>
            <c:ext xmlns:c16="http://schemas.microsoft.com/office/drawing/2014/chart" uri="{C3380CC4-5D6E-409C-BE32-E72D297353CC}">
              <c16:uniqueId val="{00000006-ECAA-46D5-9CCA-6EE9A439AECB}"/>
            </c:ext>
          </c:extLst>
        </c:ser>
        <c:ser>
          <c:idx val="5"/>
          <c:order val="5"/>
          <c:tx>
            <c:strRef>
              <c:f>Sheet1!$G$1</c:f>
              <c:strCache>
                <c:ptCount val="1"/>
                <c:pt idx="0">
                  <c:v>SYS (nbdX)</c:v>
                </c:pt>
              </c:strCache>
            </c:strRef>
          </c:tx>
          <c:spPr>
            <a:pattFill prst="pct20">
              <a:fgClr>
                <a:schemeClr val="bg1"/>
              </a:fgClr>
              <a:bgClr>
                <a:schemeClr val="accent1"/>
              </a:bgClr>
            </a:pattFill>
            <a:ln>
              <a:noFill/>
            </a:ln>
            <a:effectLst/>
          </c:spPr>
          <c:invertIfNegative val="0"/>
          <c:cat>
            <c:numRef>
              <c:f>Sheet1!$A$2:$A$4</c:f>
              <c:numCache>
                <c:formatCode>0%</c:formatCode>
                <c:ptCount val="3"/>
                <c:pt idx="0">
                  <c:v>1</c:v>
                </c:pt>
                <c:pt idx="1">
                  <c:v>0.75</c:v>
                </c:pt>
                <c:pt idx="2">
                  <c:v>0.5</c:v>
                </c:pt>
              </c:numCache>
            </c:numRef>
          </c:cat>
          <c:val>
            <c:numRef>
              <c:f>Sheet1!$G$2:$G$4</c:f>
              <c:numCache>
                <c:formatCode>General</c:formatCode>
                <c:ptCount val="3"/>
                <c:pt idx="0">
                  <c:v>95.8</c:v>
                </c:pt>
                <c:pt idx="1">
                  <c:v>10</c:v>
                </c:pt>
                <c:pt idx="2">
                  <c:v>33.200000000000003</c:v>
                </c:pt>
              </c:numCache>
            </c:numRef>
          </c:val>
          <c:extLst>
            <c:ext xmlns:c16="http://schemas.microsoft.com/office/drawing/2014/chart" uri="{C3380CC4-5D6E-409C-BE32-E72D297353CC}">
              <c16:uniqueId val="{00000007-ECAA-46D5-9CCA-6EE9A439AECB}"/>
            </c:ext>
          </c:extLst>
        </c:ser>
        <c:dLbls>
          <c:showLegendKey val="0"/>
          <c:showVal val="0"/>
          <c:showCatName val="0"/>
          <c:showSerName val="0"/>
          <c:showPercent val="0"/>
          <c:showBubbleSize val="0"/>
        </c:dLbls>
        <c:gapWidth val="219"/>
        <c:overlap val="-27"/>
        <c:axId val="495831416"/>
        <c:axId val="495825840"/>
      </c:barChart>
      <c:catAx>
        <c:axId val="4958314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In-Memory Working Set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5825840"/>
        <c:crosses val="autoZero"/>
        <c:auto val="1"/>
        <c:lblAlgn val="ctr"/>
        <c:lblOffset val="100"/>
        <c:noMultiLvlLbl val="0"/>
      </c:catAx>
      <c:valAx>
        <c:axId val="4958258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Ops (Thousands)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5831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4D10A-81D1-8748-8404-C44E2799F913}" type="datetimeFigureOut">
              <a:rPr lang="en-US" smtClean="0"/>
              <a:t>4/7/2019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2DBF5F-E884-8D4B-8536-498293E3FBD0}" type="slidenum">
              <a:rPr lang="en-US" smtClean="0"/>
              <a:t>‹#›</a:t>
            </a:fld>
            <a:endParaRPr lang="en-US"/>
          </a:p>
        </p:txBody>
      </p:sp>
    </p:spTree>
    <p:extLst>
      <p:ext uri="{BB962C8B-B14F-4D97-AF65-F5344CB8AC3E}">
        <p14:creationId xmlns:p14="http://schemas.microsoft.com/office/powerpoint/2010/main" val="995821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1</a:t>
            </a:fld>
            <a:endParaRPr lang="en-US"/>
          </a:p>
        </p:txBody>
      </p:sp>
    </p:spTree>
    <p:extLst>
      <p:ext uri="{BB962C8B-B14F-4D97-AF65-F5344CB8AC3E}">
        <p14:creationId xmlns:p14="http://schemas.microsoft.com/office/powerpoint/2010/main" val="1236802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Approx</a:t>
            </a:r>
            <a:r>
              <a:rPr lang="en-US" dirty="0"/>
              <a:t> 90 containers running combinations of </a:t>
            </a:r>
            <a:r>
              <a:rPr lang="en-US" dirty="0" err="1"/>
              <a:t>VoltDB</a:t>
            </a:r>
            <a:r>
              <a:rPr lang="en-US" dirty="0"/>
              <a:t>, </a:t>
            </a:r>
            <a:r>
              <a:rPr lang="en-US" dirty="0" err="1"/>
              <a:t>Memcached</a:t>
            </a:r>
            <a:r>
              <a:rPr lang="en-US" dirty="0"/>
              <a:t>, </a:t>
            </a:r>
            <a:r>
              <a:rPr lang="en-US" dirty="0" err="1"/>
              <a:t>PowerGraph</a:t>
            </a:r>
            <a:r>
              <a:rPr lang="en-US" dirty="0"/>
              <a:t>,</a:t>
            </a:r>
            <a:r>
              <a:rPr lang="en-US" baseline="0" dirty="0"/>
              <a:t> and </a:t>
            </a:r>
            <a:r>
              <a:rPr lang="en-US" baseline="0" dirty="0" err="1"/>
              <a:t>GraphX</a:t>
            </a:r>
            <a:endParaRPr lang="en-US" baseline="0" dirty="0"/>
          </a:p>
          <a:p>
            <a:endParaRPr lang="en-US" baseline="0" dirty="0"/>
          </a:p>
          <a:p>
            <a:r>
              <a:rPr lang="en-US" baseline="0" dirty="0"/>
              <a:t>~50% with 100% </a:t>
            </a:r>
            <a:r>
              <a:rPr lang="en-US" baseline="0" dirty="0" err="1"/>
              <a:t>config</a:t>
            </a:r>
            <a:r>
              <a:rPr lang="en-US" baseline="0" dirty="0"/>
              <a:t>, ~30% with 75% </a:t>
            </a:r>
            <a:r>
              <a:rPr lang="en-US" baseline="0" dirty="0" err="1"/>
              <a:t>config</a:t>
            </a:r>
            <a:r>
              <a:rPr lang="en-US" baseline="0" dirty="0"/>
              <a:t>, remainder at 50% </a:t>
            </a:r>
            <a:r>
              <a:rPr lang="en-US" baseline="0" dirty="0" err="1"/>
              <a:t>config</a:t>
            </a:r>
            <a:endParaRPr lang="en-US" baseline="0" dirty="0"/>
          </a:p>
          <a:p>
            <a:endParaRPr lang="en-US" baseline="0" dirty="0"/>
          </a:p>
          <a:p>
            <a:r>
              <a:rPr lang="en-US" baseline="0" dirty="0"/>
              <a:t>Created memory imbalance by placing randomly across machines</a:t>
            </a:r>
          </a:p>
          <a:p>
            <a:endParaRPr lang="en-US" baseline="0" dirty="0"/>
          </a:p>
          <a:p>
            <a:r>
              <a:rPr lang="en-US" baseline="0" dirty="0"/>
              <a:t>Increased cluster memory utilization and balanced memory utilization across machines</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22</a:t>
            </a:fld>
            <a:endParaRPr lang="en-US"/>
          </a:p>
        </p:txBody>
      </p:sp>
    </p:spTree>
    <p:extLst>
      <p:ext uri="{BB962C8B-B14F-4D97-AF65-F5344CB8AC3E}">
        <p14:creationId xmlns:p14="http://schemas.microsoft.com/office/powerpoint/2010/main" val="213388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Infiniswap</a:t>
            </a:r>
            <a:r>
              <a:rPr lang="en-US" dirty="0"/>
              <a:t> significantly decreased the average completion time of applications running in containers (3-6x</a:t>
            </a:r>
            <a:r>
              <a:rPr lang="en-US" baseline="0" dirty="0"/>
              <a:t> in 50% configuration)</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23</a:t>
            </a:fld>
            <a:endParaRPr lang="en-US"/>
          </a:p>
        </p:txBody>
      </p:sp>
    </p:spTree>
    <p:extLst>
      <p:ext uri="{BB962C8B-B14F-4D97-AF65-F5344CB8AC3E}">
        <p14:creationId xmlns:p14="http://schemas.microsoft.com/office/powerpoint/2010/main" val="3325833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Broker “leases” remote regions of memory based upon requests. Zookeeper is used to provide fault tolerance and high availability of region metadata. These leases must be renewed on a regular basis.</a:t>
            </a:r>
            <a:endParaRPr lang="en-US" dirty="0"/>
          </a:p>
          <a:p>
            <a:endParaRPr lang="en-US" dirty="0"/>
          </a:p>
          <a:p>
            <a:r>
              <a:rPr lang="en-US" dirty="0"/>
              <a:t>Memory broker proxies on each server</a:t>
            </a:r>
            <a:r>
              <a:rPr lang="en-US" baseline="0" dirty="0"/>
              <a:t> used to store remote memory will claim memory not assigned to any process, pin it as one or more available memory regions, and register these regions with the NIC and with the memory broker. These regions cannot be used by local processes once claimed. However, if a local process needs more memory than is available (after subtracting the reserved memory regions), one or more memory regions will be unregistered to avoid paging.</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Registering remote memory regions with the NIC upon initialization</a:t>
            </a:r>
            <a:r>
              <a:rPr lang="en-US" baseline="0" dirty="0"/>
              <a:t> avoids the overhead associated with doing this on an on-demand basis, which is on the order of the time needed to actually transfer the 8K page across the network</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33</a:t>
            </a:fld>
            <a:endParaRPr lang="en-US"/>
          </a:p>
        </p:txBody>
      </p:sp>
    </p:spTree>
    <p:extLst>
      <p:ext uri="{BB962C8B-B14F-4D97-AF65-F5344CB8AC3E}">
        <p14:creationId xmlns:p14="http://schemas.microsoft.com/office/powerpoint/2010/main" val="3571117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36</a:t>
            </a:fld>
            <a:endParaRPr lang="en-US"/>
          </a:p>
        </p:txBody>
      </p:sp>
    </p:spTree>
    <p:extLst>
      <p:ext uri="{BB962C8B-B14F-4D97-AF65-F5344CB8AC3E}">
        <p14:creationId xmlns:p14="http://schemas.microsoft.com/office/powerpoint/2010/main" val="458200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Evaluations conducted</a:t>
            </a:r>
            <a:r>
              <a:rPr lang="en-US" baseline="0" dirty="0"/>
              <a:t> with one DB server and one memory server</a:t>
            </a:r>
          </a:p>
          <a:p>
            <a:endParaRPr lang="en-US" baseline="0" dirty="0"/>
          </a:p>
          <a:p>
            <a:r>
              <a:rPr lang="en-US" baseline="0" dirty="0"/>
              <a:t>HDD uses RAID 0 with 4, 8, and 20 spindles</a:t>
            </a:r>
          </a:p>
          <a:p>
            <a:endParaRPr lang="en-US" baseline="0" dirty="0"/>
          </a:p>
          <a:p>
            <a:r>
              <a:rPr lang="en-US" baseline="0" dirty="0"/>
              <a:t>Random read and sequential read using SQLIO</a:t>
            </a:r>
          </a:p>
          <a:p>
            <a:endParaRPr lang="en-US" baseline="0" dirty="0"/>
          </a:p>
          <a:p>
            <a:r>
              <a:rPr lang="en-US" baseline="0" dirty="0"/>
              <a:t>HDD significantly higher due to RAID 0</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41</a:t>
            </a:fld>
            <a:endParaRPr lang="en-US"/>
          </a:p>
        </p:txBody>
      </p:sp>
    </p:spTree>
    <p:extLst>
      <p:ext uri="{BB962C8B-B14F-4D97-AF65-F5344CB8AC3E}">
        <p14:creationId xmlns:p14="http://schemas.microsoft.com/office/powerpoint/2010/main" val="947695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RangeScan</a:t>
            </a:r>
            <a:r>
              <a:rPr lang="en-US" dirty="0"/>
              <a:t> is</a:t>
            </a:r>
            <a:r>
              <a:rPr lang="en-US" baseline="0" dirty="0"/>
              <a:t> a benchmark that “generates queries that scan a range in a synthetically-generated Customer table”</a:t>
            </a:r>
          </a:p>
          <a:p>
            <a:endParaRPr lang="en-US" baseline="0" dirty="0"/>
          </a:p>
          <a:p>
            <a:r>
              <a:rPr lang="en-US" baseline="0" dirty="0"/>
              <a:t>Shows that RDMA is significantly more effective than other mechanisms when not enough memory is available locally</a:t>
            </a:r>
          </a:p>
          <a:p>
            <a:endParaRPr lang="en-US" baseline="0" dirty="0"/>
          </a:p>
          <a:p>
            <a:r>
              <a:rPr lang="en-US" baseline="0" dirty="0"/>
              <a:t>Updates must be stored to disk, reducing throughput and increasing latency</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42</a:t>
            </a:fld>
            <a:endParaRPr lang="en-US"/>
          </a:p>
        </p:txBody>
      </p:sp>
    </p:spTree>
    <p:extLst>
      <p:ext uri="{BB962C8B-B14F-4D97-AF65-F5344CB8AC3E}">
        <p14:creationId xmlns:p14="http://schemas.microsoft.com/office/powerpoint/2010/main" val="1605732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performance of the remote (memory) server is almost completely unaffected by RDMA because RDMA bypasses the CPU. Meanwhile, TCP has a significant negative effect on performance.</a:t>
            </a:r>
          </a:p>
          <a:p>
            <a:endParaRPr lang="en-US" dirty="0"/>
          </a:p>
          <a:p>
            <a:r>
              <a:rPr lang="en-US" dirty="0"/>
              <a:t>Both machines running </a:t>
            </a:r>
            <a:r>
              <a:rPr lang="en-US" dirty="0" err="1"/>
              <a:t>RangeScan</a:t>
            </a:r>
            <a:r>
              <a:rPr lang="en-US" dirty="0"/>
              <a:t> benchmark (database servers)</a:t>
            </a:r>
          </a:p>
        </p:txBody>
      </p:sp>
      <p:sp>
        <p:nvSpPr>
          <p:cNvPr id="4" name="Slide Number Placeholder 3"/>
          <p:cNvSpPr>
            <a:spLocks noGrp="1"/>
          </p:cNvSpPr>
          <p:nvPr>
            <p:ph type="sldNum" sz="quarter" idx="5"/>
          </p:nvPr>
        </p:nvSpPr>
        <p:spPr/>
        <p:txBody>
          <a:bodyPr/>
          <a:lstStyle/>
          <a:p>
            <a:fld id="{862DBF5F-E884-8D4B-8536-498293E3FBD0}" type="slidenum">
              <a:rPr lang="en-US" smtClean="0"/>
              <a:t>43</a:t>
            </a:fld>
            <a:endParaRPr lang="en-US"/>
          </a:p>
        </p:txBody>
      </p:sp>
    </p:spTree>
    <p:extLst>
      <p:ext uri="{BB962C8B-B14F-4D97-AF65-F5344CB8AC3E}">
        <p14:creationId xmlns:p14="http://schemas.microsoft.com/office/powerpoint/2010/main" val="2923408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RangeScan</a:t>
            </a:r>
            <a:r>
              <a:rPr lang="en-US" dirty="0"/>
              <a:t> workload</a:t>
            </a:r>
          </a:p>
          <a:p>
            <a:endParaRPr lang="en-US" dirty="0"/>
          </a:p>
          <a:p>
            <a:r>
              <a:rPr lang="en-US" dirty="0"/>
              <a:t>First plot contains time required to warm up buffer pool vs. scan and serialize and then transfer the buffer pool to new primary</a:t>
            </a:r>
          </a:p>
          <a:p>
            <a:endParaRPr lang="en-US" dirty="0"/>
          </a:p>
          <a:p>
            <a:r>
              <a:rPr lang="en-US" dirty="0"/>
              <a:t>Second plot shows workload latency with cold vs primed buffer pool – significantly reduced tail latencies</a:t>
            </a:r>
          </a:p>
          <a:p>
            <a:endParaRPr lang="en-US" dirty="0"/>
          </a:p>
          <a:p>
            <a:r>
              <a:rPr lang="en-US" dirty="0"/>
              <a:t>Time to warm up buffer pool is order of magnitude greater than time required to prime (via transfer) the new buffer pool</a:t>
            </a:r>
          </a:p>
        </p:txBody>
      </p:sp>
      <p:sp>
        <p:nvSpPr>
          <p:cNvPr id="4" name="Slide Number Placeholder 3"/>
          <p:cNvSpPr>
            <a:spLocks noGrp="1"/>
          </p:cNvSpPr>
          <p:nvPr>
            <p:ph type="sldNum" sz="quarter" idx="5"/>
          </p:nvPr>
        </p:nvSpPr>
        <p:spPr/>
        <p:txBody>
          <a:bodyPr/>
          <a:lstStyle/>
          <a:p>
            <a:fld id="{862DBF5F-E884-8D4B-8536-498293E3FBD0}" type="slidenum">
              <a:rPr lang="en-US" smtClean="0"/>
              <a:t>44</a:t>
            </a:fld>
            <a:endParaRPr lang="en-US"/>
          </a:p>
        </p:txBody>
      </p:sp>
    </p:spTree>
    <p:extLst>
      <p:ext uri="{BB962C8B-B14F-4D97-AF65-F5344CB8AC3E}">
        <p14:creationId xmlns:p14="http://schemas.microsoft.com/office/powerpoint/2010/main" val="169233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Comparison of relative DB</a:t>
            </a:r>
            <a:r>
              <a:rPr lang="en-US" baseline="0" dirty="0"/>
              <a:t> app performance is based upon looking at how </a:t>
            </a:r>
            <a:r>
              <a:rPr lang="en-US" baseline="0" dirty="0" err="1"/>
              <a:t>VoltDB</a:t>
            </a:r>
            <a:r>
              <a:rPr lang="en-US" baseline="0" dirty="0"/>
              <a:t> </a:t>
            </a:r>
            <a:r>
              <a:rPr lang="en-US" baseline="0" dirty="0" err="1"/>
              <a:t>Infiniswap</a:t>
            </a:r>
            <a:r>
              <a:rPr lang="en-US" baseline="0" dirty="0"/>
              <a:t> 75% vs 100% local paging compared with modified Microsoft SQL Server “Custom” compared with local memory</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47</a:t>
            </a:fld>
            <a:endParaRPr lang="en-US"/>
          </a:p>
        </p:txBody>
      </p:sp>
    </p:spTree>
    <p:extLst>
      <p:ext uri="{BB962C8B-B14F-4D97-AF65-F5344CB8AC3E}">
        <p14:creationId xmlns:p14="http://schemas.microsoft.com/office/powerpoint/2010/main" val="2659020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a:t>
            </a:r>
            <a:r>
              <a:rPr lang="en-US" baseline="0" dirty="0"/>
              <a:t> all memory regions may be important</a:t>
            </a:r>
          </a:p>
          <a:p>
            <a:r>
              <a:rPr lang="en-US" baseline="0" dirty="0"/>
              <a:t>Database servers require a *lot* of memory</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48</a:t>
            </a:fld>
            <a:endParaRPr lang="en-US"/>
          </a:p>
        </p:txBody>
      </p:sp>
    </p:spTree>
    <p:extLst>
      <p:ext uri="{BB962C8B-B14F-4D97-AF65-F5344CB8AC3E}">
        <p14:creationId xmlns:p14="http://schemas.microsoft.com/office/powerpoint/2010/main" val="2150271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ETC and SYS are two separate</a:t>
            </a:r>
            <a:r>
              <a:rPr lang="en-US" baseline="0" dirty="0"/>
              <a:t> benchmarks for </a:t>
            </a:r>
            <a:r>
              <a:rPr lang="en-US" baseline="0" dirty="0" err="1"/>
              <a:t>Memcached</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2</a:t>
            </a:fld>
            <a:endParaRPr lang="en-US"/>
          </a:p>
        </p:txBody>
      </p:sp>
    </p:spTree>
    <p:extLst>
      <p:ext uri="{BB962C8B-B14F-4D97-AF65-F5344CB8AC3E}">
        <p14:creationId xmlns:p14="http://schemas.microsoft.com/office/powerpoint/2010/main" val="347060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50</a:t>
            </a:fld>
            <a:endParaRPr lang="en-US"/>
          </a:p>
        </p:txBody>
      </p:sp>
    </p:spTree>
    <p:extLst>
      <p:ext uri="{BB962C8B-B14F-4D97-AF65-F5344CB8AC3E}">
        <p14:creationId xmlns:p14="http://schemas.microsoft.com/office/powerpoint/2010/main" val="416346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 machine performance</a:t>
            </a:r>
          </a:p>
          <a:p>
            <a:endParaRPr lang="en-US" dirty="0"/>
          </a:p>
          <a:p>
            <a:r>
              <a:rPr lang="en-US" dirty="0"/>
              <a:t>“In-memory object caching system”</a:t>
            </a:r>
            <a:r>
              <a:rPr lang="en-US" baseline="0" dirty="0"/>
              <a:t> (workloads generated by and application benchmarked by </a:t>
            </a:r>
            <a:r>
              <a:rPr lang="en-US" baseline="0" dirty="0" err="1"/>
              <a:t>memaslap</a:t>
            </a:r>
            <a:r>
              <a:rPr lang="en-US" baseline="0" dirty="0"/>
              <a:t>)</a:t>
            </a:r>
          </a:p>
          <a:p>
            <a:endParaRPr lang="en-US" baseline="0" dirty="0"/>
          </a:p>
          <a:p>
            <a:r>
              <a:rPr lang="en-US" baseline="0" dirty="0"/>
              <a:t>ETC and SYS are different workloads published by Facebook with “different rates of SET operations” (5% SET ops vs 25% set ops)</a:t>
            </a:r>
          </a:p>
          <a:p>
            <a:endParaRPr lang="en-US" baseline="0" dirty="0"/>
          </a:p>
          <a:p>
            <a:r>
              <a:rPr lang="en-US" baseline="0" dirty="0"/>
              <a:t>With </a:t>
            </a:r>
            <a:r>
              <a:rPr lang="en-US" baseline="0" dirty="0" err="1"/>
              <a:t>Infiniswap</a:t>
            </a:r>
            <a:r>
              <a:rPr lang="en-US" baseline="0" dirty="0"/>
              <a:t>, performance remains almost steady as the working set percentage decreases. At the same time, </a:t>
            </a:r>
            <a:r>
              <a:rPr lang="en-US" baseline="0" dirty="0" err="1"/>
              <a:t>ndbX</a:t>
            </a:r>
            <a:r>
              <a:rPr lang="en-US" baseline="0" dirty="0"/>
              <a:t> suffers notable performance drops over the same interval, as it has become CPU-bound on the remote machine.</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52</a:t>
            </a:fld>
            <a:endParaRPr lang="en-US"/>
          </a:p>
        </p:txBody>
      </p:sp>
    </p:spTree>
    <p:extLst>
      <p:ext uri="{BB962C8B-B14F-4D97-AF65-F5344CB8AC3E}">
        <p14:creationId xmlns:p14="http://schemas.microsoft.com/office/powerpoint/2010/main" val="1470175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PowerGraph</a:t>
            </a:r>
            <a:r>
              <a:rPr lang="en-US" dirty="0"/>
              <a:t>:</a:t>
            </a:r>
            <a:r>
              <a:rPr lang="en-US" baseline="0" dirty="0"/>
              <a:t> </a:t>
            </a:r>
            <a:r>
              <a:rPr lang="en-US" dirty="0"/>
              <a:t>“framework for large-scale machine learning and</a:t>
            </a:r>
            <a:r>
              <a:rPr lang="en-US" baseline="0" dirty="0"/>
              <a:t> graph computation”</a:t>
            </a:r>
          </a:p>
          <a:p>
            <a:r>
              <a:rPr lang="en-US" baseline="0" dirty="0" err="1"/>
              <a:t>GraphX</a:t>
            </a:r>
            <a:r>
              <a:rPr lang="en-US" baseline="0" dirty="0"/>
              <a:t>: “specialized graph processing system built on top of the Apache Spark in-memory analytics engine”</a:t>
            </a:r>
          </a:p>
          <a:p>
            <a:endParaRPr lang="en-US" baseline="0" dirty="0"/>
          </a:p>
          <a:p>
            <a:r>
              <a:rPr lang="en-US" baseline="0" dirty="0" err="1"/>
              <a:t>TunkRank</a:t>
            </a:r>
            <a:r>
              <a:rPr lang="en-US" baseline="0" dirty="0"/>
              <a:t> used as benchmark (Twitter data)</a:t>
            </a:r>
          </a:p>
          <a:p>
            <a:endParaRPr lang="en-US" baseline="0" dirty="0"/>
          </a:p>
          <a:p>
            <a:r>
              <a:rPr lang="en-US" baseline="0" dirty="0" err="1"/>
              <a:t>PowerGraph</a:t>
            </a:r>
            <a:r>
              <a:rPr lang="en-US" baseline="0" dirty="0"/>
              <a:t>: With </a:t>
            </a:r>
            <a:r>
              <a:rPr lang="en-US" baseline="0" dirty="0" err="1"/>
              <a:t>Infiniswap</a:t>
            </a:r>
            <a:r>
              <a:rPr lang="en-US" baseline="0" dirty="0"/>
              <a:t>, performance remains steady, while </a:t>
            </a:r>
            <a:r>
              <a:rPr lang="en-US" baseline="0" dirty="0" err="1"/>
              <a:t>nbdX</a:t>
            </a:r>
            <a:r>
              <a:rPr lang="en-US" baseline="0" dirty="0"/>
              <a:t> was not even able to complete the benchmark.</a:t>
            </a:r>
          </a:p>
          <a:p>
            <a:endParaRPr lang="en-US" baseline="0" dirty="0"/>
          </a:p>
          <a:p>
            <a:r>
              <a:rPr lang="en-US" baseline="0" dirty="0" err="1"/>
              <a:t>GraphX</a:t>
            </a:r>
            <a:r>
              <a:rPr lang="en-US" baseline="0" dirty="0"/>
              <a:t>: </a:t>
            </a:r>
            <a:r>
              <a:rPr lang="en-US" baseline="0" dirty="0" err="1"/>
              <a:t>Infiniswap</a:t>
            </a:r>
            <a:r>
              <a:rPr lang="en-US" baseline="0" dirty="0"/>
              <a:t> has 2x improvement over disk for 50% configuration</a:t>
            </a:r>
          </a:p>
        </p:txBody>
      </p:sp>
      <p:sp>
        <p:nvSpPr>
          <p:cNvPr id="4" name="Slide Number Placeholder 3"/>
          <p:cNvSpPr>
            <a:spLocks noGrp="1"/>
          </p:cNvSpPr>
          <p:nvPr>
            <p:ph type="sldNum" sz="quarter" idx="10"/>
          </p:nvPr>
        </p:nvSpPr>
        <p:spPr/>
        <p:txBody>
          <a:bodyPr/>
          <a:lstStyle/>
          <a:p>
            <a:fld id="{862DBF5F-E884-8D4B-8536-498293E3FBD0}" type="slidenum">
              <a:rPr lang="en-US" smtClean="0"/>
              <a:t>53</a:t>
            </a:fld>
            <a:endParaRPr lang="en-US"/>
          </a:p>
        </p:txBody>
      </p:sp>
    </p:spTree>
    <p:extLst>
      <p:ext uri="{BB962C8B-B14F-4D97-AF65-F5344CB8AC3E}">
        <p14:creationId xmlns:p14="http://schemas.microsoft.com/office/powerpoint/2010/main" val="16640171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t>
            </a:r>
            <a:r>
              <a:rPr lang="en-US" dirty="0" err="1"/>
              <a:t>VoltDB</a:t>
            </a:r>
            <a:r>
              <a:rPr lang="en-US" dirty="0"/>
              <a:t> 75% </a:t>
            </a:r>
            <a:r>
              <a:rPr lang="en-US" dirty="0" err="1"/>
              <a:t>config</a:t>
            </a:r>
            <a:endParaRPr lang="en-US" dirty="0"/>
          </a:p>
          <a:p>
            <a:endParaRPr lang="en-US" dirty="0"/>
          </a:p>
          <a:p>
            <a:r>
              <a:rPr lang="en-US" dirty="0"/>
              <a:t>Random failure</a:t>
            </a:r>
            <a:r>
              <a:rPr lang="en-US" baseline="0" dirty="0"/>
              <a:t> – turn off one of 6 machines in cluster. Timing of failure had large effect (e.g., high paging or low paging activity at given time)</a:t>
            </a:r>
          </a:p>
          <a:p>
            <a:endParaRPr lang="en-US" baseline="0" dirty="0"/>
          </a:p>
          <a:p>
            <a:r>
              <a:rPr lang="en-US" baseline="0" dirty="0"/>
              <a:t>Critical failure – turn off highest activity machine during peak period</a:t>
            </a:r>
          </a:p>
          <a:p>
            <a:endParaRPr lang="en-US" baseline="0" dirty="0"/>
          </a:p>
          <a:p>
            <a:r>
              <a:rPr lang="en-US" baseline="0" dirty="0"/>
              <a:t>Eviction – evicted 1 slab from a remote machine once a second. Fairly low average impact on performance, but influenced by activity level of that slab</a:t>
            </a:r>
          </a:p>
          <a:p>
            <a:endParaRPr lang="en-US" baseline="0" dirty="0"/>
          </a:p>
          <a:p>
            <a:r>
              <a:rPr lang="en-US" baseline="0" dirty="0"/>
              <a:t>However, even wit </a:t>
            </a:r>
            <a:r>
              <a:rPr lang="en-US" baseline="0" dirty="0" err="1"/>
              <a:t>hthese</a:t>
            </a:r>
            <a:r>
              <a:rPr lang="en-US" baseline="0" dirty="0"/>
              <a:t> failures, </a:t>
            </a:r>
            <a:r>
              <a:rPr lang="en-US" baseline="0" dirty="0" err="1"/>
              <a:t>Infiniswap</a:t>
            </a:r>
            <a:r>
              <a:rPr lang="en-US" baseline="0" dirty="0"/>
              <a:t> still performed better that paging to disk</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54</a:t>
            </a:fld>
            <a:endParaRPr lang="en-US"/>
          </a:p>
        </p:txBody>
      </p:sp>
    </p:spTree>
    <p:extLst>
      <p:ext uri="{BB962C8B-B14F-4D97-AF65-F5344CB8AC3E}">
        <p14:creationId xmlns:p14="http://schemas.microsoft.com/office/powerpoint/2010/main" val="4096445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 head</a:t>
            </a:r>
            <a:r>
              <a:rPr lang="en-US" baseline="0" dirty="0"/>
              <a:t> room to 1 GB and started running a </a:t>
            </a:r>
            <a:r>
              <a:rPr lang="en-US" baseline="0" dirty="0" err="1"/>
              <a:t>Memcached</a:t>
            </a:r>
            <a:r>
              <a:rPr lang="en-US" baseline="0" dirty="0"/>
              <a:t> server to see how local applications impacted by reclamation process. Found that throughput of app only reduced by 2-4%</a:t>
            </a:r>
          </a:p>
          <a:p>
            <a:endParaRPr lang="en-US" baseline="0" dirty="0"/>
          </a:p>
          <a:p>
            <a:r>
              <a:rPr lang="en-US" baseline="0" dirty="0"/>
              <a:t>At 120s, </a:t>
            </a:r>
            <a:r>
              <a:rPr lang="en-US" baseline="0" dirty="0" err="1"/>
              <a:t>Memcached</a:t>
            </a:r>
            <a:r>
              <a:rPr lang="en-US" baseline="0" dirty="0"/>
              <a:t> temporarily stopped allocating memory, resulting in mostly flat line for a while</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55</a:t>
            </a:fld>
            <a:endParaRPr lang="en-US"/>
          </a:p>
        </p:txBody>
      </p:sp>
    </p:spTree>
    <p:extLst>
      <p:ext uri="{BB962C8B-B14F-4D97-AF65-F5344CB8AC3E}">
        <p14:creationId xmlns:p14="http://schemas.microsoft.com/office/powerpoint/2010/main" val="1309798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a:t>
            </a:r>
            <a:r>
              <a:rPr lang="en-US" baseline="0" dirty="0"/>
              <a:t> DB server paired with multiple memory servers/one memory server paired with multiple DB servers</a:t>
            </a:r>
          </a:p>
          <a:p>
            <a:endParaRPr lang="en-US" baseline="0" dirty="0"/>
          </a:p>
          <a:p>
            <a:r>
              <a:rPr lang="en-US" dirty="0"/>
              <a:t>When</a:t>
            </a:r>
            <a:r>
              <a:rPr lang="en-US" baseline="0" dirty="0"/>
              <a:t> DB server network B/W saturated, negligible impact on throughput and latency as number of memory servers varies (random I/O latencies lower with higher number of memory servers due to parallelism) – can effectively use memory across multiple servers</a:t>
            </a:r>
          </a:p>
          <a:p>
            <a:endParaRPr lang="en-US" baseline="0" dirty="0"/>
          </a:p>
          <a:p>
            <a:r>
              <a:rPr lang="en-US" baseline="0" dirty="0"/>
              <a:t>Memory server bandwidth saturated with four DB servers – before saturation, throughput scales linearly with latency as # of DB servers increases – latency increases rapidly after saturation</a:t>
            </a:r>
          </a:p>
        </p:txBody>
      </p:sp>
      <p:sp>
        <p:nvSpPr>
          <p:cNvPr id="4" name="Slide Number Placeholder 3"/>
          <p:cNvSpPr>
            <a:spLocks noGrp="1"/>
          </p:cNvSpPr>
          <p:nvPr>
            <p:ph type="sldNum" sz="quarter" idx="10"/>
          </p:nvPr>
        </p:nvSpPr>
        <p:spPr/>
        <p:txBody>
          <a:bodyPr/>
          <a:lstStyle/>
          <a:p>
            <a:fld id="{862DBF5F-E884-8D4B-8536-498293E3FBD0}" type="slidenum">
              <a:rPr lang="en-US" smtClean="0"/>
              <a:t>57</a:t>
            </a:fld>
            <a:endParaRPr lang="en-US"/>
          </a:p>
        </p:txBody>
      </p:sp>
    </p:spTree>
    <p:extLst>
      <p:ext uri="{BB962C8B-B14F-4D97-AF65-F5344CB8AC3E}">
        <p14:creationId xmlns:p14="http://schemas.microsoft.com/office/powerpoint/2010/main" val="25384618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“remote memory continues to be equally beneficial even when it is pooled from multiple servers”</a:t>
            </a:r>
          </a:p>
        </p:txBody>
      </p:sp>
      <p:sp>
        <p:nvSpPr>
          <p:cNvPr id="4" name="Slide Number Placeholder 3"/>
          <p:cNvSpPr>
            <a:spLocks noGrp="1"/>
          </p:cNvSpPr>
          <p:nvPr>
            <p:ph type="sldNum" sz="quarter" idx="5"/>
          </p:nvPr>
        </p:nvSpPr>
        <p:spPr/>
        <p:txBody>
          <a:bodyPr/>
          <a:lstStyle/>
          <a:p>
            <a:fld id="{862DBF5F-E884-8D4B-8536-498293E3FBD0}" type="slidenum">
              <a:rPr lang="en-US" smtClean="0"/>
              <a:t>58</a:t>
            </a:fld>
            <a:endParaRPr lang="en-US"/>
          </a:p>
        </p:txBody>
      </p:sp>
    </p:spTree>
    <p:extLst>
      <p:ext uri="{BB962C8B-B14F-4D97-AF65-F5344CB8AC3E}">
        <p14:creationId xmlns:p14="http://schemas.microsoft.com/office/powerpoint/2010/main" val="21482422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Hash+Sort</a:t>
            </a:r>
            <a:r>
              <a:rPr lang="en-US" dirty="0"/>
              <a:t> microbenchmark</a:t>
            </a:r>
          </a:p>
          <a:p>
            <a:endParaRPr lang="en-US" dirty="0"/>
          </a:p>
          <a:p>
            <a:r>
              <a:rPr lang="en-US" dirty="0"/>
              <a:t>Long-running query, so only completion time measured</a:t>
            </a:r>
          </a:p>
          <a:p>
            <a:endParaRPr lang="en-US" dirty="0"/>
          </a:p>
          <a:p>
            <a:r>
              <a:rPr lang="en-US" dirty="0"/>
              <a:t>Sequential reads in </a:t>
            </a:r>
            <a:r>
              <a:rPr lang="en-US" dirty="0" err="1"/>
              <a:t>Hash+Sort</a:t>
            </a:r>
            <a:r>
              <a:rPr lang="en-US" dirty="0"/>
              <a:t> cause </a:t>
            </a:r>
            <a:r>
              <a:rPr lang="en-US" dirty="0" err="1"/>
              <a:t>SMBDirect+RamDrive</a:t>
            </a:r>
            <a:r>
              <a:rPr lang="en-US" dirty="0"/>
              <a:t> to perform almost as well as “Custom”</a:t>
            </a:r>
          </a:p>
        </p:txBody>
      </p:sp>
      <p:sp>
        <p:nvSpPr>
          <p:cNvPr id="4" name="Slide Number Placeholder 3"/>
          <p:cNvSpPr>
            <a:spLocks noGrp="1"/>
          </p:cNvSpPr>
          <p:nvPr>
            <p:ph type="sldNum" sz="quarter" idx="5"/>
          </p:nvPr>
        </p:nvSpPr>
        <p:spPr/>
        <p:txBody>
          <a:bodyPr/>
          <a:lstStyle/>
          <a:p>
            <a:fld id="{862DBF5F-E884-8D4B-8536-498293E3FBD0}" type="slidenum">
              <a:rPr lang="en-US" smtClean="0"/>
              <a:t>59</a:t>
            </a:fld>
            <a:endParaRPr lang="en-US"/>
          </a:p>
        </p:txBody>
      </p:sp>
    </p:spTree>
    <p:extLst>
      <p:ext uri="{BB962C8B-B14F-4D97-AF65-F5344CB8AC3E}">
        <p14:creationId xmlns:p14="http://schemas.microsoft.com/office/powerpoint/2010/main" val="35440717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Opportunistically building semantic cache</a:t>
            </a:r>
          </a:p>
          <a:p>
            <a:endParaRPr lang="en-US" dirty="0"/>
          </a:p>
          <a:p>
            <a:r>
              <a:rPr lang="en-US" dirty="0"/>
              <a:t>TPC-H workload</a:t>
            </a:r>
          </a:p>
          <a:p>
            <a:endParaRPr lang="en-US" dirty="0"/>
          </a:p>
          <a:p>
            <a:r>
              <a:rPr lang="en-US" dirty="0"/>
              <a:t>Semantic cache broker to access materialized views in remote memory</a:t>
            </a:r>
          </a:p>
          <a:p>
            <a:endParaRPr lang="en-US" dirty="0"/>
          </a:p>
          <a:p>
            <a:r>
              <a:rPr lang="en-US" dirty="0"/>
              <a:t>“</a:t>
            </a:r>
            <a:r>
              <a:rPr lang="en-US" sz="1200" b="0" i="0" u="none" strike="noStrike" kern="1200" baseline="0" dirty="0">
                <a:solidFill>
                  <a:schemeClr val="tx1"/>
                </a:solidFill>
                <a:latin typeface="+mn-lt"/>
                <a:ea typeface="+mn-ea"/>
                <a:cs typeface="+mn-cs"/>
              </a:rPr>
              <a:t>plots the multiplicative factor improvement of the seven TPC-H queries compared to when they were executed without MVs using indexes tuned for the queries”</a:t>
            </a:r>
            <a:endParaRPr lang="en-US" dirty="0"/>
          </a:p>
          <a:p>
            <a:endParaRPr lang="en-US" dirty="0"/>
          </a:p>
          <a:p>
            <a:r>
              <a:rPr lang="en-US" dirty="0"/>
              <a:t>4 or 5 orders of magnitude improvement when using HDD+SSD over baseline, while “custom” can produce another order of magnitude improvement</a:t>
            </a:r>
          </a:p>
        </p:txBody>
      </p:sp>
      <p:sp>
        <p:nvSpPr>
          <p:cNvPr id="4" name="Slide Number Placeholder 3"/>
          <p:cNvSpPr>
            <a:spLocks noGrp="1"/>
          </p:cNvSpPr>
          <p:nvPr>
            <p:ph type="sldNum" sz="quarter" idx="5"/>
          </p:nvPr>
        </p:nvSpPr>
        <p:spPr/>
        <p:txBody>
          <a:bodyPr/>
          <a:lstStyle/>
          <a:p>
            <a:fld id="{862DBF5F-E884-8D4B-8536-498293E3FBD0}" type="slidenum">
              <a:rPr lang="en-US" smtClean="0"/>
              <a:t>60</a:t>
            </a:fld>
            <a:endParaRPr lang="en-US"/>
          </a:p>
        </p:txBody>
      </p:sp>
    </p:spTree>
    <p:extLst>
      <p:ext uri="{BB962C8B-B14F-4D97-AF65-F5344CB8AC3E}">
        <p14:creationId xmlns:p14="http://schemas.microsoft.com/office/powerpoint/2010/main" val="3426967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“Causes of imbalance include placement and scheduling constraints [28, 44] and resource fragmentation during packing [47, 76], among others.”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Because average is over 2, this indicates that more often than not, over half of the memory in the cluster was unused</a:t>
            </a:r>
            <a:endParaRPr lang="en-US" dirty="0"/>
          </a:p>
        </p:txBody>
      </p:sp>
      <p:sp>
        <p:nvSpPr>
          <p:cNvPr id="4" name="Slide Number Placeholder 3"/>
          <p:cNvSpPr>
            <a:spLocks noGrp="1"/>
          </p:cNvSpPr>
          <p:nvPr>
            <p:ph type="sldNum" sz="quarter" idx="5"/>
          </p:nvPr>
        </p:nvSpPr>
        <p:spPr/>
        <p:txBody>
          <a:bodyPr/>
          <a:lstStyle/>
          <a:p>
            <a:fld id="{862DBF5F-E884-8D4B-8536-498293E3FBD0}" type="slidenum">
              <a:rPr lang="en-US" smtClean="0"/>
              <a:t>3</a:t>
            </a:fld>
            <a:endParaRPr lang="en-US"/>
          </a:p>
        </p:txBody>
      </p:sp>
    </p:spTree>
    <p:extLst>
      <p:ext uri="{BB962C8B-B14F-4D97-AF65-F5344CB8AC3E}">
        <p14:creationId xmlns:p14="http://schemas.microsoft.com/office/powerpoint/2010/main" val="124909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Entirely decentralized</a:t>
            </a:r>
            <a:r>
              <a:rPr lang="en-US" baseline="0" dirty="0"/>
              <a:t> system</a:t>
            </a:r>
          </a:p>
          <a:p>
            <a:endParaRPr lang="en-US" baseline="0" dirty="0"/>
          </a:p>
          <a:p>
            <a:r>
              <a:rPr lang="en-US" baseline="0" dirty="0"/>
              <a:t>Swap space split into slabs of equal size containing pages</a:t>
            </a:r>
          </a:p>
          <a:p>
            <a:endParaRPr lang="en-US" baseline="0" dirty="0"/>
          </a:p>
          <a:p>
            <a:r>
              <a:rPr lang="en-US" baseline="0" dirty="0"/>
              <a:t>All pages in the same slab are paged in/out from/to the same machine</a:t>
            </a:r>
          </a:p>
          <a:p>
            <a:endParaRPr lang="en-US" baseline="0" dirty="0"/>
          </a:p>
          <a:p>
            <a:r>
              <a:rPr lang="en-US" baseline="0" dirty="0"/>
              <a:t>Paged out pages are written synchronously to a remote location and asynchronously to disk</a:t>
            </a:r>
            <a:endParaRPr lang="en-US" dirty="0"/>
          </a:p>
        </p:txBody>
      </p:sp>
      <p:sp>
        <p:nvSpPr>
          <p:cNvPr id="4" name="Slide Number Placeholder 3"/>
          <p:cNvSpPr>
            <a:spLocks noGrp="1"/>
          </p:cNvSpPr>
          <p:nvPr>
            <p:ph type="sldNum" sz="quarter" idx="5"/>
          </p:nvPr>
        </p:nvSpPr>
        <p:spPr/>
        <p:txBody>
          <a:bodyPr/>
          <a:lstStyle/>
          <a:p>
            <a:fld id="{862DBF5F-E884-8D4B-8536-498293E3FBD0}" type="slidenum">
              <a:rPr lang="en-US" smtClean="0"/>
              <a:t>7</a:t>
            </a:fld>
            <a:endParaRPr lang="en-US"/>
          </a:p>
        </p:txBody>
      </p:sp>
    </p:spTree>
    <p:extLst>
      <p:ext uri="{BB962C8B-B14F-4D97-AF65-F5344CB8AC3E}">
        <p14:creationId xmlns:p14="http://schemas.microsoft.com/office/powerpoint/2010/main" val="3611198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means total page-in and page-out activities for slab s</a:t>
            </a:r>
          </a:p>
          <a:p>
            <a:endParaRPr lang="en-US" baseline="0" dirty="0"/>
          </a:p>
          <a:p>
            <a:r>
              <a:rPr lang="en-US" baseline="0" dirty="0"/>
              <a:t>Alpha is “smoothing factor” (default 0.2)</a:t>
            </a:r>
          </a:p>
          <a:p>
            <a:endParaRPr lang="en-US" baseline="0" dirty="0"/>
          </a:p>
          <a:p>
            <a:r>
              <a:rPr lang="en-US" baseline="0" dirty="0"/>
              <a:t>Default threshold is 20 page I/</a:t>
            </a:r>
            <a:r>
              <a:rPr lang="en-US" baseline="0" dirty="0" err="1"/>
              <a:t>Os</a:t>
            </a:r>
            <a:r>
              <a:rPr lang="en-US" baseline="0" dirty="0"/>
              <a:t> per second</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11</a:t>
            </a:fld>
            <a:endParaRPr lang="en-US"/>
          </a:p>
        </p:txBody>
      </p:sp>
    </p:spTree>
    <p:extLst>
      <p:ext uri="{BB962C8B-B14F-4D97-AF65-F5344CB8AC3E}">
        <p14:creationId xmlns:p14="http://schemas.microsoft.com/office/powerpoint/2010/main" val="1060049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is to split slabs from same</a:t>
            </a:r>
            <a:r>
              <a:rPr lang="en-US" baseline="0" dirty="0"/>
              <a:t> machine </a:t>
            </a:r>
            <a:r>
              <a:rPr lang="en-US" dirty="0"/>
              <a:t>across as</a:t>
            </a:r>
            <a:r>
              <a:rPr lang="en-US" baseline="0" dirty="0"/>
              <a:t> many remote machines as possible</a:t>
            </a:r>
          </a:p>
          <a:p>
            <a:endParaRPr lang="en-US" baseline="0" dirty="0"/>
          </a:p>
          <a:p>
            <a:r>
              <a:rPr lang="en-US" baseline="0" dirty="0"/>
              <a:t>Pick two machines at random from two sets: those with slab from us and those without, with the latter being preferred. Go with whichever machine has lower memory usage</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12</a:t>
            </a:fld>
            <a:endParaRPr lang="en-US"/>
          </a:p>
        </p:txBody>
      </p:sp>
    </p:spTree>
    <p:extLst>
      <p:ext uri="{BB962C8B-B14F-4D97-AF65-F5344CB8AC3E}">
        <p14:creationId xmlns:p14="http://schemas.microsoft.com/office/powerpoint/2010/main" val="1591570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evict E slabs. Pick E + E’ machines to contact and evict the slabs with E lowest access frequencies. Send EVICT message to chosen machines and received acknowledgement before actually removing block.</a:t>
            </a:r>
          </a:p>
          <a:p>
            <a:endParaRPr lang="en-US" dirty="0"/>
          </a:p>
          <a:p>
            <a:r>
              <a:rPr lang="en-US" dirty="0"/>
              <a:t>Goal is to evict slabs with low activity when possible</a:t>
            </a:r>
          </a:p>
        </p:txBody>
      </p:sp>
      <p:sp>
        <p:nvSpPr>
          <p:cNvPr id="4" name="Slide Number Placeholder 3"/>
          <p:cNvSpPr>
            <a:spLocks noGrp="1"/>
          </p:cNvSpPr>
          <p:nvPr>
            <p:ph type="sldNum" sz="quarter" idx="5"/>
          </p:nvPr>
        </p:nvSpPr>
        <p:spPr/>
        <p:txBody>
          <a:bodyPr/>
          <a:lstStyle/>
          <a:p>
            <a:fld id="{862DBF5F-E884-8D4B-8536-498293E3FBD0}" type="slidenum">
              <a:rPr lang="en-US" smtClean="0"/>
              <a:t>14</a:t>
            </a:fld>
            <a:endParaRPr lang="en-US"/>
          </a:p>
        </p:txBody>
      </p:sp>
    </p:spTree>
    <p:extLst>
      <p:ext uri="{BB962C8B-B14F-4D97-AF65-F5344CB8AC3E}">
        <p14:creationId xmlns:p14="http://schemas.microsoft.com/office/powerpoint/2010/main" val="538421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compared with </a:t>
            </a:r>
            <a:r>
              <a:rPr lang="en-US" dirty="0" err="1"/>
              <a:t>nbdX</a:t>
            </a:r>
            <a:r>
              <a:rPr lang="en-US" dirty="0"/>
              <a:t>,</a:t>
            </a:r>
            <a:r>
              <a:rPr lang="en-US" baseline="0" dirty="0"/>
              <a:t> another network block device developed by </a:t>
            </a:r>
            <a:r>
              <a:rPr lang="en-US" baseline="0" dirty="0" err="1"/>
              <a:t>Mellanox</a:t>
            </a:r>
            <a:r>
              <a:rPr lang="en-US" baseline="0" dirty="0"/>
              <a:t>, </a:t>
            </a:r>
            <a:r>
              <a:rPr lang="en-US" baseline="0" dirty="0" err="1"/>
              <a:t>Infiniswap</a:t>
            </a:r>
            <a:r>
              <a:rPr lang="en-US" baseline="0" dirty="0"/>
              <a:t> has significantly higher bandwidth at larger block sizes (2 to 4 times) and almost no CPU overhead on remote machines, while </a:t>
            </a:r>
            <a:r>
              <a:rPr lang="en-US" baseline="0" dirty="0" err="1"/>
              <a:t>nbdX</a:t>
            </a:r>
            <a:r>
              <a:rPr lang="en-US" baseline="0" dirty="0"/>
              <a:t> has high CPU usage, often completely utilizing 6 virtual cores. This CPU usage is caused by </a:t>
            </a:r>
            <a:r>
              <a:rPr lang="en-US" baseline="0" dirty="0" err="1"/>
              <a:t>nbdX’s</a:t>
            </a:r>
            <a:r>
              <a:rPr lang="en-US" baseline="0" dirty="0"/>
              <a:t> copying of data to and from </a:t>
            </a:r>
            <a:r>
              <a:rPr lang="en-US" baseline="0" dirty="0" err="1"/>
              <a:t>RAMdisk</a:t>
            </a:r>
            <a:r>
              <a:rPr lang="en-US" baseline="0" dirty="0"/>
              <a:t>, while </a:t>
            </a:r>
            <a:r>
              <a:rPr lang="en-US" baseline="0" dirty="0" err="1"/>
              <a:t>Infiniswap</a:t>
            </a:r>
            <a:r>
              <a:rPr lang="en-US" baseline="0" dirty="0"/>
              <a:t> bypasses the remote CPUs when performing data plane operations.</a:t>
            </a:r>
          </a:p>
          <a:p>
            <a:endParaRPr lang="en-US" baseline="0" dirty="0"/>
          </a:p>
          <a:p>
            <a:r>
              <a:rPr lang="en-US" baseline="0" dirty="0"/>
              <a:t>Because this evaluation is focused on network performance, these results exclude the disk component of </a:t>
            </a:r>
            <a:r>
              <a:rPr lang="en-US" baseline="0" dirty="0" err="1"/>
              <a:t>Infiniswap</a:t>
            </a:r>
            <a:r>
              <a:rPr lang="en-US" baseline="0" dirty="0"/>
              <a:t>.</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20</a:t>
            </a:fld>
            <a:endParaRPr lang="en-US"/>
          </a:p>
        </p:txBody>
      </p:sp>
    </p:spTree>
    <p:extLst>
      <p:ext uri="{BB962C8B-B14F-4D97-AF65-F5344CB8AC3E}">
        <p14:creationId xmlns:p14="http://schemas.microsoft.com/office/powerpoint/2010/main" val="2224948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 machine performance</a:t>
            </a:r>
          </a:p>
          <a:p>
            <a:endParaRPr lang="en-US" dirty="0"/>
          </a:p>
          <a:p>
            <a:r>
              <a:rPr lang="en-US" dirty="0"/>
              <a:t>In-memory, transactional database (TPC-C used to create transactional workloads)</a:t>
            </a:r>
          </a:p>
          <a:p>
            <a:endParaRPr lang="en-US" dirty="0"/>
          </a:p>
          <a:p>
            <a:r>
              <a:rPr lang="en-US" dirty="0"/>
              <a:t>“Performance […] drops linearly instead of super-linearly” as the percentage of the workload that can fit in memory decreases.</a:t>
            </a:r>
          </a:p>
          <a:p>
            <a:endParaRPr lang="en-US" dirty="0"/>
          </a:p>
          <a:p>
            <a:r>
              <a:rPr lang="en-US" dirty="0" err="1"/>
              <a:t>Infiniswap</a:t>
            </a:r>
            <a:r>
              <a:rPr lang="en-US" dirty="0"/>
              <a:t> performance still drops significantly because </a:t>
            </a:r>
            <a:r>
              <a:rPr lang="en-US" dirty="0" err="1"/>
              <a:t>VoltDB</a:t>
            </a:r>
            <a:r>
              <a:rPr lang="en-US" dirty="0"/>
              <a:t> is more CPU</a:t>
            </a:r>
            <a:r>
              <a:rPr lang="en-US" baseline="0" dirty="0"/>
              <a:t> bound than other applications, leading to more overhead due to context switches and other paging-associated overhead</a:t>
            </a:r>
            <a:endParaRPr lang="en-US" dirty="0"/>
          </a:p>
          <a:p>
            <a:endParaRPr lang="en-US" dirty="0"/>
          </a:p>
          <a:p>
            <a:r>
              <a:rPr lang="en-US" dirty="0" err="1"/>
              <a:t>nbdX</a:t>
            </a:r>
            <a:r>
              <a:rPr lang="en-US" dirty="0"/>
              <a:t> performance is similar</a:t>
            </a:r>
            <a:r>
              <a:rPr lang="en-US" baseline="0" dirty="0"/>
              <a:t> to </a:t>
            </a:r>
            <a:r>
              <a:rPr lang="en-US" baseline="0" dirty="0" err="1"/>
              <a:t>Infiniswap</a:t>
            </a:r>
            <a:r>
              <a:rPr lang="en-US" baseline="0" dirty="0"/>
              <a:t> for this application</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21</a:t>
            </a:fld>
            <a:endParaRPr lang="en-US"/>
          </a:p>
        </p:txBody>
      </p:sp>
    </p:spTree>
    <p:extLst>
      <p:ext uri="{BB962C8B-B14F-4D97-AF65-F5344CB8AC3E}">
        <p14:creationId xmlns:p14="http://schemas.microsoft.com/office/powerpoint/2010/main" val="2191783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39A753D-4D01-6B43-AED8-C7F86AD863CD}"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endParaRPr lang="en-US" dirty="0"/>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209525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94D95C-5A72-4648-B62A-891206D2E361}"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68776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6362D4-F788-B045-B5A6-BC205EFFDF89}"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429701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977216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B84183-D547-154B-9A07-F1FFFB674B6F}"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90776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6462B0-0AF1-194C-8051-9E4D91C09F44}" type="datetime1">
              <a:rPr lang="en-US" smtClean="0"/>
              <a:t>4/7/2019</a:t>
            </a:fld>
            <a:endParaRPr lang="en-US"/>
          </a:p>
        </p:txBody>
      </p:sp>
      <p:sp>
        <p:nvSpPr>
          <p:cNvPr id="6" name="Footer Placeholder 5"/>
          <p:cNvSpPr>
            <a:spLocks noGrp="1"/>
          </p:cNvSpPr>
          <p:nvPr>
            <p:ph type="ftr" sz="quarter" idx="11"/>
          </p:nvPr>
        </p:nvSpPr>
        <p:spPr/>
        <p:txBody>
          <a:bodyPr/>
          <a:lstStyle/>
          <a:p>
            <a:r>
              <a:rPr lang="en-US"/>
              <a:t>EECS 598 – W19</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026895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45929F-0A73-CE4D-840E-A1A46BB675CB}" type="datetime1">
              <a:rPr lang="en-US" smtClean="0"/>
              <a:t>4/7/2019</a:t>
            </a:fld>
            <a:endParaRPr lang="en-US"/>
          </a:p>
        </p:txBody>
      </p:sp>
      <p:sp>
        <p:nvSpPr>
          <p:cNvPr id="8" name="Footer Placeholder 7"/>
          <p:cNvSpPr>
            <a:spLocks noGrp="1"/>
          </p:cNvSpPr>
          <p:nvPr>
            <p:ph type="ftr" sz="quarter" idx="11"/>
          </p:nvPr>
        </p:nvSpPr>
        <p:spPr/>
        <p:txBody>
          <a:bodyPr/>
          <a:lstStyle/>
          <a:p>
            <a:r>
              <a:rPr lang="en-US"/>
              <a:t>EECS 598 – W19</a:t>
            </a:r>
          </a:p>
        </p:txBody>
      </p:sp>
      <p:sp>
        <p:nvSpPr>
          <p:cNvPr id="9" name="Slide Number Placeholder 8"/>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854787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88F279-1111-5144-9DB4-A95DE0E9E5B2}" type="datetime1">
              <a:rPr lang="en-US" smtClean="0"/>
              <a:t>4/7/2019</a:t>
            </a:fld>
            <a:endParaRPr lang="en-US"/>
          </a:p>
        </p:txBody>
      </p:sp>
      <p:sp>
        <p:nvSpPr>
          <p:cNvPr id="4" name="Footer Placeholder 3"/>
          <p:cNvSpPr>
            <a:spLocks noGrp="1"/>
          </p:cNvSpPr>
          <p:nvPr>
            <p:ph type="ftr" sz="quarter" idx="11"/>
          </p:nvPr>
        </p:nvSpPr>
        <p:spPr/>
        <p:txBody>
          <a:bodyPr/>
          <a:lstStyle/>
          <a:p>
            <a:r>
              <a:rPr lang="en-US"/>
              <a:t>EECS 598 – W19</a:t>
            </a:r>
          </a:p>
        </p:txBody>
      </p:sp>
      <p:sp>
        <p:nvSpPr>
          <p:cNvPr id="5" name="Slide Number Placeholder 4"/>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534203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2FC8C-4B6E-D343-8B39-A21BB41B927E}" type="datetime1">
              <a:rPr lang="en-US" smtClean="0"/>
              <a:t>4/7/2019</a:t>
            </a:fld>
            <a:endParaRPr lang="en-US"/>
          </a:p>
        </p:txBody>
      </p:sp>
      <p:sp>
        <p:nvSpPr>
          <p:cNvPr id="3" name="Footer Placeholder 2"/>
          <p:cNvSpPr>
            <a:spLocks noGrp="1"/>
          </p:cNvSpPr>
          <p:nvPr>
            <p:ph type="ftr" sz="quarter" idx="11"/>
          </p:nvPr>
        </p:nvSpPr>
        <p:spPr/>
        <p:txBody>
          <a:bodyPr/>
          <a:lstStyle/>
          <a:p>
            <a:r>
              <a:rPr lang="en-US"/>
              <a:t>EECS 598 – W19</a:t>
            </a:r>
          </a:p>
        </p:txBody>
      </p:sp>
      <p:sp>
        <p:nvSpPr>
          <p:cNvPr id="4" name="Slide Number Placeholder 3"/>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875941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nchor="t"/>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69CCB-74DC-0C4E-90C9-39CEE7B8DBB9}" type="datetime1">
              <a:rPr lang="en-US" smtClean="0"/>
              <a:t>4/7/2019</a:t>
            </a:fld>
            <a:endParaRPr lang="en-US"/>
          </a:p>
        </p:txBody>
      </p:sp>
      <p:sp>
        <p:nvSpPr>
          <p:cNvPr id="6" name="Footer Placeholder 5"/>
          <p:cNvSpPr>
            <a:spLocks noGrp="1"/>
          </p:cNvSpPr>
          <p:nvPr>
            <p:ph type="ftr" sz="quarter" idx="11"/>
          </p:nvPr>
        </p:nvSpPr>
        <p:spPr/>
        <p:txBody>
          <a:bodyPr/>
          <a:lstStyle/>
          <a:p>
            <a:r>
              <a:rPr lang="en-US"/>
              <a:t>EECS 598 – W19</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739251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94E948-AFA9-C643-8BFE-C18C90F6B6F7}" type="datetime1">
              <a:rPr lang="en-US" smtClean="0"/>
              <a:t>4/7/2019</a:t>
            </a:fld>
            <a:endParaRPr lang="en-US"/>
          </a:p>
        </p:txBody>
      </p:sp>
      <p:sp>
        <p:nvSpPr>
          <p:cNvPr id="6" name="Footer Placeholder 5"/>
          <p:cNvSpPr>
            <a:spLocks noGrp="1"/>
          </p:cNvSpPr>
          <p:nvPr>
            <p:ph type="ftr" sz="quarter" idx="11"/>
          </p:nvPr>
        </p:nvSpPr>
        <p:spPr/>
        <p:txBody>
          <a:bodyPr/>
          <a:lstStyle/>
          <a:p>
            <a:r>
              <a:rPr lang="en-US"/>
              <a:t>EECS 598 – W19</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4770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Gill Sans Light" charset="0"/>
                <a:ea typeface="Gill Sans Light" charset="0"/>
                <a:cs typeface="Gill Sans Light" charset="0"/>
              </a:defRPr>
            </a:lvl1pPr>
          </a:lstStyle>
          <a:p>
            <a:fld id="{50138A73-9F0B-3844-8C19-1BC53A762510}" type="datetime1">
              <a:rPr lang="en-US" smtClean="0"/>
              <a:t>4/7/2019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Gill Sans Light" charset="0"/>
                <a:ea typeface="Gill Sans Light" charset="0"/>
                <a:cs typeface="Gill Sans Light" charset="0"/>
              </a:defRPr>
            </a:lvl1pPr>
          </a:lstStyle>
          <a:p>
            <a:r>
              <a:rPr lang="en-US"/>
              <a:t>EECS 598 – W19</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Gill Sans Light" charset="0"/>
                <a:ea typeface="Gill Sans Light" charset="0"/>
                <a:cs typeface="Gill Sans Light" charset="0"/>
              </a:defRPr>
            </a:lvl1pPr>
          </a:lstStyle>
          <a:p>
            <a:fld id="{4EEF9975-6C58-5C4C-8961-54FFA2646BAA}" type="slidenum">
              <a:rPr lang="en-US" smtClean="0"/>
              <a:pPr/>
              <a:t>‹#›</a:t>
            </a:fld>
            <a:endParaRPr lang="en-US"/>
          </a:p>
        </p:txBody>
      </p:sp>
    </p:spTree>
    <p:extLst>
      <p:ext uri="{BB962C8B-B14F-4D97-AF65-F5344CB8AC3E}">
        <p14:creationId xmlns:p14="http://schemas.microsoft.com/office/powerpoint/2010/main" val="872687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Gill Sans" charset="0"/>
          <a:ea typeface="Gill Sans" charset="0"/>
          <a:cs typeface="Gill Sans"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chart" Target="../charts/chart3.xml"/><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Efficient Memory Disaggregation with </a:t>
            </a:r>
            <a:r>
              <a:rPr lang="en-US" dirty="0" err="1"/>
              <a:t>Infiniswap</a:t>
            </a:r>
            <a:endParaRPr lang="en-US" dirty="0"/>
          </a:p>
        </p:txBody>
      </p:sp>
      <p:sp>
        <p:nvSpPr>
          <p:cNvPr id="3" name="Subtitle 2"/>
          <p:cNvSpPr>
            <a:spLocks noGrp="1"/>
          </p:cNvSpPr>
          <p:nvPr>
            <p:ph type="subTitle" idx="1"/>
          </p:nvPr>
        </p:nvSpPr>
        <p:spPr/>
        <p:txBody>
          <a:bodyPr>
            <a:normAutofit fontScale="77500" lnSpcReduction="20000"/>
          </a:bodyPr>
          <a:lstStyle/>
          <a:p>
            <a:r>
              <a:rPr lang="en-US" dirty="0" err="1"/>
              <a:t>Juncheng</a:t>
            </a:r>
            <a:r>
              <a:rPr lang="en-US" dirty="0"/>
              <a:t> Gu, </a:t>
            </a:r>
            <a:r>
              <a:rPr lang="en-US" dirty="0" err="1"/>
              <a:t>Youngmoon</a:t>
            </a:r>
            <a:r>
              <a:rPr lang="en-US" dirty="0"/>
              <a:t> Lee, </a:t>
            </a:r>
            <a:r>
              <a:rPr lang="en-US" dirty="0" err="1"/>
              <a:t>Yiwen</a:t>
            </a:r>
            <a:r>
              <a:rPr lang="en-US" dirty="0"/>
              <a:t> Zhang,</a:t>
            </a:r>
          </a:p>
          <a:p>
            <a:r>
              <a:rPr lang="en-US" dirty="0"/>
              <a:t>Mosharaf Chowdhury, Kang G. Shin</a:t>
            </a:r>
          </a:p>
          <a:p>
            <a:r>
              <a:rPr lang="en-US" dirty="0"/>
              <a:t>University of Michigan</a:t>
            </a:r>
          </a:p>
          <a:p>
            <a:endParaRPr lang="en-US" dirty="0"/>
          </a:p>
          <a:p>
            <a:r>
              <a:rPr lang="en-US" dirty="0"/>
              <a:t>Presented by Eric Newberry, University of Michigan</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1</a:t>
            </a:fld>
            <a:endParaRPr lang="en-US"/>
          </a:p>
        </p:txBody>
      </p:sp>
      <p:sp>
        <p:nvSpPr>
          <p:cNvPr id="6" name="Date Placeholder 5">
            <a:extLst>
              <a:ext uri="{FF2B5EF4-FFF2-40B4-BE49-F238E27FC236}">
                <a16:creationId xmlns:a16="http://schemas.microsoft.com/office/drawing/2014/main" id="{8AC1E511-B623-744A-BBC2-8341508042ED}"/>
              </a:ext>
            </a:extLst>
          </p:cNvPr>
          <p:cNvSpPr>
            <a:spLocks noGrp="1"/>
          </p:cNvSpPr>
          <p:nvPr>
            <p:ph type="dt" sz="half" idx="10"/>
          </p:nvPr>
        </p:nvSpPr>
        <p:spPr/>
        <p:txBody>
          <a:bodyPr/>
          <a:lstStyle/>
          <a:p>
            <a:fld id="{12142CCA-AFE3-A541-8226-D04F04A6DD14}" type="datetime1">
              <a:rPr lang="en-US" smtClean="0"/>
              <a:t>4/7/2019</a:t>
            </a:fld>
            <a:endParaRPr lang="en-US"/>
          </a:p>
        </p:txBody>
      </p:sp>
    </p:spTree>
    <p:extLst>
      <p:ext uri="{BB962C8B-B14F-4D97-AF65-F5344CB8AC3E}">
        <p14:creationId xmlns:p14="http://schemas.microsoft.com/office/powerpoint/2010/main" val="532126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Batching</a:t>
            </a:r>
          </a:p>
        </p:txBody>
      </p:sp>
      <p:sp>
        <p:nvSpPr>
          <p:cNvPr id="3" name="Content Placeholder 2"/>
          <p:cNvSpPr>
            <a:spLocks noGrp="1"/>
          </p:cNvSpPr>
          <p:nvPr>
            <p:ph idx="1"/>
          </p:nvPr>
        </p:nvSpPr>
        <p:spPr/>
        <p:txBody>
          <a:bodyPr/>
          <a:lstStyle/>
          <a:p>
            <a:r>
              <a:rPr lang="en-US" dirty="0"/>
              <a:t>VMM often batches page requests =&gt; can span multiple slabs</a:t>
            </a:r>
          </a:p>
          <a:p>
            <a:r>
              <a:rPr lang="en-US" dirty="0"/>
              <a:t>If one slab hot and other cold, wait for all to complete before returning</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10</a:t>
            </a:fld>
            <a:endParaRPr lang="en-US"/>
          </a:p>
        </p:txBody>
      </p:sp>
    </p:spTree>
    <p:extLst>
      <p:ext uri="{BB962C8B-B14F-4D97-AF65-F5344CB8AC3E}">
        <p14:creationId xmlns:p14="http://schemas.microsoft.com/office/powerpoint/2010/main" val="141348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Hot and Cold Slabs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If page in/out rates (EWMA) above threshold, slab is “hot”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𝑐𝑢𝑟𝑟𝑒𝑛𝑡</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𝑚𝑒𝑎𝑠𝑢𝑟𝑒𝑑</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e>
                    </m:d>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𝑜𝑙𝑑</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oMath>
                </a14:m>
                <a:endParaRPr lang="en-US" dirty="0"/>
              </a:p>
              <a:p>
                <a:r>
                  <a:rPr lang="en-US" dirty="0"/>
                  <a:t>Otherwise, slab is “cold”</a:t>
                </a:r>
              </a:p>
              <a:p>
                <a:r>
                  <a:rPr lang="en-US" dirty="0"/>
                  <a:t>Hot slabs “mapped” remotely and written to local disk</a:t>
                </a:r>
              </a:p>
              <a:p>
                <a:r>
                  <a:rPr lang="en-US" dirty="0"/>
                  <a:t>Cold slabs only written to local disk</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11</a:t>
            </a:fld>
            <a:endParaRPr lang="en-US"/>
          </a:p>
        </p:txBody>
      </p:sp>
    </p:spTree>
    <p:extLst>
      <p:ext uri="{BB962C8B-B14F-4D97-AF65-F5344CB8AC3E}">
        <p14:creationId xmlns:p14="http://schemas.microsoft.com/office/powerpoint/2010/main" val="2150454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Slab Placement (Mapping)</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12</a:t>
            </a:fld>
            <a:endParaRPr lang="en-US"/>
          </a:p>
        </p:txBody>
      </p:sp>
      <p:pic>
        <p:nvPicPr>
          <p:cNvPr id="7" name="Picture 6"/>
          <p:cNvPicPr>
            <a:picLocks noChangeAspect="1"/>
          </p:cNvPicPr>
          <p:nvPr/>
        </p:nvPicPr>
        <p:blipFill>
          <a:blip r:embed="rId3"/>
          <a:stretch>
            <a:fillRect/>
          </a:stretch>
        </p:blipFill>
        <p:spPr>
          <a:xfrm>
            <a:off x="1661795" y="1376182"/>
            <a:ext cx="8975725" cy="4591230"/>
          </a:xfrm>
          <a:prstGeom prst="rect">
            <a:avLst/>
          </a:prstGeom>
        </p:spPr>
      </p:pic>
      <p:sp>
        <p:nvSpPr>
          <p:cNvPr id="8" name="TextBox 7"/>
          <p:cNvSpPr txBox="1"/>
          <p:nvPr/>
        </p:nvSpPr>
        <p:spPr>
          <a:xfrm>
            <a:off x="4403869" y="6155928"/>
            <a:ext cx="3384260" cy="246221"/>
          </a:xfrm>
          <a:prstGeom prst="rect">
            <a:avLst/>
          </a:prstGeom>
          <a:noFill/>
        </p:spPr>
        <p:txBody>
          <a:bodyPr wrap="none" rtlCol="0">
            <a:spAutoFit/>
          </a:bodyPr>
          <a:lstStyle/>
          <a:p>
            <a:r>
              <a:rPr lang="en-US" sz="1000" dirty="0"/>
              <a:t>J. </a:t>
            </a:r>
            <a:r>
              <a:rPr lang="en-US" sz="1000" dirty="0" err="1"/>
              <a:t>Gu</a:t>
            </a:r>
            <a:r>
              <a:rPr lang="en-US" sz="1000" dirty="0"/>
              <a:t> et al, “Efficient Memory Disaggregation with </a:t>
            </a:r>
            <a:r>
              <a:rPr lang="en-US" sz="1000" dirty="0" err="1"/>
              <a:t>Infiniswap</a:t>
            </a:r>
            <a:r>
              <a:rPr lang="en-US" sz="1000" dirty="0"/>
              <a:t>”</a:t>
            </a:r>
          </a:p>
        </p:txBody>
      </p:sp>
    </p:spTree>
    <p:extLst>
      <p:ext uri="{BB962C8B-B14F-4D97-AF65-F5344CB8AC3E}">
        <p14:creationId xmlns:p14="http://schemas.microsoft.com/office/powerpoint/2010/main" val="2000573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0E1E-0EAD-4F32-8F43-C8C8D521C84D}"/>
              </a:ext>
            </a:extLst>
          </p:cNvPr>
          <p:cNvSpPr>
            <a:spLocks noGrp="1"/>
          </p:cNvSpPr>
          <p:nvPr>
            <p:ph type="title"/>
          </p:nvPr>
        </p:nvSpPr>
        <p:spPr/>
        <p:txBody>
          <a:bodyPr/>
          <a:lstStyle/>
          <a:p>
            <a:r>
              <a:rPr lang="en-US" dirty="0"/>
              <a:t>Design: Managing Local Memory</a:t>
            </a:r>
          </a:p>
        </p:txBody>
      </p:sp>
      <p:sp>
        <p:nvSpPr>
          <p:cNvPr id="3" name="Content Placeholder 2">
            <a:extLst>
              <a:ext uri="{FF2B5EF4-FFF2-40B4-BE49-F238E27FC236}">
                <a16:creationId xmlns:a16="http://schemas.microsoft.com/office/drawing/2014/main" id="{59139B49-CF61-41B2-B362-F3862FAEC8C4}"/>
              </a:ext>
            </a:extLst>
          </p:cNvPr>
          <p:cNvSpPr>
            <a:spLocks noGrp="1"/>
          </p:cNvSpPr>
          <p:nvPr>
            <p:ph idx="1"/>
          </p:nvPr>
        </p:nvSpPr>
        <p:spPr/>
        <p:txBody>
          <a:bodyPr/>
          <a:lstStyle/>
          <a:p>
            <a:r>
              <a:rPr lang="en-US" dirty="0"/>
              <a:t>Keep some “head room” of memory free on local machine</a:t>
            </a:r>
          </a:p>
          <a:p>
            <a:r>
              <a:rPr lang="en-US" dirty="0"/>
              <a:t>If free memory above head room, claim for remote slabs</a:t>
            </a:r>
          </a:p>
          <a:p>
            <a:r>
              <a:rPr lang="en-US" dirty="0"/>
              <a:t>When less free than head room, evict remote mapped slabs</a:t>
            </a:r>
          </a:p>
        </p:txBody>
      </p:sp>
      <p:sp>
        <p:nvSpPr>
          <p:cNvPr id="4" name="Date Placeholder 3">
            <a:extLst>
              <a:ext uri="{FF2B5EF4-FFF2-40B4-BE49-F238E27FC236}">
                <a16:creationId xmlns:a16="http://schemas.microsoft.com/office/drawing/2014/main" id="{529E2537-E84E-4D1A-B1B5-C44A4E4BEEF8}"/>
              </a:ext>
            </a:extLst>
          </p:cNvPr>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a:extLst>
              <a:ext uri="{FF2B5EF4-FFF2-40B4-BE49-F238E27FC236}">
                <a16:creationId xmlns:a16="http://schemas.microsoft.com/office/drawing/2014/main" id="{353C08AF-9EEA-4851-9980-B8A042F6817F}"/>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7AA3CC26-0B26-488C-A125-C865A421D5AA}"/>
              </a:ext>
            </a:extLst>
          </p:cNvPr>
          <p:cNvSpPr>
            <a:spLocks noGrp="1"/>
          </p:cNvSpPr>
          <p:nvPr>
            <p:ph type="sldNum" sz="quarter" idx="12"/>
          </p:nvPr>
        </p:nvSpPr>
        <p:spPr/>
        <p:txBody>
          <a:bodyPr/>
          <a:lstStyle/>
          <a:p>
            <a:fld id="{4EEF9975-6C58-5C4C-8961-54FFA2646BAA}" type="slidenum">
              <a:rPr lang="en-US" smtClean="0"/>
              <a:t>13</a:t>
            </a:fld>
            <a:endParaRPr lang="en-US"/>
          </a:p>
        </p:txBody>
      </p:sp>
    </p:spTree>
    <p:extLst>
      <p:ext uri="{BB962C8B-B14F-4D97-AF65-F5344CB8AC3E}">
        <p14:creationId xmlns:p14="http://schemas.microsoft.com/office/powerpoint/2010/main" val="640081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38F2-E26A-4D12-82FD-57DC49263AFC}"/>
              </a:ext>
            </a:extLst>
          </p:cNvPr>
          <p:cNvSpPr>
            <a:spLocks noGrp="1"/>
          </p:cNvSpPr>
          <p:nvPr>
            <p:ph type="title"/>
          </p:nvPr>
        </p:nvSpPr>
        <p:spPr/>
        <p:txBody>
          <a:bodyPr/>
          <a:lstStyle/>
          <a:p>
            <a:r>
              <a:rPr lang="en-US" dirty="0"/>
              <a:t>Design: Evicting From Local Memory</a:t>
            </a:r>
          </a:p>
        </p:txBody>
      </p:sp>
      <p:sp>
        <p:nvSpPr>
          <p:cNvPr id="4" name="Date Placeholder 3">
            <a:extLst>
              <a:ext uri="{FF2B5EF4-FFF2-40B4-BE49-F238E27FC236}">
                <a16:creationId xmlns:a16="http://schemas.microsoft.com/office/drawing/2014/main" id="{D439C525-D4F3-4B8A-852B-38C84B454654}"/>
              </a:ext>
            </a:extLst>
          </p:cNvPr>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a:extLst>
              <a:ext uri="{FF2B5EF4-FFF2-40B4-BE49-F238E27FC236}">
                <a16:creationId xmlns:a16="http://schemas.microsoft.com/office/drawing/2014/main" id="{D4FEA210-E91E-4518-9B73-19E24A4DEC25}"/>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4446A8E1-F52E-432E-B858-BE680D5BA2D5}"/>
              </a:ext>
            </a:extLst>
          </p:cNvPr>
          <p:cNvSpPr>
            <a:spLocks noGrp="1"/>
          </p:cNvSpPr>
          <p:nvPr>
            <p:ph type="sldNum" sz="quarter" idx="12"/>
          </p:nvPr>
        </p:nvSpPr>
        <p:spPr/>
        <p:txBody>
          <a:bodyPr/>
          <a:lstStyle/>
          <a:p>
            <a:fld id="{4EEF9975-6C58-5C4C-8961-54FFA2646BAA}" type="slidenum">
              <a:rPr lang="en-US" smtClean="0"/>
              <a:t>14</a:t>
            </a:fld>
            <a:endParaRPr lang="en-US"/>
          </a:p>
        </p:txBody>
      </p:sp>
      <p:pic>
        <p:nvPicPr>
          <p:cNvPr id="7" name="Picture 6">
            <a:extLst>
              <a:ext uri="{FF2B5EF4-FFF2-40B4-BE49-F238E27FC236}">
                <a16:creationId xmlns:a16="http://schemas.microsoft.com/office/drawing/2014/main" id="{6B654B6A-2FF2-46CD-8CE0-54A1D36DE561}"/>
              </a:ext>
            </a:extLst>
          </p:cNvPr>
          <p:cNvPicPr>
            <a:picLocks noChangeAspect="1"/>
          </p:cNvPicPr>
          <p:nvPr/>
        </p:nvPicPr>
        <p:blipFill>
          <a:blip r:embed="rId3"/>
          <a:stretch>
            <a:fillRect/>
          </a:stretch>
        </p:blipFill>
        <p:spPr>
          <a:xfrm>
            <a:off x="1100137" y="1476375"/>
            <a:ext cx="9991725" cy="3905250"/>
          </a:xfrm>
          <a:prstGeom prst="rect">
            <a:avLst/>
          </a:prstGeom>
        </p:spPr>
      </p:pic>
      <p:sp>
        <p:nvSpPr>
          <p:cNvPr id="8" name="TextBox 7">
            <a:extLst>
              <a:ext uri="{FF2B5EF4-FFF2-40B4-BE49-F238E27FC236}">
                <a16:creationId xmlns:a16="http://schemas.microsoft.com/office/drawing/2014/main" id="{C8E7857C-31BE-46E1-AF04-B46C4DA8031C}"/>
              </a:ext>
            </a:extLst>
          </p:cNvPr>
          <p:cNvSpPr txBox="1"/>
          <p:nvPr/>
        </p:nvSpPr>
        <p:spPr>
          <a:xfrm>
            <a:off x="4403869" y="6155928"/>
            <a:ext cx="3384260" cy="246221"/>
          </a:xfrm>
          <a:prstGeom prst="rect">
            <a:avLst/>
          </a:prstGeom>
          <a:noFill/>
        </p:spPr>
        <p:txBody>
          <a:bodyPr wrap="none" rtlCol="0">
            <a:spAutoFit/>
          </a:bodyPr>
          <a:lstStyle/>
          <a:p>
            <a:r>
              <a:rPr lang="en-US" sz="1000" dirty="0"/>
              <a:t>J. </a:t>
            </a:r>
            <a:r>
              <a:rPr lang="en-US" sz="1000" dirty="0" err="1"/>
              <a:t>Gu</a:t>
            </a:r>
            <a:r>
              <a:rPr lang="en-US" sz="1000" dirty="0"/>
              <a:t> et al, “Efficient Memory Disaggregation with </a:t>
            </a:r>
            <a:r>
              <a:rPr lang="en-US" sz="1000" dirty="0" err="1"/>
              <a:t>Infiniswap</a:t>
            </a:r>
            <a:r>
              <a:rPr lang="en-US" sz="1000" dirty="0"/>
              <a:t>”</a:t>
            </a:r>
          </a:p>
        </p:txBody>
      </p:sp>
    </p:spTree>
    <p:extLst>
      <p:ext uri="{BB962C8B-B14F-4D97-AF65-F5344CB8AC3E}">
        <p14:creationId xmlns:p14="http://schemas.microsoft.com/office/powerpoint/2010/main" val="2209519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C0596-7649-4059-9062-D2355515F584}"/>
              </a:ext>
            </a:extLst>
          </p:cNvPr>
          <p:cNvSpPr>
            <a:spLocks noGrp="1"/>
          </p:cNvSpPr>
          <p:nvPr>
            <p:ph type="title"/>
          </p:nvPr>
        </p:nvSpPr>
        <p:spPr/>
        <p:txBody>
          <a:bodyPr/>
          <a:lstStyle/>
          <a:p>
            <a:r>
              <a:rPr lang="en-US" dirty="0"/>
              <a:t>Design: Handling Remote Eviction</a:t>
            </a:r>
          </a:p>
        </p:txBody>
      </p:sp>
      <p:sp>
        <p:nvSpPr>
          <p:cNvPr id="3" name="Content Placeholder 2">
            <a:extLst>
              <a:ext uri="{FF2B5EF4-FFF2-40B4-BE49-F238E27FC236}">
                <a16:creationId xmlns:a16="http://schemas.microsoft.com/office/drawing/2014/main" id="{EBB4A7C0-2A03-4C1D-86B3-F86F9000EF64}"/>
              </a:ext>
            </a:extLst>
          </p:cNvPr>
          <p:cNvSpPr>
            <a:spLocks noGrp="1"/>
          </p:cNvSpPr>
          <p:nvPr>
            <p:ph idx="1"/>
          </p:nvPr>
        </p:nvSpPr>
        <p:spPr/>
        <p:txBody>
          <a:bodyPr/>
          <a:lstStyle/>
          <a:p>
            <a:r>
              <a:rPr lang="en-US" dirty="0"/>
              <a:t>Receive EVICT message from remote host</a:t>
            </a:r>
          </a:p>
          <a:p>
            <a:r>
              <a:rPr lang="en-US" dirty="0" err="1"/>
              <a:t>Unmap</a:t>
            </a:r>
            <a:r>
              <a:rPr lang="en-US" dirty="0"/>
              <a:t> evicted slab (sending future request to local disk)</a:t>
            </a:r>
          </a:p>
          <a:p>
            <a:r>
              <a:rPr lang="en-US" dirty="0"/>
              <a:t>After in-flight requests completed, send DONE to remote host</a:t>
            </a:r>
          </a:p>
          <a:p>
            <a:r>
              <a:rPr lang="en-US" dirty="0"/>
              <a:t>If still above hot threshold, remap slab to new remote host</a:t>
            </a:r>
          </a:p>
          <a:p>
            <a:pPr lvl="1"/>
            <a:r>
              <a:rPr lang="en-US" dirty="0"/>
              <a:t>If now cold, will remain on local disk only</a:t>
            </a:r>
          </a:p>
        </p:txBody>
      </p:sp>
      <p:sp>
        <p:nvSpPr>
          <p:cNvPr id="4" name="Date Placeholder 3">
            <a:extLst>
              <a:ext uri="{FF2B5EF4-FFF2-40B4-BE49-F238E27FC236}">
                <a16:creationId xmlns:a16="http://schemas.microsoft.com/office/drawing/2014/main" id="{BB9E24CC-D15B-4B67-8228-07B407BDD430}"/>
              </a:ext>
            </a:extLst>
          </p:cNvPr>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a:extLst>
              <a:ext uri="{FF2B5EF4-FFF2-40B4-BE49-F238E27FC236}">
                <a16:creationId xmlns:a16="http://schemas.microsoft.com/office/drawing/2014/main" id="{2934C402-FFF6-4BCC-90A3-359E68B1FF99}"/>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F108EB5B-FF04-484C-9D49-19FE27625CB2}"/>
              </a:ext>
            </a:extLst>
          </p:cNvPr>
          <p:cNvSpPr>
            <a:spLocks noGrp="1"/>
          </p:cNvSpPr>
          <p:nvPr>
            <p:ph type="sldNum" sz="quarter" idx="12"/>
          </p:nvPr>
        </p:nvSpPr>
        <p:spPr/>
        <p:txBody>
          <a:bodyPr/>
          <a:lstStyle/>
          <a:p>
            <a:fld id="{4EEF9975-6C58-5C4C-8961-54FFA2646BAA}" type="slidenum">
              <a:rPr lang="en-US" smtClean="0"/>
              <a:t>15</a:t>
            </a:fld>
            <a:endParaRPr lang="en-US"/>
          </a:p>
        </p:txBody>
      </p:sp>
    </p:spTree>
    <p:extLst>
      <p:ext uri="{BB962C8B-B14F-4D97-AF65-F5344CB8AC3E}">
        <p14:creationId xmlns:p14="http://schemas.microsoft.com/office/powerpoint/2010/main" val="1747215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608C-2532-4C9A-B50D-8AE0B6539463}"/>
              </a:ext>
            </a:extLst>
          </p:cNvPr>
          <p:cNvSpPr>
            <a:spLocks noGrp="1"/>
          </p:cNvSpPr>
          <p:nvPr>
            <p:ph type="title"/>
          </p:nvPr>
        </p:nvSpPr>
        <p:spPr/>
        <p:txBody>
          <a:bodyPr/>
          <a:lstStyle/>
          <a:p>
            <a:r>
              <a:rPr lang="en-US" dirty="0"/>
              <a:t>Design: Fault Tolerance</a:t>
            </a:r>
          </a:p>
        </p:txBody>
      </p:sp>
      <p:sp>
        <p:nvSpPr>
          <p:cNvPr id="3" name="Content Placeholder 2">
            <a:extLst>
              <a:ext uri="{FF2B5EF4-FFF2-40B4-BE49-F238E27FC236}">
                <a16:creationId xmlns:a16="http://schemas.microsoft.com/office/drawing/2014/main" id="{5E0D98AA-4F31-4BC4-8F5C-C53CFCB70329}"/>
              </a:ext>
            </a:extLst>
          </p:cNvPr>
          <p:cNvSpPr>
            <a:spLocks noGrp="1"/>
          </p:cNvSpPr>
          <p:nvPr>
            <p:ph idx="1"/>
          </p:nvPr>
        </p:nvSpPr>
        <p:spPr/>
        <p:txBody>
          <a:bodyPr/>
          <a:lstStyle/>
          <a:p>
            <a:r>
              <a:rPr lang="en-US" dirty="0"/>
              <a:t>Disconnected machines considered failed</a:t>
            </a:r>
          </a:p>
          <a:p>
            <a:r>
              <a:rPr lang="en-US" dirty="0"/>
              <a:t>Blocks on disconnected machine unmapped and remapped (if still above hot threshold)</a:t>
            </a:r>
          </a:p>
          <a:p>
            <a:r>
              <a:rPr lang="en-US" dirty="0"/>
              <a:t>In-progress requests to partially written page handled locally from disk dispatch queue</a:t>
            </a:r>
          </a:p>
          <a:p>
            <a:r>
              <a:rPr lang="en-US" dirty="0"/>
              <a:t>No current mechanism to treat transient failures differently</a:t>
            </a:r>
          </a:p>
        </p:txBody>
      </p:sp>
      <p:sp>
        <p:nvSpPr>
          <p:cNvPr id="4" name="Date Placeholder 3">
            <a:extLst>
              <a:ext uri="{FF2B5EF4-FFF2-40B4-BE49-F238E27FC236}">
                <a16:creationId xmlns:a16="http://schemas.microsoft.com/office/drawing/2014/main" id="{3AA69D49-CE6F-47D6-A278-973F25AD396A}"/>
              </a:ext>
            </a:extLst>
          </p:cNvPr>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a:extLst>
              <a:ext uri="{FF2B5EF4-FFF2-40B4-BE49-F238E27FC236}">
                <a16:creationId xmlns:a16="http://schemas.microsoft.com/office/drawing/2014/main" id="{00E96E4E-5A14-4C0C-8CCB-8CA9BA062894}"/>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A3BA64AA-CCE2-4994-BB9B-D6B0F803B790}"/>
              </a:ext>
            </a:extLst>
          </p:cNvPr>
          <p:cNvSpPr>
            <a:spLocks noGrp="1"/>
          </p:cNvSpPr>
          <p:nvPr>
            <p:ph type="sldNum" sz="quarter" idx="12"/>
          </p:nvPr>
        </p:nvSpPr>
        <p:spPr/>
        <p:txBody>
          <a:bodyPr/>
          <a:lstStyle/>
          <a:p>
            <a:fld id="{4EEF9975-6C58-5C4C-8961-54FFA2646BAA}" type="slidenum">
              <a:rPr lang="en-US" smtClean="0"/>
              <a:t>16</a:t>
            </a:fld>
            <a:endParaRPr lang="en-US"/>
          </a:p>
        </p:txBody>
      </p:sp>
    </p:spTree>
    <p:extLst>
      <p:ext uri="{BB962C8B-B14F-4D97-AF65-F5344CB8AC3E}">
        <p14:creationId xmlns:p14="http://schemas.microsoft.com/office/powerpoint/2010/main" val="1456708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E4D9C-76D9-429F-81F0-11AD64B981E0}"/>
              </a:ext>
            </a:extLst>
          </p:cNvPr>
          <p:cNvSpPr>
            <a:spLocks noGrp="1"/>
          </p:cNvSpPr>
          <p:nvPr>
            <p:ph type="title"/>
          </p:nvPr>
        </p:nvSpPr>
        <p:spPr/>
        <p:txBody>
          <a:bodyPr/>
          <a:lstStyle/>
          <a:p>
            <a:r>
              <a:rPr lang="en-US" dirty="0"/>
              <a:t>Design: Scalability</a:t>
            </a:r>
          </a:p>
        </p:txBody>
      </p:sp>
      <p:sp>
        <p:nvSpPr>
          <p:cNvPr id="3" name="Content Placeholder 2">
            <a:extLst>
              <a:ext uri="{FF2B5EF4-FFF2-40B4-BE49-F238E27FC236}">
                <a16:creationId xmlns:a16="http://schemas.microsoft.com/office/drawing/2014/main" id="{0134D19D-A2BD-4CC7-90A8-B3DF704A7442}"/>
              </a:ext>
            </a:extLst>
          </p:cNvPr>
          <p:cNvSpPr>
            <a:spLocks noGrp="1"/>
          </p:cNvSpPr>
          <p:nvPr>
            <p:ph idx="1"/>
          </p:nvPr>
        </p:nvSpPr>
        <p:spPr/>
        <p:txBody>
          <a:bodyPr/>
          <a:lstStyle/>
          <a:p>
            <a:r>
              <a:rPr lang="en-US" dirty="0"/>
              <a:t>Entirely decentralized</a:t>
            </a:r>
          </a:p>
          <a:p>
            <a:pPr lvl="1"/>
            <a:r>
              <a:rPr lang="en-US" dirty="0"/>
              <a:t>No need for coordination at a centralized entity</a:t>
            </a:r>
          </a:p>
          <a:p>
            <a:r>
              <a:rPr lang="en-US" dirty="0"/>
              <a:t>“Power-of-choices” technique used to get good, but not necessarily best, resolution</a:t>
            </a:r>
          </a:p>
          <a:p>
            <a:pPr lvl="1"/>
            <a:r>
              <a:rPr lang="en-US" dirty="0"/>
              <a:t>Without requiring contact with central entity or every other machine in cluster</a:t>
            </a:r>
          </a:p>
        </p:txBody>
      </p:sp>
      <p:sp>
        <p:nvSpPr>
          <p:cNvPr id="4" name="Date Placeholder 3">
            <a:extLst>
              <a:ext uri="{FF2B5EF4-FFF2-40B4-BE49-F238E27FC236}">
                <a16:creationId xmlns:a16="http://schemas.microsoft.com/office/drawing/2014/main" id="{9753DF6A-82E3-432B-B91D-90F3064A9E92}"/>
              </a:ext>
            </a:extLst>
          </p:cNvPr>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a:extLst>
              <a:ext uri="{FF2B5EF4-FFF2-40B4-BE49-F238E27FC236}">
                <a16:creationId xmlns:a16="http://schemas.microsoft.com/office/drawing/2014/main" id="{1D900A34-EBA4-403E-B40B-9ED3A7E8890D}"/>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50311824-DDA9-46D8-84B4-6882DF755030}"/>
              </a:ext>
            </a:extLst>
          </p:cNvPr>
          <p:cNvSpPr>
            <a:spLocks noGrp="1"/>
          </p:cNvSpPr>
          <p:nvPr>
            <p:ph type="sldNum" sz="quarter" idx="12"/>
          </p:nvPr>
        </p:nvSpPr>
        <p:spPr/>
        <p:txBody>
          <a:bodyPr/>
          <a:lstStyle/>
          <a:p>
            <a:fld id="{4EEF9975-6C58-5C4C-8961-54FFA2646BAA}" type="slidenum">
              <a:rPr lang="en-US" smtClean="0"/>
              <a:t>17</a:t>
            </a:fld>
            <a:endParaRPr lang="en-US"/>
          </a:p>
        </p:txBody>
      </p:sp>
    </p:spTree>
    <p:extLst>
      <p:ext uri="{BB962C8B-B14F-4D97-AF65-F5344CB8AC3E}">
        <p14:creationId xmlns:p14="http://schemas.microsoft.com/office/powerpoint/2010/main" val="3609286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0EDF8-E3CD-46F3-A8F2-AD26C3BA3561}"/>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83457093-3AAF-4A26-AF9E-BD4DCFFD1A12}"/>
              </a:ext>
            </a:extLst>
          </p:cNvPr>
          <p:cNvSpPr>
            <a:spLocks noGrp="1"/>
          </p:cNvSpPr>
          <p:nvPr>
            <p:ph idx="1"/>
          </p:nvPr>
        </p:nvSpPr>
        <p:spPr/>
        <p:txBody>
          <a:bodyPr/>
          <a:lstStyle/>
          <a:p>
            <a:r>
              <a:rPr lang="en-US" dirty="0"/>
              <a:t>Linux kernel module (version 3.13.0+), ~3500 lines</a:t>
            </a:r>
          </a:p>
          <a:p>
            <a:pPr lvl="1"/>
            <a:r>
              <a:rPr lang="en-US" dirty="0"/>
              <a:t>Block device</a:t>
            </a:r>
          </a:p>
          <a:p>
            <a:r>
              <a:rPr lang="en-US" dirty="0"/>
              <a:t>Daemon runs in user space</a:t>
            </a:r>
          </a:p>
          <a:p>
            <a:r>
              <a:rPr lang="en-US" dirty="0"/>
              <a:t>Message passing used for communication b/w components</a:t>
            </a:r>
          </a:p>
          <a:p>
            <a:r>
              <a:rPr lang="en-US" dirty="0"/>
              <a:t>RDMA READ and WRITE operations used for data plane</a:t>
            </a:r>
          </a:p>
          <a:p>
            <a:r>
              <a:rPr lang="en-US" dirty="0"/>
              <a:t>Connects are per-device, not per-slab</a:t>
            </a:r>
          </a:p>
          <a:p>
            <a:pPr lvl="1"/>
            <a:r>
              <a:rPr lang="en-US" dirty="0"/>
              <a:t>Both block device and daemon</a:t>
            </a:r>
          </a:p>
        </p:txBody>
      </p:sp>
      <p:sp>
        <p:nvSpPr>
          <p:cNvPr id="4" name="Date Placeholder 3">
            <a:extLst>
              <a:ext uri="{FF2B5EF4-FFF2-40B4-BE49-F238E27FC236}">
                <a16:creationId xmlns:a16="http://schemas.microsoft.com/office/drawing/2014/main" id="{16CE4C60-95B8-4EC5-B1ED-CD7585C34A20}"/>
              </a:ext>
            </a:extLst>
          </p:cNvPr>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a:extLst>
              <a:ext uri="{FF2B5EF4-FFF2-40B4-BE49-F238E27FC236}">
                <a16:creationId xmlns:a16="http://schemas.microsoft.com/office/drawing/2014/main" id="{C63F9C1D-723E-4BBB-ADDD-B40D6B1C7817}"/>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0F9FD4A3-A95D-409B-BB31-93F7E3C27339}"/>
              </a:ext>
            </a:extLst>
          </p:cNvPr>
          <p:cNvSpPr>
            <a:spLocks noGrp="1"/>
          </p:cNvSpPr>
          <p:nvPr>
            <p:ph type="sldNum" sz="quarter" idx="12"/>
          </p:nvPr>
        </p:nvSpPr>
        <p:spPr/>
        <p:txBody>
          <a:bodyPr/>
          <a:lstStyle/>
          <a:p>
            <a:fld id="{4EEF9975-6C58-5C4C-8961-54FFA2646BAA}" type="slidenum">
              <a:rPr lang="en-US" smtClean="0"/>
              <a:t>18</a:t>
            </a:fld>
            <a:endParaRPr lang="en-US"/>
          </a:p>
        </p:txBody>
      </p:sp>
    </p:spTree>
    <p:extLst>
      <p:ext uri="{BB962C8B-B14F-4D97-AF65-F5344CB8AC3E}">
        <p14:creationId xmlns:p14="http://schemas.microsoft.com/office/powerpoint/2010/main" val="2261952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E61F1-3840-4463-93C1-A3D08A55B0C4}"/>
              </a:ext>
            </a:extLst>
          </p:cNvPr>
          <p:cNvSpPr>
            <a:spLocks noGrp="1"/>
          </p:cNvSpPr>
          <p:nvPr>
            <p:ph type="title"/>
          </p:nvPr>
        </p:nvSpPr>
        <p:spPr/>
        <p:txBody>
          <a:bodyPr/>
          <a:lstStyle/>
          <a:p>
            <a:r>
              <a:rPr lang="en-US" dirty="0"/>
              <a:t>Evaluation: Experimental Setup</a:t>
            </a:r>
          </a:p>
        </p:txBody>
      </p:sp>
      <p:sp>
        <p:nvSpPr>
          <p:cNvPr id="3" name="Content Placeholder 2">
            <a:extLst>
              <a:ext uri="{FF2B5EF4-FFF2-40B4-BE49-F238E27FC236}">
                <a16:creationId xmlns:a16="http://schemas.microsoft.com/office/drawing/2014/main" id="{471E8869-9D43-4093-BA2D-C2DEB6E45A2F}"/>
              </a:ext>
            </a:extLst>
          </p:cNvPr>
          <p:cNvSpPr>
            <a:spLocks noGrp="1"/>
          </p:cNvSpPr>
          <p:nvPr>
            <p:ph idx="1"/>
          </p:nvPr>
        </p:nvSpPr>
        <p:spPr/>
        <p:txBody>
          <a:bodyPr/>
          <a:lstStyle/>
          <a:p>
            <a:r>
              <a:rPr lang="en-US" dirty="0"/>
              <a:t>32 node cluster (</a:t>
            </a:r>
            <a:r>
              <a:rPr lang="en-US" dirty="0" err="1"/>
              <a:t>CloudLab</a:t>
            </a:r>
            <a:r>
              <a:rPr lang="en-US" dirty="0"/>
              <a:t>)</a:t>
            </a:r>
          </a:p>
          <a:p>
            <a:pPr lvl="1"/>
            <a:r>
              <a:rPr lang="en-US" dirty="0"/>
              <a:t>32 virtual cores and 64 GB of RAM per machine</a:t>
            </a:r>
          </a:p>
          <a:p>
            <a:r>
              <a:rPr lang="en-US" dirty="0"/>
              <a:t>RDMA: 56 </a:t>
            </a:r>
            <a:r>
              <a:rPr lang="en-US" dirty="0" err="1"/>
              <a:t>Gbps</a:t>
            </a:r>
            <a:r>
              <a:rPr lang="en-US" dirty="0"/>
              <a:t> </a:t>
            </a:r>
            <a:r>
              <a:rPr lang="en-US" dirty="0" err="1"/>
              <a:t>Infiniband</a:t>
            </a:r>
            <a:r>
              <a:rPr lang="en-US" dirty="0"/>
              <a:t> network</a:t>
            </a:r>
          </a:p>
          <a:p>
            <a:r>
              <a:rPr lang="en-US" dirty="0"/>
              <a:t>Slab size: 1 GB (32k x 32KB pages)</a:t>
            </a:r>
          </a:p>
          <a:p>
            <a:r>
              <a:rPr lang="en-US" dirty="0"/>
              <a:t>Hot threshold: 20 paging activities/second</a:t>
            </a:r>
          </a:p>
          <a:p>
            <a:r>
              <a:rPr lang="en-US" dirty="0"/>
              <a:t>Head room: 8 GB on each machine</a:t>
            </a:r>
          </a:p>
          <a:p>
            <a:r>
              <a:rPr lang="en-US" dirty="0"/>
              <a:t>Applications run in containers with memory limits set</a:t>
            </a:r>
            <a:br>
              <a:rPr lang="en-US" dirty="0"/>
            </a:br>
            <a:r>
              <a:rPr lang="en-US" dirty="0"/>
              <a:t>(% of working memory set)</a:t>
            </a:r>
          </a:p>
        </p:txBody>
      </p:sp>
      <p:sp>
        <p:nvSpPr>
          <p:cNvPr id="4" name="Date Placeholder 3">
            <a:extLst>
              <a:ext uri="{FF2B5EF4-FFF2-40B4-BE49-F238E27FC236}">
                <a16:creationId xmlns:a16="http://schemas.microsoft.com/office/drawing/2014/main" id="{11CA1C34-01AE-4C4A-987A-941F7DB201AB}"/>
              </a:ext>
            </a:extLst>
          </p:cNvPr>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a:extLst>
              <a:ext uri="{FF2B5EF4-FFF2-40B4-BE49-F238E27FC236}">
                <a16:creationId xmlns:a16="http://schemas.microsoft.com/office/drawing/2014/main" id="{28A3C65A-94F7-4D85-A217-DCE50A53AFE5}"/>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5338FFB2-EA39-440D-8CE0-2B7DD08A3505}"/>
              </a:ext>
            </a:extLst>
          </p:cNvPr>
          <p:cNvSpPr>
            <a:spLocks noGrp="1"/>
          </p:cNvSpPr>
          <p:nvPr>
            <p:ph type="sldNum" sz="quarter" idx="12"/>
          </p:nvPr>
        </p:nvSpPr>
        <p:spPr/>
        <p:txBody>
          <a:bodyPr/>
          <a:lstStyle/>
          <a:p>
            <a:fld id="{4EEF9975-6C58-5C4C-8961-54FFA2646BAA}" type="slidenum">
              <a:rPr lang="en-US" smtClean="0"/>
              <a:t>19</a:t>
            </a:fld>
            <a:endParaRPr lang="en-US"/>
          </a:p>
        </p:txBody>
      </p:sp>
    </p:spTree>
    <p:extLst>
      <p:ext uri="{BB962C8B-B14F-4D97-AF65-F5344CB8AC3E}">
        <p14:creationId xmlns:p14="http://schemas.microsoft.com/office/powerpoint/2010/main" val="1054422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B5707-EF33-40C5-BC9B-E1276C00A118}"/>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85CC06DA-1F77-48E1-B335-BC87140E2626}"/>
              </a:ext>
            </a:extLst>
          </p:cNvPr>
          <p:cNvSpPr>
            <a:spLocks noGrp="1"/>
          </p:cNvSpPr>
          <p:nvPr>
            <p:ph idx="1"/>
          </p:nvPr>
        </p:nvSpPr>
        <p:spPr>
          <a:xfrm>
            <a:off x="838200" y="1825625"/>
            <a:ext cx="5976258" cy="4351338"/>
          </a:xfrm>
        </p:spPr>
        <p:txBody>
          <a:bodyPr/>
          <a:lstStyle/>
          <a:p>
            <a:r>
              <a:rPr lang="en-US" dirty="0"/>
              <a:t>Not able to store all pages in physical memory =&gt; swap space</a:t>
            </a:r>
          </a:p>
          <a:p>
            <a:r>
              <a:rPr lang="en-US" dirty="0"/>
              <a:t>However:</a:t>
            </a:r>
          </a:p>
          <a:p>
            <a:pPr lvl="1">
              <a:buFont typeface="Wingdings" panose="05000000000000000000" pitchFamily="2" charset="2"/>
              <a:buChar char="Ø"/>
            </a:pPr>
            <a:r>
              <a:rPr lang="en-US" dirty="0"/>
              <a:t>Higher tail latencies</a:t>
            </a:r>
          </a:p>
          <a:p>
            <a:pPr lvl="1">
              <a:buFont typeface="Wingdings" panose="05000000000000000000" pitchFamily="2" charset="2"/>
              <a:buChar char="Ø"/>
            </a:pPr>
            <a:r>
              <a:rPr lang="en-US" dirty="0"/>
              <a:t>Reduced application throughput</a:t>
            </a:r>
          </a:p>
        </p:txBody>
      </p:sp>
      <p:sp>
        <p:nvSpPr>
          <p:cNvPr id="4" name="Date Placeholder 3">
            <a:extLst>
              <a:ext uri="{FF2B5EF4-FFF2-40B4-BE49-F238E27FC236}">
                <a16:creationId xmlns:a16="http://schemas.microsoft.com/office/drawing/2014/main" id="{08433C08-0CC8-4147-BD90-0C72B448C6D2}"/>
              </a:ext>
            </a:extLst>
          </p:cNvPr>
          <p:cNvSpPr>
            <a:spLocks noGrp="1"/>
          </p:cNvSpPr>
          <p:nvPr>
            <p:ph type="dt" sz="half" idx="10"/>
          </p:nvPr>
        </p:nvSpPr>
        <p:spPr/>
        <p:txBody>
          <a:bodyPr/>
          <a:lstStyle/>
          <a:p>
            <a:fld id="{2076D3A3-091C-5A44-967E-898C9AADDEA5}" type="datetime1">
              <a:rPr lang="en-US" smtClean="0"/>
              <a:t>4/7/2019</a:t>
            </a:fld>
            <a:endParaRPr lang="en-US" dirty="0"/>
          </a:p>
        </p:txBody>
      </p:sp>
      <p:sp>
        <p:nvSpPr>
          <p:cNvPr id="5" name="Footer Placeholder 4">
            <a:extLst>
              <a:ext uri="{FF2B5EF4-FFF2-40B4-BE49-F238E27FC236}">
                <a16:creationId xmlns:a16="http://schemas.microsoft.com/office/drawing/2014/main" id="{F81ED4FB-EBC1-4929-A008-E8070CD3B6D6}"/>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B2B8C627-4833-480C-A335-DB037E4A4B7C}"/>
              </a:ext>
            </a:extLst>
          </p:cNvPr>
          <p:cNvSpPr>
            <a:spLocks noGrp="1"/>
          </p:cNvSpPr>
          <p:nvPr>
            <p:ph type="sldNum" sz="quarter" idx="12"/>
          </p:nvPr>
        </p:nvSpPr>
        <p:spPr/>
        <p:txBody>
          <a:bodyPr/>
          <a:lstStyle/>
          <a:p>
            <a:fld id="{4EEF9975-6C58-5C4C-8961-54FFA2646BAA}" type="slidenum">
              <a:rPr lang="en-US" smtClean="0"/>
              <a:t>2</a:t>
            </a:fld>
            <a:endParaRPr lang="en-US"/>
          </a:p>
        </p:txBody>
      </p:sp>
      <p:pic>
        <p:nvPicPr>
          <p:cNvPr id="7" name="Picture 6">
            <a:extLst>
              <a:ext uri="{FF2B5EF4-FFF2-40B4-BE49-F238E27FC236}">
                <a16:creationId xmlns:a16="http://schemas.microsoft.com/office/drawing/2014/main" id="{088A51B3-F5A4-4ED3-BF75-BBF8BDAFE5A1}"/>
              </a:ext>
            </a:extLst>
          </p:cNvPr>
          <p:cNvPicPr>
            <a:picLocks noChangeAspect="1"/>
          </p:cNvPicPr>
          <p:nvPr/>
        </p:nvPicPr>
        <p:blipFill>
          <a:blip r:embed="rId3"/>
          <a:stretch>
            <a:fillRect/>
          </a:stretch>
        </p:blipFill>
        <p:spPr>
          <a:xfrm>
            <a:off x="6814458" y="-827"/>
            <a:ext cx="4839478" cy="3120419"/>
          </a:xfrm>
          <a:prstGeom prst="rect">
            <a:avLst/>
          </a:prstGeom>
        </p:spPr>
      </p:pic>
      <p:pic>
        <p:nvPicPr>
          <p:cNvPr id="8" name="Picture 7">
            <a:extLst>
              <a:ext uri="{FF2B5EF4-FFF2-40B4-BE49-F238E27FC236}">
                <a16:creationId xmlns:a16="http://schemas.microsoft.com/office/drawing/2014/main" id="{06DA77D4-478F-4D0B-96DB-C12677D2BD80}"/>
              </a:ext>
            </a:extLst>
          </p:cNvPr>
          <p:cNvPicPr>
            <a:picLocks noChangeAspect="1"/>
          </p:cNvPicPr>
          <p:nvPr/>
        </p:nvPicPr>
        <p:blipFill>
          <a:blip r:embed="rId4"/>
          <a:stretch>
            <a:fillRect/>
          </a:stretch>
        </p:blipFill>
        <p:spPr>
          <a:xfrm>
            <a:off x="6814458" y="3087815"/>
            <a:ext cx="4758553" cy="3120925"/>
          </a:xfrm>
          <a:prstGeom prst="rect">
            <a:avLst/>
          </a:prstGeom>
        </p:spPr>
      </p:pic>
      <p:sp>
        <p:nvSpPr>
          <p:cNvPr id="9" name="TextBox 8"/>
          <p:cNvSpPr txBox="1"/>
          <p:nvPr/>
        </p:nvSpPr>
        <p:spPr>
          <a:xfrm>
            <a:off x="7865528" y="6173153"/>
            <a:ext cx="3384260" cy="246221"/>
          </a:xfrm>
          <a:prstGeom prst="rect">
            <a:avLst/>
          </a:prstGeom>
          <a:noFill/>
        </p:spPr>
        <p:txBody>
          <a:bodyPr wrap="none" rtlCol="0">
            <a:spAutoFit/>
          </a:bodyPr>
          <a:lstStyle/>
          <a:p>
            <a:r>
              <a:rPr lang="en-US" sz="1000" dirty="0"/>
              <a:t>J. </a:t>
            </a:r>
            <a:r>
              <a:rPr lang="en-US" sz="1000" dirty="0" err="1"/>
              <a:t>Gu</a:t>
            </a:r>
            <a:r>
              <a:rPr lang="en-US" sz="1000" dirty="0"/>
              <a:t> et al, “Efficient Memory Disaggregation with </a:t>
            </a:r>
            <a:r>
              <a:rPr lang="en-US" sz="1000" dirty="0" err="1"/>
              <a:t>Infiniswap</a:t>
            </a:r>
            <a:r>
              <a:rPr lang="en-US" sz="1000" dirty="0"/>
              <a:t>”</a:t>
            </a:r>
          </a:p>
        </p:txBody>
      </p:sp>
      <p:sp>
        <p:nvSpPr>
          <p:cNvPr id="10" name="TextBox 9"/>
          <p:cNvSpPr txBox="1"/>
          <p:nvPr/>
        </p:nvSpPr>
        <p:spPr>
          <a:xfrm>
            <a:off x="7865528" y="3027331"/>
            <a:ext cx="3384260" cy="246221"/>
          </a:xfrm>
          <a:prstGeom prst="rect">
            <a:avLst/>
          </a:prstGeom>
          <a:noFill/>
        </p:spPr>
        <p:txBody>
          <a:bodyPr wrap="none" rtlCol="0">
            <a:spAutoFit/>
          </a:bodyPr>
          <a:lstStyle/>
          <a:p>
            <a:r>
              <a:rPr lang="en-US" sz="1000" dirty="0"/>
              <a:t>J. </a:t>
            </a:r>
            <a:r>
              <a:rPr lang="en-US" sz="1000" dirty="0" err="1"/>
              <a:t>Gu</a:t>
            </a:r>
            <a:r>
              <a:rPr lang="en-US" sz="1000" dirty="0"/>
              <a:t> et al, “Efficient Memory Disaggregation with </a:t>
            </a:r>
            <a:r>
              <a:rPr lang="en-US" sz="1000" dirty="0" err="1"/>
              <a:t>Infiniswap</a:t>
            </a:r>
            <a:r>
              <a:rPr lang="en-US" sz="1000" dirty="0"/>
              <a:t>”</a:t>
            </a:r>
          </a:p>
        </p:txBody>
      </p:sp>
    </p:spTree>
    <p:extLst>
      <p:ext uri="{BB962C8B-B14F-4D97-AF65-F5344CB8AC3E}">
        <p14:creationId xmlns:p14="http://schemas.microsoft.com/office/powerpoint/2010/main" val="2800353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2C9E-A3DE-4AF5-8D32-49DA38958706}"/>
              </a:ext>
            </a:extLst>
          </p:cNvPr>
          <p:cNvSpPr>
            <a:spLocks noGrp="1"/>
          </p:cNvSpPr>
          <p:nvPr>
            <p:ph type="title"/>
          </p:nvPr>
        </p:nvSpPr>
        <p:spPr/>
        <p:txBody>
          <a:bodyPr/>
          <a:lstStyle/>
          <a:p>
            <a:r>
              <a:rPr lang="en-US" dirty="0"/>
              <a:t>Evaluation: Block Device Performance</a:t>
            </a:r>
          </a:p>
        </p:txBody>
      </p:sp>
      <p:sp>
        <p:nvSpPr>
          <p:cNvPr id="4" name="Date Placeholder 3">
            <a:extLst>
              <a:ext uri="{FF2B5EF4-FFF2-40B4-BE49-F238E27FC236}">
                <a16:creationId xmlns:a16="http://schemas.microsoft.com/office/drawing/2014/main" id="{96535931-E585-433D-87A3-6340EF357B28}"/>
              </a:ext>
            </a:extLst>
          </p:cNvPr>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a:extLst>
              <a:ext uri="{FF2B5EF4-FFF2-40B4-BE49-F238E27FC236}">
                <a16:creationId xmlns:a16="http://schemas.microsoft.com/office/drawing/2014/main" id="{6D203409-CFC8-4358-BAC0-1C61CB44E6E2}"/>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FFFB87CA-9AF2-4C90-8219-7AE6B3C989D3}"/>
              </a:ext>
            </a:extLst>
          </p:cNvPr>
          <p:cNvSpPr>
            <a:spLocks noGrp="1"/>
          </p:cNvSpPr>
          <p:nvPr>
            <p:ph type="sldNum" sz="quarter" idx="12"/>
          </p:nvPr>
        </p:nvSpPr>
        <p:spPr/>
        <p:txBody>
          <a:bodyPr/>
          <a:lstStyle/>
          <a:p>
            <a:fld id="{4EEF9975-6C58-5C4C-8961-54FFA2646BAA}" type="slidenum">
              <a:rPr lang="en-US" smtClean="0"/>
              <a:t>20</a:t>
            </a:fld>
            <a:endParaRPr lang="en-US"/>
          </a:p>
        </p:txBody>
      </p:sp>
      <p:pic>
        <p:nvPicPr>
          <p:cNvPr id="7" name="Picture 6"/>
          <p:cNvPicPr>
            <a:picLocks noChangeAspect="1"/>
          </p:cNvPicPr>
          <p:nvPr/>
        </p:nvPicPr>
        <p:blipFill>
          <a:blip r:embed="rId3"/>
          <a:stretch>
            <a:fillRect/>
          </a:stretch>
        </p:blipFill>
        <p:spPr>
          <a:xfrm>
            <a:off x="1328102" y="1424210"/>
            <a:ext cx="8816658" cy="4614640"/>
          </a:xfrm>
          <a:prstGeom prst="rect">
            <a:avLst/>
          </a:prstGeom>
        </p:spPr>
      </p:pic>
      <p:sp>
        <p:nvSpPr>
          <p:cNvPr id="8" name="TextBox 7">
            <a:extLst>
              <a:ext uri="{FF2B5EF4-FFF2-40B4-BE49-F238E27FC236}">
                <a16:creationId xmlns:a16="http://schemas.microsoft.com/office/drawing/2014/main" id="{C8E7857C-31BE-46E1-AF04-B46C4DA8031C}"/>
              </a:ext>
            </a:extLst>
          </p:cNvPr>
          <p:cNvSpPr txBox="1"/>
          <p:nvPr/>
        </p:nvSpPr>
        <p:spPr>
          <a:xfrm>
            <a:off x="4403869" y="6155928"/>
            <a:ext cx="3384260" cy="246221"/>
          </a:xfrm>
          <a:prstGeom prst="rect">
            <a:avLst/>
          </a:prstGeom>
          <a:noFill/>
        </p:spPr>
        <p:txBody>
          <a:bodyPr wrap="none" rtlCol="0">
            <a:spAutoFit/>
          </a:bodyPr>
          <a:lstStyle/>
          <a:p>
            <a:r>
              <a:rPr lang="en-US" sz="1000" dirty="0"/>
              <a:t>J. </a:t>
            </a:r>
            <a:r>
              <a:rPr lang="en-US" sz="1000" dirty="0" err="1"/>
              <a:t>Gu</a:t>
            </a:r>
            <a:r>
              <a:rPr lang="en-US" sz="1000" dirty="0"/>
              <a:t> et al, “Efficient Memory Disaggregation with </a:t>
            </a:r>
            <a:r>
              <a:rPr lang="en-US" sz="1000" dirty="0" err="1"/>
              <a:t>Infiniswap</a:t>
            </a:r>
            <a:r>
              <a:rPr lang="en-US" sz="1000" dirty="0"/>
              <a:t>”</a:t>
            </a:r>
          </a:p>
        </p:txBody>
      </p:sp>
    </p:spTree>
    <p:extLst>
      <p:ext uri="{BB962C8B-B14F-4D97-AF65-F5344CB8AC3E}">
        <p14:creationId xmlns:p14="http://schemas.microsoft.com/office/powerpoint/2010/main" val="170003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a:t>
            </a:r>
            <a:r>
              <a:rPr lang="en-US" dirty="0" err="1"/>
              <a:t>VoltDB</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21</a:t>
            </a:fld>
            <a:endParaRPr lang="en-US"/>
          </a:p>
        </p:txBody>
      </p:sp>
      <p:graphicFrame>
        <p:nvGraphicFramePr>
          <p:cNvPr id="9" name="Chart 8"/>
          <p:cNvGraphicFramePr>
            <a:graphicFrameLocks/>
          </p:cNvGraphicFramePr>
          <p:nvPr>
            <p:extLst>
              <p:ext uri="{D42A27DB-BD31-4B8C-83A1-F6EECF244321}">
                <p14:modId xmlns:p14="http://schemas.microsoft.com/office/powerpoint/2010/main" val="588469174"/>
              </p:ext>
            </p:extLst>
          </p:nvPr>
        </p:nvGraphicFramePr>
        <p:xfrm>
          <a:off x="-5080" y="1562100"/>
          <a:ext cx="8001000" cy="480060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p:cNvSpPr txBox="1"/>
          <p:nvPr/>
        </p:nvSpPr>
        <p:spPr>
          <a:xfrm>
            <a:off x="9667382" y="3156260"/>
            <a:ext cx="1173655" cy="369332"/>
          </a:xfrm>
          <a:prstGeom prst="rect">
            <a:avLst/>
          </a:prstGeom>
          <a:noFill/>
        </p:spPr>
        <p:txBody>
          <a:bodyPr wrap="none" rtlCol="0">
            <a:spAutoFit/>
          </a:bodyPr>
          <a:lstStyle/>
          <a:p>
            <a:r>
              <a:rPr lang="en-US" b="1" dirty="0" err="1"/>
              <a:t>Infiniswap</a:t>
            </a:r>
            <a:endParaRPr lang="en-US" b="1" dirty="0"/>
          </a:p>
        </p:txBody>
      </p:sp>
      <p:sp>
        <p:nvSpPr>
          <p:cNvPr id="13" name="TextBox 12"/>
          <p:cNvSpPr txBox="1"/>
          <p:nvPr/>
        </p:nvSpPr>
        <p:spPr>
          <a:xfrm>
            <a:off x="11023993" y="5431371"/>
            <a:ext cx="681597" cy="369332"/>
          </a:xfrm>
          <a:prstGeom prst="rect">
            <a:avLst/>
          </a:prstGeom>
          <a:noFill/>
        </p:spPr>
        <p:txBody>
          <a:bodyPr wrap="none" rtlCol="0">
            <a:spAutoFit/>
          </a:bodyPr>
          <a:lstStyle/>
          <a:p>
            <a:r>
              <a:rPr lang="en-US" b="1" dirty="0" err="1"/>
              <a:t>nbdX</a:t>
            </a:r>
            <a:endParaRPr lang="en-US" b="1" dirty="0"/>
          </a:p>
        </p:txBody>
      </p:sp>
      <p:sp>
        <p:nvSpPr>
          <p:cNvPr id="15" name="TextBox 14"/>
          <p:cNvSpPr txBox="1"/>
          <p:nvPr/>
        </p:nvSpPr>
        <p:spPr>
          <a:xfrm>
            <a:off x="9319912" y="5408429"/>
            <a:ext cx="588623" cy="369332"/>
          </a:xfrm>
          <a:prstGeom prst="rect">
            <a:avLst/>
          </a:prstGeom>
          <a:noFill/>
        </p:spPr>
        <p:txBody>
          <a:bodyPr wrap="none" rtlCol="0">
            <a:spAutoFit/>
          </a:bodyPr>
          <a:lstStyle/>
          <a:p>
            <a:r>
              <a:rPr lang="en-US" b="1" dirty="0"/>
              <a:t>Disk</a:t>
            </a:r>
          </a:p>
        </p:txBody>
      </p:sp>
      <p:sp>
        <p:nvSpPr>
          <p:cNvPr id="16" name="TextBox 15">
            <a:extLst>
              <a:ext uri="{FF2B5EF4-FFF2-40B4-BE49-F238E27FC236}">
                <a16:creationId xmlns:a16="http://schemas.microsoft.com/office/drawing/2014/main" id="{C8E7857C-31BE-46E1-AF04-B46C4DA8031C}"/>
              </a:ext>
            </a:extLst>
          </p:cNvPr>
          <p:cNvSpPr txBox="1"/>
          <p:nvPr/>
        </p:nvSpPr>
        <p:spPr>
          <a:xfrm>
            <a:off x="8562079" y="5832305"/>
            <a:ext cx="3384260" cy="246221"/>
          </a:xfrm>
          <a:prstGeom prst="rect">
            <a:avLst/>
          </a:prstGeom>
          <a:noFill/>
        </p:spPr>
        <p:txBody>
          <a:bodyPr wrap="none" rtlCol="0">
            <a:spAutoFit/>
          </a:bodyPr>
          <a:lstStyle/>
          <a:p>
            <a:r>
              <a:rPr lang="en-US" sz="1000" dirty="0"/>
              <a:t>J. </a:t>
            </a:r>
            <a:r>
              <a:rPr lang="en-US" sz="1000" dirty="0" err="1"/>
              <a:t>Gu</a:t>
            </a:r>
            <a:r>
              <a:rPr lang="en-US" sz="1000" dirty="0"/>
              <a:t> et al, “Efficient Memory Disaggregation with </a:t>
            </a:r>
            <a:r>
              <a:rPr lang="en-US" sz="1000" dirty="0" err="1"/>
              <a:t>Infiniswap</a:t>
            </a:r>
            <a:r>
              <a:rPr lang="en-US" sz="1000" dirty="0"/>
              <a:t>”</a:t>
            </a:r>
          </a:p>
        </p:txBody>
      </p:sp>
      <p:pic>
        <p:nvPicPr>
          <p:cNvPr id="17" name="Picture 16"/>
          <p:cNvPicPr>
            <a:picLocks noChangeAspect="1"/>
          </p:cNvPicPr>
          <p:nvPr/>
        </p:nvPicPr>
        <p:blipFill>
          <a:blip r:embed="rId4"/>
          <a:stretch>
            <a:fillRect/>
          </a:stretch>
        </p:blipFill>
        <p:spPr>
          <a:xfrm>
            <a:off x="8124101" y="3525592"/>
            <a:ext cx="1784433" cy="1944903"/>
          </a:xfrm>
          <a:prstGeom prst="rect">
            <a:avLst/>
          </a:prstGeom>
        </p:spPr>
      </p:pic>
      <p:pic>
        <p:nvPicPr>
          <p:cNvPr id="18" name="Picture 17"/>
          <p:cNvPicPr>
            <a:picLocks noChangeAspect="1"/>
          </p:cNvPicPr>
          <p:nvPr/>
        </p:nvPicPr>
        <p:blipFill>
          <a:blip r:embed="rId5"/>
          <a:stretch>
            <a:fillRect/>
          </a:stretch>
        </p:blipFill>
        <p:spPr>
          <a:xfrm>
            <a:off x="9003297" y="1144908"/>
            <a:ext cx="1810474" cy="2018874"/>
          </a:xfrm>
          <a:prstGeom prst="rect">
            <a:avLst/>
          </a:prstGeom>
        </p:spPr>
      </p:pic>
      <p:pic>
        <p:nvPicPr>
          <p:cNvPr id="19" name="Picture 18"/>
          <p:cNvPicPr>
            <a:picLocks noChangeAspect="1"/>
          </p:cNvPicPr>
          <p:nvPr/>
        </p:nvPicPr>
        <p:blipFill>
          <a:blip r:embed="rId6"/>
          <a:stretch>
            <a:fillRect/>
          </a:stretch>
        </p:blipFill>
        <p:spPr>
          <a:xfrm>
            <a:off x="10006552" y="3525591"/>
            <a:ext cx="1749829" cy="1938659"/>
          </a:xfrm>
          <a:prstGeom prst="rect">
            <a:avLst/>
          </a:prstGeom>
        </p:spPr>
      </p:pic>
    </p:spTree>
    <p:extLst>
      <p:ext uri="{BB962C8B-B14F-4D97-AF65-F5344CB8AC3E}">
        <p14:creationId xmlns:p14="http://schemas.microsoft.com/office/powerpoint/2010/main" val="3198748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Concurrent Applications</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22</a:t>
            </a:fld>
            <a:endParaRPr lang="en-US"/>
          </a:p>
        </p:txBody>
      </p:sp>
      <p:pic>
        <p:nvPicPr>
          <p:cNvPr id="7" name="Picture 6"/>
          <p:cNvPicPr>
            <a:picLocks noChangeAspect="1"/>
          </p:cNvPicPr>
          <p:nvPr/>
        </p:nvPicPr>
        <p:blipFill>
          <a:blip r:embed="rId3"/>
          <a:stretch>
            <a:fillRect/>
          </a:stretch>
        </p:blipFill>
        <p:spPr>
          <a:xfrm>
            <a:off x="2412546" y="1479096"/>
            <a:ext cx="6752546" cy="2039311"/>
          </a:xfrm>
          <a:prstGeom prst="rect">
            <a:avLst/>
          </a:prstGeom>
        </p:spPr>
      </p:pic>
      <p:pic>
        <p:nvPicPr>
          <p:cNvPr id="8" name="Picture 7"/>
          <p:cNvPicPr>
            <a:picLocks noChangeAspect="1"/>
          </p:cNvPicPr>
          <p:nvPr/>
        </p:nvPicPr>
        <p:blipFill>
          <a:blip r:embed="rId4"/>
          <a:stretch>
            <a:fillRect/>
          </a:stretch>
        </p:blipFill>
        <p:spPr>
          <a:xfrm>
            <a:off x="2542495" y="3423694"/>
            <a:ext cx="6492649" cy="3015206"/>
          </a:xfrm>
          <a:prstGeom prst="rect">
            <a:avLst/>
          </a:prstGeom>
        </p:spPr>
      </p:pic>
      <p:sp>
        <p:nvSpPr>
          <p:cNvPr id="9" name="TextBox 8">
            <a:extLst>
              <a:ext uri="{FF2B5EF4-FFF2-40B4-BE49-F238E27FC236}">
                <a16:creationId xmlns:a16="http://schemas.microsoft.com/office/drawing/2014/main" id="{C8E7857C-31BE-46E1-AF04-B46C4DA8031C}"/>
              </a:ext>
            </a:extLst>
          </p:cNvPr>
          <p:cNvSpPr txBox="1"/>
          <p:nvPr/>
        </p:nvSpPr>
        <p:spPr>
          <a:xfrm>
            <a:off x="4403870" y="6248122"/>
            <a:ext cx="3384260" cy="246221"/>
          </a:xfrm>
          <a:prstGeom prst="rect">
            <a:avLst/>
          </a:prstGeom>
          <a:noFill/>
        </p:spPr>
        <p:txBody>
          <a:bodyPr wrap="none" rtlCol="0">
            <a:spAutoFit/>
          </a:bodyPr>
          <a:lstStyle/>
          <a:p>
            <a:r>
              <a:rPr lang="en-US" sz="1000" dirty="0"/>
              <a:t>J. </a:t>
            </a:r>
            <a:r>
              <a:rPr lang="en-US" sz="1000" dirty="0" err="1"/>
              <a:t>Gu</a:t>
            </a:r>
            <a:r>
              <a:rPr lang="en-US" sz="1000" dirty="0"/>
              <a:t> et al, “Efficient Memory Disaggregation with </a:t>
            </a:r>
            <a:r>
              <a:rPr lang="en-US" sz="1000" dirty="0" err="1"/>
              <a:t>Infiniswap</a:t>
            </a:r>
            <a:r>
              <a:rPr lang="en-US" sz="1000" dirty="0"/>
              <a:t>”</a:t>
            </a:r>
          </a:p>
        </p:txBody>
      </p:sp>
    </p:spTree>
    <p:extLst>
      <p:ext uri="{BB962C8B-B14F-4D97-AF65-F5344CB8AC3E}">
        <p14:creationId xmlns:p14="http://schemas.microsoft.com/office/powerpoint/2010/main" val="2465711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Concurrent Applications</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23</a:t>
            </a:fld>
            <a:endParaRPr lang="en-US"/>
          </a:p>
        </p:txBody>
      </p:sp>
      <p:pic>
        <p:nvPicPr>
          <p:cNvPr id="7" name="Picture 6"/>
          <p:cNvPicPr>
            <a:picLocks noChangeAspect="1"/>
          </p:cNvPicPr>
          <p:nvPr/>
        </p:nvPicPr>
        <p:blipFill>
          <a:blip r:embed="rId3"/>
          <a:stretch>
            <a:fillRect/>
          </a:stretch>
        </p:blipFill>
        <p:spPr>
          <a:xfrm>
            <a:off x="-1" y="1811264"/>
            <a:ext cx="12192001" cy="3235472"/>
          </a:xfrm>
          <a:prstGeom prst="rect">
            <a:avLst/>
          </a:prstGeom>
        </p:spPr>
      </p:pic>
      <p:sp>
        <p:nvSpPr>
          <p:cNvPr id="8" name="TextBox 7">
            <a:extLst>
              <a:ext uri="{FF2B5EF4-FFF2-40B4-BE49-F238E27FC236}">
                <a16:creationId xmlns:a16="http://schemas.microsoft.com/office/drawing/2014/main" id="{C8E7857C-31BE-46E1-AF04-B46C4DA8031C}"/>
              </a:ext>
            </a:extLst>
          </p:cNvPr>
          <p:cNvSpPr txBox="1"/>
          <p:nvPr/>
        </p:nvSpPr>
        <p:spPr>
          <a:xfrm>
            <a:off x="4403869" y="5332211"/>
            <a:ext cx="3384260" cy="246221"/>
          </a:xfrm>
          <a:prstGeom prst="rect">
            <a:avLst/>
          </a:prstGeom>
          <a:noFill/>
        </p:spPr>
        <p:txBody>
          <a:bodyPr wrap="none" rtlCol="0">
            <a:spAutoFit/>
          </a:bodyPr>
          <a:lstStyle/>
          <a:p>
            <a:r>
              <a:rPr lang="en-US" sz="1000" dirty="0"/>
              <a:t>J. </a:t>
            </a:r>
            <a:r>
              <a:rPr lang="en-US" sz="1000" dirty="0" err="1"/>
              <a:t>Gu</a:t>
            </a:r>
            <a:r>
              <a:rPr lang="en-US" sz="1000" dirty="0"/>
              <a:t> et al, “Efficient Memory Disaggregation with </a:t>
            </a:r>
            <a:r>
              <a:rPr lang="en-US" sz="1000" dirty="0" err="1"/>
              <a:t>Infiniswap</a:t>
            </a:r>
            <a:r>
              <a:rPr lang="en-US" sz="1000" dirty="0"/>
              <a:t>”</a:t>
            </a:r>
          </a:p>
        </p:txBody>
      </p:sp>
    </p:spTree>
    <p:extLst>
      <p:ext uri="{BB962C8B-B14F-4D97-AF65-F5344CB8AC3E}">
        <p14:creationId xmlns:p14="http://schemas.microsoft.com/office/powerpoint/2010/main" val="3254605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Determine optimal slab size (overhead vs granularity)</a:t>
            </a:r>
          </a:p>
          <a:p>
            <a:r>
              <a:rPr lang="en-US" dirty="0"/>
              <a:t>Application-aware designs (e.g., hot and cold database tables)</a:t>
            </a:r>
          </a:p>
          <a:p>
            <a:r>
              <a:rPr lang="en-US" dirty="0"/>
              <a:t>Limiting to certain applications that require higher performance</a:t>
            </a:r>
          </a:p>
          <a:p>
            <a:r>
              <a:rPr lang="en-US" dirty="0"/>
              <a:t>Consider performance when combined with other RDMA applications</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dirty="0"/>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24</a:t>
            </a:fld>
            <a:endParaRPr lang="en-US"/>
          </a:p>
        </p:txBody>
      </p:sp>
    </p:spTree>
    <p:extLst>
      <p:ext uri="{BB962C8B-B14F-4D97-AF65-F5344CB8AC3E}">
        <p14:creationId xmlns:p14="http://schemas.microsoft.com/office/powerpoint/2010/main" val="4043408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err="1"/>
              <a:t>Infiniswap</a:t>
            </a:r>
            <a:r>
              <a:rPr lang="en-US" dirty="0"/>
              <a:t> increases application performance significantly compared to paging to local disk</a:t>
            </a:r>
          </a:p>
          <a:p>
            <a:r>
              <a:rPr lang="en-US" dirty="0"/>
              <a:t>Can achieve comparable or better results to </a:t>
            </a:r>
            <a:r>
              <a:rPr lang="en-US" dirty="0" err="1"/>
              <a:t>nbdX</a:t>
            </a:r>
            <a:endParaRPr lang="en-US" dirty="0"/>
          </a:p>
          <a:p>
            <a:r>
              <a:rPr lang="en-US" dirty="0"/>
              <a:t>Requires no modifications to applications and is entirely decentralized</a:t>
            </a:r>
          </a:p>
          <a:p>
            <a:r>
              <a:rPr lang="en-US" dirty="0"/>
              <a:t>Can increase memory utilization of cluster and balance this better between nodes</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25</a:t>
            </a:fld>
            <a:endParaRPr lang="en-US"/>
          </a:p>
        </p:txBody>
      </p:sp>
    </p:spTree>
    <p:extLst>
      <p:ext uri="{BB962C8B-B14F-4D97-AF65-F5344CB8AC3E}">
        <p14:creationId xmlns:p14="http://schemas.microsoft.com/office/powerpoint/2010/main" val="2777448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Accelerating Relational Databases by Leveraging Remote Memory and RDMA</a:t>
            </a:r>
          </a:p>
        </p:txBody>
      </p:sp>
      <p:sp>
        <p:nvSpPr>
          <p:cNvPr id="3" name="Subtitle 2"/>
          <p:cNvSpPr>
            <a:spLocks noGrp="1"/>
          </p:cNvSpPr>
          <p:nvPr>
            <p:ph type="subTitle" idx="1"/>
          </p:nvPr>
        </p:nvSpPr>
        <p:spPr/>
        <p:txBody>
          <a:bodyPr>
            <a:normAutofit lnSpcReduction="10000"/>
          </a:bodyPr>
          <a:lstStyle/>
          <a:p>
            <a:r>
              <a:rPr lang="en-US" dirty="0"/>
              <a:t>Feng Li, </a:t>
            </a:r>
            <a:r>
              <a:rPr lang="en-US" dirty="0" err="1"/>
              <a:t>Sudipto</a:t>
            </a:r>
            <a:r>
              <a:rPr lang="en-US" dirty="0"/>
              <a:t> Das, </a:t>
            </a:r>
            <a:r>
              <a:rPr lang="en-US" dirty="0" err="1"/>
              <a:t>Manoj</a:t>
            </a:r>
            <a:r>
              <a:rPr lang="en-US" dirty="0"/>
              <a:t> </a:t>
            </a:r>
            <a:r>
              <a:rPr lang="en-US" dirty="0" err="1"/>
              <a:t>Syamala</a:t>
            </a:r>
            <a:r>
              <a:rPr lang="en-US" dirty="0"/>
              <a:t>, </a:t>
            </a:r>
            <a:r>
              <a:rPr lang="en-US" dirty="0" err="1"/>
              <a:t>Vivek</a:t>
            </a:r>
            <a:r>
              <a:rPr lang="en-US" dirty="0"/>
              <a:t> R. </a:t>
            </a:r>
            <a:r>
              <a:rPr lang="en-US" dirty="0" err="1"/>
              <a:t>Narasayya</a:t>
            </a:r>
            <a:endParaRPr lang="en-US" dirty="0"/>
          </a:p>
          <a:p>
            <a:r>
              <a:rPr lang="en-US" dirty="0"/>
              <a:t>Microsoft Research</a:t>
            </a:r>
          </a:p>
          <a:p>
            <a:endParaRPr lang="en-US" dirty="0"/>
          </a:p>
          <a:p>
            <a:r>
              <a:rPr lang="en-US" dirty="0"/>
              <a:t>Presented by Eric Newberry, University of Michigan</a:t>
            </a:r>
          </a:p>
        </p:txBody>
      </p:sp>
      <p:sp>
        <p:nvSpPr>
          <p:cNvPr id="4" name="Date Placeholder 3"/>
          <p:cNvSpPr>
            <a:spLocks noGrp="1"/>
          </p:cNvSpPr>
          <p:nvPr>
            <p:ph type="dt" sz="half" idx="10"/>
          </p:nvPr>
        </p:nvSpPr>
        <p:spPr/>
        <p:txBody>
          <a:bodyPr/>
          <a:lstStyle/>
          <a:p>
            <a:fld id="{739A753D-4D01-6B43-AED8-C7F86AD863CD}"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endParaRPr lang="en-US" dirty="0"/>
          </a:p>
        </p:txBody>
      </p:sp>
      <p:sp>
        <p:nvSpPr>
          <p:cNvPr id="6" name="Slide Number Placeholder 5"/>
          <p:cNvSpPr>
            <a:spLocks noGrp="1"/>
          </p:cNvSpPr>
          <p:nvPr>
            <p:ph type="sldNum" sz="quarter" idx="12"/>
          </p:nvPr>
        </p:nvSpPr>
        <p:spPr/>
        <p:txBody>
          <a:bodyPr/>
          <a:lstStyle/>
          <a:p>
            <a:fld id="{4EEF9975-6C58-5C4C-8961-54FFA2646BAA}" type="slidenum">
              <a:rPr lang="en-US" smtClean="0"/>
              <a:t>26</a:t>
            </a:fld>
            <a:endParaRPr lang="en-US"/>
          </a:p>
        </p:txBody>
      </p:sp>
    </p:spTree>
    <p:extLst>
      <p:ext uri="{BB962C8B-B14F-4D97-AF65-F5344CB8AC3E}">
        <p14:creationId xmlns:p14="http://schemas.microsoft.com/office/powerpoint/2010/main" val="731820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Memory imbalance between database servers in a cluster</a:t>
            </a:r>
          </a:p>
          <a:p>
            <a:r>
              <a:rPr lang="en-US" dirty="0"/>
              <a:t>RDMA lets us access and modify memory on remote machines</a:t>
            </a:r>
          </a:p>
          <a:p>
            <a:r>
              <a:rPr lang="en-US" dirty="0"/>
              <a:t>Can relational databases (</a:t>
            </a:r>
            <a:r>
              <a:rPr lang="en-US" dirty="0" err="1"/>
              <a:t>RDBMSes</a:t>
            </a:r>
            <a:r>
              <a:rPr lang="en-US" dirty="0"/>
              <a:t>) make use of remote memory to improve their workload performance?</a:t>
            </a:r>
          </a:p>
          <a:p>
            <a:r>
              <a:rPr lang="en-US" dirty="0"/>
              <a:t>Can we do this without requiring significant modifications to existing </a:t>
            </a:r>
            <a:r>
              <a:rPr lang="en-US" dirty="0" err="1"/>
              <a:t>RDBMSes</a:t>
            </a:r>
            <a:r>
              <a:rPr lang="en-US" dirty="0"/>
              <a:t>?</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27</a:t>
            </a:fld>
            <a:endParaRPr lang="en-US"/>
          </a:p>
        </p:txBody>
      </p:sp>
    </p:spTree>
    <p:extLst>
      <p:ext uri="{BB962C8B-B14F-4D97-AF65-F5344CB8AC3E}">
        <p14:creationId xmlns:p14="http://schemas.microsoft.com/office/powerpoint/2010/main" val="4136823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BEEB3-E0D1-4143-86D7-AB9A2B6F6E5E}"/>
              </a:ext>
            </a:extLst>
          </p:cNvPr>
          <p:cNvSpPr>
            <a:spLocks noGrp="1"/>
          </p:cNvSpPr>
          <p:nvPr>
            <p:ph type="title"/>
          </p:nvPr>
        </p:nvSpPr>
        <p:spPr/>
        <p:txBody>
          <a:bodyPr/>
          <a:lstStyle/>
          <a:p>
            <a:r>
              <a:rPr lang="en-US" dirty="0"/>
              <a:t>Background: Related Work</a:t>
            </a:r>
          </a:p>
        </p:txBody>
      </p:sp>
      <p:sp>
        <p:nvSpPr>
          <p:cNvPr id="3" name="Content Placeholder 2">
            <a:extLst>
              <a:ext uri="{FF2B5EF4-FFF2-40B4-BE49-F238E27FC236}">
                <a16:creationId xmlns:a16="http://schemas.microsoft.com/office/drawing/2014/main" id="{BFF3613B-AB64-4C5A-B380-95CE9588525A}"/>
              </a:ext>
            </a:extLst>
          </p:cNvPr>
          <p:cNvSpPr>
            <a:spLocks noGrp="1"/>
          </p:cNvSpPr>
          <p:nvPr>
            <p:ph idx="1"/>
          </p:nvPr>
        </p:nvSpPr>
        <p:spPr/>
        <p:txBody>
          <a:bodyPr/>
          <a:lstStyle/>
          <a:p>
            <a:r>
              <a:rPr lang="en-US" dirty="0"/>
              <a:t>Compute to storage transfers via RDMA (e.g., Teradata Aster Big Analytics Appliance)</a:t>
            </a:r>
          </a:p>
          <a:p>
            <a:r>
              <a:rPr lang="en-US" dirty="0"/>
              <a:t>Network file systems via RDMA (e.g., SMB Direct)</a:t>
            </a:r>
          </a:p>
          <a:p>
            <a:r>
              <a:rPr lang="en-US" dirty="0"/>
              <a:t>RDMA to transfer shared database pages (e.g., DB2 </a:t>
            </a:r>
            <a:r>
              <a:rPr lang="en-US" dirty="0" err="1"/>
              <a:t>Purescale</a:t>
            </a:r>
            <a:r>
              <a:rPr lang="en-US" dirty="0"/>
              <a:t> by IBM)</a:t>
            </a:r>
          </a:p>
          <a:p>
            <a:r>
              <a:rPr lang="en-US" dirty="0"/>
              <a:t>RDMA-based key-value (KV</a:t>
            </a:r>
            <a:r>
              <a:rPr lang="en-US"/>
              <a:t>) stores (e.g., Jose et al, 2011)</a:t>
            </a:r>
            <a:endParaRPr lang="en-US" dirty="0"/>
          </a:p>
        </p:txBody>
      </p:sp>
      <p:sp>
        <p:nvSpPr>
          <p:cNvPr id="4" name="Date Placeholder 3">
            <a:extLst>
              <a:ext uri="{FF2B5EF4-FFF2-40B4-BE49-F238E27FC236}">
                <a16:creationId xmlns:a16="http://schemas.microsoft.com/office/drawing/2014/main" id="{D2284713-4E47-45C2-95DC-B55DDF6BDC4F}"/>
              </a:ext>
            </a:extLst>
          </p:cNvPr>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a:extLst>
              <a:ext uri="{FF2B5EF4-FFF2-40B4-BE49-F238E27FC236}">
                <a16:creationId xmlns:a16="http://schemas.microsoft.com/office/drawing/2014/main" id="{D79173B9-B97E-44C0-BD39-14DDB535EEB7}"/>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A03E5B97-5ECE-48F8-A108-FABBFFFE2F8C}"/>
              </a:ext>
            </a:extLst>
          </p:cNvPr>
          <p:cNvSpPr>
            <a:spLocks noGrp="1"/>
          </p:cNvSpPr>
          <p:nvPr>
            <p:ph type="sldNum" sz="quarter" idx="12"/>
          </p:nvPr>
        </p:nvSpPr>
        <p:spPr/>
        <p:txBody>
          <a:bodyPr/>
          <a:lstStyle/>
          <a:p>
            <a:fld id="{4EEF9975-6C58-5C4C-8961-54FFA2646BAA}" type="slidenum">
              <a:rPr lang="en-US" smtClean="0"/>
              <a:t>28</a:t>
            </a:fld>
            <a:endParaRPr lang="en-US"/>
          </a:p>
        </p:txBody>
      </p:sp>
    </p:spTree>
    <p:extLst>
      <p:ext uri="{BB962C8B-B14F-4D97-AF65-F5344CB8AC3E}">
        <p14:creationId xmlns:p14="http://schemas.microsoft.com/office/powerpoint/2010/main" val="3804283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Cache Extension</a:t>
            </a:r>
          </a:p>
        </p:txBody>
      </p:sp>
      <p:sp>
        <p:nvSpPr>
          <p:cNvPr id="3" name="Content Placeholder 2"/>
          <p:cNvSpPr>
            <a:spLocks noGrp="1"/>
          </p:cNvSpPr>
          <p:nvPr>
            <p:ph idx="1"/>
          </p:nvPr>
        </p:nvSpPr>
        <p:spPr/>
        <p:txBody>
          <a:bodyPr/>
          <a:lstStyle/>
          <a:p>
            <a:r>
              <a:rPr lang="en-US" dirty="0"/>
              <a:t>Cache evicted entries in remote memory</a:t>
            </a:r>
          </a:p>
          <a:p>
            <a:r>
              <a:rPr lang="en-US" dirty="0"/>
              <a:t>Allows for a second tier of cache</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29</a:t>
            </a:fld>
            <a:endParaRPr lang="en-US"/>
          </a:p>
        </p:txBody>
      </p:sp>
    </p:spTree>
    <p:extLst>
      <p:ext uri="{BB962C8B-B14F-4D97-AF65-F5344CB8AC3E}">
        <p14:creationId xmlns:p14="http://schemas.microsoft.com/office/powerpoint/2010/main" val="369391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63509-B9E4-461E-BC43-686141BD53E2}"/>
              </a:ext>
            </a:extLst>
          </p:cNvPr>
          <p:cNvSpPr>
            <a:spLocks noGrp="1"/>
          </p:cNvSpPr>
          <p:nvPr>
            <p:ph type="title"/>
          </p:nvPr>
        </p:nvSpPr>
        <p:spPr>
          <a:xfrm>
            <a:off x="838200" y="365125"/>
            <a:ext cx="10515600" cy="1325563"/>
          </a:xfrm>
        </p:spPr>
        <p:txBody>
          <a:bodyPr/>
          <a:lstStyle/>
          <a:p>
            <a:r>
              <a:rPr lang="en-US" dirty="0"/>
              <a:t>Motivation</a:t>
            </a:r>
          </a:p>
        </p:txBody>
      </p:sp>
      <p:sp>
        <p:nvSpPr>
          <p:cNvPr id="3" name="Content Placeholder 2">
            <a:extLst>
              <a:ext uri="{FF2B5EF4-FFF2-40B4-BE49-F238E27FC236}">
                <a16:creationId xmlns:a16="http://schemas.microsoft.com/office/drawing/2014/main" id="{812E880B-844B-49CE-B679-E5AB62682718}"/>
              </a:ext>
            </a:extLst>
          </p:cNvPr>
          <p:cNvSpPr>
            <a:spLocks noGrp="1"/>
          </p:cNvSpPr>
          <p:nvPr>
            <p:ph idx="1"/>
          </p:nvPr>
        </p:nvSpPr>
        <p:spPr>
          <a:xfrm>
            <a:off x="838200" y="1825625"/>
            <a:ext cx="4908572" cy="4351338"/>
          </a:xfrm>
        </p:spPr>
        <p:txBody>
          <a:bodyPr/>
          <a:lstStyle/>
          <a:p>
            <a:r>
              <a:rPr lang="en-US" dirty="0"/>
              <a:t>Significant memory imbalance present on real clusters</a:t>
            </a:r>
          </a:p>
          <a:p>
            <a:r>
              <a:rPr lang="en-US" dirty="0"/>
              <a:t>Some machines w/ high memory utilization,</a:t>
            </a:r>
            <a:br>
              <a:rPr lang="en-US" dirty="0"/>
            </a:br>
            <a:r>
              <a:rPr lang="en-US" dirty="0"/>
              <a:t>some w/ comparatively little</a:t>
            </a:r>
          </a:p>
        </p:txBody>
      </p:sp>
      <p:sp>
        <p:nvSpPr>
          <p:cNvPr id="4" name="Date Placeholder 3">
            <a:extLst>
              <a:ext uri="{FF2B5EF4-FFF2-40B4-BE49-F238E27FC236}">
                <a16:creationId xmlns:a16="http://schemas.microsoft.com/office/drawing/2014/main" id="{490F7ECE-22C7-48A2-8DEB-02CFF0D411F1}"/>
              </a:ext>
            </a:extLst>
          </p:cNvPr>
          <p:cNvSpPr>
            <a:spLocks noGrp="1"/>
          </p:cNvSpPr>
          <p:nvPr>
            <p:ph type="dt" sz="half" idx="10"/>
          </p:nvPr>
        </p:nvSpPr>
        <p:spPr>
          <a:xfrm>
            <a:off x="838200" y="6356350"/>
            <a:ext cx="2743200" cy="365125"/>
          </a:xfrm>
        </p:spPr>
        <p:txBody>
          <a:bodyPr/>
          <a:lstStyle/>
          <a:p>
            <a:fld id="{2076D3A3-091C-5A44-967E-898C9AADDEA5}" type="datetime1">
              <a:rPr lang="en-US" smtClean="0"/>
              <a:t>4/7/2019</a:t>
            </a:fld>
            <a:endParaRPr lang="en-US"/>
          </a:p>
        </p:txBody>
      </p:sp>
      <p:sp>
        <p:nvSpPr>
          <p:cNvPr id="5" name="Footer Placeholder 4">
            <a:extLst>
              <a:ext uri="{FF2B5EF4-FFF2-40B4-BE49-F238E27FC236}">
                <a16:creationId xmlns:a16="http://schemas.microsoft.com/office/drawing/2014/main" id="{2D9C8546-5329-409C-AA22-135B4C618A0F}"/>
              </a:ext>
            </a:extLst>
          </p:cNvPr>
          <p:cNvSpPr>
            <a:spLocks noGrp="1"/>
          </p:cNvSpPr>
          <p:nvPr>
            <p:ph type="ftr" sz="quarter" idx="11"/>
          </p:nvPr>
        </p:nvSpPr>
        <p:spPr>
          <a:xfrm>
            <a:off x="4038600" y="6356350"/>
            <a:ext cx="4114800" cy="365125"/>
          </a:xfrm>
        </p:spPr>
        <p:txBody>
          <a:bodyPr/>
          <a:lstStyle/>
          <a:p>
            <a:r>
              <a:rPr lang="en-US"/>
              <a:t>EECS 598 – W19</a:t>
            </a:r>
          </a:p>
        </p:txBody>
      </p:sp>
      <p:sp>
        <p:nvSpPr>
          <p:cNvPr id="6" name="Slide Number Placeholder 5">
            <a:extLst>
              <a:ext uri="{FF2B5EF4-FFF2-40B4-BE49-F238E27FC236}">
                <a16:creationId xmlns:a16="http://schemas.microsoft.com/office/drawing/2014/main" id="{BB622EB8-E116-4E9A-ACE8-4EEFECA4E6DE}"/>
              </a:ext>
            </a:extLst>
          </p:cNvPr>
          <p:cNvSpPr>
            <a:spLocks noGrp="1"/>
          </p:cNvSpPr>
          <p:nvPr>
            <p:ph type="sldNum" sz="quarter" idx="12"/>
          </p:nvPr>
        </p:nvSpPr>
        <p:spPr>
          <a:xfrm>
            <a:off x="8610600" y="6356350"/>
            <a:ext cx="2743200" cy="365125"/>
          </a:xfrm>
        </p:spPr>
        <p:txBody>
          <a:bodyPr/>
          <a:lstStyle/>
          <a:p>
            <a:fld id="{4EEF9975-6C58-5C4C-8961-54FFA2646BAA}" type="slidenum">
              <a:rPr lang="en-US" smtClean="0"/>
              <a:t>3</a:t>
            </a:fld>
            <a:endParaRPr lang="en-US"/>
          </a:p>
        </p:txBody>
      </p:sp>
      <p:pic>
        <p:nvPicPr>
          <p:cNvPr id="9" name="Picture 8">
            <a:extLst>
              <a:ext uri="{FF2B5EF4-FFF2-40B4-BE49-F238E27FC236}">
                <a16:creationId xmlns:a16="http://schemas.microsoft.com/office/drawing/2014/main" id="{8F7A2759-1084-41C4-A541-D822A0B946FE}"/>
              </a:ext>
            </a:extLst>
          </p:cNvPr>
          <p:cNvPicPr>
            <a:picLocks noChangeAspect="1"/>
          </p:cNvPicPr>
          <p:nvPr/>
        </p:nvPicPr>
        <p:blipFill>
          <a:blip r:embed="rId3"/>
          <a:stretch>
            <a:fillRect/>
          </a:stretch>
        </p:blipFill>
        <p:spPr>
          <a:xfrm>
            <a:off x="5746772" y="2130764"/>
            <a:ext cx="6445228" cy="3741060"/>
          </a:xfrm>
          <a:prstGeom prst="rect">
            <a:avLst/>
          </a:prstGeom>
        </p:spPr>
      </p:pic>
      <p:sp>
        <p:nvSpPr>
          <p:cNvPr id="8" name="TextBox 7"/>
          <p:cNvSpPr txBox="1"/>
          <p:nvPr/>
        </p:nvSpPr>
        <p:spPr>
          <a:xfrm>
            <a:off x="7794408" y="5990659"/>
            <a:ext cx="3384260" cy="246221"/>
          </a:xfrm>
          <a:prstGeom prst="rect">
            <a:avLst/>
          </a:prstGeom>
          <a:noFill/>
        </p:spPr>
        <p:txBody>
          <a:bodyPr wrap="none" rtlCol="0">
            <a:spAutoFit/>
          </a:bodyPr>
          <a:lstStyle/>
          <a:p>
            <a:r>
              <a:rPr lang="en-US" sz="1000" dirty="0"/>
              <a:t>J. </a:t>
            </a:r>
            <a:r>
              <a:rPr lang="en-US" sz="1000" dirty="0" err="1"/>
              <a:t>Gu</a:t>
            </a:r>
            <a:r>
              <a:rPr lang="en-US" sz="1000" dirty="0"/>
              <a:t> et al, “Efficient Memory Disaggregation with </a:t>
            </a:r>
            <a:r>
              <a:rPr lang="en-US" sz="1000" dirty="0" err="1"/>
              <a:t>Infiniswap</a:t>
            </a:r>
            <a:r>
              <a:rPr lang="en-US" sz="1000" dirty="0"/>
              <a:t>”</a:t>
            </a:r>
          </a:p>
        </p:txBody>
      </p:sp>
    </p:spTree>
    <p:extLst>
      <p:ext uri="{BB962C8B-B14F-4D97-AF65-F5344CB8AC3E}">
        <p14:creationId xmlns:p14="http://schemas.microsoft.com/office/powerpoint/2010/main" val="2655214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Temporary Data Storage</a:t>
            </a:r>
          </a:p>
        </p:txBody>
      </p:sp>
      <p:sp>
        <p:nvSpPr>
          <p:cNvPr id="3" name="Content Placeholder 2"/>
          <p:cNvSpPr>
            <a:spLocks noGrp="1"/>
          </p:cNvSpPr>
          <p:nvPr>
            <p:ph idx="1"/>
          </p:nvPr>
        </p:nvSpPr>
        <p:spPr/>
        <p:txBody>
          <a:bodyPr/>
          <a:lstStyle/>
          <a:p>
            <a:r>
              <a:rPr lang="en-US" dirty="0"/>
              <a:t>Queries can generate lots of intermediate data</a:t>
            </a:r>
          </a:p>
          <a:p>
            <a:r>
              <a:rPr lang="en-US" dirty="0"/>
              <a:t>Existing systems: If can’t fit in memory, spill to file (slow)</a:t>
            </a:r>
          </a:p>
          <a:p>
            <a:r>
              <a:rPr lang="en-US" dirty="0"/>
              <a:t>Instead, use remote memory (faster)</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30</a:t>
            </a:fld>
            <a:endParaRPr lang="en-US"/>
          </a:p>
        </p:txBody>
      </p:sp>
    </p:spTree>
    <p:extLst>
      <p:ext uri="{BB962C8B-B14F-4D97-AF65-F5344CB8AC3E}">
        <p14:creationId xmlns:p14="http://schemas.microsoft.com/office/powerpoint/2010/main" val="289432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Semantic Caching</a:t>
            </a:r>
          </a:p>
        </p:txBody>
      </p:sp>
      <p:sp>
        <p:nvSpPr>
          <p:cNvPr id="3" name="Content Placeholder 2"/>
          <p:cNvSpPr>
            <a:spLocks noGrp="1"/>
          </p:cNvSpPr>
          <p:nvPr>
            <p:ph idx="1"/>
          </p:nvPr>
        </p:nvSpPr>
        <p:spPr/>
        <p:txBody>
          <a:bodyPr/>
          <a:lstStyle/>
          <a:p>
            <a:r>
              <a:rPr lang="en-US" dirty="0"/>
              <a:t>Cache query input and results for use with future queries</a:t>
            </a:r>
          </a:p>
          <a:p>
            <a:r>
              <a:rPr lang="en-US" dirty="0"/>
              <a:t>Normally part of applications, but abstracting into RDBMS can simplify use of this feature</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31</a:t>
            </a:fld>
            <a:endParaRPr lang="en-US"/>
          </a:p>
        </p:txBody>
      </p:sp>
    </p:spTree>
    <p:extLst>
      <p:ext uri="{BB962C8B-B14F-4D97-AF65-F5344CB8AC3E}">
        <p14:creationId xmlns:p14="http://schemas.microsoft.com/office/powerpoint/2010/main" val="1734168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Buffer Pool Priming</a:t>
            </a:r>
          </a:p>
        </p:txBody>
      </p:sp>
      <p:sp>
        <p:nvSpPr>
          <p:cNvPr id="3" name="Content Placeholder 2"/>
          <p:cNvSpPr>
            <a:spLocks noGrp="1"/>
          </p:cNvSpPr>
          <p:nvPr>
            <p:ph idx="1"/>
          </p:nvPr>
        </p:nvSpPr>
        <p:spPr/>
        <p:txBody>
          <a:bodyPr/>
          <a:lstStyle/>
          <a:p>
            <a:r>
              <a:rPr lang="en-US" dirty="0"/>
              <a:t>Large clusters provide multiple copies of database to provide high availability</a:t>
            </a:r>
          </a:p>
          <a:p>
            <a:r>
              <a:rPr lang="en-US" dirty="0"/>
              <a:t>Primary database updates secondary database(s) with transactions</a:t>
            </a:r>
          </a:p>
          <a:p>
            <a:r>
              <a:rPr lang="en-US" dirty="0"/>
              <a:t>If primary and secondary switch roles, new primary will start off with empty buffer pool =&gt; reduced performance</a:t>
            </a:r>
          </a:p>
          <a:p>
            <a:r>
              <a:rPr lang="en-US" dirty="0"/>
              <a:t>Some types of replication allow transfer of buffer cache between replicas</a:t>
            </a:r>
          </a:p>
          <a:p>
            <a:r>
              <a:rPr lang="en-US" dirty="0"/>
              <a:t>RDMA can speed up this transfer</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32</a:t>
            </a:fld>
            <a:endParaRPr lang="en-US"/>
          </a:p>
        </p:txBody>
      </p:sp>
    </p:spTree>
    <p:extLst>
      <p:ext uri="{BB962C8B-B14F-4D97-AF65-F5344CB8AC3E}">
        <p14:creationId xmlns:p14="http://schemas.microsoft.com/office/powerpoint/2010/main" val="3090681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Overview</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dirty="0"/>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33</a:t>
            </a:fld>
            <a:endParaRPr lang="en-US"/>
          </a:p>
        </p:txBody>
      </p:sp>
      <p:pic>
        <p:nvPicPr>
          <p:cNvPr id="7" name="Picture 6"/>
          <p:cNvPicPr>
            <a:picLocks noChangeAspect="1"/>
          </p:cNvPicPr>
          <p:nvPr/>
        </p:nvPicPr>
        <p:blipFill>
          <a:blip r:embed="rId3"/>
          <a:stretch>
            <a:fillRect/>
          </a:stretch>
        </p:blipFill>
        <p:spPr>
          <a:xfrm>
            <a:off x="5769428" y="1313594"/>
            <a:ext cx="6422572" cy="4768118"/>
          </a:xfrm>
          <a:prstGeom prst="rect">
            <a:avLst/>
          </a:prstGeom>
        </p:spPr>
      </p:pic>
      <p:sp>
        <p:nvSpPr>
          <p:cNvPr id="8" name="TextBox 7">
            <a:extLst>
              <a:ext uri="{FF2B5EF4-FFF2-40B4-BE49-F238E27FC236}">
                <a16:creationId xmlns:a16="http://schemas.microsoft.com/office/drawing/2014/main" id="{C8E7857C-31BE-46E1-AF04-B46C4DA8031C}"/>
              </a:ext>
            </a:extLst>
          </p:cNvPr>
          <p:cNvSpPr txBox="1"/>
          <p:nvPr/>
        </p:nvSpPr>
        <p:spPr>
          <a:xfrm>
            <a:off x="6574446" y="6053852"/>
            <a:ext cx="4812536" cy="246221"/>
          </a:xfrm>
          <a:prstGeom prst="rect">
            <a:avLst/>
          </a:prstGeom>
          <a:noFill/>
        </p:spPr>
        <p:txBody>
          <a:bodyPr wrap="none" rtlCol="0">
            <a:spAutoFit/>
          </a:bodyPr>
          <a:lstStyle/>
          <a:p>
            <a:r>
              <a:rPr lang="en-US" sz="1000" dirty="0"/>
              <a:t>F. Li et al, “Accelerating Relational Databases by Leveraging Remote Memory and RDMA”</a:t>
            </a:r>
          </a:p>
        </p:txBody>
      </p:sp>
      <p:sp>
        <p:nvSpPr>
          <p:cNvPr id="9" name="Content Placeholder 2"/>
          <p:cNvSpPr>
            <a:spLocks noGrp="1"/>
          </p:cNvSpPr>
          <p:nvPr>
            <p:ph idx="1"/>
          </p:nvPr>
        </p:nvSpPr>
        <p:spPr>
          <a:xfrm>
            <a:off x="838200" y="1825625"/>
            <a:ext cx="4931228" cy="4351338"/>
          </a:xfrm>
        </p:spPr>
        <p:txBody>
          <a:bodyPr>
            <a:normAutofit fontScale="92500" lnSpcReduction="10000"/>
          </a:bodyPr>
          <a:lstStyle/>
          <a:p>
            <a:r>
              <a:rPr lang="en-US" dirty="0" err="1"/>
              <a:t>RDBMSes</a:t>
            </a:r>
            <a:r>
              <a:rPr lang="en-US" dirty="0"/>
              <a:t> require control over which data resident in memory</a:t>
            </a:r>
          </a:p>
          <a:p>
            <a:r>
              <a:rPr lang="en-US" dirty="0"/>
              <a:t>Centralized “memory broker” to track + “lease” remote memory</a:t>
            </a:r>
          </a:p>
          <a:p>
            <a:r>
              <a:rPr lang="en-US" dirty="0"/>
              <a:t>Remote memory organized into blocks accessed via a file API</a:t>
            </a:r>
          </a:p>
          <a:p>
            <a:r>
              <a:rPr lang="en-US" dirty="0"/>
              <a:t>Register remote memory regions with RDMA NIC upon initialization</a:t>
            </a:r>
          </a:p>
          <a:p>
            <a:endParaRPr lang="en-US" dirty="0"/>
          </a:p>
        </p:txBody>
      </p:sp>
    </p:spTree>
    <p:extLst>
      <p:ext uri="{BB962C8B-B14F-4D97-AF65-F5344CB8AC3E}">
        <p14:creationId xmlns:p14="http://schemas.microsoft.com/office/powerpoint/2010/main" val="33029262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Memory Abstraction</a:t>
            </a:r>
          </a:p>
        </p:txBody>
      </p:sp>
      <p:sp>
        <p:nvSpPr>
          <p:cNvPr id="3" name="Content Placeholder 2"/>
          <p:cNvSpPr>
            <a:spLocks noGrp="1"/>
          </p:cNvSpPr>
          <p:nvPr>
            <p:ph idx="1"/>
          </p:nvPr>
        </p:nvSpPr>
        <p:spPr/>
        <p:txBody>
          <a:bodyPr/>
          <a:lstStyle/>
          <a:p>
            <a:r>
              <a:rPr lang="en-US" dirty="0"/>
              <a:t>In-block memory abstraction</a:t>
            </a:r>
          </a:p>
          <a:p>
            <a:r>
              <a:rPr lang="en-US" dirty="0"/>
              <a:t>Similar to existing abstraction used by databases to manage memory</a:t>
            </a:r>
          </a:p>
          <a:p>
            <a:r>
              <a:rPr lang="en-US" dirty="0"/>
              <a:t>Fixed-sized blocks, read/written w/ block ID, offset, size of data</a:t>
            </a:r>
          </a:p>
          <a:p>
            <a:pPr lvl="1"/>
            <a:r>
              <a:rPr lang="en-US" dirty="0"/>
              <a:t>Allows for selective operations (saves bandwidth)</a:t>
            </a:r>
          </a:p>
          <a:p>
            <a:r>
              <a:rPr lang="en-US" dirty="0"/>
              <a:t>Blocks accessed via a simple file API “shim”</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34</a:t>
            </a:fld>
            <a:endParaRPr lang="en-US"/>
          </a:p>
        </p:txBody>
      </p:sp>
    </p:spTree>
    <p:extLst>
      <p:ext uri="{BB962C8B-B14F-4D97-AF65-F5344CB8AC3E}">
        <p14:creationId xmlns:p14="http://schemas.microsoft.com/office/powerpoint/2010/main" val="1881096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Synchronous vs. Asynchronous</a:t>
            </a:r>
          </a:p>
        </p:txBody>
      </p:sp>
      <p:sp>
        <p:nvSpPr>
          <p:cNvPr id="3" name="Content Placeholder 2"/>
          <p:cNvSpPr>
            <a:spLocks noGrp="1"/>
          </p:cNvSpPr>
          <p:nvPr>
            <p:ph idx="1"/>
          </p:nvPr>
        </p:nvSpPr>
        <p:spPr/>
        <p:txBody>
          <a:bodyPr/>
          <a:lstStyle/>
          <a:p>
            <a:r>
              <a:rPr lang="en-US" dirty="0"/>
              <a:t>Existing databases use asynchronous ops for disk I/O</a:t>
            </a:r>
          </a:p>
          <a:p>
            <a:pPr lvl="1"/>
            <a:r>
              <a:rPr lang="en-US" dirty="0"/>
              <a:t>Masks latency of using disk</a:t>
            </a:r>
          </a:p>
          <a:p>
            <a:r>
              <a:rPr lang="en-US" dirty="0"/>
              <a:t>Context switching and other latencies become more pronounced with lower network I/O latencies</a:t>
            </a:r>
          </a:p>
          <a:p>
            <a:r>
              <a:rPr lang="en-US" dirty="0"/>
              <a:t>Therefore, use synchronous I/O for RDMA ops</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35</a:t>
            </a:fld>
            <a:endParaRPr lang="en-US"/>
          </a:p>
        </p:txBody>
      </p:sp>
    </p:spTree>
    <p:extLst>
      <p:ext uri="{BB962C8B-B14F-4D97-AF65-F5344CB8AC3E}">
        <p14:creationId xmlns:p14="http://schemas.microsoft.com/office/powerpoint/2010/main" val="434722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Scalability</a:t>
            </a:r>
          </a:p>
        </p:txBody>
      </p:sp>
      <p:sp>
        <p:nvSpPr>
          <p:cNvPr id="3" name="Content Placeholder 2"/>
          <p:cNvSpPr>
            <a:spLocks noGrp="1"/>
          </p:cNvSpPr>
          <p:nvPr>
            <p:ph idx="1"/>
          </p:nvPr>
        </p:nvSpPr>
        <p:spPr/>
        <p:txBody>
          <a:bodyPr/>
          <a:lstStyle/>
          <a:p>
            <a:r>
              <a:rPr lang="en-US" dirty="0"/>
              <a:t>Centralized controller</a:t>
            </a:r>
          </a:p>
          <a:p>
            <a:r>
              <a:rPr lang="en-US" dirty="0"/>
              <a:t>Not involved in data plane (RDMA READs and WRITEs)</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36</a:t>
            </a:fld>
            <a:endParaRPr lang="en-US"/>
          </a:p>
        </p:txBody>
      </p:sp>
    </p:spTree>
    <p:extLst>
      <p:ext uri="{BB962C8B-B14F-4D97-AF65-F5344CB8AC3E}">
        <p14:creationId xmlns:p14="http://schemas.microsoft.com/office/powerpoint/2010/main" val="2496427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Fault Tolerance and Availability</a:t>
            </a:r>
          </a:p>
        </p:txBody>
      </p:sp>
      <p:sp>
        <p:nvSpPr>
          <p:cNvPr id="3" name="Content Placeholder 2"/>
          <p:cNvSpPr>
            <a:spLocks noGrp="1"/>
          </p:cNvSpPr>
          <p:nvPr>
            <p:ph idx="1"/>
          </p:nvPr>
        </p:nvSpPr>
        <p:spPr/>
        <p:txBody>
          <a:bodyPr/>
          <a:lstStyle/>
          <a:p>
            <a:r>
              <a:rPr lang="en-US" dirty="0"/>
              <a:t>Centralized controller</a:t>
            </a:r>
          </a:p>
          <a:p>
            <a:pPr lvl="1"/>
            <a:r>
              <a:rPr lang="en-US" dirty="0"/>
              <a:t>Because state is kept in Zookeeper, recovered or newly elected controller can seamlessly take over</a:t>
            </a:r>
          </a:p>
          <a:p>
            <a:r>
              <a:rPr lang="en-US" dirty="0"/>
              <a:t>Possible for remote memory to be implemented in redundant and highly available manner</a:t>
            </a:r>
          </a:p>
          <a:p>
            <a:pPr lvl="1"/>
            <a:r>
              <a:rPr lang="en-US" dirty="0"/>
              <a:t>However, this is complicated to implement</a:t>
            </a:r>
          </a:p>
          <a:p>
            <a:pPr lvl="1"/>
            <a:r>
              <a:rPr lang="en-US" dirty="0"/>
              <a:t>Therefore, this memory should only be used to improve performance</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37</a:t>
            </a:fld>
            <a:endParaRPr lang="en-US"/>
          </a:p>
        </p:txBody>
      </p:sp>
    </p:spTree>
    <p:extLst>
      <p:ext uri="{BB962C8B-B14F-4D97-AF65-F5344CB8AC3E}">
        <p14:creationId xmlns:p14="http://schemas.microsoft.com/office/powerpoint/2010/main" val="12783291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r>
              <a:rPr lang="en-US" dirty="0"/>
              <a:t>Microsoft SQL Server</a:t>
            </a:r>
          </a:p>
          <a:p>
            <a:r>
              <a:rPr lang="en-US" dirty="0"/>
              <a:t>RDMA ops performed using Network Direct Service Provider Interface (NDSPI) – Windows specific</a:t>
            </a:r>
          </a:p>
          <a:p>
            <a:r>
              <a:rPr lang="en-US" dirty="0"/>
              <a:t>Memory regions treated as simple file system w/ “shim” layer</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38</a:t>
            </a:fld>
            <a:endParaRPr lang="en-US"/>
          </a:p>
        </p:txBody>
      </p:sp>
    </p:spTree>
    <p:extLst>
      <p:ext uri="{BB962C8B-B14F-4D97-AF65-F5344CB8AC3E}">
        <p14:creationId xmlns:p14="http://schemas.microsoft.com/office/powerpoint/2010/main" val="480758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Experimental Setup</a:t>
            </a:r>
          </a:p>
        </p:txBody>
      </p:sp>
      <p:sp>
        <p:nvSpPr>
          <p:cNvPr id="3" name="Content Placeholder 2"/>
          <p:cNvSpPr>
            <a:spLocks noGrp="1"/>
          </p:cNvSpPr>
          <p:nvPr>
            <p:ph idx="1"/>
          </p:nvPr>
        </p:nvSpPr>
        <p:spPr/>
        <p:txBody>
          <a:bodyPr/>
          <a:lstStyle/>
          <a:p>
            <a:r>
              <a:rPr lang="en-US" dirty="0"/>
              <a:t>10-node cluster using </a:t>
            </a:r>
            <a:r>
              <a:rPr lang="en-US" dirty="0" err="1"/>
              <a:t>Infiniband</a:t>
            </a:r>
            <a:r>
              <a:rPr lang="en-US" dirty="0"/>
              <a:t> (56 </a:t>
            </a:r>
            <a:r>
              <a:rPr lang="en-US" dirty="0" err="1"/>
              <a:t>Gbps</a:t>
            </a:r>
            <a:r>
              <a:rPr lang="en-US" dirty="0"/>
              <a:t>)</a:t>
            </a:r>
          </a:p>
          <a:p>
            <a:r>
              <a:rPr lang="en-US" dirty="0"/>
              <a:t>384 GBs of RAM on each node</a:t>
            </a:r>
          </a:p>
          <a:p>
            <a:r>
              <a:rPr lang="en-US" dirty="0"/>
              <a:t>Windows Server 2012 R2</a:t>
            </a:r>
          </a:p>
          <a:p>
            <a:r>
              <a:rPr lang="en-US" dirty="0"/>
              <a:t>Microsoft SQL Server (custom un-optimized build)</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39</a:t>
            </a:fld>
            <a:endParaRPr lang="en-US"/>
          </a:p>
        </p:txBody>
      </p:sp>
    </p:spTree>
    <p:extLst>
      <p:ext uri="{BB962C8B-B14F-4D97-AF65-F5344CB8AC3E}">
        <p14:creationId xmlns:p14="http://schemas.microsoft.com/office/powerpoint/2010/main" val="3094685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Traditional swap devices (</a:t>
            </a:r>
            <a:r>
              <a:rPr lang="en-US" dirty="0" err="1"/>
              <a:t>e.g</a:t>
            </a:r>
            <a:r>
              <a:rPr lang="en-US" dirty="0"/>
              <a:t>, HDDs) are costly</a:t>
            </a:r>
          </a:p>
          <a:p>
            <a:r>
              <a:rPr lang="en-US" dirty="0"/>
              <a:t>Significant imbalance in memory usage between machines</a:t>
            </a:r>
          </a:p>
          <a:p>
            <a:r>
              <a:rPr lang="en-US" dirty="0"/>
              <a:t>What if we could use free memory in other machines as swap?</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4</a:t>
            </a:fld>
            <a:endParaRPr lang="en-US"/>
          </a:p>
        </p:txBody>
      </p:sp>
    </p:spTree>
    <p:extLst>
      <p:ext uri="{BB962C8B-B14F-4D97-AF65-F5344CB8AC3E}">
        <p14:creationId xmlns:p14="http://schemas.microsoft.com/office/powerpoint/2010/main" val="27318295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Evaluated Designs</a:t>
            </a:r>
          </a:p>
        </p:txBody>
      </p:sp>
      <p:sp>
        <p:nvSpPr>
          <p:cNvPr id="3" name="Content Placeholder 2"/>
          <p:cNvSpPr>
            <a:spLocks noGrp="1"/>
          </p:cNvSpPr>
          <p:nvPr>
            <p:ph idx="1"/>
          </p:nvPr>
        </p:nvSpPr>
        <p:spPr/>
        <p:txBody>
          <a:bodyPr/>
          <a:lstStyle/>
          <a:p>
            <a:r>
              <a:rPr lang="en-US" dirty="0"/>
              <a:t>HDD – excess memory satisfied by HDD</a:t>
            </a:r>
          </a:p>
          <a:p>
            <a:r>
              <a:rPr lang="en-US" dirty="0"/>
              <a:t>HDD+SSD – excess memory satisfied by SSD and/or HDD</a:t>
            </a:r>
          </a:p>
          <a:p>
            <a:r>
              <a:rPr lang="en-US" dirty="0" err="1"/>
              <a:t>SMB+RamDrive</a:t>
            </a:r>
            <a:r>
              <a:rPr lang="en-US" dirty="0"/>
              <a:t> – remote memory over SMB (TCP/IP) and </a:t>
            </a:r>
            <a:r>
              <a:rPr lang="en-US" dirty="0" err="1"/>
              <a:t>RamDrive</a:t>
            </a:r>
            <a:endParaRPr lang="en-US" dirty="0"/>
          </a:p>
          <a:p>
            <a:r>
              <a:rPr lang="en-US" dirty="0" err="1"/>
              <a:t>SMBDirect+RamDrive</a:t>
            </a:r>
            <a:r>
              <a:rPr lang="en-US" dirty="0"/>
              <a:t> – remote memory over </a:t>
            </a:r>
            <a:r>
              <a:rPr lang="en-US" dirty="0" err="1"/>
              <a:t>SMBDirect</a:t>
            </a:r>
            <a:r>
              <a:rPr lang="en-US" dirty="0"/>
              <a:t> (RDMA) and </a:t>
            </a:r>
            <a:r>
              <a:rPr lang="en-US" dirty="0" err="1"/>
              <a:t>RamDrive</a:t>
            </a:r>
            <a:endParaRPr lang="en-US" dirty="0"/>
          </a:p>
          <a:p>
            <a:r>
              <a:rPr lang="en-US" dirty="0"/>
              <a:t>“Custom” – file API over NDSPI (RDMA)</a:t>
            </a:r>
          </a:p>
          <a:p>
            <a:r>
              <a:rPr lang="en-US" dirty="0"/>
              <a:t>Local Memory – all necessary memory can be used locally (“optimal” result)</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40</a:t>
            </a:fld>
            <a:endParaRPr lang="en-US"/>
          </a:p>
        </p:txBody>
      </p:sp>
    </p:spTree>
    <p:extLst>
      <p:ext uri="{BB962C8B-B14F-4D97-AF65-F5344CB8AC3E}">
        <p14:creationId xmlns:p14="http://schemas.microsoft.com/office/powerpoint/2010/main" val="30077900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I/O Throughput and Latency</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41</a:t>
            </a:fld>
            <a:endParaRPr lang="en-US"/>
          </a:p>
        </p:txBody>
      </p:sp>
      <p:pic>
        <p:nvPicPr>
          <p:cNvPr id="7" name="Picture 6"/>
          <p:cNvPicPr>
            <a:picLocks noChangeAspect="1"/>
          </p:cNvPicPr>
          <p:nvPr/>
        </p:nvPicPr>
        <p:blipFill>
          <a:blip r:embed="rId3"/>
          <a:stretch>
            <a:fillRect/>
          </a:stretch>
        </p:blipFill>
        <p:spPr>
          <a:xfrm>
            <a:off x="0" y="2272846"/>
            <a:ext cx="5695197" cy="3087461"/>
          </a:xfrm>
          <a:prstGeom prst="rect">
            <a:avLst/>
          </a:prstGeom>
        </p:spPr>
      </p:pic>
      <p:pic>
        <p:nvPicPr>
          <p:cNvPr id="8" name="Picture 7"/>
          <p:cNvPicPr>
            <a:picLocks noChangeAspect="1"/>
          </p:cNvPicPr>
          <p:nvPr/>
        </p:nvPicPr>
        <p:blipFill>
          <a:blip r:embed="rId4"/>
          <a:stretch>
            <a:fillRect/>
          </a:stretch>
        </p:blipFill>
        <p:spPr>
          <a:xfrm>
            <a:off x="5932278" y="2204186"/>
            <a:ext cx="5954922" cy="3224780"/>
          </a:xfrm>
          <a:prstGeom prst="rect">
            <a:avLst/>
          </a:prstGeom>
        </p:spPr>
      </p:pic>
      <p:sp>
        <p:nvSpPr>
          <p:cNvPr id="9" name="TextBox 8">
            <a:extLst>
              <a:ext uri="{FF2B5EF4-FFF2-40B4-BE49-F238E27FC236}">
                <a16:creationId xmlns:a16="http://schemas.microsoft.com/office/drawing/2014/main" id="{C8E7857C-31BE-46E1-AF04-B46C4DA8031C}"/>
              </a:ext>
            </a:extLst>
          </p:cNvPr>
          <p:cNvSpPr txBox="1"/>
          <p:nvPr/>
        </p:nvSpPr>
        <p:spPr>
          <a:xfrm>
            <a:off x="838200" y="5360307"/>
            <a:ext cx="4812536" cy="246221"/>
          </a:xfrm>
          <a:prstGeom prst="rect">
            <a:avLst/>
          </a:prstGeom>
          <a:noFill/>
        </p:spPr>
        <p:txBody>
          <a:bodyPr wrap="none" rtlCol="0">
            <a:spAutoFit/>
          </a:bodyPr>
          <a:lstStyle/>
          <a:p>
            <a:r>
              <a:rPr lang="en-US" sz="1000" dirty="0"/>
              <a:t>F. Li et al, “Accelerating Relational Databases by Leveraging Remote Memory and RDMA”</a:t>
            </a:r>
          </a:p>
        </p:txBody>
      </p:sp>
      <p:sp>
        <p:nvSpPr>
          <p:cNvPr id="10" name="TextBox 9">
            <a:extLst>
              <a:ext uri="{FF2B5EF4-FFF2-40B4-BE49-F238E27FC236}">
                <a16:creationId xmlns:a16="http://schemas.microsoft.com/office/drawing/2014/main" id="{C8E7857C-31BE-46E1-AF04-B46C4DA8031C}"/>
              </a:ext>
            </a:extLst>
          </p:cNvPr>
          <p:cNvSpPr txBox="1"/>
          <p:nvPr/>
        </p:nvSpPr>
        <p:spPr>
          <a:xfrm>
            <a:off x="6847114" y="5360307"/>
            <a:ext cx="4812536" cy="246221"/>
          </a:xfrm>
          <a:prstGeom prst="rect">
            <a:avLst/>
          </a:prstGeom>
          <a:noFill/>
        </p:spPr>
        <p:txBody>
          <a:bodyPr wrap="none" rtlCol="0">
            <a:spAutoFit/>
          </a:bodyPr>
          <a:lstStyle/>
          <a:p>
            <a:r>
              <a:rPr lang="en-US" sz="1000" dirty="0"/>
              <a:t>F. Li et al, “Accelerating Relational Databases by Leveraging Remote Memory and RDMA”</a:t>
            </a:r>
          </a:p>
        </p:txBody>
      </p:sp>
    </p:spTree>
    <p:extLst>
      <p:ext uri="{BB962C8B-B14F-4D97-AF65-F5344CB8AC3E}">
        <p14:creationId xmlns:p14="http://schemas.microsoft.com/office/powerpoint/2010/main" val="31062050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Cache Extension</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42</a:t>
            </a:fld>
            <a:endParaRPr lang="en-US"/>
          </a:p>
        </p:txBody>
      </p:sp>
      <p:pic>
        <p:nvPicPr>
          <p:cNvPr id="7" name="Picture 6"/>
          <p:cNvPicPr>
            <a:picLocks noChangeAspect="1"/>
          </p:cNvPicPr>
          <p:nvPr/>
        </p:nvPicPr>
        <p:blipFill>
          <a:blip r:embed="rId3"/>
          <a:stretch>
            <a:fillRect/>
          </a:stretch>
        </p:blipFill>
        <p:spPr>
          <a:xfrm>
            <a:off x="1861967" y="1298810"/>
            <a:ext cx="8468066" cy="4819400"/>
          </a:xfrm>
          <a:prstGeom prst="rect">
            <a:avLst/>
          </a:prstGeom>
        </p:spPr>
      </p:pic>
      <p:sp>
        <p:nvSpPr>
          <p:cNvPr id="8" name="TextBox 7">
            <a:extLst>
              <a:ext uri="{FF2B5EF4-FFF2-40B4-BE49-F238E27FC236}">
                <a16:creationId xmlns:a16="http://schemas.microsoft.com/office/drawing/2014/main" id="{C8E7857C-31BE-46E1-AF04-B46C4DA8031C}"/>
              </a:ext>
            </a:extLst>
          </p:cNvPr>
          <p:cNvSpPr txBox="1"/>
          <p:nvPr/>
        </p:nvSpPr>
        <p:spPr>
          <a:xfrm>
            <a:off x="3689732" y="5995099"/>
            <a:ext cx="4812536" cy="246221"/>
          </a:xfrm>
          <a:prstGeom prst="rect">
            <a:avLst/>
          </a:prstGeom>
          <a:noFill/>
        </p:spPr>
        <p:txBody>
          <a:bodyPr wrap="none" rtlCol="0">
            <a:spAutoFit/>
          </a:bodyPr>
          <a:lstStyle/>
          <a:p>
            <a:r>
              <a:rPr lang="en-US" sz="1000" dirty="0"/>
              <a:t>F. Li et al, “Accelerating Relational Databases by Leveraging Remote Memory and RDMA”</a:t>
            </a:r>
          </a:p>
        </p:txBody>
      </p:sp>
    </p:spTree>
    <p:extLst>
      <p:ext uri="{BB962C8B-B14F-4D97-AF65-F5344CB8AC3E}">
        <p14:creationId xmlns:p14="http://schemas.microsoft.com/office/powerpoint/2010/main" val="28387678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C765-3479-4871-AFAF-C37A3B47925B}"/>
              </a:ext>
            </a:extLst>
          </p:cNvPr>
          <p:cNvSpPr>
            <a:spLocks noGrp="1"/>
          </p:cNvSpPr>
          <p:nvPr>
            <p:ph type="title"/>
          </p:nvPr>
        </p:nvSpPr>
        <p:spPr/>
        <p:txBody>
          <a:bodyPr/>
          <a:lstStyle/>
          <a:p>
            <a:r>
              <a:rPr lang="en-US" dirty="0"/>
              <a:t>Evaluation: Remote Performance</a:t>
            </a:r>
          </a:p>
        </p:txBody>
      </p:sp>
      <p:sp>
        <p:nvSpPr>
          <p:cNvPr id="4" name="Date Placeholder 3">
            <a:extLst>
              <a:ext uri="{FF2B5EF4-FFF2-40B4-BE49-F238E27FC236}">
                <a16:creationId xmlns:a16="http://schemas.microsoft.com/office/drawing/2014/main" id="{C24CDA1B-A8AB-40C0-BC8B-4699A43770FE}"/>
              </a:ext>
            </a:extLst>
          </p:cNvPr>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a:extLst>
              <a:ext uri="{FF2B5EF4-FFF2-40B4-BE49-F238E27FC236}">
                <a16:creationId xmlns:a16="http://schemas.microsoft.com/office/drawing/2014/main" id="{52BA9F12-DACC-4E96-ACD6-61B2084FBA37}"/>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ED209E69-929E-4BFE-94FF-391631A436E0}"/>
              </a:ext>
            </a:extLst>
          </p:cNvPr>
          <p:cNvSpPr>
            <a:spLocks noGrp="1"/>
          </p:cNvSpPr>
          <p:nvPr>
            <p:ph type="sldNum" sz="quarter" idx="12"/>
          </p:nvPr>
        </p:nvSpPr>
        <p:spPr/>
        <p:txBody>
          <a:bodyPr/>
          <a:lstStyle/>
          <a:p>
            <a:fld id="{4EEF9975-6C58-5C4C-8961-54FFA2646BAA}" type="slidenum">
              <a:rPr lang="en-US" smtClean="0"/>
              <a:t>43</a:t>
            </a:fld>
            <a:endParaRPr lang="en-US"/>
          </a:p>
        </p:txBody>
      </p:sp>
      <p:pic>
        <p:nvPicPr>
          <p:cNvPr id="7" name="Picture 6">
            <a:extLst>
              <a:ext uri="{FF2B5EF4-FFF2-40B4-BE49-F238E27FC236}">
                <a16:creationId xmlns:a16="http://schemas.microsoft.com/office/drawing/2014/main" id="{8680D3A5-7BE7-4D1D-9AB3-FB8540E3BEC2}"/>
              </a:ext>
            </a:extLst>
          </p:cNvPr>
          <p:cNvPicPr>
            <a:picLocks noChangeAspect="1"/>
          </p:cNvPicPr>
          <p:nvPr/>
        </p:nvPicPr>
        <p:blipFill>
          <a:blip r:embed="rId3"/>
          <a:stretch>
            <a:fillRect/>
          </a:stretch>
        </p:blipFill>
        <p:spPr>
          <a:xfrm>
            <a:off x="1066800" y="1400175"/>
            <a:ext cx="10058400" cy="4057650"/>
          </a:xfrm>
          <a:prstGeom prst="rect">
            <a:avLst/>
          </a:prstGeom>
        </p:spPr>
      </p:pic>
      <p:sp>
        <p:nvSpPr>
          <p:cNvPr id="8" name="TextBox 7">
            <a:extLst>
              <a:ext uri="{FF2B5EF4-FFF2-40B4-BE49-F238E27FC236}">
                <a16:creationId xmlns:a16="http://schemas.microsoft.com/office/drawing/2014/main" id="{67611261-2185-442F-A12E-F62DA3DB38D2}"/>
              </a:ext>
            </a:extLst>
          </p:cNvPr>
          <p:cNvSpPr txBox="1"/>
          <p:nvPr/>
        </p:nvSpPr>
        <p:spPr>
          <a:xfrm>
            <a:off x="3689732" y="5566364"/>
            <a:ext cx="4812536" cy="246221"/>
          </a:xfrm>
          <a:prstGeom prst="rect">
            <a:avLst/>
          </a:prstGeom>
          <a:noFill/>
        </p:spPr>
        <p:txBody>
          <a:bodyPr wrap="none" rtlCol="0">
            <a:spAutoFit/>
          </a:bodyPr>
          <a:lstStyle/>
          <a:p>
            <a:r>
              <a:rPr lang="en-US" sz="1000" dirty="0"/>
              <a:t>F. Li et al, “Accelerating Relational Databases by Leveraging Remote Memory and RDMA”</a:t>
            </a:r>
          </a:p>
        </p:txBody>
      </p:sp>
    </p:spTree>
    <p:extLst>
      <p:ext uri="{BB962C8B-B14F-4D97-AF65-F5344CB8AC3E}">
        <p14:creationId xmlns:p14="http://schemas.microsoft.com/office/powerpoint/2010/main" val="36247229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Buffer Pool Priming</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44</a:t>
            </a:fld>
            <a:endParaRPr lang="en-US"/>
          </a:p>
        </p:txBody>
      </p:sp>
      <p:sp>
        <p:nvSpPr>
          <p:cNvPr id="8" name="TextBox 7">
            <a:extLst>
              <a:ext uri="{FF2B5EF4-FFF2-40B4-BE49-F238E27FC236}">
                <a16:creationId xmlns:a16="http://schemas.microsoft.com/office/drawing/2014/main" id="{E4317C8D-1F54-43FD-B182-8EDCEAA2BA05}"/>
              </a:ext>
            </a:extLst>
          </p:cNvPr>
          <p:cNvSpPr txBox="1"/>
          <p:nvPr/>
        </p:nvSpPr>
        <p:spPr>
          <a:xfrm>
            <a:off x="3689732" y="5972016"/>
            <a:ext cx="4812536" cy="246221"/>
          </a:xfrm>
          <a:prstGeom prst="rect">
            <a:avLst/>
          </a:prstGeom>
          <a:noFill/>
        </p:spPr>
        <p:txBody>
          <a:bodyPr wrap="none" rtlCol="0">
            <a:spAutoFit/>
          </a:bodyPr>
          <a:lstStyle/>
          <a:p>
            <a:r>
              <a:rPr lang="en-US" sz="1000" dirty="0"/>
              <a:t>F. Li et al, “Accelerating Relational Databases by Leveraging Remote Memory and RDMA”</a:t>
            </a:r>
          </a:p>
        </p:txBody>
      </p:sp>
      <p:pic>
        <p:nvPicPr>
          <p:cNvPr id="9" name="Picture 8">
            <a:extLst>
              <a:ext uri="{FF2B5EF4-FFF2-40B4-BE49-F238E27FC236}">
                <a16:creationId xmlns:a16="http://schemas.microsoft.com/office/drawing/2014/main" id="{EE9835A0-B785-4BB2-9729-A25DB7A9F5A4}"/>
              </a:ext>
            </a:extLst>
          </p:cNvPr>
          <p:cNvPicPr>
            <a:picLocks noChangeAspect="1"/>
          </p:cNvPicPr>
          <p:nvPr/>
        </p:nvPicPr>
        <p:blipFill>
          <a:blip r:embed="rId3"/>
          <a:stretch>
            <a:fillRect/>
          </a:stretch>
        </p:blipFill>
        <p:spPr>
          <a:xfrm>
            <a:off x="0" y="1346362"/>
            <a:ext cx="12192000" cy="4419275"/>
          </a:xfrm>
          <a:prstGeom prst="rect">
            <a:avLst/>
          </a:prstGeom>
        </p:spPr>
      </p:pic>
    </p:spTree>
    <p:extLst>
      <p:ext uri="{BB962C8B-B14F-4D97-AF65-F5344CB8AC3E}">
        <p14:creationId xmlns:p14="http://schemas.microsoft.com/office/powerpoint/2010/main" val="27340212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B34A0-4BDD-450E-821E-02C57B1BD2C4}"/>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1A1CF919-25D1-4BBA-B824-6F2A430E2FA6}"/>
              </a:ext>
            </a:extLst>
          </p:cNvPr>
          <p:cNvSpPr>
            <a:spLocks noGrp="1"/>
          </p:cNvSpPr>
          <p:nvPr>
            <p:ph idx="1"/>
          </p:nvPr>
        </p:nvSpPr>
        <p:spPr/>
        <p:txBody>
          <a:bodyPr/>
          <a:lstStyle/>
          <a:p>
            <a:r>
              <a:rPr lang="en-US" dirty="0"/>
              <a:t>Memory brokering policies</a:t>
            </a:r>
          </a:p>
          <a:p>
            <a:r>
              <a:rPr lang="en-US" dirty="0"/>
              <a:t>Inter-workload fairness</a:t>
            </a:r>
          </a:p>
          <a:p>
            <a:r>
              <a:rPr lang="en-US" dirty="0"/>
              <a:t>Security</a:t>
            </a:r>
          </a:p>
          <a:p>
            <a:r>
              <a:rPr lang="en-US" dirty="0"/>
              <a:t>Effects of virtualization</a:t>
            </a:r>
          </a:p>
        </p:txBody>
      </p:sp>
      <p:sp>
        <p:nvSpPr>
          <p:cNvPr id="4" name="Date Placeholder 3">
            <a:extLst>
              <a:ext uri="{FF2B5EF4-FFF2-40B4-BE49-F238E27FC236}">
                <a16:creationId xmlns:a16="http://schemas.microsoft.com/office/drawing/2014/main" id="{EEC01CF3-E57D-4F43-8B27-4D1FC7F8CDAC}"/>
              </a:ext>
            </a:extLst>
          </p:cNvPr>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a:extLst>
              <a:ext uri="{FF2B5EF4-FFF2-40B4-BE49-F238E27FC236}">
                <a16:creationId xmlns:a16="http://schemas.microsoft.com/office/drawing/2014/main" id="{A86206B6-09A0-4F1F-9EEA-67953040C37E}"/>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3AF3CDED-DD17-4A8A-B81D-AA8B63346DE2}"/>
              </a:ext>
            </a:extLst>
          </p:cNvPr>
          <p:cNvSpPr>
            <a:spLocks noGrp="1"/>
          </p:cNvSpPr>
          <p:nvPr>
            <p:ph type="sldNum" sz="quarter" idx="12"/>
          </p:nvPr>
        </p:nvSpPr>
        <p:spPr/>
        <p:txBody>
          <a:bodyPr/>
          <a:lstStyle/>
          <a:p>
            <a:fld id="{4EEF9975-6C58-5C4C-8961-54FFA2646BAA}" type="slidenum">
              <a:rPr lang="en-US" smtClean="0"/>
              <a:t>45</a:t>
            </a:fld>
            <a:endParaRPr lang="en-US"/>
          </a:p>
        </p:txBody>
      </p:sp>
    </p:spTree>
    <p:extLst>
      <p:ext uri="{BB962C8B-B14F-4D97-AF65-F5344CB8AC3E}">
        <p14:creationId xmlns:p14="http://schemas.microsoft.com/office/powerpoint/2010/main" val="19824587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Allows </a:t>
            </a:r>
            <a:r>
              <a:rPr lang="en-US" dirty="0" err="1"/>
              <a:t>RDBMSes</a:t>
            </a:r>
            <a:r>
              <a:rPr lang="en-US" dirty="0"/>
              <a:t> to make use of memory on remote machines via RDMA</a:t>
            </a:r>
          </a:p>
          <a:p>
            <a:r>
              <a:rPr lang="en-US" dirty="0"/>
              <a:t>Applications manage memory because they know semantics of data</a:t>
            </a:r>
          </a:p>
          <a:p>
            <a:r>
              <a:rPr lang="en-US" dirty="0"/>
              <a:t>Only ensure best-effort availability – no tolerance for failure of memory node</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46</a:t>
            </a:fld>
            <a:endParaRPr lang="en-US"/>
          </a:p>
        </p:txBody>
      </p:sp>
    </p:spTree>
    <p:extLst>
      <p:ext uri="{BB962C8B-B14F-4D97-AF65-F5344CB8AC3E}">
        <p14:creationId xmlns:p14="http://schemas.microsoft.com/office/powerpoint/2010/main" val="37390538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with </a:t>
            </a:r>
            <a:r>
              <a:rPr lang="en-US" dirty="0" err="1"/>
              <a:t>Infiniswap</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dirty="0"/>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47</a:t>
            </a:fld>
            <a:endParaRPr lang="en-US"/>
          </a:p>
        </p:txBody>
      </p:sp>
      <p:sp>
        <p:nvSpPr>
          <p:cNvPr id="7" name="Rectangle 6"/>
          <p:cNvSpPr/>
          <p:nvPr/>
        </p:nvSpPr>
        <p:spPr>
          <a:xfrm>
            <a:off x="990600" y="1629116"/>
            <a:ext cx="4114800" cy="529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t>RDMA-DB</a:t>
            </a:r>
          </a:p>
        </p:txBody>
      </p:sp>
      <p:sp>
        <p:nvSpPr>
          <p:cNvPr id="8" name="Rectangle 7"/>
          <p:cNvSpPr/>
          <p:nvPr/>
        </p:nvSpPr>
        <p:spPr>
          <a:xfrm>
            <a:off x="7239000" y="1629116"/>
            <a:ext cx="4114800" cy="529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err="1"/>
              <a:t>Infiniswap</a:t>
            </a:r>
            <a:endParaRPr lang="en-US" sz="2400" b="1" dirty="0"/>
          </a:p>
        </p:txBody>
      </p:sp>
      <p:sp>
        <p:nvSpPr>
          <p:cNvPr id="11" name="Rectangle 10"/>
          <p:cNvSpPr/>
          <p:nvPr/>
        </p:nvSpPr>
        <p:spPr>
          <a:xfrm>
            <a:off x="990600" y="2952014"/>
            <a:ext cx="4114800" cy="529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Centralized memory manager</a:t>
            </a:r>
          </a:p>
        </p:txBody>
      </p:sp>
      <p:sp>
        <p:nvSpPr>
          <p:cNvPr id="12" name="Rectangle 11"/>
          <p:cNvSpPr/>
          <p:nvPr/>
        </p:nvSpPr>
        <p:spPr>
          <a:xfrm>
            <a:off x="7239000" y="2952014"/>
            <a:ext cx="4114800" cy="529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Entirely decentralized system</a:t>
            </a:r>
          </a:p>
        </p:txBody>
      </p:sp>
      <p:sp>
        <p:nvSpPr>
          <p:cNvPr id="21" name="Left-Right Arrow 20"/>
          <p:cNvSpPr/>
          <p:nvPr/>
        </p:nvSpPr>
        <p:spPr>
          <a:xfrm>
            <a:off x="5551714" y="2951446"/>
            <a:ext cx="1240972" cy="530566"/>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Rectangle 22"/>
          <p:cNvSpPr/>
          <p:nvPr/>
        </p:nvSpPr>
        <p:spPr>
          <a:xfrm>
            <a:off x="990600" y="2289232"/>
            <a:ext cx="4114800" cy="529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App-specific knowledge / Modifications</a:t>
            </a:r>
          </a:p>
        </p:txBody>
      </p:sp>
      <p:sp>
        <p:nvSpPr>
          <p:cNvPr id="24" name="Rectangle 23"/>
          <p:cNvSpPr/>
          <p:nvPr/>
        </p:nvSpPr>
        <p:spPr>
          <a:xfrm>
            <a:off x="7239000" y="2289232"/>
            <a:ext cx="4114800" cy="529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App-agnostic / No modifications</a:t>
            </a:r>
          </a:p>
        </p:txBody>
      </p:sp>
      <p:sp>
        <p:nvSpPr>
          <p:cNvPr id="25" name="Left-Right Arrow 24"/>
          <p:cNvSpPr/>
          <p:nvPr/>
        </p:nvSpPr>
        <p:spPr>
          <a:xfrm>
            <a:off x="5551714" y="2287702"/>
            <a:ext cx="1240972" cy="530566"/>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p:cNvSpPr/>
          <p:nvPr/>
        </p:nvSpPr>
        <p:spPr>
          <a:xfrm>
            <a:off x="990600" y="4275951"/>
            <a:ext cx="4114800" cy="52999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Single copy (Best-effort reliability)</a:t>
            </a:r>
          </a:p>
        </p:txBody>
      </p:sp>
      <p:sp>
        <p:nvSpPr>
          <p:cNvPr id="27" name="Rectangle 26"/>
          <p:cNvSpPr/>
          <p:nvPr/>
        </p:nvSpPr>
        <p:spPr>
          <a:xfrm>
            <a:off x="7239000" y="4275951"/>
            <a:ext cx="4114800" cy="5299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Local and remote copies</a:t>
            </a:r>
          </a:p>
        </p:txBody>
      </p:sp>
      <p:sp>
        <p:nvSpPr>
          <p:cNvPr id="28" name="Left-Right Arrow 27"/>
          <p:cNvSpPr/>
          <p:nvPr/>
        </p:nvSpPr>
        <p:spPr>
          <a:xfrm>
            <a:off x="5551714" y="4274421"/>
            <a:ext cx="1240972" cy="530566"/>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9" name="Rectangle 28"/>
          <p:cNvSpPr/>
          <p:nvPr/>
        </p:nvSpPr>
        <p:spPr>
          <a:xfrm>
            <a:off x="990600" y="3612612"/>
            <a:ext cx="4114800" cy="529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accessible on demand</a:t>
            </a:r>
          </a:p>
        </p:txBody>
      </p:sp>
      <p:sp>
        <p:nvSpPr>
          <p:cNvPr id="30" name="Rectangle 29"/>
          <p:cNvSpPr/>
          <p:nvPr/>
        </p:nvSpPr>
        <p:spPr>
          <a:xfrm>
            <a:off x="7239000" y="3612612"/>
            <a:ext cx="4114800" cy="529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Swaps pages on page fault</a:t>
            </a:r>
          </a:p>
        </p:txBody>
      </p:sp>
      <p:sp>
        <p:nvSpPr>
          <p:cNvPr id="31" name="Left-Right Arrow 30"/>
          <p:cNvSpPr/>
          <p:nvPr/>
        </p:nvSpPr>
        <p:spPr>
          <a:xfrm>
            <a:off x="5551714" y="3611082"/>
            <a:ext cx="1240972" cy="530566"/>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2" name="Rectangle 31"/>
          <p:cNvSpPr/>
          <p:nvPr/>
        </p:nvSpPr>
        <p:spPr>
          <a:xfrm>
            <a:off x="990600" y="4938647"/>
            <a:ext cx="4114800" cy="5299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Avoids context switches</a:t>
            </a:r>
          </a:p>
        </p:txBody>
      </p:sp>
      <p:sp>
        <p:nvSpPr>
          <p:cNvPr id="33" name="Rectangle 32"/>
          <p:cNvSpPr/>
          <p:nvPr/>
        </p:nvSpPr>
        <p:spPr>
          <a:xfrm>
            <a:off x="7239000" y="4938647"/>
            <a:ext cx="4114800" cy="529998"/>
          </a:xfrm>
          <a:prstGeom prst="rect">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Page faults cause context switches</a:t>
            </a:r>
          </a:p>
        </p:txBody>
      </p:sp>
      <p:sp>
        <p:nvSpPr>
          <p:cNvPr id="34" name="Left-Right Arrow 33"/>
          <p:cNvSpPr/>
          <p:nvPr/>
        </p:nvSpPr>
        <p:spPr>
          <a:xfrm>
            <a:off x="5551714" y="4937117"/>
            <a:ext cx="1240972" cy="530566"/>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5" name="Rectangle 34"/>
          <p:cNvSpPr/>
          <p:nvPr/>
        </p:nvSpPr>
        <p:spPr>
          <a:xfrm>
            <a:off x="990600" y="5599813"/>
            <a:ext cx="4114800" cy="5299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DB performs better than </a:t>
            </a:r>
            <a:r>
              <a:rPr lang="en-US" dirty="0" err="1"/>
              <a:t>Infiniswap</a:t>
            </a:r>
            <a:endParaRPr lang="en-US" dirty="0"/>
          </a:p>
        </p:txBody>
      </p:sp>
      <p:sp>
        <p:nvSpPr>
          <p:cNvPr id="36" name="Rectangle 35"/>
          <p:cNvSpPr/>
          <p:nvPr/>
        </p:nvSpPr>
        <p:spPr>
          <a:xfrm>
            <a:off x="7239000" y="5599813"/>
            <a:ext cx="4114800" cy="529998"/>
          </a:xfrm>
          <a:prstGeom prst="rect">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DB performs worse than RDMA-DB</a:t>
            </a:r>
          </a:p>
        </p:txBody>
      </p:sp>
      <p:sp>
        <p:nvSpPr>
          <p:cNvPr id="37" name="Left-Right Arrow 36"/>
          <p:cNvSpPr/>
          <p:nvPr/>
        </p:nvSpPr>
        <p:spPr>
          <a:xfrm>
            <a:off x="5551714" y="5598283"/>
            <a:ext cx="1240972" cy="530566"/>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12668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App-specific vs. App-agnostic Design</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48</a:t>
            </a:fld>
            <a:endParaRPr lang="en-US"/>
          </a:p>
        </p:txBody>
      </p:sp>
      <p:sp>
        <p:nvSpPr>
          <p:cNvPr id="7" name="Rectangle 6"/>
          <p:cNvSpPr/>
          <p:nvPr/>
        </p:nvSpPr>
        <p:spPr>
          <a:xfrm>
            <a:off x="990600" y="1690688"/>
            <a:ext cx="4114800" cy="529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t>App-specific Design</a:t>
            </a:r>
          </a:p>
        </p:txBody>
      </p:sp>
      <p:sp>
        <p:nvSpPr>
          <p:cNvPr id="8" name="Rectangle 7"/>
          <p:cNvSpPr/>
          <p:nvPr/>
        </p:nvSpPr>
        <p:spPr>
          <a:xfrm>
            <a:off x="7239000" y="1690688"/>
            <a:ext cx="4114800" cy="529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t>App-agnostic Design</a:t>
            </a:r>
          </a:p>
        </p:txBody>
      </p:sp>
      <p:sp>
        <p:nvSpPr>
          <p:cNvPr id="9" name="Rectangle 8"/>
          <p:cNvSpPr/>
          <p:nvPr/>
        </p:nvSpPr>
        <p:spPr>
          <a:xfrm>
            <a:off x="990600" y="2352420"/>
            <a:ext cx="4114800" cy="5299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Can use app knowledge to optimize</a:t>
            </a:r>
          </a:p>
        </p:txBody>
      </p:sp>
      <p:sp>
        <p:nvSpPr>
          <p:cNvPr id="10" name="Rectangle 9"/>
          <p:cNvSpPr/>
          <p:nvPr/>
        </p:nvSpPr>
        <p:spPr>
          <a:xfrm>
            <a:off x="7239000" y="2352420"/>
            <a:ext cx="4114800" cy="529998"/>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Generally no opt. possible (w/o app hints)</a:t>
            </a:r>
          </a:p>
        </p:txBody>
      </p:sp>
      <p:sp>
        <p:nvSpPr>
          <p:cNvPr id="11" name="Rectangle 10"/>
          <p:cNvSpPr/>
          <p:nvPr/>
        </p:nvSpPr>
        <p:spPr>
          <a:xfrm>
            <a:off x="990600" y="3013586"/>
            <a:ext cx="4114800" cy="52999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Specialized only for specific app</a:t>
            </a:r>
          </a:p>
        </p:txBody>
      </p:sp>
      <p:sp>
        <p:nvSpPr>
          <p:cNvPr id="12" name="Rectangle 11"/>
          <p:cNvSpPr/>
          <p:nvPr/>
        </p:nvSpPr>
        <p:spPr>
          <a:xfrm>
            <a:off x="7239000" y="3013586"/>
            <a:ext cx="4114800" cy="5299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Can be used for (most) any application</a:t>
            </a:r>
          </a:p>
        </p:txBody>
      </p:sp>
      <p:sp>
        <p:nvSpPr>
          <p:cNvPr id="13" name="Left-Right Arrow 12"/>
          <p:cNvSpPr/>
          <p:nvPr/>
        </p:nvSpPr>
        <p:spPr>
          <a:xfrm>
            <a:off x="5551714" y="2351853"/>
            <a:ext cx="1240972" cy="530566"/>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Left-Right Arrow 13"/>
          <p:cNvSpPr/>
          <p:nvPr/>
        </p:nvSpPr>
        <p:spPr>
          <a:xfrm>
            <a:off x="5551714" y="3013018"/>
            <a:ext cx="1240972" cy="530566"/>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ectangle 14"/>
          <p:cNvSpPr/>
          <p:nvPr/>
        </p:nvSpPr>
        <p:spPr>
          <a:xfrm>
            <a:off x="990600" y="3691700"/>
            <a:ext cx="4114800" cy="52999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Might require app modifications to use</a:t>
            </a:r>
          </a:p>
        </p:txBody>
      </p:sp>
      <p:sp>
        <p:nvSpPr>
          <p:cNvPr id="16" name="Rectangle 15"/>
          <p:cNvSpPr/>
          <p:nvPr/>
        </p:nvSpPr>
        <p:spPr>
          <a:xfrm>
            <a:off x="7239000" y="3691700"/>
            <a:ext cx="4114800" cy="5299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Can likely be used w/o app modifications</a:t>
            </a:r>
          </a:p>
        </p:txBody>
      </p:sp>
      <p:sp>
        <p:nvSpPr>
          <p:cNvPr id="17" name="Left-Right Arrow 16"/>
          <p:cNvSpPr/>
          <p:nvPr/>
        </p:nvSpPr>
        <p:spPr>
          <a:xfrm>
            <a:off x="5551714" y="3690170"/>
            <a:ext cx="1240972" cy="530566"/>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Rectangle 17"/>
          <p:cNvSpPr/>
          <p:nvPr/>
        </p:nvSpPr>
        <p:spPr>
          <a:xfrm>
            <a:off x="990600" y="4355915"/>
            <a:ext cx="4114800" cy="5299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Can decide what mem needs better perf.</a:t>
            </a:r>
          </a:p>
        </p:txBody>
      </p:sp>
      <p:sp>
        <p:nvSpPr>
          <p:cNvPr id="19" name="Rectangle 18"/>
          <p:cNvSpPr/>
          <p:nvPr/>
        </p:nvSpPr>
        <p:spPr>
          <a:xfrm>
            <a:off x="7239000" y="4355915"/>
            <a:ext cx="4114800" cy="52999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Must treat all mem regions the same</a:t>
            </a:r>
          </a:p>
        </p:txBody>
      </p:sp>
      <p:sp>
        <p:nvSpPr>
          <p:cNvPr id="20" name="Left-Right Arrow 19"/>
          <p:cNvSpPr/>
          <p:nvPr/>
        </p:nvSpPr>
        <p:spPr>
          <a:xfrm>
            <a:off x="5551714" y="4354385"/>
            <a:ext cx="1240972" cy="530566"/>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7" name="Rectangle 26"/>
          <p:cNvSpPr/>
          <p:nvPr/>
        </p:nvSpPr>
        <p:spPr>
          <a:xfrm>
            <a:off x="990600" y="5024309"/>
            <a:ext cx="4114800" cy="529998"/>
          </a:xfrm>
          <a:prstGeom prst="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More engineering and less research (?)</a:t>
            </a:r>
          </a:p>
        </p:txBody>
      </p:sp>
      <p:sp>
        <p:nvSpPr>
          <p:cNvPr id="28" name="Rectangle 27"/>
          <p:cNvSpPr/>
          <p:nvPr/>
        </p:nvSpPr>
        <p:spPr>
          <a:xfrm>
            <a:off x="7239000" y="5024309"/>
            <a:ext cx="4114800" cy="5299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More interesting research results(?)</a:t>
            </a:r>
          </a:p>
        </p:txBody>
      </p:sp>
      <p:sp>
        <p:nvSpPr>
          <p:cNvPr id="29" name="Left-Right Arrow 28"/>
          <p:cNvSpPr/>
          <p:nvPr/>
        </p:nvSpPr>
        <p:spPr>
          <a:xfrm>
            <a:off x="5551714" y="5022779"/>
            <a:ext cx="1240972" cy="530566"/>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56184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Comparison</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49</a:t>
            </a:fld>
            <a:endParaRPr lang="en-US"/>
          </a:p>
        </p:txBody>
      </p:sp>
      <p:graphicFrame>
        <p:nvGraphicFramePr>
          <p:cNvPr id="7" name="Chart 6"/>
          <p:cNvGraphicFramePr>
            <a:graphicFrameLocks/>
          </p:cNvGraphicFramePr>
          <p:nvPr>
            <p:extLst>
              <p:ext uri="{D42A27DB-BD31-4B8C-83A1-F6EECF244321}">
                <p14:modId xmlns:p14="http://schemas.microsoft.com/office/powerpoint/2010/main" val="3071360354"/>
              </p:ext>
            </p:extLst>
          </p:nvPr>
        </p:nvGraphicFramePr>
        <p:xfrm>
          <a:off x="0" y="1699534"/>
          <a:ext cx="5567587" cy="3340552"/>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p:cNvPicPr>
            <a:picLocks noChangeAspect="1"/>
          </p:cNvPicPr>
          <p:nvPr/>
        </p:nvPicPr>
        <p:blipFill>
          <a:blip r:embed="rId3"/>
          <a:stretch>
            <a:fillRect/>
          </a:stretch>
        </p:blipFill>
        <p:spPr>
          <a:xfrm>
            <a:off x="5567586" y="1335378"/>
            <a:ext cx="6624413" cy="3770128"/>
          </a:xfrm>
          <a:prstGeom prst="rect">
            <a:avLst/>
          </a:prstGeom>
        </p:spPr>
      </p:pic>
      <p:sp>
        <p:nvSpPr>
          <p:cNvPr id="9" name="TextBox 8"/>
          <p:cNvSpPr txBox="1"/>
          <p:nvPr/>
        </p:nvSpPr>
        <p:spPr>
          <a:xfrm>
            <a:off x="1793938" y="5464629"/>
            <a:ext cx="1979709" cy="369332"/>
          </a:xfrm>
          <a:prstGeom prst="rect">
            <a:avLst/>
          </a:prstGeom>
          <a:noFill/>
        </p:spPr>
        <p:txBody>
          <a:bodyPr wrap="none" rtlCol="0">
            <a:spAutoFit/>
          </a:bodyPr>
          <a:lstStyle/>
          <a:p>
            <a:r>
              <a:rPr lang="en-US" dirty="0" err="1"/>
              <a:t>Infiniswap</a:t>
            </a:r>
            <a:r>
              <a:rPr lang="en-US" dirty="0"/>
              <a:t> (</a:t>
            </a:r>
            <a:r>
              <a:rPr lang="en-US" dirty="0" err="1"/>
              <a:t>VoltDB</a:t>
            </a:r>
            <a:r>
              <a:rPr lang="en-US" dirty="0"/>
              <a:t>)</a:t>
            </a:r>
          </a:p>
        </p:txBody>
      </p:sp>
      <p:sp>
        <p:nvSpPr>
          <p:cNvPr id="10" name="TextBox 9"/>
          <p:cNvSpPr txBox="1"/>
          <p:nvPr/>
        </p:nvSpPr>
        <p:spPr>
          <a:xfrm>
            <a:off x="7537982" y="5464629"/>
            <a:ext cx="2683620" cy="369332"/>
          </a:xfrm>
          <a:prstGeom prst="rect">
            <a:avLst/>
          </a:prstGeom>
          <a:noFill/>
        </p:spPr>
        <p:txBody>
          <a:bodyPr wrap="none" rtlCol="0">
            <a:spAutoFit/>
          </a:bodyPr>
          <a:lstStyle/>
          <a:p>
            <a:r>
              <a:rPr lang="en-US" dirty="0"/>
              <a:t>RDMA-DB (MS SQL Server)</a:t>
            </a:r>
          </a:p>
        </p:txBody>
      </p:sp>
    </p:spTree>
    <p:extLst>
      <p:ext uri="{BB962C8B-B14F-4D97-AF65-F5344CB8AC3E}">
        <p14:creationId xmlns:p14="http://schemas.microsoft.com/office/powerpoint/2010/main" val="695400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02C0-1BC5-4F28-85D7-EF491F25A136}"/>
              </a:ext>
            </a:extLst>
          </p:cNvPr>
          <p:cNvSpPr>
            <a:spLocks noGrp="1"/>
          </p:cNvSpPr>
          <p:nvPr>
            <p:ph type="title"/>
          </p:nvPr>
        </p:nvSpPr>
        <p:spPr/>
        <p:txBody>
          <a:bodyPr/>
          <a:lstStyle/>
          <a:p>
            <a:r>
              <a:rPr lang="en-US" dirty="0"/>
              <a:t>Background: RDMA</a:t>
            </a:r>
          </a:p>
        </p:txBody>
      </p:sp>
      <p:sp>
        <p:nvSpPr>
          <p:cNvPr id="3" name="Content Placeholder 2">
            <a:extLst>
              <a:ext uri="{FF2B5EF4-FFF2-40B4-BE49-F238E27FC236}">
                <a16:creationId xmlns:a16="http://schemas.microsoft.com/office/drawing/2014/main" id="{608DFB03-CA77-4192-89D8-2E3E4F7D8F58}"/>
              </a:ext>
            </a:extLst>
          </p:cNvPr>
          <p:cNvSpPr>
            <a:spLocks noGrp="1"/>
          </p:cNvSpPr>
          <p:nvPr>
            <p:ph idx="1"/>
          </p:nvPr>
        </p:nvSpPr>
        <p:spPr/>
        <p:txBody>
          <a:bodyPr/>
          <a:lstStyle/>
          <a:p>
            <a:r>
              <a:rPr lang="en-US" dirty="0"/>
              <a:t>Specialized network designed for remote memory applications</a:t>
            </a:r>
          </a:p>
          <a:p>
            <a:r>
              <a:rPr lang="en-US" dirty="0"/>
              <a:t>Memory accessed directly by NIC, bypassing CPU and OS on both ends</a:t>
            </a:r>
          </a:p>
          <a:p>
            <a:r>
              <a:rPr lang="en-US" dirty="0"/>
              <a:t>High throughput: 56 </a:t>
            </a:r>
            <a:r>
              <a:rPr lang="en-US" dirty="0" err="1"/>
              <a:t>Gbps</a:t>
            </a:r>
            <a:endParaRPr lang="en-US" dirty="0"/>
          </a:p>
          <a:p>
            <a:r>
              <a:rPr lang="en-US" dirty="0"/>
              <a:t>Low latency: 10 microseconds</a:t>
            </a:r>
          </a:p>
        </p:txBody>
      </p:sp>
      <p:sp>
        <p:nvSpPr>
          <p:cNvPr id="4" name="Date Placeholder 3">
            <a:extLst>
              <a:ext uri="{FF2B5EF4-FFF2-40B4-BE49-F238E27FC236}">
                <a16:creationId xmlns:a16="http://schemas.microsoft.com/office/drawing/2014/main" id="{470B02A9-442C-4728-ACD3-787C311C9046}"/>
              </a:ext>
            </a:extLst>
          </p:cNvPr>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a:extLst>
              <a:ext uri="{FF2B5EF4-FFF2-40B4-BE49-F238E27FC236}">
                <a16:creationId xmlns:a16="http://schemas.microsoft.com/office/drawing/2014/main" id="{22405EDA-878E-4C69-9279-4829BB3AAADA}"/>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DAB54813-2CFD-40B1-9351-6314D45A2DC2}"/>
              </a:ext>
            </a:extLst>
          </p:cNvPr>
          <p:cNvSpPr>
            <a:spLocks noGrp="1"/>
          </p:cNvSpPr>
          <p:nvPr>
            <p:ph type="sldNum" sz="quarter" idx="12"/>
          </p:nvPr>
        </p:nvSpPr>
        <p:spPr/>
        <p:txBody>
          <a:bodyPr/>
          <a:lstStyle/>
          <a:p>
            <a:fld id="{4EEF9975-6C58-5C4C-8961-54FFA2646BAA}" type="slidenum">
              <a:rPr lang="en-US" smtClean="0"/>
              <a:t>5</a:t>
            </a:fld>
            <a:endParaRPr lang="en-US"/>
          </a:p>
        </p:txBody>
      </p:sp>
    </p:spTree>
    <p:extLst>
      <p:ext uri="{BB962C8B-B14F-4D97-AF65-F5344CB8AC3E}">
        <p14:creationId xmlns:p14="http://schemas.microsoft.com/office/powerpoint/2010/main" val="33206512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Points</a:t>
            </a:r>
          </a:p>
        </p:txBody>
      </p:sp>
      <p:sp>
        <p:nvSpPr>
          <p:cNvPr id="3" name="Content Placeholder 2"/>
          <p:cNvSpPr>
            <a:spLocks noGrp="1"/>
          </p:cNvSpPr>
          <p:nvPr>
            <p:ph idx="1"/>
          </p:nvPr>
        </p:nvSpPr>
        <p:spPr/>
        <p:txBody>
          <a:bodyPr/>
          <a:lstStyle/>
          <a:p>
            <a:r>
              <a:rPr lang="en-US" dirty="0"/>
              <a:t>Do approaches rely upon application-specific knowledge (e.g., RDMA-DB) always work better than app-agnostic approaches (e.g., </a:t>
            </a:r>
            <a:r>
              <a:rPr lang="en-US" dirty="0" err="1"/>
              <a:t>Infiniswap</a:t>
            </a:r>
            <a:r>
              <a:rPr lang="en-US" dirty="0"/>
              <a:t>)?</a:t>
            </a:r>
          </a:p>
          <a:p>
            <a:r>
              <a:rPr lang="en-US" dirty="0"/>
              <a:t>Is this gap big enough to necessitate app-specific solutions or is a general solution “good enough”?</a:t>
            </a:r>
          </a:p>
          <a:p>
            <a:r>
              <a:rPr lang="en-US" dirty="0"/>
              <a:t>Do general solutions produce more interesting research results than app-specific solutions?</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50</a:t>
            </a:fld>
            <a:endParaRPr lang="en-US"/>
          </a:p>
        </p:txBody>
      </p:sp>
    </p:spTree>
    <p:extLst>
      <p:ext uri="{BB962C8B-B14F-4D97-AF65-F5344CB8AC3E}">
        <p14:creationId xmlns:p14="http://schemas.microsoft.com/office/powerpoint/2010/main" val="14953336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Slides</a:t>
            </a:r>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E7B84183-D547-154B-9A07-F1FFFB674B6F}"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51</a:t>
            </a:fld>
            <a:endParaRPr lang="en-US"/>
          </a:p>
        </p:txBody>
      </p:sp>
    </p:spTree>
    <p:extLst>
      <p:ext uri="{BB962C8B-B14F-4D97-AF65-F5344CB8AC3E}">
        <p14:creationId xmlns:p14="http://schemas.microsoft.com/office/powerpoint/2010/main" val="1885553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a:t>
            </a:r>
            <a:r>
              <a:rPr lang="en-US" dirty="0" err="1"/>
              <a:t>Memcached</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52</a:t>
            </a:fld>
            <a:endParaRPr lang="en-US"/>
          </a:p>
        </p:txBody>
      </p:sp>
      <p:pic>
        <p:nvPicPr>
          <p:cNvPr id="13" name="Picture 12"/>
          <p:cNvPicPr>
            <a:picLocks noChangeAspect="1"/>
          </p:cNvPicPr>
          <p:nvPr/>
        </p:nvPicPr>
        <p:blipFill>
          <a:blip r:embed="rId3"/>
          <a:stretch>
            <a:fillRect/>
          </a:stretch>
        </p:blipFill>
        <p:spPr>
          <a:xfrm>
            <a:off x="9111932" y="1265525"/>
            <a:ext cx="1729105" cy="1898257"/>
          </a:xfrm>
          <a:prstGeom prst="rect">
            <a:avLst/>
          </a:prstGeom>
        </p:spPr>
      </p:pic>
      <p:pic>
        <p:nvPicPr>
          <p:cNvPr id="14" name="Picture 13"/>
          <p:cNvPicPr>
            <a:picLocks noChangeAspect="1"/>
          </p:cNvPicPr>
          <p:nvPr/>
        </p:nvPicPr>
        <p:blipFill>
          <a:blip r:embed="rId4"/>
          <a:stretch>
            <a:fillRect/>
          </a:stretch>
        </p:blipFill>
        <p:spPr>
          <a:xfrm>
            <a:off x="9976485" y="3534331"/>
            <a:ext cx="1729105" cy="1897040"/>
          </a:xfrm>
          <a:prstGeom prst="rect">
            <a:avLst/>
          </a:prstGeom>
        </p:spPr>
      </p:pic>
      <p:sp>
        <p:nvSpPr>
          <p:cNvPr id="15" name="TextBox 14"/>
          <p:cNvSpPr txBox="1"/>
          <p:nvPr/>
        </p:nvSpPr>
        <p:spPr>
          <a:xfrm>
            <a:off x="9667382" y="3156260"/>
            <a:ext cx="1173655" cy="369332"/>
          </a:xfrm>
          <a:prstGeom prst="rect">
            <a:avLst/>
          </a:prstGeom>
          <a:noFill/>
        </p:spPr>
        <p:txBody>
          <a:bodyPr wrap="none" rtlCol="0">
            <a:spAutoFit/>
          </a:bodyPr>
          <a:lstStyle/>
          <a:p>
            <a:r>
              <a:rPr lang="en-US" b="1" dirty="0" err="1"/>
              <a:t>Infiniswap</a:t>
            </a:r>
            <a:endParaRPr lang="en-US" b="1" dirty="0"/>
          </a:p>
        </p:txBody>
      </p:sp>
      <p:sp>
        <p:nvSpPr>
          <p:cNvPr id="16" name="TextBox 15"/>
          <p:cNvSpPr txBox="1"/>
          <p:nvPr/>
        </p:nvSpPr>
        <p:spPr>
          <a:xfrm>
            <a:off x="11023993" y="5431371"/>
            <a:ext cx="681597" cy="369332"/>
          </a:xfrm>
          <a:prstGeom prst="rect">
            <a:avLst/>
          </a:prstGeom>
          <a:noFill/>
        </p:spPr>
        <p:txBody>
          <a:bodyPr wrap="none" rtlCol="0">
            <a:spAutoFit/>
          </a:bodyPr>
          <a:lstStyle/>
          <a:p>
            <a:r>
              <a:rPr lang="en-US" b="1" dirty="0" err="1"/>
              <a:t>nbdX</a:t>
            </a:r>
            <a:endParaRPr lang="en-US" b="1" dirty="0"/>
          </a:p>
        </p:txBody>
      </p:sp>
      <p:sp>
        <p:nvSpPr>
          <p:cNvPr id="18" name="TextBox 17"/>
          <p:cNvSpPr txBox="1"/>
          <p:nvPr/>
        </p:nvSpPr>
        <p:spPr>
          <a:xfrm>
            <a:off x="9387862" y="5408429"/>
            <a:ext cx="588623" cy="369332"/>
          </a:xfrm>
          <a:prstGeom prst="rect">
            <a:avLst/>
          </a:prstGeom>
          <a:noFill/>
        </p:spPr>
        <p:txBody>
          <a:bodyPr wrap="none" rtlCol="0">
            <a:spAutoFit/>
          </a:bodyPr>
          <a:lstStyle/>
          <a:p>
            <a:r>
              <a:rPr lang="en-US" b="1" dirty="0"/>
              <a:t>Disk</a:t>
            </a:r>
          </a:p>
        </p:txBody>
      </p:sp>
      <p:graphicFrame>
        <p:nvGraphicFramePr>
          <p:cNvPr id="21" name="Chart 20"/>
          <p:cNvGraphicFramePr>
            <a:graphicFrameLocks/>
          </p:cNvGraphicFramePr>
          <p:nvPr>
            <p:extLst>
              <p:ext uri="{D42A27DB-BD31-4B8C-83A1-F6EECF244321}">
                <p14:modId xmlns:p14="http://schemas.microsoft.com/office/powerpoint/2010/main" val="875182493"/>
              </p:ext>
            </p:extLst>
          </p:nvPr>
        </p:nvGraphicFramePr>
        <p:xfrm>
          <a:off x="-4526" y="1546860"/>
          <a:ext cx="8001000" cy="4800600"/>
        </p:xfrm>
        <a:graphic>
          <a:graphicData uri="http://schemas.openxmlformats.org/drawingml/2006/chart">
            <c:chart xmlns:c="http://schemas.openxmlformats.org/drawingml/2006/chart" xmlns:r="http://schemas.openxmlformats.org/officeDocument/2006/relationships" r:id="rId5"/>
          </a:graphicData>
        </a:graphic>
      </p:graphicFrame>
      <p:pic>
        <p:nvPicPr>
          <p:cNvPr id="22" name="Picture 21"/>
          <p:cNvPicPr>
            <a:picLocks noChangeAspect="1"/>
          </p:cNvPicPr>
          <p:nvPr/>
        </p:nvPicPr>
        <p:blipFill>
          <a:blip r:embed="rId6"/>
          <a:stretch>
            <a:fillRect/>
          </a:stretch>
        </p:blipFill>
        <p:spPr>
          <a:xfrm>
            <a:off x="8212295" y="3510172"/>
            <a:ext cx="1730215" cy="1898257"/>
          </a:xfrm>
          <a:prstGeom prst="rect">
            <a:avLst/>
          </a:prstGeom>
        </p:spPr>
      </p:pic>
      <p:sp>
        <p:nvSpPr>
          <p:cNvPr id="23" name="TextBox 22">
            <a:extLst>
              <a:ext uri="{FF2B5EF4-FFF2-40B4-BE49-F238E27FC236}">
                <a16:creationId xmlns:a16="http://schemas.microsoft.com/office/drawing/2014/main" id="{C8E7857C-31BE-46E1-AF04-B46C4DA8031C}"/>
              </a:ext>
            </a:extLst>
          </p:cNvPr>
          <p:cNvSpPr txBox="1"/>
          <p:nvPr/>
        </p:nvSpPr>
        <p:spPr>
          <a:xfrm>
            <a:off x="8562079" y="5832305"/>
            <a:ext cx="3384260" cy="246221"/>
          </a:xfrm>
          <a:prstGeom prst="rect">
            <a:avLst/>
          </a:prstGeom>
          <a:noFill/>
        </p:spPr>
        <p:txBody>
          <a:bodyPr wrap="none" rtlCol="0">
            <a:spAutoFit/>
          </a:bodyPr>
          <a:lstStyle/>
          <a:p>
            <a:r>
              <a:rPr lang="en-US" sz="1000" dirty="0"/>
              <a:t>J. </a:t>
            </a:r>
            <a:r>
              <a:rPr lang="en-US" sz="1000" dirty="0" err="1"/>
              <a:t>Gu</a:t>
            </a:r>
            <a:r>
              <a:rPr lang="en-US" sz="1000" dirty="0"/>
              <a:t> et al, “Efficient Memory Disaggregation with </a:t>
            </a:r>
            <a:r>
              <a:rPr lang="en-US" sz="1000" dirty="0" err="1"/>
              <a:t>Infiniswap</a:t>
            </a:r>
            <a:r>
              <a:rPr lang="en-US" sz="1000" dirty="0"/>
              <a:t>”</a:t>
            </a:r>
          </a:p>
        </p:txBody>
      </p:sp>
    </p:spTree>
    <p:extLst>
      <p:ext uri="{BB962C8B-B14F-4D97-AF65-F5344CB8AC3E}">
        <p14:creationId xmlns:p14="http://schemas.microsoft.com/office/powerpoint/2010/main" val="7744073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a:t>
            </a:r>
            <a:r>
              <a:rPr lang="en-US" dirty="0" err="1"/>
              <a:t>PowerGraph</a:t>
            </a:r>
            <a:r>
              <a:rPr lang="en-US" dirty="0"/>
              <a:t> and </a:t>
            </a:r>
            <a:r>
              <a:rPr lang="en-US" dirty="0" err="1"/>
              <a:t>GraphX</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53</a:t>
            </a:fld>
            <a:endParaRPr lang="en-US"/>
          </a:p>
        </p:txBody>
      </p:sp>
      <p:pic>
        <p:nvPicPr>
          <p:cNvPr id="7" name="Picture 6"/>
          <p:cNvPicPr>
            <a:picLocks noChangeAspect="1"/>
          </p:cNvPicPr>
          <p:nvPr/>
        </p:nvPicPr>
        <p:blipFill>
          <a:blip r:embed="rId3"/>
          <a:stretch>
            <a:fillRect/>
          </a:stretch>
        </p:blipFill>
        <p:spPr>
          <a:xfrm>
            <a:off x="942975" y="1966912"/>
            <a:ext cx="2638425" cy="2924175"/>
          </a:xfrm>
          <a:prstGeom prst="rect">
            <a:avLst/>
          </a:prstGeom>
        </p:spPr>
      </p:pic>
      <p:sp>
        <p:nvSpPr>
          <p:cNvPr id="8" name="TextBox 7"/>
          <p:cNvSpPr txBox="1"/>
          <p:nvPr/>
        </p:nvSpPr>
        <p:spPr>
          <a:xfrm>
            <a:off x="1967875" y="5439052"/>
            <a:ext cx="588623" cy="369332"/>
          </a:xfrm>
          <a:prstGeom prst="rect">
            <a:avLst/>
          </a:prstGeom>
          <a:noFill/>
        </p:spPr>
        <p:txBody>
          <a:bodyPr wrap="none" rtlCol="0">
            <a:spAutoFit/>
          </a:bodyPr>
          <a:lstStyle/>
          <a:p>
            <a:r>
              <a:rPr lang="en-US" b="1" dirty="0"/>
              <a:t>Disk</a:t>
            </a:r>
          </a:p>
        </p:txBody>
      </p:sp>
      <p:pic>
        <p:nvPicPr>
          <p:cNvPr id="9" name="Picture 8"/>
          <p:cNvPicPr>
            <a:picLocks noChangeAspect="1"/>
          </p:cNvPicPr>
          <p:nvPr/>
        </p:nvPicPr>
        <p:blipFill>
          <a:blip r:embed="rId4"/>
          <a:stretch>
            <a:fillRect/>
          </a:stretch>
        </p:blipFill>
        <p:spPr>
          <a:xfrm>
            <a:off x="4791075" y="1966912"/>
            <a:ext cx="2609850" cy="2638425"/>
          </a:xfrm>
          <a:prstGeom prst="rect">
            <a:avLst/>
          </a:prstGeom>
        </p:spPr>
      </p:pic>
      <p:sp>
        <p:nvSpPr>
          <p:cNvPr id="10" name="TextBox 9"/>
          <p:cNvSpPr txBox="1"/>
          <p:nvPr/>
        </p:nvSpPr>
        <p:spPr>
          <a:xfrm>
            <a:off x="5734332" y="5446133"/>
            <a:ext cx="1173655" cy="369332"/>
          </a:xfrm>
          <a:prstGeom prst="rect">
            <a:avLst/>
          </a:prstGeom>
          <a:noFill/>
        </p:spPr>
        <p:txBody>
          <a:bodyPr wrap="none" rtlCol="0">
            <a:spAutoFit/>
          </a:bodyPr>
          <a:lstStyle/>
          <a:p>
            <a:r>
              <a:rPr lang="en-US" b="1" dirty="0" err="1"/>
              <a:t>Infiniswap</a:t>
            </a:r>
            <a:endParaRPr lang="en-US" b="1" dirty="0"/>
          </a:p>
        </p:txBody>
      </p:sp>
      <p:pic>
        <p:nvPicPr>
          <p:cNvPr id="11" name="Picture 10"/>
          <p:cNvPicPr>
            <a:picLocks noChangeAspect="1"/>
          </p:cNvPicPr>
          <p:nvPr/>
        </p:nvPicPr>
        <p:blipFill>
          <a:blip r:embed="rId5"/>
          <a:stretch>
            <a:fillRect/>
          </a:stretch>
        </p:blipFill>
        <p:spPr>
          <a:xfrm>
            <a:off x="8545286" y="1966912"/>
            <a:ext cx="2609850" cy="2933700"/>
          </a:xfrm>
          <a:prstGeom prst="rect">
            <a:avLst/>
          </a:prstGeom>
        </p:spPr>
      </p:pic>
      <p:sp>
        <p:nvSpPr>
          <p:cNvPr id="12" name="TextBox 11"/>
          <p:cNvSpPr txBox="1"/>
          <p:nvPr/>
        </p:nvSpPr>
        <p:spPr>
          <a:xfrm>
            <a:off x="9745022" y="5446133"/>
            <a:ext cx="681597" cy="369332"/>
          </a:xfrm>
          <a:prstGeom prst="rect">
            <a:avLst/>
          </a:prstGeom>
          <a:noFill/>
        </p:spPr>
        <p:txBody>
          <a:bodyPr wrap="none" rtlCol="0">
            <a:spAutoFit/>
          </a:bodyPr>
          <a:lstStyle/>
          <a:p>
            <a:r>
              <a:rPr lang="en-US" b="1" dirty="0" err="1"/>
              <a:t>ndbX</a:t>
            </a:r>
            <a:endParaRPr lang="en-US" b="1" dirty="0"/>
          </a:p>
        </p:txBody>
      </p:sp>
      <p:sp>
        <p:nvSpPr>
          <p:cNvPr id="13" name="TextBox 12">
            <a:extLst>
              <a:ext uri="{FF2B5EF4-FFF2-40B4-BE49-F238E27FC236}">
                <a16:creationId xmlns:a16="http://schemas.microsoft.com/office/drawing/2014/main" id="{C8E7857C-31BE-46E1-AF04-B46C4DA8031C}"/>
              </a:ext>
            </a:extLst>
          </p:cNvPr>
          <p:cNvSpPr txBox="1"/>
          <p:nvPr/>
        </p:nvSpPr>
        <p:spPr>
          <a:xfrm>
            <a:off x="4629029" y="5860375"/>
            <a:ext cx="3384260" cy="246221"/>
          </a:xfrm>
          <a:prstGeom prst="rect">
            <a:avLst/>
          </a:prstGeom>
          <a:noFill/>
        </p:spPr>
        <p:txBody>
          <a:bodyPr wrap="none" rtlCol="0">
            <a:spAutoFit/>
          </a:bodyPr>
          <a:lstStyle/>
          <a:p>
            <a:r>
              <a:rPr lang="en-US" sz="1000" dirty="0"/>
              <a:t>J. </a:t>
            </a:r>
            <a:r>
              <a:rPr lang="en-US" sz="1000" dirty="0" err="1"/>
              <a:t>Gu</a:t>
            </a:r>
            <a:r>
              <a:rPr lang="en-US" sz="1000" dirty="0"/>
              <a:t> et al, “Efficient Memory Disaggregation with </a:t>
            </a:r>
            <a:r>
              <a:rPr lang="en-US" sz="1000" dirty="0" err="1"/>
              <a:t>Infiniswap</a:t>
            </a:r>
            <a:r>
              <a:rPr lang="en-US" sz="1000" dirty="0"/>
              <a:t>”</a:t>
            </a:r>
          </a:p>
        </p:txBody>
      </p:sp>
    </p:spTree>
    <p:extLst>
      <p:ext uri="{BB962C8B-B14F-4D97-AF65-F5344CB8AC3E}">
        <p14:creationId xmlns:p14="http://schemas.microsoft.com/office/powerpoint/2010/main" val="7208285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Evictions and Failures</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54</a:t>
            </a:fld>
            <a:endParaRPr lang="en-US"/>
          </a:p>
        </p:txBody>
      </p:sp>
      <p:pic>
        <p:nvPicPr>
          <p:cNvPr id="7" name="Picture 6"/>
          <p:cNvPicPr>
            <a:picLocks noChangeAspect="1"/>
          </p:cNvPicPr>
          <p:nvPr/>
        </p:nvPicPr>
        <p:blipFill>
          <a:blip r:embed="rId3"/>
          <a:stretch>
            <a:fillRect/>
          </a:stretch>
        </p:blipFill>
        <p:spPr>
          <a:xfrm>
            <a:off x="1262062" y="1862137"/>
            <a:ext cx="9667875" cy="3133725"/>
          </a:xfrm>
          <a:prstGeom prst="rect">
            <a:avLst/>
          </a:prstGeom>
        </p:spPr>
      </p:pic>
      <p:sp>
        <p:nvSpPr>
          <p:cNvPr id="8" name="TextBox 7">
            <a:extLst>
              <a:ext uri="{FF2B5EF4-FFF2-40B4-BE49-F238E27FC236}">
                <a16:creationId xmlns:a16="http://schemas.microsoft.com/office/drawing/2014/main" id="{C8E7857C-31BE-46E1-AF04-B46C4DA8031C}"/>
              </a:ext>
            </a:extLst>
          </p:cNvPr>
          <p:cNvSpPr txBox="1"/>
          <p:nvPr/>
        </p:nvSpPr>
        <p:spPr>
          <a:xfrm>
            <a:off x="4403869" y="4977951"/>
            <a:ext cx="3384260" cy="246221"/>
          </a:xfrm>
          <a:prstGeom prst="rect">
            <a:avLst/>
          </a:prstGeom>
          <a:noFill/>
        </p:spPr>
        <p:txBody>
          <a:bodyPr wrap="none" rtlCol="0">
            <a:spAutoFit/>
          </a:bodyPr>
          <a:lstStyle/>
          <a:p>
            <a:r>
              <a:rPr lang="en-US" sz="1000" dirty="0"/>
              <a:t>J. </a:t>
            </a:r>
            <a:r>
              <a:rPr lang="en-US" sz="1000" dirty="0" err="1"/>
              <a:t>Gu</a:t>
            </a:r>
            <a:r>
              <a:rPr lang="en-US" sz="1000" dirty="0"/>
              <a:t> et al, “Efficient Memory Disaggregation with </a:t>
            </a:r>
            <a:r>
              <a:rPr lang="en-US" sz="1000" dirty="0" err="1"/>
              <a:t>Infiniswap</a:t>
            </a:r>
            <a:r>
              <a:rPr lang="en-US" sz="1000" dirty="0"/>
              <a:t>”</a:t>
            </a:r>
          </a:p>
        </p:txBody>
      </p:sp>
    </p:spTree>
    <p:extLst>
      <p:ext uri="{BB962C8B-B14F-4D97-AF65-F5344CB8AC3E}">
        <p14:creationId xmlns:p14="http://schemas.microsoft.com/office/powerpoint/2010/main" val="15355517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Local Memory Reclamation</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55</a:t>
            </a:fld>
            <a:endParaRPr lang="en-US"/>
          </a:p>
        </p:txBody>
      </p:sp>
      <p:pic>
        <p:nvPicPr>
          <p:cNvPr id="7" name="Picture 6"/>
          <p:cNvPicPr>
            <a:picLocks noChangeAspect="1"/>
          </p:cNvPicPr>
          <p:nvPr/>
        </p:nvPicPr>
        <p:blipFill>
          <a:blip r:embed="rId3"/>
          <a:stretch>
            <a:fillRect/>
          </a:stretch>
        </p:blipFill>
        <p:spPr>
          <a:xfrm>
            <a:off x="1893434" y="1294348"/>
            <a:ext cx="8404452" cy="4355796"/>
          </a:xfrm>
          <a:prstGeom prst="rect">
            <a:avLst/>
          </a:prstGeom>
        </p:spPr>
      </p:pic>
      <p:sp>
        <p:nvSpPr>
          <p:cNvPr id="8" name="TextBox 7">
            <a:extLst>
              <a:ext uri="{FF2B5EF4-FFF2-40B4-BE49-F238E27FC236}">
                <a16:creationId xmlns:a16="http://schemas.microsoft.com/office/drawing/2014/main" id="{C8E7857C-31BE-46E1-AF04-B46C4DA8031C}"/>
              </a:ext>
            </a:extLst>
          </p:cNvPr>
          <p:cNvSpPr txBox="1"/>
          <p:nvPr/>
        </p:nvSpPr>
        <p:spPr>
          <a:xfrm>
            <a:off x="4403869" y="5403923"/>
            <a:ext cx="3384260" cy="246221"/>
          </a:xfrm>
          <a:prstGeom prst="rect">
            <a:avLst/>
          </a:prstGeom>
          <a:noFill/>
        </p:spPr>
        <p:txBody>
          <a:bodyPr wrap="none" rtlCol="0">
            <a:spAutoFit/>
          </a:bodyPr>
          <a:lstStyle/>
          <a:p>
            <a:r>
              <a:rPr lang="en-US" sz="1000" dirty="0"/>
              <a:t>J. </a:t>
            </a:r>
            <a:r>
              <a:rPr lang="en-US" sz="1000" dirty="0" err="1"/>
              <a:t>Gu</a:t>
            </a:r>
            <a:r>
              <a:rPr lang="en-US" sz="1000" dirty="0"/>
              <a:t> et al, “Efficient Memory Disaggregation with </a:t>
            </a:r>
            <a:r>
              <a:rPr lang="en-US" sz="1000" dirty="0" err="1"/>
              <a:t>Infiniswap</a:t>
            </a:r>
            <a:r>
              <a:rPr lang="en-US" sz="1000" dirty="0"/>
              <a:t>”</a:t>
            </a:r>
          </a:p>
        </p:txBody>
      </p:sp>
    </p:spTree>
    <p:extLst>
      <p:ext uri="{BB962C8B-B14F-4D97-AF65-F5344CB8AC3E}">
        <p14:creationId xmlns:p14="http://schemas.microsoft.com/office/powerpoint/2010/main" val="27200581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2FC8C-4B6E-D343-8B39-A21BB41B927E}" type="datetime1">
              <a:rPr lang="en-US" smtClean="0"/>
              <a:t>4/7/2019</a:t>
            </a:fld>
            <a:endParaRPr lang="en-US"/>
          </a:p>
        </p:txBody>
      </p:sp>
      <p:sp>
        <p:nvSpPr>
          <p:cNvPr id="3" name="Footer Placeholder 2"/>
          <p:cNvSpPr>
            <a:spLocks noGrp="1"/>
          </p:cNvSpPr>
          <p:nvPr>
            <p:ph type="ftr" sz="quarter" idx="11"/>
          </p:nvPr>
        </p:nvSpPr>
        <p:spPr/>
        <p:txBody>
          <a:bodyPr/>
          <a:lstStyle/>
          <a:p>
            <a:r>
              <a:rPr lang="en-US"/>
              <a:t>EECS 598 – W19</a:t>
            </a:r>
          </a:p>
        </p:txBody>
      </p:sp>
      <p:sp>
        <p:nvSpPr>
          <p:cNvPr id="4" name="Slide Number Placeholder 3"/>
          <p:cNvSpPr>
            <a:spLocks noGrp="1"/>
          </p:cNvSpPr>
          <p:nvPr>
            <p:ph type="sldNum" sz="quarter" idx="12"/>
          </p:nvPr>
        </p:nvSpPr>
        <p:spPr/>
        <p:txBody>
          <a:bodyPr/>
          <a:lstStyle/>
          <a:p>
            <a:fld id="{4EEF9975-6C58-5C4C-8961-54FFA2646BAA}" type="slidenum">
              <a:rPr lang="en-US" smtClean="0"/>
              <a:t>56</a:t>
            </a:fld>
            <a:endParaRPr lang="en-US"/>
          </a:p>
        </p:txBody>
      </p:sp>
    </p:spTree>
    <p:extLst>
      <p:ext uri="{BB962C8B-B14F-4D97-AF65-F5344CB8AC3E}">
        <p14:creationId xmlns:p14="http://schemas.microsoft.com/office/powerpoint/2010/main" val="14473725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I/O Throughput and Latency</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57</a:t>
            </a:fld>
            <a:endParaRPr lang="en-US"/>
          </a:p>
        </p:txBody>
      </p:sp>
      <p:pic>
        <p:nvPicPr>
          <p:cNvPr id="7" name="Picture 6"/>
          <p:cNvPicPr>
            <a:picLocks noChangeAspect="1"/>
          </p:cNvPicPr>
          <p:nvPr/>
        </p:nvPicPr>
        <p:blipFill>
          <a:blip r:embed="rId3"/>
          <a:stretch>
            <a:fillRect/>
          </a:stretch>
        </p:blipFill>
        <p:spPr>
          <a:xfrm>
            <a:off x="0" y="2194832"/>
            <a:ext cx="5719925" cy="3106511"/>
          </a:xfrm>
          <a:prstGeom prst="rect">
            <a:avLst/>
          </a:prstGeom>
        </p:spPr>
      </p:pic>
      <p:pic>
        <p:nvPicPr>
          <p:cNvPr id="8" name="Picture 7"/>
          <p:cNvPicPr>
            <a:picLocks noChangeAspect="1"/>
          </p:cNvPicPr>
          <p:nvPr/>
        </p:nvPicPr>
        <p:blipFill>
          <a:blip r:embed="rId4"/>
          <a:stretch>
            <a:fillRect/>
          </a:stretch>
        </p:blipFill>
        <p:spPr>
          <a:xfrm>
            <a:off x="5965371" y="2194869"/>
            <a:ext cx="5758543" cy="3106474"/>
          </a:xfrm>
          <a:prstGeom prst="rect">
            <a:avLst/>
          </a:prstGeom>
        </p:spPr>
      </p:pic>
      <p:sp>
        <p:nvSpPr>
          <p:cNvPr id="9" name="TextBox 8">
            <a:extLst>
              <a:ext uri="{FF2B5EF4-FFF2-40B4-BE49-F238E27FC236}">
                <a16:creationId xmlns:a16="http://schemas.microsoft.com/office/drawing/2014/main" id="{C8E7857C-31BE-46E1-AF04-B46C4DA8031C}"/>
              </a:ext>
            </a:extLst>
          </p:cNvPr>
          <p:cNvSpPr txBox="1"/>
          <p:nvPr/>
        </p:nvSpPr>
        <p:spPr>
          <a:xfrm>
            <a:off x="453694" y="5343071"/>
            <a:ext cx="4812536" cy="246221"/>
          </a:xfrm>
          <a:prstGeom prst="rect">
            <a:avLst/>
          </a:prstGeom>
          <a:noFill/>
        </p:spPr>
        <p:txBody>
          <a:bodyPr wrap="none" rtlCol="0">
            <a:spAutoFit/>
          </a:bodyPr>
          <a:lstStyle/>
          <a:p>
            <a:r>
              <a:rPr lang="en-US" sz="1000" dirty="0"/>
              <a:t>F. Li et al, “Accelerating Relational Databases by Leveraging Remote Memory and RDMA”</a:t>
            </a:r>
          </a:p>
        </p:txBody>
      </p:sp>
      <p:sp>
        <p:nvSpPr>
          <p:cNvPr id="10" name="TextBox 9">
            <a:extLst>
              <a:ext uri="{FF2B5EF4-FFF2-40B4-BE49-F238E27FC236}">
                <a16:creationId xmlns:a16="http://schemas.microsoft.com/office/drawing/2014/main" id="{C8E7857C-31BE-46E1-AF04-B46C4DA8031C}"/>
              </a:ext>
            </a:extLst>
          </p:cNvPr>
          <p:cNvSpPr txBox="1"/>
          <p:nvPr/>
        </p:nvSpPr>
        <p:spPr>
          <a:xfrm>
            <a:off x="6606578" y="5301343"/>
            <a:ext cx="4812536" cy="246221"/>
          </a:xfrm>
          <a:prstGeom prst="rect">
            <a:avLst/>
          </a:prstGeom>
          <a:noFill/>
        </p:spPr>
        <p:txBody>
          <a:bodyPr wrap="none" rtlCol="0">
            <a:spAutoFit/>
          </a:bodyPr>
          <a:lstStyle/>
          <a:p>
            <a:r>
              <a:rPr lang="en-US" sz="1000" dirty="0"/>
              <a:t>F. Li et al, “Accelerating Relational Databases by Leveraging Remote Memory and RDMA”</a:t>
            </a:r>
          </a:p>
        </p:txBody>
      </p:sp>
    </p:spTree>
    <p:extLst>
      <p:ext uri="{BB962C8B-B14F-4D97-AF65-F5344CB8AC3E}">
        <p14:creationId xmlns:p14="http://schemas.microsoft.com/office/powerpoint/2010/main" val="994378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938C-ADFD-41B1-95EA-C5256A1FB1B7}"/>
              </a:ext>
            </a:extLst>
          </p:cNvPr>
          <p:cNvSpPr>
            <a:spLocks noGrp="1"/>
          </p:cNvSpPr>
          <p:nvPr>
            <p:ph type="title"/>
          </p:nvPr>
        </p:nvSpPr>
        <p:spPr/>
        <p:txBody>
          <a:bodyPr/>
          <a:lstStyle/>
          <a:p>
            <a:r>
              <a:rPr lang="en-US" dirty="0"/>
              <a:t>Evaluation: Cache Ext. – Memory Size</a:t>
            </a:r>
          </a:p>
        </p:txBody>
      </p:sp>
      <p:sp>
        <p:nvSpPr>
          <p:cNvPr id="4" name="Date Placeholder 3">
            <a:extLst>
              <a:ext uri="{FF2B5EF4-FFF2-40B4-BE49-F238E27FC236}">
                <a16:creationId xmlns:a16="http://schemas.microsoft.com/office/drawing/2014/main" id="{E363A09B-EF14-4830-8AFF-5352B793C41B}"/>
              </a:ext>
            </a:extLst>
          </p:cNvPr>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a:extLst>
              <a:ext uri="{FF2B5EF4-FFF2-40B4-BE49-F238E27FC236}">
                <a16:creationId xmlns:a16="http://schemas.microsoft.com/office/drawing/2014/main" id="{A829C95A-1FB6-4C78-9EB3-E64FA26A7D3F}"/>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D3CFAF1C-36FE-4146-84A1-A0A7DAEAC751}"/>
              </a:ext>
            </a:extLst>
          </p:cNvPr>
          <p:cNvSpPr>
            <a:spLocks noGrp="1"/>
          </p:cNvSpPr>
          <p:nvPr>
            <p:ph type="sldNum" sz="quarter" idx="12"/>
          </p:nvPr>
        </p:nvSpPr>
        <p:spPr/>
        <p:txBody>
          <a:bodyPr/>
          <a:lstStyle/>
          <a:p>
            <a:fld id="{4EEF9975-6C58-5C4C-8961-54FFA2646BAA}" type="slidenum">
              <a:rPr lang="en-US" smtClean="0"/>
              <a:t>58</a:t>
            </a:fld>
            <a:endParaRPr lang="en-US"/>
          </a:p>
        </p:txBody>
      </p:sp>
      <p:pic>
        <p:nvPicPr>
          <p:cNvPr id="7" name="Picture 6">
            <a:extLst>
              <a:ext uri="{FF2B5EF4-FFF2-40B4-BE49-F238E27FC236}">
                <a16:creationId xmlns:a16="http://schemas.microsoft.com/office/drawing/2014/main" id="{8F3306D5-DAF6-4E1D-9E6E-A0B1C7233533}"/>
              </a:ext>
            </a:extLst>
          </p:cNvPr>
          <p:cNvPicPr>
            <a:picLocks noChangeAspect="1"/>
          </p:cNvPicPr>
          <p:nvPr/>
        </p:nvPicPr>
        <p:blipFill>
          <a:blip r:embed="rId3"/>
          <a:stretch>
            <a:fillRect/>
          </a:stretch>
        </p:blipFill>
        <p:spPr>
          <a:xfrm>
            <a:off x="745252" y="1415810"/>
            <a:ext cx="10701495" cy="4026380"/>
          </a:xfrm>
          <a:prstGeom prst="rect">
            <a:avLst/>
          </a:prstGeom>
        </p:spPr>
      </p:pic>
      <p:sp>
        <p:nvSpPr>
          <p:cNvPr id="8" name="TextBox 7">
            <a:extLst>
              <a:ext uri="{FF2B5EF4-FFF2-40B4-BE49-F238E27FC236}">
                <a16:creationId xmlns:a16="http://schemas.microsoft.com/office/drawing/2014/main" id="{FA6A4C34-2D84-4214-8E1D-379A9E740B41}"/>
              </a:ext>
            </a:extLst>
          </p:cNvPr>
          <p:cNvSpPr txBox="1"/>
          <p:nvPr/>
        </p:nvSpPr>
        <p:spPr>
          <a:xfrm>
            <a:off x="3689732" y="5566364"/>
            <a:ext cx="4812536" cy="246221"/>
          </a:xfrm>
          <a:prstGeom prst="rect">
            <a:avLst/>
          </a:prstGeom>
          <a:noFill/>
        </p:spPr>
        <p:txBody>
          <a:bodyPr wrap="none" rtlCol="0">
            <a:spAutoFit/>
          </a:bodyPr>
          <a:lstStyle/>
          <a:p>
            <a:r>
              <a:rPr lang="en-US" sz="1000" dirty="0"/>
              <a:t>F. Li et al, “Accelerating Relational Databases by Leveraging Remote Memory and RDMA”</a:t>
            </a:r>
          </a:p>
        </p:txBody>
      </p:sp>
    </p:spTree>
    <p:extLst>
      <p:ext uri="{BB962C8B-B14F-4D97-AF65-F5344CB8AC3E}">
        <p14:creationId xmlns:p14="http://schemas.microsoft.com/office/powerpoint/2010/main" val="39102288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Temporary Data Storage</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59</a:t>
            </a:fld>
            <a:endParaRPr lang="en-US"/>
          </a:p>
        </p:txBody>
      </p:sp>
      <p:pic>
        <p:nvPicPr>
          <p:cNvPr id="7" name="Picture 6">
            <a:extLst>
              <a:ext uri="{FF2B5EF4-FFF2-40B4-BE49-F238E27FC236}">
                <a16:creationId xmlns:a16="http://schemas.microsoft.com/office/drawing/2014/main" id="{D5E2F19B-4376-47C5-B6D5-488E60419C5E}"/>
              </a:ext>
            </a:extLst>
          </p:cNvPr>
          <p:cNvPicPr>
            <a:picLocks noChangeAspect="1"/>
          </p:cNvPicPr>
          <p:nvPr/>
        </p:nvPicPr>
        <p:blipFill>
          <a:blip r:embed="rId3"/>
          <a:stretch>
            <a:fillRect/>
          </a:stretch>
        </p:blipFill>
        <p:spPr>
          <a:xfrm>
            <a:off x="2488406" y="1290147"/>
            <a:ext cx="7215188" cy="4789978"/>
          </a:xfrm>
          <a:prstGeom prst="rect">
            <a:avLst/>
          </a:prstGeom>
        </p:spPr>
      </p:pic>
      <p:sp>
        <p:nvSpPr>
          <p:cNvPr id="8" name="TextBox 7">
            <a:extLst>
              <a:ext uri="{FF2B5EF4-FFF2-40B4-BE49-F238E27FC236}">
                <a16:creationId xmlns:a16="http://schemas.microsoft.com/office/drawing/2014/main" id="{B22A6C2A-AB68-4B93-A8C5-3A7713C180C5}"/>
              </a:ext>
            </a:extLst>
          </p:cNvPr>
          <p:cNvSpPr txBox="1"/>
          <p:nvPr/>
        </p:nvSpPr>
        <p:spPr>
          <a:xfrm>
            <a:off x="3689732" y="5972016"/>
            <a:ext cx="4812536" cy="246221"/>
          </a:xfrm>
          <a:prstGeom prst="rect">
            <a:avLst/>
          </a:prstGeom>
          <a:noFill/>
        </p:spPr>
        <p:txBody>
          <a:bodyPr wrap="none" rtlCol="0">
            <a:spAutoFit/>
          </a:bodyPr>
          <a:lstStyle/>
          <a:p>
            <a:r>
              <a:rPr lang="en-US" sz="1000" dirty="0"/>
              <a:t>F. Li et al, “Accelerating Relational Databases by Leveraging Remote Memory and RDMA”</a:t>
            </a:r>
          </a:p>
        </p:txBody>
      </p:sp>
    </p:spTree>
    <p:extLst>
      <p:ext uri="{BB962C8B-B14F-4D97-AF65-F5344CB8AC3E}">
        <p14:creationId xmlns:p14="http://schemas.microsoft.com/office/powerpoint/2010/main" val="1732813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50933-76A6-41EA-802E-9B402AE6050E}"/>
              </a:ext>
            </a:extLst>
          </p:cNvPr>
          <p:cNvSpPr>
            <a:spLocks noGrp="1"/>
          </p:cNvSpPr>
          <p:nvPr>
            <p:ph type="title"/>
          </p:nvPr>
        </p:nvSpPr>
        <p:spPr/>
        <p:txBody>
          <a:bodyPr/>
          <a:lstStyle/>
          <a:p>
            <a:r>
              <a:rPr lang="en-US" dirty="0"/>
              <a:t>Background: Related Work</a:t>
            </a:r>
          </a:p>
        </p:txBody>
      </p:sp>
      <p:sp>
        <p:nvSpPr>
          <p:cNvPr id="3" name="Content Placeholder 2">
            <a:extLst>
              <a:ext uri="{FF2B5EF4-FFF2-40B4-BE49-F238E27FC236}">
                <a16:creationId xmlns:a16="http://schemas.microsoft.com/office/drawing/2014/main" id="{945884CF-15D5-4582-86D6-256DD8F575A9}"/>
              </a:ext>
            </a:extLst>
          </p:cNvPr>
          <p:cNvSpPr>
            <a:spLocks noGrp="1"/>
          </p:cNvSpPr>
          <p:nvPr>
            <p:ph idx="1"/>
          </p:nvPr>
        </p:nvSpPr>
        <p:spPr/>
        <p:txBody>
          <a:bodyPr/>
          <a:lstStyle/>
          <a:p>
            <a:r>
              <a:rPr lang="en-US" dirty="0"/>
              <a:t>Remote paging (e.g., Anderson et al, 1994)</a:t>
            </a:r>
          </a:p>
          <a:p>
            <a:pPr lvl="1"/>
            <a:r>
              <a:rPr lang="en-US" dirty="0"/>
              <a:t>Require central coordinator</a:t>
            </a:r>
          </a:p>
          <a:p>
            <a:pPr lvl="1"/>
            <a:r>
              <a:rPr lang="en-US" dirty="0"/>
              <a:t>Require CPU involvement to transfer pages (vs. RDMA)</a:t>
            </a:r>
          </a:p>
          <a:p>
            <a:r>
              <a:rPr lang="en-US" dirty="0"/>
              <a:t>Resource disaggregation (e.g., Li et al, 2016)</a:t>
            </a:r>
          </a:p>
          <a:p>
            <a:r>
              <a:rPr lang="en-US" dirty="0"/>
              <a:t>Global address space for cluster (e.g., Carter et al, 1991)</a:t>
            </a:r>
          </a:p>
          <a:p>
            <a:pPr lvl="1"/>
            <a:r>
              <a:rPr lang="en-US" dirty="0"/>
              <a:t>High communication overhead</a:t>
            </a:r>
          </a:p>
          <a:p>
            <a:pPr lvl="1"/>
            <a:r>
              <a:rPr lang="en-US" dirty="0"/>
              <a:t>Solutions to overhead require significant modifications to applications</a:t>
            </a:r>
            <a:br>
              <a:rPr lang="en-US" dirty="0"/>
            </a:br>
            <a:r>
              <a:rPr lang="en-US" dirty="0"/>
              <a:t>(e.g., Chamberlain et al, 2007)</a:t>
            </a:r>
          </a:p>
        </p:txBody>
      </p:sp>
      <p:sp>
        <p:nvSpPr>
          <p:cNvPr id="4" name="Date Placeholder 3">
            <a:extLst>
              <a:ext uri="{FF2B5EF4-FFF2-40B4-BE49-F238E27FC236}">
                <a16:creationId xmlns:a16="http://schemas.microsoft.com/office/drawing/2014/main" id="{39951773-5A91-4E87-A695-ABDE324A1E10}"/>
              </a:ext>
            </a:extLst>
          </p:cNvPr>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a:extLst>
              <a:ext uri="{FF2B5EF4-FFF2-40B4-BE49-F238E27FC236}">
                <a16:creationId xmlns:a16="http://schemas.microsoft.com/office/drawing/2014/main" id="{30B564D2-8457-4ADB-9275-52B6A6F0B294}"/>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24BCB0BA-023A-4B6D-8F1F-E3789453D2F8}"/>
              </a:ext>
            </a:extLst>
          </p:cNvPr>
          <p:cNvSpPr>
            <a:spLocks noGrp="1"/>
          </p:cNvSpPr>
          <p:nvPr>
            <p:ph type="sldNum" sz="quarter" idx="12"/>
          </p:nvPr>
        </p:nvSpPr>
        <p:spPr/>
        <p:txBody>
          <a:bodyPr/>
          <a:lstStyle/>
          <a:p>
            <a:fld id="{4EEF9975-6C58-5C4C-8961-54FFA2646BAA}" type="slidenum">
              <a:rPr lang="en-US" smtClean="0"/>
              <a:t>6</a:t>
            </a:fld>
            <a:endParaRPr lang="en-US"/>
          </a:p>
        </p:txBody>
      </p:sp>
    </p:spTree>
    <p:extLst>
      <p:ext uri="{BB962C8B-B14F-4D97-AF65-F5344CB8AC3E}">
        <p14:creationId xmlns:p14="http://schemas.microsoft.com/office/powerpoint/2010/main" val="33647846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Semantic Caching</a:t>
            </a:r>
          </a:p>
        </p:txBody>
      </p:sp>
      <p:sp>
        <p:nvSpPr>
          <p:cNvPr id="4" name="Date Placeholder 3"/>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60</a:t>
            </a:fld>
            <a:endParaRPr lang="en-US"/>
          </a:p>
        </p:txBody>
      </p:sp>
      <p:pic>
        <p:nvPicPr>
          <p:cNvPr id="7" name="Picture 6">
            <a:extLst>
              <a:ext uri="{FF2B5EF4-FFF2-40B4-BE49-F238E27FC236}">
                <a16:creationId xmlns:a16="http://schemas.microsoft.com/office/drawing/2014/main" id="{344A285B-A2DF-4355-9336-3A7623EB61B2}"/>
              </a:ext>
            </a:extLst>
          </p:cNvPr>
          <p:cNvPicPr>
            <a:picLocks noChangeAspect="1"/>
          </p:cNvPicPr>
          <p:nvPr/>
        </p:nvPicPr>
        <p:blipFill>
          <a:blip r:embed="rId3"/>
          <a:stretch>
            <a:fillRect/>
          </a:stretch>
        </p:blipFill>
        <p:spPr>
          <a:xfrm>
            <a:off x="2209800" y="1271587"/>
            <a:ext cx="6725723" cy="4824413"/>
          </a:xfrm>
          <a:prstGeom prst="rect">
            <a:avLst/>
          </a:prstGeom>
        </p:spPr>
      </p:pic>
      <p:sp>
        <p:nvSpPr>
          <p:cNvPr id="8" name="TextBox 7">
            <a:extLst>
              <a:ext uri="{FF2B5EF4-FFF2-40B4-BE49-F238E27FC236}">
                <a16:creationId xmlns:a16="http://schemas.microsoft.com/office/drawing/2014/main" id="{94E46EA9-3B0A-4061-9306-249DE94788FB}"/>
              </a:ext>
            </a:extLst>
          </p:cNvPr>
          <p:cNvSpPr txBox="1"/>
          <p:nvPr/>
        </p:nvSpPr>
        <p:spPr>
          <a:xfrm>
            <a:off x="3689732" y="5972016"/>
            <a:ext cx="4812536" cy="246221"/>
          </a:xfrm>
          <a:prstGeom prst="rect">
            <a:avLst/>
          </a:prstGeom>
          <a:noFill/>
        </p:spPr>
        <p:txBody>
          <a:bodyPr wrap="none" rtlCol="0">
            <a:spAutoFit/>
          </a:bodyPr>
          <a:lstStyle/>
          <a:p>
            <a:r>
              <a:rPr lang="en-US" sz="1000" dirty="0"/>
              <a:t>F. Li et al, “Accelerating Relational Databases by Leveraging Remote Memory and RDMA”</a:t>
            </a:r>
          </a:p>
        </p:txBody>
      </p:sp>
    </p:spTree>
    <p:extLst>
      <p:ext uri="{BB962C8B-B14F-4D97-AF65-F5344CB8AC3E}">
        <p14:creationId xmlns:p14="http://schemas.microsoft.com/office/powerpoint/2010/main" val="4246235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3EC5A-8C74-46E2-A332-179106386D6F}"/>
              </a:ext>
            </a:extLst>
          </p:cNvPr>
          <p:cNvSpPr>
            <a:spLocks noGrp="1"/>
          </p:cNvSpPr>
          <p:nvPr>
            <p:ph type="title"/>
          </p:nvPr>
        </p:nvSpPr>
        <p:spPr/>
        <p:txBody>
          <a:bodyPr/>
          <a:lstStyle/>
          <a:p>
            <a:r>
              <a:rPr lang="en-US" dirty="0"/>
              <a:t>Design: Overview</a:t>
            </a:r>
          </a:p>
        </p:txBody>
      </p:sp>
      <p:sp>
        <p:nvSpPr>
          <p:cNvPr id="4" name="Date Placeholder 3">
            <a:extLst>
              <a:ext uri="{FF2B5EF4-FFF2-40B4-BE49-F238E27FC236}">
                <a16:creationId xmlns:a16="http://schemas.microsoft.com/office/drawing/2014/main" id="{526B3934-B479-4F4A-81BB-621579ADD37A}"/>
              </a:ext>
            </a:extLst>
          </p:cNvPr>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a:extLst>
              <a:ext uri="{FF2B5EF4-FFF2-40B4-BE49-F238E27FC236}">
                <a16:creationId xmlns:a16="http://schemas.microsoft.com/office/drawing/2014/main" id="{4D3BE051-C5AD-4C5B-9C96-FC27BA521DA7}"/>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188EFDC7-02FB-4FF1-832B-9AC85C0CFCBE}"/>
              </a:ext>
            </a:extLst>
          </p:cNvPr>
          <p:cNvSpPr>
            <a:spLocks noGrp="1"/>
          </p:cNvSpPr>
          <p:nvPr>
            <p:ph type="sldNum" sz="quarter" idx="12"/>
          </p:nvPr>
        </p:nvSpPr>
        <p:spPr/>
        <p:txBody>
          <a:bodyPr/>
          <a:lstStyle/>
          <a:p>
            <a:fld id="{4EEF9975-6C58-5C4C-8961-54FFA2646BAA}" type="slidenum">
              <a:rPr lang="en-US" smtClean="0"/>
              <a:t>7</a:t>
            </a:fld>
            <a:endParaRPr lang="en-US"/>
          </a:p>
        </p:txBody>
      </p:sp>
      <p:pic>
        <p:nvPicPr>
          <p:cNvPr id="7" name="Picture 6">
            <a:extLst>
              <a:ext uri="{FF2B5EF4-FFF2-40B4-BE49-F238E27FC236}">
                <a16:creationId xmlns:a16="http://schemas.microsoft.com/office/drawing/2014/main" id="{56664A1C-7235-4EB1-8534-DE9CEFAE4C73}"/>
              </a:ext>
            </a:extLst>
          </p:cNvPr>
          <p:cNvPicPr>
            <a:picLocks noChangeAspect="1"/>
          </p:cNvPicPr>
          <p:nvPr/>
        </p:nvPicPr>
        <p:blipFill>
          <a:blip r:embed="rId3"/>
          <a:stretch>
            <a:fillRect/>
          </a:stretch>
        </p:blipFill>
        <p:spPr>
          <a:xfrm>
            <a:off x="2722115" y="1532850"/>
            <a:ext cx="6747769" cy="4823500"/>
          </a:xfrm>
          <a:prstGeom prst="rect">
            <a:avLst/>
          </a:prstGeom>
        </p:spPr>
      </p:pic>
      <p:sp>
        <p:nvSpPr>
          <p:cNvPr id="8" name="TextBox 7"/>
          <p:cNvSpPr txBox="1"/>
          <p:nvPr/>
        </p:nvSpPr>
        <p:spPr>
          <a:xfrm>
            <a:off x="4403869" y="6233239"/>
            <a:ext cx="3384260" cy="246221"/>
          </a:xfrm>
          <a:prstGeom prst="rect">
            <a:avLst/>
          </a:prstGeom>
          <a:noFill/>
        </p:spPr>
        <p:txBody>
          <a:bodyPr wrap="none" rtlCol="0">
            <a:spAutoFit/>
          </a:bodyPr>
          <a:lstStyle/>
          <a:p>
            <a:r>
              <a:rPr lang="en-US" sz="1000" dirty="0"/>
              <a:t>J. </a:t>
            </a:r>
            <a:r>
              <a:rPr lang="en-US" sz="1000" dirty="0" err="1"/>
              <a:t>Gu</a:t>
            </a:r>
            <a:r>
              <a:rPr lang="en-US" sz="1000" dirty="0"/>
              <a:t> et al, “Efficient Memory Disaggregation with </a:t>
            </a:r>
            <a:r>
              <a:rPr lang="en-US" sz="1000" dirty="0" err="1"/>
              <a:t>Infiniswap</a:t>
            </a:r>
            <a:r>
              <a:rPr lang="en-US" sz="1000" dirty="0"/>
              <a:t>”</a:t>
            </a:r>
          </a:p>
        </p:txBody>
      </p:sp>
    </p:spTree>
    <p:extLst>
      <p:ext uri="{BB962C8B-B14F-4D97-AF65-F5344CB8AC3E}">
        <p14:creationId xmlns:p14="http://schemas.microsoft.com/office/powerpoint/2010/main" val="2503869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D1C6C-0469-4CFC-9835-CCC25CE4B780}"/>
              </a:ext>
            </a:extLst>
          </p:cNvPr>
          <p:cNvSpPr>
            <a:spLocks noGrp="1"/>
          </p:cNvSpPr>
          <p:nvPr>
            <p:ph type="title"/>
          </p:nvPr>
        </p:nvSpPr>
        <p:spPr/>
        <p:txBody>
          <a:bodyPr/>
          <a:lstStyle/>
          <a:p>
            <a:r>
              <a:rPr lang="en-US" dirty="0"/>
              <a:t>Design: Paging In (Reading)</a:t>
            </a:r>
          </a:p>
        </p:txBody>
      </p:sp>
      <p:sp>
        <p:nvSpPr>
          <p:cNvPr id="3" name="Content Placeholder 2">
            <a:extLst>
              <a:ext uri="{FF2B5EF4-FFF2-40B4-BE49-F238E27FC236}">
                <a16:creationId xmlns:a16="http://schemas.microsoft.com/office/drawing/2014/main" id="{5BAC604B-7DBD-4406-BC76-CDC448F62CE1}"/>
              </a:ext>
            </a:extLst>
          </p:cNvPr>
          <p:cNvSpPr>
            <a:spLocks noGrp="1"/>
          </p:cNvSpPr>
          <p:nvPr>
            <p:ph idx="1"/>
          </p:nvPr>
        </p:nvSpPr>
        <p:spPr>
          <a:xfrm>
            <a:off x="838200" y="1825625"/>
            <a:ext cx="7452361" cy="4351338"/>
          </a:xfrm>
        </p:spPr>
        <p:txBody>
          <a:bodyPr/>
          <a:lstStyle/>
          <a:p>
            <a:r>
              <a:rPr lang="en-US" dirty="0"/>
              <a:t>Requests queued on per-core basis</a:t>
            </a:r>
          </a:p>
          <a:p>
            <a:r>
              <a:rPr lang="en-US" dirty="0"/>
              <a:t>Requests routed based upon whether mapped/unmapped</a:t>
            </a:r>
          </a:p>
          <a:p>
            <a:r>
              <a:rPr lang="en-US" dirty="0"/>
              <a:t>If mapped, put in RDMA dispatch queue</a:t>
            </a:r>
          </a:p>
          <a:p>
            <a:r>
              <a:rPr lang="en-US" dirty="0"/>
              <a:t>Otherwise, put in disk dispatch queue</a:t>
            </a:r>
          </a:p>
        </p:txBody>
      </p:sp>
      <p:sp>
        <p:nvSpPr>
          <p:cNvPr id="4" name="Date Placeholder 3">
            <a:extLst>
              <a:ext uri="{FF2B5EF4-FFF2-40B4-BE49-F238E27FC236}">
                <a16:creationId xmlns:a16="http://schemas.microsoft.com/office/drawing/2014/main" id="{1EE49A7B-DFCE-47ED-9FFF-742275D03745}"/>
              </a:ext>
            </a:extLst>
          </p:cNvPr>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a:extLst>
              <a:ext uri="{FF2B5EF4-FFF2-40B4-BE49-F238E27FC236}">
                <a16:creationId xmlns:a16="http://schemas.microsoft.com/office/drawing/2014/main" id="{90546586-B8AF-4A4E-A261-6EDCF2609FAE}"/>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2865ECA8-53E9-4447-9CB8-751BA83CDECC}"/>
              </a:ext>
            </a:extLst>
          </p:cNvPr>
          <p:cNvSpPr>
            <a:spLocks noGrp="1"/>
          </p:cNvSpPr>
          <p:nvPr>
            <p:ph type="sldNum" sz="quarter" idx="12"/>
          </p:nvPr>
        </p:nvSpPr>
        <p:spPr/>
        <p:txBody>
          <a:bodyPr/>
          <a:lstStyle/>
          <a:p>
            <a:fld id="{4EEF9975-6C58-5C4C-8961-54FFA2646BAA}" type="slidenum">
              <a:rPr lang="en-US" smtClean="0"/>
              <a:t>8</a:t>
            </a:fld>
            <a:endParaRPr lang="en-US"/>
          </a:p>
        </p:txBody>
      </p:sp>
      <p:pic>
        <p:nvPicPr>
          <p:cNvPr id="7" name="Picture 6"/>
          <p:cNvPicPr>
            <a:picLocks noChangeAspect="1"/>
          </p:cNvPicPr>
          <p:nvPr/>
        </p:nvPicPr>
        <p:blipFill>
          <a:blip r:embed="rId2"/>
          <a:stretch>
            <a:fillRect/>
          </a:stretch>
        </p:blipFill>
        <p:spPr>
          <a:xfrm>
            <a:off x="8290561" y="91306"/>
            <a:ext cx="3677920" cy="6305005"/>
          </a:xfrm>
          <a:prstGeom prst="rect">
            <a:avLst/>
          </a:prstGeom>
        </p:spPr>
      </p:pic>
      <p:sp>
        <p:nvSpPr>
          <p:cNvPr id="8" name="TextBox 7"/>
          <p:cNvSpPr txBox="1"/>
          <p:nvPr/>
        </p:nvSpPr>
        <p:spPr>
          <a:xfrm>
            <a:off x="8584221" y="6267370"/>
            <a:ext cx="3384260" cy="246221"/>
          </a:xfrm>
          <a:prstGeom prst="rect">
            <a:avLst/>
          </a:prstGeom>
          <a:noFill/>
        </p:spPr>
        <p:txBody>
          <a:bodyPr wrap="none" rtlCol="0">
            <a:spAutoFit/>
          </a:bodyPr>
          <a:lstStyle/>
          <a:p>
            <a:r>
              <a:rPr lang="en-US" sz="1000" dirty="0"/>
              <a:t>J. </a:t>
            </a:r>
            <a:r>
              <a:rPr lang="en-US" sz="1000" dirty="0" err="1"/>
              <a:t>Gu</a:t>
            </a:r>
            <a:r>
              <a:rPr lang="en-US" sz="1000" dirty="0"/>
              <a:t> et al, “Efficient Memory Disaggregation with </a:t>
            </a:r>
            <a:r>
              <a:rPr lang="en-US" sz="1000" dirty="0" err="1"/>
              <a:t>Infiniswap</a:t>
            </a:r>
            <a:r>
              <a:rPr lang="en-US" sz="1000" dirty="0"/>
              <a:t>”</a:t>
            </a:r>
          </a:p>
        </p:txBody>
      </p:sp>
    </p:spTree>
    <p:extLst>
      <p:ext uri="{BB962C8B-B14F-4D97-AF65-F5344CB8AC3E}">
        <p14:creationId xmlns:p14="http://schemas.microsoft.com/office/powerpoint/2010/main" val="1371627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D1C6C-0469-4CFC-9835-CCC25CE4B780}"/>
              </a:ext>
            </a:extLst>
          </p:cNvPr>
          <p:cNvSpPr>
            <a:spLocks noGrp="1"/>
          </p:cNvSpPr>
          <p:nvPr>
            <p:ph type="title"/>
          </p:nvPr>
        </p:nvSpPr>
        <p:spPr/>
        <p:txBody>
          <a:bodyPr/>
          <a:lstStyle/>
          <a:p>
            <a:r>
              <a:rPr lang="en-US" dirty="0"/>
              <a:t>Design: Paging Out (Writing)</a:t>
            </a:r>
          </a:p>
        </p:txBody>
      </p:sp>
      <p:sp>
        <p:nvSpPr>
          <p:cNvPr id="3" name="Content Placeholder 2">
            <a:extLst>
              <a:ext uri="{FF2B5EF4-FFF2-40B4-BE49-F238E27FC236}">
                <a16:creationId xmlns:a16="http://schemas.microsoft.com/office/drawing/2014/main" id="{5BAC604B-7DBD-4406-BC76-CDC448F62CE1}"/>
              </a:ext>
            </a:extLst>
          </p:cNvPr>
          <p:cNvSpPr>
            <a:spLocks noGrp="1"/>
          </p:cNvSpPr>
          <p:nvPr>
            <p:ph idx="1"/>
          </p:nvPr>
        </p:nvSpPr>
        <p:spPr>
          <a:xfrm>
            <a:off x="838200" y="1825625"/>
            <a:ext cx="7452361" cy="4351338"/>
          </a:xfrm>
        </p:spPr>
        <p:txBody>
          <a:bodyPr/>
          <a:lstStyle/>
          <a:p>
            <a:r>
              <a:rPr lang="en-US" dirty="0"/>
              <a:t>Requests queued on per-core basis</a:t>
            </a:r>
          </a:p>
          <a:p>
            <a:r>
              <a:rPr lang="en-US" dirty="0"/>
              <a:t>Requests routed based upon whether mapped/unmapped</a:t>
            </a:r>
          </a:p>
          <a:p>
            <a:r>
              <a:rPr lang="en-US" dirty="0"/>
              <a:t>If mapped, put in disk and RDMA queues</a:t>
            </a:r>
          </a:p>
          <a:p>
            <a:r>
              <a:rPr lang="en-US" dirty="0"/>
              <a:t>Otherwise, only put in disk queue</a:t>
            </a:r>
          </a:p>
          <a:p>
            <a:r>
              <a:rPr lang="en-US" dirty="0"/>
              <a:t>Done (to OS) when RDMA WRITE done</a:t>
            </a:r>
          </a:p>
        </p:txBody>
      </p:sp>
      <p:sp>
        <p:nvSpPr>
          <p:cNvPr id="4" name="Date Placeholder 3">
            <a:extLst>
              <a:ext uri="{FF2B5EF4-FFF2-40B4-BE49-F238E27FC236}">
                <a16:creationId xmlns:a16="http://schemas.microsoft.com/office/drawing/2014/main" id="{1EE49A7B-DFCE-47ED-9FFF-742275D03745}"/>
              </a:ext>
            </a:extLst>
          </p:cNvPr>
          <p:cNvSpPr>
            <a:spLocks noGrp="1"/>
          </p:cNvSpPr>
          <p:nvPr>
            <p:ph type="dt" sz="half" idx="10"/>
          </p:nvPr>
        </p:nvSpPr>
        <p:spPr/>
        <p:txBody>
          <a:bodyPr/>
          <a:lstStyle/>
          <a:p>
            <a:fld id="{2076D3A3-091C-5A44-967E-898C9AADDEA5}" type="datetime1">
              <a:rPr lang="en-US" smtClean="0"/>
              <a:t>4/7/2019</a:t>
            </a:fld>
            <a:endParaRPr lang="en-US"/>
          </a:p>
        </p:txBody>
      </p:sp>
      <p:sp>
        <p:nvSpPr>
          <p:cNvPr id="5" name="Footer Placeholder 4">
            <a:extLst>
              <a:ext uri="{FF2B5EF4-FFF2-40B4-BE49-F238E27FC236}">
                <a16:creationId xmlns:a16="http://schemas.microsoft.com/office/drawing/2014/main" id="{90546586-B8AF-4A4E-A261-6EDCF2609FAE}"/>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2865ECA8-53E9-4447-9CB8-751BA83CDECC}"/>
              </a:ext>
            </a:extLst>
          </p:cNvPr>
          <p:cNvSpPr>
            <a:spLocks noGrp="1"/>
          </p:cNvSpPr>
          <p:nvPr>
            <p:ph type="sldNum" sz="quarter" idx="12"/>
          </p:nvPr>
        </p:nvSpPr>
        <p:spPr/>
        <p:txBody>
          <a:bodyPr/>
          <a:lstStyle/>
          <a:p>
            <a:fld id="{4EEF9975-6C58-5C4C-8961-54FFA2646BAA}" type="slidenum">
              <a:rPr lang="en-US" smtClean="0"/>
              <a:t>9</a:t>
            </a:fld>
            <a:endParaRPr lang="en-US"/>
          </a:p>
        </p:txBody>
      </p:sp>
      <p:pic>
        <p:nvPicPr>
          <p:cNvPr id="7" name="Picture 6"/>
          <p:cNvPicPr>
            <a:picLocks noChangeAspect="1"/>
          </p:cNvPicPr>
          <p:nvPr/>
        </p:nvPicPr>
        <p:blipFill>
          <a:blip r:embed="rId2"/>
          <a:stretch>
            <a:fillRect/>
          </a:stretch>
        </p:blipFill>
        <p:spPr>
          <a:xfrm>
            <a:off x="8290561" y="91306"/>
            <a:ext cx="3677920" cy="6305005"/>
          </a:xfrm>
          <a:prstGeom prst="rect">
            <a:avLst/>
          </a:prstGeom>
        </p:spPr>
      </p:pic>
      <p:sp>
        <p:nvSpPr>
          <p:cNvPr id="8" name="TextBox 7"/>
          <p:cNvSpPr txBox="1"/>
          <p:nvPr/>
        </p:nvSpPr>
        <p:spPr>
          <a:xfrm>
            <a:off x="8584221" y="6267370"/>
            <a:ext cx="3384260" cy="246221"/>
          </a:xfrm>
          <a:prstGeom prst="rect">
            <a:avLst/>
          </a:prstGeom>
          <a:noFill/>
        </p:spPr>
        <p:txBody>
          <a:bodyPr wrap="none" rtlCol="0">
            <a:spAutoFit/>
          </a:bodyPr>
          <a:lstStyle/>
          <a:p>
            <a:r>
              <a:rPr lang="en-US" sz="1000" dirty="0"/>
              <a:t>J. </a:t>
            </a:r>
            <a:r>
              <a:rPr lang="en-US" sz="1000" dirty="0" err="1"/>
              <a:t>Gu</a:t>
            </a:r>
            <a:r>
              <a:rPr lang="en-US" sz="1000" dirty="0"/>
              <a:t> et al, “Efficient Memory Disaggregation with </a:t>
            </a:r>
            <a:r>
              <a:rPr lang="en-US" sz="1000" dirty="0" err="1"/>
              <a:t>Infiniswap</a:t>
            </a:r>
            <a:r>
              <a:rPr lang="en-US" sz="1000" dirty="0"/>
              <a:t>”</a:t>
            </a:r>
          </a:p>
        </p:txBody>
      </p:sp>
    </p:spTree>
    <p:extLst>
      <p:ext uri="{BB962C8B-B14F-4D97-AF65-F5344CB8AC3E}">
        <p14:creationId xmlns:p14="http://schemas.microsoft.com/office/powerpoint/2010/main" val="2040884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3673</TotalTime>
  <Words>3927</Words>
  <Application>Microsoft Office PowerPoint</Application>
  <PresentationFormat>Widescreen</PresentationFormat>
  <Paragraphs>602</Paragraphs>
  <Slides>60</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Cambria Math</vt:lpstr>
      <vt:lpstr>Gill Sans</vt:lpstr>
      <vt:lpstr>Gill Sans Light</vt:lpstr>
      <vt:lpstr>Wingdings</vt:lpstr>
      <vt:lpstr>Office Theme</vt:lpstr>
      <vt:lpstr>Efficient Memory Disaggregation with Infiniswap</vt:lpstr>
      <vt:lpstr>Motivation</vt:lpstr>
      <vt:lpstr>Motivation</vt:lpstr>
      <vt:lpstr>Motivation</vt:lpstr>
      <vt:lpstr>Background: RDMA</vt:lpstr>
      <vt:lpstr>Background: Related Work</vt:lpstr>
      <vt:lpstr>Design: Overview</vt:lpstr>
      <vt:lpstr>Design: Paging In (Reading)</vt:lpstr>
      <vt:lpstr>Design: Paging Out (Writing)</vt:lpstr>
      <vt:lpstr>Design: Batching</vt:lpstr>
      <vt:lpstr>Design: Hot and Cold Slabs</vt:lpstr>
      <vt:lpstr>Design: Slab Placement (Mapping)</vt:lpstr>
      <vt:lpstr>Design: Managing Local Memory</vt:lpstr>
      <vt:lpstr>Design: Evicting From Local Memory</vt:lpstr>
      <vt:lpstr>Design: Handling Remote Eviction</vt:lpstr>
      <vt:lpstr>Design: Fault Tolerance</vt:lpstr>
      <vt:lpstr>Design: Scalability</vt:lpstr>
      <vt:lpstr>Implementation</vt:lpstr>
      <vt:lpstr>Evaluation: Experimental Setup</vt:lpstr>
      <vt:lpstr>Evaluation: Block Device Performance</vt:lpstr>
      <vt:lpstr>Evaluation: VoltDB</vt:lpstr>
      <vt:lpstr>Evaluation: Concurrent Applications</vt:lpstr>
      <vt:lpstr>Evaluation: Concurrent Applications</vt:lpstr>
      <vt:lpstr>Future Work</vt:lpstr>
      <vt:lpstr>Conclusion</vt:lpstr>
      <vt:lpstr>Accelerating Relational Databases by Leveraging Remote Memory and RDMA</vt:lpstr>
      <vt:lpstr>Motivation</vt:lpstr>
      <vt:lpstr>Background: Related Work</vt:lpstr>
      <vt:lpstr>Application: Cache Extension</vt:lpstr>
      <vt:lpstr>Application: Temporary Data Storage</vt:lpstr>
      <vt:lpstr>Application: Semantic Caching</vt:lpstr>
      <vt:lpstr>Application: Buffer Pool Priming</vt:lpstr>
      <vt:lpstr>Design: Overview</vt:lpstr>
      <vt:lpstr>Design: Memory Abstraction</vt:lpstr>
      <vt:lpstr>Design: Synchronous vs. Asynchronous</vt:lpstr>
      <vt:lpstr>Design: Scalability</vt:lpstr>
      <vt:lpstr>Design: Fault Tolerance and Availability</vt:lpstr>
      <vt:lpstr>Implementation</vt:lpstr>
      <vt:lpstr>Evaluation: Experimental Setup</vt:lpstr>
      <vt:lpstr>Evaluation: Evaluated Designs</vt:lpstr>
      <vt:lpstr>Evaluation: I/O Throughput and Latency</vt:lpstr>
      <vt:lpstr>Evaluation: Cache Extension</vt:lpstr>
      <vt:lpstr>Evaluation: Remote Performance</vt:lpstr>
      <vt:lpstr>Evaluation: Buffer Pool Priming</vt:lpstr>
      <vt:lpstr>Future Work</vt:lpstr>
      <vt:lpstr>Conclusion</vt:lpstr>
      <vt:lpstr>Comparison with Infiniswap</vt:lpstr>
      <vt:lpstr>App-specific vs. App-agnostic Design</vt:lpstr>
      <vt:lpstr>Performance Comparison</vt:lpstr>
      <vt:lpstr>Discussion Points</vt:lpstr>
      <vt:lpstr>Backup Slides</vt:lpstr>
      <vt:lpstr>Evaluation: Memcached</vt:lpstr>
      <vt:lpstr>Evaluation: PowerGraph and GraphX</vt:lpstr>
      <vt:lpstr>Evaluation: Evictions and Failures</vt:lpstr>
      <vt:lpstr>Evaluation: Local Memory Reclamation</vt:lpstr>
      <vt:lpstr>PowerPoint Presentation</vt:lpstr>
      <vt:lpstr>Evaluation: I/O Throughput and Latency</vt:lpstr>
      <vt:lpstr>Evaluation: Cache Ext. – Memory Size</vt:lpstr>
      <vt:lpstr>Evaluation: Temporary Data Storage</vt:lpstr>
      <vt:lpstr>Evaluation: Semantic Caching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Mosharaf Chowdhury</dc:creator>
  <cp:lastModifiedBy>Eric Newberry</cp:lastModifiedBy>
  <cp:revision>530</cp:revision>
  <dcterms:created xsi:type="dcterms:W3CDTF">2015-12-27T15:42:19Z</dcterms:created>
  <dcterms:modified xsi:type="dcterms:W3CDTF">2019-04-08T03:52:58Z</dcterms:modified>
</cp:coreProperties>
</file>