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embeddedFontLst>
    <p:embeddedFont>
      <p:font typeface="Gill Sans" panose="020B0502020104020203" pitchFamily="34" charset="-79"/>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c4258ec3_2_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7dc4258ec3_2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dc4258ec3_2_9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7dc4258ec3_2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dc4258ec3_2_9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7dc4258ec3_2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dc4258ec3_2_1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7dc4258ec3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dc4258ec3_2_1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7dc4258ec3_2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dc75702dc_2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7dc75702dc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dc75702dc_2_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7dc75702dc_2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7dc75702dc_2_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7dc75702dc_2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dc75702dc_2_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7dc75702dc_2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dc75702dc_2_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7dc75702dc_2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dc4258ec3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7dc4258ec3_2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7dc4258ec3_2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dc75702dc_2_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7dc75702dc_2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dc75702dc_2_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7dc75702dc_2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dc75702dc_2_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7dc75702dc_2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dc75702dc_2_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7dc75702dc_2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dc75702dc_2_9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g7dc75702dc_2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7dccc4eff0_2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7dccc4eff0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dccc4eff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7dccc4ef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dc0da2944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g7dc0da2944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7dc0da2944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dc0da2944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ML in real life involves more than model training. You first have to get data from somewhere. And often time your data is not as clean as you expected and contains all kinds of errors. And then you have to transform data into a certain format before feature engineering. </a:t>
            </a:r>
            <a:endParaRPr/>
          </a:p>
          <a:p>
            <a:pPr marL="0" lvl="0" indent="0" algn="l" rtl="0">
              <a:spcBef>
                <a:spcPts val="0"/>
              </a:spcBef>
              <a:spcAft>
                <a:spcPts val="0"/>
              </a:spcAft>
              <a:buNone/>
            </a:pPr>
            <a:endParaRPr/>
          </a:p>
          <a:p>
            <a:pPr marL="0" lvl="0" indent="0" algn="l" rtl="0">
              <a:spcBef>
                <a:spcPts val="0"/>
              </a:spcBef>
              <a:spcAft>
                <a:spcPts val="0"/>
              </a:spcAft>
              <a:buNone/>
            </a:pPr>
            <a:r>
              <a:rPr lang="en-US"/>
              <a:t>These parts are usually considered as data preprocessing. After these steps, you can actually begin to pick ML models and train them.</a:t>
            </a:r>
            <a:endParaRPr/>
          </a:p>
          <a:p>
            <a:pPr marL="0" lvl="0" indent="0" algn="l" rtl="0">
              <a:spcBef>
                <a:spcPts val="0"/>
              </a:spcBef>
              <a:spcAft>
                <a:spcPts val="0"/>
              </a:spcAft>
              <a:buNone/>
            </a:pPr>
            <a:endParaRPr/>
          </a:p>
          <a:p>
            <a:pPr marL="0" lvl="0" indent="0" algn="l" rtl="0">
              <a:spcBef>
                <a:spcPts val="0"/>
              </a:spcBef>
              <a:spcAft>
                <a:spcPts val="0"/>
              </a:spcAft>
              <a:buNone/>
            </a:pPr>
            <a:r>
              <a:rPr lang="en-US"/>
              <a:t>The workload and methods of data preprocessing is quite different from that of model training. Data preprocessing usually combines relational algebra and UDFs, while model training uses iterations and linear algebra.</a:t>
            </a:r>
            <a:endParaRPr/>
          </a:p>
        </p:txBody>
      </p:sp>
      <p:sp>
        <p:nvSpPr>
          <p:cNvPr id="395" name="Google Shape;395;g7dc0da2944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dc0da2944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04" name="Google Shape;404;g7dc0da2944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dc4258ec3_2_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7dc4258ec3_2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7dc0da2944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I’ll take a step further about current solutions and why they are not good enough. People tend to propose DSL to alleviate the problem. </a:t>
            </a:r>
            <a:endParaRPr/>
          </a:p>
          <a:p>
            <a:pPr marL="0" lvl="0" indent="0" algn="l" rtl="0">
              <a:spcBef>
                <a:spcPts val="0"/>
              </a:spcBef>
              <a:spcAft>
                <a:spcPts val="0"/>
              </a:spcAft>
              <a:buNone/>
            </a:pPr>
            <a:endParaRPr/>
          </a:p>
          <a:p>
            <a:pPr marL="0" lvl="0" indent="0" algn="l" rtl="0">
              <a:spcBef>
                <a:spcPts val="0"/>
              </a:spcBef>
              <a:spcAft>
                <a:spcPts val="0"/>
              </a:spcAft>
              <a:buNone/>
            </a:pPr>
            <a:r>
              <a:rPr lang="en-US"/>
              <a:t>For example, there are dedicated libraries for collection processing and ML, such as pandas, and …. These libraries are shallow embedded in the host language and executed as is without inter-library optimizations.</a:t>
            </a:r>
            <a:endParaRPr/>
          </a:p>
          <a:p>
            <a:pPr marL="0" lvl="0" indent="0" algn="l" rtl="0">
              <a:spcBef>
                <a:spcPts val="0"/>
              </a:spcBef>
              <a:spcAft>
                <a:spcPts val="0"/>
              </a:spcAft>
              <a:buNone/>
            </a:pPr>
            <a:endParaRPr/>
          </a:p>
          <a:p>
            <a:pPr marL="0" lvl="0" indent="0" algn="l" rtl="0">
              <a:spcBef>
                <a:spcPts val="0"/>
              </a:spcBef>
              <a:spcAft>
                <a:spcPts val="0"/>
              </a:spcAft>
              <a:buNone/>
            </a:pPr>
            <a:r>
              <a:rPr lang="en-US"/>
              <a:t>Type-based DSL use the operations defined on a type, such as …, to construct an operation graph rather than directly executing the operations. The problem with these types of DSL is that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13" name="Google Shape;413;g7dc0da2944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dc0da2944_0_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Lara is a DSL implemented in Scala as a library,    It’s quotation-based, which means Lara reuses the syntax and type system of Scala.      Lara also takes advantage of an existing data type call DataBag, which is proposed in a previous DSL called Emma.</a:t>
            </a:r>
            <a:endParaRPr/>
          </a:p>
          <a:p>
            <a:pPr marL="0" lvl="0" indent="0" algn="l" rtl="0">
              <a:spcBef>
                <a:spcPts val="0"/>
              </a:spcBef>
              <a:spcAft>
                <a:spcPts val="0"/>
              </a:spcAft>
              <a:buNone/>
            </a:pPr>
            <a:endParaRPr/>
          </a:p>
          <a:p>
            <a:pPr marL="0" lvl="0" indent="0" algn="l" rtl="0">
              <a:spcBef>
                <a:spcPts val="0"/>
              </a:spcBef>
              <a:spcAft>
                <a:spcPts val="0"/>
              </a:spcAft>
              <a:buNone/>
            </a:pPr>
            <a:r>
              <a:rPr lang="en-US"/>
              <a:t>Lara also proposes two new Data types Matrix and vector that are tailored for ML steps.</a:t>
            </a:r>
            <a:endParaRPr/>
          </a:p>
          <a:p>
            <a:pPr marL="0" lvl="0" indent="0" algn="l" rtl="0">
              <a:spcBef>
                <a:spcPts val="0"/>
              </a:spcBef>
              <a:spcAft>
                <a:spcPts val="0"/>
              </a:spcAft>
              <a:buNone/>
            </a:pPr>
            <a:endParaRPr/>
          </a:p>
          <a:p>
            <a:pPr marL="0" lvl="0" indent="0" algn="l" rtl="0">
              <a:spcBef>
                <a:spcPts val="0"/>
              </a:spcBef>
              <a:spcAft>
                <a:spcPts val="0"/>
              </a:spcAft>
              <a:buNone/>
            </a:pPr>
            <a:r>
              <a:rPr lang="en-US"/>
              <a:t>The high level idea is that Lara has good data types that are very easy to use for both data preprocessing and ML steps. Writing codes and functions using these data types enable Lara to reason about your control flow and UDFs are no longer black boxes. As a result, Lara can do different types of optimizations automatically.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23" name="Google Shape;423;g7dc0da2944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dc0da2944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One fact about the paper is that it kinda assumes you know a lot about Scala already, and because Lara is built based on a previous DSL called Emma, the paper also assumes you are familiar with Emma. I think it’s not necessarily true here, so I plan to introduce some basics first.</a:t>
            </a:r>
            <a:endParaRPr/>
          </a:p>
          <a:p>
            <a:pPr marL="0" lvl="0" indent="0" algn="l" rtl="0">
              <a:spcBef>
                <a:spcPts val="0"/>
              </a:spcBef>
              <a:spcAft>
                <a:spcPts val="0"/>
              </a:spcAft>
              <a:buNone/>
            </a:pPr>
            <a:endParaRPr/>
          </a:p>
          <a:p>
            <a:pPr marL="0" lvl="0" indent="0" algn="l" rtl="0">
              <a:spcBef>
                <a:spcPts val="0"/>
              </a:spcBef>
              <a:spcAft>
                <a:spcPts val="0"/>
              </a:spcAft>
              <a:buNone/>
            </a:pPr>
            <a:r>
              <a:rPr lang="en-US"/>
              <a:t>Monads are structures that represent sequential computations. In Monads, the output of a calculation at any step is the input to other calculations.</a:t>
            </a:r>
            <a:endParaRPr/>
          </a:p>
          <a:p>
            <a:pPr marL="0" lvl="0" indent="0" algn="l" rtl="0">
              <a:spcBef>
                <a:spcPts val="0"/>
              </a:spcBef>
              <a:spcAft>
                <a:spcPts val="0"/>
              </a:spcAft>
              <a:buNone/>
            </a:pPr>
            <a:endParaRPr/>
          </a:p>
          <a:p>
            <a:pPr marL="0" lvl="0" indent="0" algn="l" rtl="0">
              <a:spcBef>
                <a:spcPts val="0"/>
              </a:spcBef>
              <a:spcAft>
                <a:spcPts val="0"/>
              </a:spcAft>
              <a:buNone/>
            </a:pPr>
            <a:r>
              <a:rPr lang="en-US"/>
              <a:t>An intermediate representation is a the data structure or code used internally by a compiler or VM to represent the source code. Basically, an IR helps the compiler or VM to reason about the source code. For each source code, you could have several different … Lara build 3 IRs for each source program. </a:t>
            </a:r>
            <a:endParaRPr/>
          </a:p>
        </p:txBody>
      </p:sp>
      <p:sp>
        <p:nvSpPr>
          <p:cNvPr id="432" name="Google Shape;432;g7dc0da2944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7dc0da2944_0_1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Convert second-order functions on a Matrix type to a DataBag type.</a:t>
            </a:r>
            <a:endParaRPr/>
          </a:p>
          <a:p>
            <a:pPr marL="0" lvl="0" indent="0" algn="l" rtl="0">
              <a:spcBef>
                <a:spcPts val="0"/>
              </a:spcBef>
              <a:spcAft>
                <a:spcPts val="0"/>
              </a:spcAft>
              <a:buNone/>
            </a:pPr>
            <a:endParaRPr/>
          </a:p>
          <a:p>
            <a:pPr marL="0" lvl="0" indent="0" algn="l" rtl="0">
              <a:spcBef>
                <a:spcPts val="0"/>
              </a:spcBef>
              <a:spcAft>
                <a:spcPts val="0"/>
              </a:spcAft>
              <a:buNone/>
            </a:pPr>
            <a:r>
              <a:rPr lang="en-US"/>
              <a:t>People usually use different format to represent sparse vectors to improve the look-up speed of non-zero values in the sparse vector. However, once dense features and sparse features are concatenated into a single matrix, there could be only one uniform representation left. This will slow down the look-up speed on the dense features if the Matrix is treating dense features the same way as sparse features. </a:t>
            </a:r>
            <a:endParaRPr/>
          </a:p>
          <a:p>
            <a:pPr marL="0" lvl="0" indent="0" algn="l" rtl="0">
              <a:spcBef>
                <a:spcPts val="0"/>
              </a:spcBef>
              <a:spcAft>
                <a:spcPts val="0"/>
              </a:spcAft>
              <a:buNone/>
            </a:pPr>
            <a:endParaRPr/>
          </a:p>
          <a:p>
            <a:pPr marL="0" lvl="0" indent="0" algn="l" rtl="0">
              <a:spcBef>
                <a:spcPts val="0"/>
              </a:spcBef>
              <a:spcAft>
                <a:spcPts val="0"/>
              </a:spcAft>
              <a:buNone/>
            </a:pPr>
            <a:r>
              <a:rPr lang="en-US"/>
              <a:t>If you apply a UDF onto the Matrix that involves element look up, the speed is not optimal. </a:t>
            </a:r>
            <a:endParaRPr/>
          </a:p>
          <a:p>
            <a:pPr marL="0" lvl="0" indent="0" algn="l" rtl="0">
              <a:spcBef>
                <a:spcPts val="0"/>
              </a:spcBef>
              <a:spcAft>
                <a:spcPts val="0"/>
              </a:spcAft>
              <a:buNone/>
            </a:pPr>
            <a:r>
              <a:rPr lang="en-US"/>
              <a:t>Lara tracks</a:t>
            </a:r>
            <a:endParaRPr/>
          </a:p>
          <a:p>
            <a:pPr marL="0" lvl="0" indent="0" algn="l" rtl="0">
              <a:spcBef>
                <a:spcPts val="0"/>
              </a:spcBef>
              <a:spcAft>
                <a:spcPts val="0"/>
              </a:spcAft>
              <a:buNone/>
            </a:pPr>
            <a:r>
              <a:rPr lang="en-US"/>
              <a:t>So both DataBags can keep their optimal element look-up speed.</a:t>
            </a:r>
            <a:endParaRPr/>
          </a:p>
          <a:p>
            <a:pPr marL="0" lvl="0" indent="0" algn="l" rtl="0">
              <a:spcBef>
                <a:spcPts val="0"/>
              </a:spcBef>
              <a:spcAft>
                <a:spcPts val="0"/>
              </a:spcAft>
              <a:buNone/>
            </a:pPr>
            <a:endParaRPr/>
          </a:p>
        </p:txBody>
      </p:sp>
      <p:sp>
        <p:nvSpPr>
          <p:cNvPr id="441" name="Google Shape;441;g7dc0da2944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7dc0da2944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Again, let’s look at a concrete example from the paper.</a:t>
            </a:r>
            <a:endParaRPr/>
          </a:p>
        </p:txBody>
      </p:sp>
      <p:sp>
        <p:nvSpPr>
          <p:cNvPr id="455" name="Google Shape;455;g7dc0da2944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7dc0da2944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Data dependencies are indicated by colored boxes.</a:t>
            </a:r>
            <a:endParaRPr/>
          </a:p>
          <a:p>
            <a:pPr marL="0" lvl="0" indent="0" algn="l" rtl="0">
              <a:spcBef>
                <a:spcPts val="0"/>
              </a:spcBef>
              <a:spcAft>
                <a:spcPts val="0"/>
              </a:spcAft>
              <a:buNone/>
            </a:pPr>
            <a:endParaRPr/>
          </a:p>
          <a:p>
            <a:pPr marL="0" lvl="0" indent="0" algn="l" rtl="0">
              <a:spcBef>
                <a:spcPts val="0"/>
              </a:spcBef>
              <a:spcAft>
                <a:spcPts val="0"/>
              </a:spcAft>
              <a:buNone/>
            </a:pPr>
            <a:r>
              <a:rPr lang="en-US"/>
              <a:t>A naive execution of the code is suboptimal, as it requires two passes over the dataset per column. For each column index in the for loop, fold and map would have 1 pass over the entire DataBag respectively.</a:t>
            </a:r>
            <a:endParaRPr/>
          </a:p>
          <a:p>
            <a:pPr marL="0" lvl="0" indent="0" algn="l" rtl="0">
              <a:spcBef>
                <a:spcPts val="0"/>
              </a:spcBef>
              <a:spcAft>
                <a:spcPts val="0"/>
              </a:spcAft>
              <a:buNone/>
            </a:pPr>
            <a:endParaRPr/>
          </a:p>
          <a:p>
            <a:pPr marL="0" lvl="0" indent="0" algn="l" rtl="0">
              <a:spcBef>
                <a:spcPts val="0"/>
              </a:spcBef>
              <a:spcAft>
                <a:spcPts val="0"/>
              </a:spcAft>
              <a:buNone/>
            </a:pPr>
            <a:r>
              <a:rPr lang="en-US"/>
              <a:t>What Lara offers is that if each iteration reads and writes on disjoint columns, several folds are combined into a single fold, and several maps are also combined into one single map as they operate on the same dataset.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65" name="Google Shape;465;g7dc0da2944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dc0da2944_0_1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authors also discuss the extensibility of their approach by introducing a high-level operator: k…..</a:t>
            </a:r>
            <a:endParaRPr/>
          </a:p>
          <a:p>
            <a:pPr marL="0" lvl="0" indent="0" algn="l" rtl="0">
              <a:spcBef>
                <a:spcPts val="0"/>
              </a:spcBef>
              <a:spcAft>
                <a:spcPts val="0"/>
              </a:spcAft>
              <a:buNone/>
            </a:pPr>
            <a:endParaRPr/>
          </a:p>
          <a:p>
            <a:pPr marL="0" lvl="0" indent="0" algn="l" rtl="0">
              <a:spcBef>
                <a:spcPts val="0"/>
              </a:spcBef>
              <a:spcAft>
                <a:spcPts val="0"/>
              </a:spcAft>
              <a:buNone/>
            </a:pPr>
            <a:r>
              <a:rPr lang="en-US"/>
              <a:t>Cross-validation is a resampling procedure used to evaluate machine learning models on a limited data sample.</a:t>
            </a:r>
            <a:endParaRPr/>
          </a:p>
        </p:txBody>
      </p:sp>
      <p:sp>
        <p:nvSpPr>
          <p:cNvPr id="475" name="Google Shape;475;g7dc0da2944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7dc0da2944_0_1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g7dc0da2944_0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7dc0da2944_0_1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g7dc0da2944_0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7dc0da2944_0_2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7dc0da2944_0_2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dc4258ec3_2_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7dc4258ec3_2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7dc0da2944_0_2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g7dc0da2944_0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7dc0da2944_0_2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Baseline means the program is executed without any optimization. </a:t>
            </a:r>
            <a:endParaRPr/>
          </a:p>
          <a:p>
            <a:pPr marL="0" lvl="0" indent="0" algn="l" rtl="0">
              <a:spcBef>
                <a:spcPts val="0"/>
              </a:spcBef>
              <a:spcAft>
                <a:spcPts val="0"/>
              </a:spcAft>
              <a:buNone/>
            </a:pPr>
            <a:endParaRPr/>
          </a:p>
          <a:p>
            <a:pPr marL="0" lvl="0" indent="0" algn="l" rtl="0">
              <a:spcBef>
                <a:spcPts val="0"/>
              </a:spcBef>
              <a:spcAft>
                <a:spcPts val="0"/>
              </a:spcAft>
              <a:buNone/>
            </a:pPr>
            <a:r>
              <a:rPr lang="en-US"/>
              <a:t>The baseline without pushdown of takes 5.75× longer than Lara without pushdown and 16.1× than the completely optimized version of Lara.</a:t>
            </a:r>
            <a:endParaRPr/>
          </a:p>
        </p:txBody>
      </p:sp>
      <p:sp>
        <p:nvSpPr>
          <p:cNvPr id="522" name="Google Shape;522;g7dc0da2944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7dc0da2944_0_2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Lara and Spark scale linear with the increasing data size. Both execute in a streaming fashion and thus, are not affected by growing data sizes. Scikit- learn loads the whole dataset in memory, which leads to degrading performance for larger datasets.</a:t>
            </a:r>
            <a:endParaRPr/>
          </a:p>
          <a:p>
            <a:pPr marL="0" lvl="0" indent="0" algn="l" rtl="0">
              <a:spcBef>
                <a:spcPts val="0"/>
              </a:spcBef>
              <a:spcAft>
                <a:spcPts val="0"/>
              </a:spcAft>
              <a:buNone/>
            </a:pPr>
            <a:endParaRPr/>
          </a:p>
          <a:p>
            <a:pPr marL="0" lvl="0" indent="0" algn="l" rtl="0">
              <a:spcBef>
                <a:spcPts val="0"/>
              </a:spcBef>
              <a:spcAft>
                <a:spcPts val="0"/>
              </a:spcAft>
              <a:buNone/>
            </a:pPr>
            <a:r>
              <a:rPr lang="en-US"/>
              <a:t>TFT simply failed for realloc error.</a:t>
            </a:r>
            <a:endParaRPr/>
          </a:p>
        </p:txBody>
      </p:sp>
      <p:sp>
        <p:nvSpPr>
          <p:cNvPr id="532" name="Google Shape;532;g7dc0da2944_0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7dc0da2944_0_2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Baseline implementation executes the algorithm without the proposed optimizations for cross-validation.</a:t>
            </a:r>
            <a:endParaRPr/>
          </a:p>
          <a:p>
            <a:pPr marL="0" lvl="0" indent="0" algn="l" rtl="0">
              <a:spcBef>
                <a:spcPts val="0"/>
              </a:spcBef>
              <a:spcAft>
                <a:spcPts val="0"/>
              </a:spcAft>
              <a:buNone/>
            </a:pPr>
            <a:endParaRPr/>
          </a:p>
          <a:p>
            <a:pPr marL="0" lvl="0" indent="0" algn="l" rtl="0">
              <a:spcBef>
                <a:spcPts val="0"/>
              </a:spcBef>
              <a:spcAft>
                <a:spcPts val="0"/>
              </a:spcAft>
              <a:buNone/>
            </a:pPr>
            <a:r>
              <a:rPr lang="en-US"/>
              <a:t>Lara is up to 65× faster than the Baseline for five folds and up 136× faster for ten folds.</a:t>
            </a:r>
            <a:endParaRPr/>
          </a:p>
          <a:p>
            <a:pPr marL="0" lvl="0" indent="0" algn="l" rtl="0">
              <a:spcBef>
                <a:spcPts val="0"/>
              </a:spcBef>
              <a:spcAft>
                <a:spcPts val="0"/>
              </a:spcAft>
              <a:buNone/>
            </a:pPr>
            <a:endParaRPr/>
          </a:p>
          <a:p>
            <a:pPr marL="0" lvl="0" indent="0" algn="l" rtl="0">
              <a:spcBef>
                <a:spcPts val="0"/>
              </a:spcBef>
              <a:spcAft>
                <a:spcPts val="0"/>
              </a:spcAft>
              <a:buNone/>
            </a:pPr>
            <a:r>
              <a:rPr lang="en-US"/>
              <a:t>We relate this to the very small intermediate result for the Pre-Computation of X⊺X. (n*n)</a:t>
            </a:r>
            <a:endParaRPr/>
          </a:p>
        </p:txBody>
      </p:sp>
      <p:sp>
        <p:nvSpPr>
          <p:cNvPr id="542" name="Google Shape;542;g7dc0da2944_0_2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7dca900d57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There are some … that support data preprocessing to some extent.</a:t>
            </a:r>
            <a:endParaRPr/>
          </a:p>
          <a:p>
            <a:pPr marL="0" lvl="0" indent="0" algn="l" rtl="0">
              <a:spcBef>
                <a:spcPts val="0"/>
              </a:spcBef>
              <a:spcAft>
                <a:spcPts val="0"/>
              </a:spcAft>
              <a:buNone/>
            </a:pPr>
            <a:r>
              <a:rPr lang="en-US"/>
              <a:t>SystemML provides a transform function to apply pre-defined feature engineering methods to row datasets. But users cannot specify their own transformation functions.</a:t>
            </a:r>
            <a:endParaRPr/>
          </a:p>
          <a:p>
            <a:pPr marL="0" lvl="0" indent="0" algn="l" rtl="0">
              <a:spcBef>
                <a:spcPts val="0"/>
              </a:spcBef>
              <a:spcAft>
                <a:spcPts val="0"/>
              </a:spcAft>
              <a:buNone/>
            </a:pPr>
            <a:endParaRPr/>
          </a:p>
          <a:p>
            <a:pPr marL="0" lvl="0" indent="0" algn="l" rtl="0">
              <a:spcBef>
                <a:spcPts val="0"/>
              </a:spcBef>
              <a:spcAft>
                <a:spcPts val="0"/>
              </a:spcAft>
              <a:buNone/>
            </a:pPr>
            <a:r>
              <a:rPr lang="en-US"/>
              <a:t>There are systems that provide excellent ML specific Optimizations such as Tensorflow. But they either don’t consider relational algebra optimizations or do not perform control flow analysis and treat UDFs as black boxes.</a:t>
            </a:r>
            <a:endParaRPr/>
          </a:p>
          <a:p>
            <a:pPr marL="0" lvl="0" indent="0" algn="l" rtl="0">
              <a:spcBef>
                <a:spcPts val="0"/>
              </a:spcBef>
              <a:spcAft>
                <a:spcPts val="0"/>
              </a:spcAft>
              <a:buNone/>
            </a:pPr>
            <a:endParaRPr/>
          </a:p>
          <a:p>
            <a:pPr marL="0" lvl="0" indent="0" algn="l" rtl="0">
              <a:spcBef>
                <a:spcPts val="0"/>
              </a:spcBef>
              <a:spcAft>
                <a:spcPts val="0"/>
              </a:spcAft>
              <a:buNone/>
            </a:pPr>
            <a:r>
              <a:rPr lang="en-US"/>
              <a:t>There are also some people working on applying scalable linear algebra onto a relational database system. But it relies on the foreign function interface of DBMS to execute UDFs, which prohibits holistic optimizations.</a:t>
            </a:r>
            <a:endParaRPr/>
          </a:p>
        </p:txBody>
      </p:sp>
      <p:sp>
        <p:nvSpPr>
          <p:cNvPr id="552" name="Google Shape;552;g7dca900d5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7dc0da2944_0_2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g7dc0da2944_0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7dc75702dc_2_1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g7dc75702dc_2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dc4258ec3_2_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7dc4258ec3_2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dc4258ec3_2_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7dc4258ec3_2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dc4258ec3_2_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7dc4258ec3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dc4258ec3_2_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7dc4258ec3_2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dc4258ec3_2_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7dc4258ec3_2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Gill Sans"/>
              <a:buNone/>
              <a:defRPr sz="44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Gill Sans"/>
                <a:ea typeface="Gill Sans"/>
                <a:cs typeface="Gill Sans"/>
                <a:sym typeface="Gill Sans"/>
              </a:defRPr>
            </a:lvl1pPr>
            <a:lvl2pPr marL="0" marR="0" lvl="1" indent="0" algn="r" rtl="0">
              <a:spcBef>
                <a:spcPts val="0"/>
              </a:spcBef>
              <a:buNone/>
              <a:defRPr sz="1200" b="0" i="0" u="none" strike="noStrike" cap="none">
                <a:solidFill>
                  <a:srgbClr val="888888"/>
                </a:solidFill>
                <a:latin typeface="Gill Sans"/>
                <a:ea typeface="Gill Sans"/>
                <a:cs typeface="Gill Sans"/>
                <a:sym typeface="Gill Sans"/>
              </a:defRPr>
            </a:lvl2pPr>
            <a:lvl3pPr marL="0" marR="0" lvl="2" indent="0" algn="r" rtl="0">
              <a:spcBef>
                <a:spcPts val="0"/>
              </a:spcBef>
              <a:buNone/>
              <a:defRPr sz="1200" b="0" i="0" u="none" strike="noStrike" cap="none">
                <a:solidFill>
                  <a:srgbClr val="888888"/>
                </a:solidFill>
                <a:latin typeface="Gill Sans"/>
                <a:ea typeface="Gill Sans"/>
                <a:cs typeface="Gill Sans"/>
                <a:sym typeface="Gill Sans"/>
              </a:defRPr>
            </a:lvl3pPr>
            <a:lvl4pPr marL="0" marR="0" lvl="3" indent="0" algn="r" rtl="0">
              <a:spcBef>
                <a:spcPts val="0"/>
              </a:spcBef>
              <a:buNone/>
              <a:defRPr sz="1200" b="0" i="0" u="none" strike="noStrike" cap="none">
                <a:solidFill>
                  <a:srgbClr val="888888"/>
                </a:solidFill>
                <a:latin typeface="Gill Sans"/>
                <a:ea typeface="Gill Sans"/>
                <a:cs typeface="Gill Sans"/>
                <a:sym typeface="Gill Sans"/>
              </a:defRPr>
            </a:lvl4pPr>
            <a:lvl5pPr marL="0" marR="0" lvl="4" indent="0" algn="r" rtl="0">
              <a:spcBef>
                <a:spcPts val="0"/>
              </a:spcBef>
              <a:buNone/>
              <a:defRPr sz="1200" b="0" i="0" u="none" strike="noStrike" cap="none">
                <a:solidFill>
                  <a:srgbClr val="888888"/>
                </a:solidFill>
                <a:latin typeface="Gill Sans"/>
                <a:ea typeface="Gill Sans"/>
                <a:cs typeface="Gill Sans"/>
                <a:sym typeface="Gill Sans"/>
              </a:defRPr>
            </a:lvl5pPr>
            <a:lvl6pPr marL="0" marR="0" lvl="5" indent="0" algn="r" rtl="0">
              <a:spcBef>
                <a:spcPts val="0"/>
              </a:spcBef>
              <a:buNone/>
              <a:defRPr sz="1200" b="0" i="0" u="none" strike="noStrike" cap="none">
                <a:solidFill>
                  <a:srgbClr val="888888"/>
                </a:solidFill>
                <a:latin typeface="Gill Sans"/>
                <a:ea typeface="Gill Sans"/>
                <a:cs typeface="Gill Sans"/>
                <a:sym typeface="Gill Sans"/>
              </a:defRPr>
            </a:lvl6pPr>
            <a:lvl7pPr marL="0" marR="0" lvl="6" indent="0" algn="r" rtl="0">
              <a:spcBef>
                <a:spcPts val="0"/>
              </a:spcBef>
              <a:buNone/>
              <a:defRPr sz="1200" b="0" i="0" u="none" strike="noStrike" cap="none">
                <a:solidFill>
                  <a:srgbClr val="888888"/>
                </a:solidFill>
                <a:latin typeface="Gill Sans"/>
                <a:ea typeface="Gill Sans"/>
                <a:cs typeface="Gill Sans"/>
                <a:sym typeface="Gill Sans"/>
              </a:defRPr>
            </a:lvl7pPr>
            <a:lvl8pPr marL="0" marR="0" lvl="7" indent="0" algn="r" rtl="0">
              <a:spcBef>
                <a:spcPts val="0"/>
              </a:spcBef>
              <a:buNone/>
              <a:defRPr sz="1200" b="0" i="0" u="none" strike="noStrike" cap="none">
                <a:solidFill>
                  <a:srgbClr val="888888"/>
                </a:solidFill>
                <a:latin typeface="Gill Sans"/>
                <a:ea typeface="Gill Sans"/>
                <a:cs typeface="Gill Sans"/>
                <a:sym typeface="Gill Sans"/>
              </a:defRPr>
            </a:lvl8pPr>
            <a:lvl9pPr marL="0" marR="0" lvl="8" indent="0" algn="r" rtl="0">
              <a:spcBef>
                <a:spcPts val="0"/>
              </a:spcBef>
              <a:buNone/>
              <a:defRPr sz="1200" b="0" i="0" u="none" strike="noStrike" cap="none">
                <a:solidFill>
                  <a:srgbClr val="88888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90" name="Google Shape;9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1" name="Google Shape;9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a:t>
            </a:r>
            <a:endParaRPr/>
          </a:p>
        </p:txBody>
      </p:sp>
      <p:sp>
        <p:nvSpPr>
          <p:cNvPr id="92" name="Google Shape;92;p13"/>
          <p:cNvSpPr txBox="1">
            <a:spLocks noGrp="1"/>
          </p:cNvSpPr>
          <p:nvPr>
            <p:ph type="ctrTitle"/>
          </p:nvPr>
        </p:nvSpPr>
        <p:spPr>
          <a:xfrm>
            <a:off x="1204550" y="1153000"/>
            <a:ext cx="4415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Gill Sans"/>
              <a:buNone/>
            </a:pPr>
            <a:r>
              <a:rPr lang="en-US" sz="3600"/>
              <a:t>TVM: An Automated End-to-End Optimizing Compiler for Deep Learning</a:t>
            </a:r>
            <a:endParaRPr/>
          </a:p>
        </p:txBody>
      </p:sp>
      <p:sp>
        <p:nvSpPr>
          <p:cNvPr id="93" name="Google Shape;93;p13"/>
          <p:cNvSpPr txBox="1">
            <a:spLocks noGrp="1"/>
          </p:cNvSpPr>
          <p:nvPr>
            <p:ph type="subTitle" idx="1"/>
          </p:nvPr>
        </p:nvSpPr>
        <p:spPr>
          <a:xfrm>
            <a:off x="1204550" y="3632675"/>
            <a:ext cx="4415400" cy="165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None/>
            </a:pPr>
            <a:r>
              <a:rPr lang="en-US"/>
              <a:t>Tianqi Chen et al.</a:t>
            </a:r>
            <a:endParaRPr/>
          </a:p>
        </p:txBody>
      </p:sp>
      <p:sp>
        <p:nvSpPr>
          <p:cNvPr id="94" name="Google Shape;94;p13"/>
          <p:cNvSpPr txBox="1">
            <a:spLocks noGrp="1"/>
          </p:cNvSpPr>
          <p:nvPr>
            <p:ph type="ctrTitle"/>
          </p:nvPr>
        </p:nvSpPr>
        <p:spPr>
          <a:xfrm>
            <a:off x="6370175" y="1198575"/>
            <a:ext cx="50349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Gill Sans"/>
              <a:buNone/>
            </a:pPr>
            <a:r>
              <a:rPr lang="en-US" sz="3600"/>
              <a:t>An Intermediate Representation for Optimizing Machine Learning Pipelines</a:t>
            </a:r>
            <a:endParaRPr/>
          </a:p>
        </p:txBody>
      </p:sp>
      <p:sp>
        <p:nvSpPr>
          <p:cNvPr id="95" name="Google Shape;95;p13"/>
          <p:cNvSpPr txBox="1">
            <a:spLocks noGrp="1"/>
          </p:cNvSpPr>
          <p:nvPr>
            <p:ph type="subTitle" idx="1"/>
          </p:nvPr>
        </p:nvSpPr>
        <p:spPr>
          <a:xfrm>
            <a:off x="6370175" y="3678250"/>
            <a:ext cx="5034900" cy="165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None/>
            </a:pPr>
            <a:r>
              <a:rPr lang="en-US"/>
              <a:t>Andreas Kunft et 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Data Layout Transformation </a:t>
            </a:r>
            <a:endParaRPr/>
          </a:p>
        </p:txBody>
      </p:sp>
      <p:sp>
        <p:nvSpPr>
          <p:cNvPr id="193" name="Google Shape;19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
        <p:nvSpPr>
          <p:cNvPr id="194" name="Google Shape;19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195" name="Google Shape;19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96" name="Google Shape;196;p22"/>
          <p:cNvSpPr txBox="1">
            <a:spLocks noGrp="1"/>
          </p:cNvSpPr>
          <p:nvPr>
            <p:ph type="body" idx="1"/>
          </p:nvPr>
        </p:nvSpPr>
        <p:spPr>
          <a:xfrm>
            <a:off x="838200" y="1825625"/>
            <a:ext cx="10515600" cy="4667400"/>
          </a:xfrm>
          <a:prstGeom prst="rect">
            <a:avLst/>
          </a:prstGeom>
          <a:blipFill rotWithShape="1">
            <a:blip r:embed="rId3">
              <a:alphaModFix/>
            </a:blip>
            <a:stretch>
              <a:fillRect l="-1039" t="-2089"/>
            </a:stretch>
          </a:blip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Tensor Operations</a:t>
            </a:r>
            <a:endParaRPr/>
          </a:p>
        </p:txBody>
      </p:sp>
      <p:sp>
        <p:nvSpPr>
          <p:cNvPr id="202" name="Google Shape;20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
        <p:nvSpPr>
          <p:cNvPr id="203" name="Google Shape;20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204" name="Google Shape;20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5" name="Google Shape;205;p23"/>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Current DL frameworks requires ops lib to provide fused ops implementation</a:t>
            </a:r>
            <a:endParaRPr/>
          </a:p>
          <a:p>
            <a:pPr marL="228600" lvl="0" indent="-228600" algn="l" rtl="0">
              <a:lnSpc>
                <a:spcPct val="90000"/>
              </a:lnSpc>
              <a:spcBef>
                <a:spcPts val="1000"/>
              </a:spcBef>
              <a:spcAft>
                <a:spcPts val="0"/>
              </a:spcAft>
              <a:buClr>
                <a:schemeClr val="dk1"/>
              </a:buClr>
              <a:buSzPts val="2800"/>
              <a:buChar char="•"/>
            </a:pPr>
            <a:r>
              <a:rPr lang="en-US"/>
              <a:t>Unfeasible to write each combination</a:t>
            </a:r>
            <a:endParaRPr/>
          </a:p>
          <a:p>
            <a:pPr marL="228600" lvl="0" indent="-228600" algn="l" rtl="0">
              <a:lnSpc>
                <a:spcPct val="90000"/>
              </a:lnSpc>
              <a:spcBef>
                <a:spcPts val="1000"/>
              </a:spcBef>
              <a:spcAft>
                <a:spcPts val="0"/>
              </a:spcAft>
              <a:buClr>
                <a:schemeClr val="dk1"/>
              </a:buClr>
              <a:buSzPts val="2800"/>
              <a:buChar char="•"/>
            </a:pPr>
            <a:r>
              <a:rPr lang="en-US"/>
              <a:t>TVM helps generating optimized operators for each hardware</a:t>
            </a:r>
            <a:endParaRPr/>
          </a:p>
          <a:p>
            <a:pPr marL="685800" lvl="1" indent="-228600" algn="l" rtl="0">
              <a:lnSpc>
                <a:spcPct val="90000"/>
              </a:lnSpc>
              <a:spcBef>
                <a:spcPts val="500"/>
              </a:spcBef>
              <a:spcAft>
                <a:spcPts val="0"/>
              </a:spcAft>
              <a:buClr>
                <a:schemeClr val="dk1"/>
              </a:buClr>
              <a:buSzPts val="2400"/>
              <a:buChar char="•"/>
            </a:pPr>
            <a:r>
              <a:rPr lang="en-US"/>
              <a:t>Tensor Expression</a:t>
            </a:r>
            <a:endParaRPr/>
          </a:p>
          <a:p>
            <a:pPr marL="685800" lvl="1" indent="-228600" algn="l" rtl="0">
              <a:lnSpc>
                <a:spcPct val="90000"/>
              </a:lnSpc>
              <a:spcBef>
                <a:spcPts val="500"/>
              </a:spcBef>
              <a:spcAft>
                <a:spcPts val="0"/>
              </a:spcAft>
              <a:buClr>
                <a:schemeClr val="dk1"/>
              </a:buClr>
              <a:buSzPts val="2400"/>
              <a:buChar char="•"/>
            </a:pPr>
            <a:r>
              <a:rPr lang="en-US"/>
              <a:t>Nested Parallelism with Cooperation</a:t>
            </a:r>
            <a:endParaRPr/>
          </a:p>
          <a:p>
            <a:pPr marL="685800" lvl="1" indent="-228600" algn="l" rtl="0">
              <a:lnSpc>
                <a:spcPct val="90000"/>
              </a:lnSpc>
              <a:spcBef>
                <a:spcPts val="500"/>
              </a:spcBef>
              <a:spcAft>
                <a:spcPts val="0"/>
              </a:spcAft>
              <a:buClr>
                <a:schemeClr val="dk1"/>
              </a:buClr>
              <a:buSzPts val="2400"/>
              <a:buChar char="•"/>
            </a:pPr>
            <a:r>
              <a:rPr lang="en-US"/>
              <a:t>Tensorization</a:t>
            </a:r>
            <a:endParaRPr/>
          </a:p>
          <a:p>
            <a:pPr marL="685800" lvl="1" indent="-228600" algn="l" rtl="0">
              <a:lnSpc>
                <a:spcPct val="90000"/>
              </a:lnSpc>
              <a:spcBef>
                <a:spcPts val="500"/>
              </a:spcBef>
              <a:spcAft>
                <a:spcPts val="0"/>
              </a:spcAft>
              <a:buClr>
                <a:schemeClr val="dk1"/>
              </a:buClr>
              <a:buSzPts val="2400"/>
              <a:buChar char="•"/>
            </a:pPr>
            <a:r>
              <a:rPr lang="en-US"/>
              <a:t>Explicit Memory Latency Hiding</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Tensor Expression</a:t>
            </a:r>
            <a:endParaRPr/>
          </a:p>
        </p:txBody>
      </p:sp>
      <p:sp>
        <p:nvSpPr>
          <p:cNvPr id="211" name="Google Shape;21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
        <p:nvSpPr>
          <p:cNvPr id="212" name="Google Shape;21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213" name="Google Shape;21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14" name="Google Shape;214;p24"/>
          <p:cNvSpPr txBox="1">
            <a:spLocks noGrp="1"/>
          </p:cNvSpPr>
          <p:nvPr>
            <p:ph type="body" idx="1"/>
          </p:nvPr>
        </p:nvSpPr>
        <p:spPr>
          <a:xfrm>
            <a:off x="838200" y="1825625"/>
            <a:ext cx="10515600" cy="2412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Defines computing rules, </a:t>
            </a:r>
            <a:endParaRPr/>
          </a:p>
          <a:p>
            <a:pPr marL="0" lvl="0" indent="0" algn="l" rtl="0">
              <a:lnSpc>
                <a:spcPct val="90000"/>
              </a:lnSpc>
              <a:spcBef>
                <a:spcPts val="1000"/>
              </a:spcBef>
              <a:spcAft>
                <a:spcPts val="0"/>
              </a:spcAft>
              <a:buClr>
                <a:schemeClr val="dk1"/>
              </a:buClr>
              <a:buSzPts val="2800"/>
              <a:buNone/>
            </a:pPr>
            <a:r>
              <a:rPr lang="en-US"/>
              <a:t>	instead of execution details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215" name="Google Shape;215;p24" descr="手机屏幕截图&#10;&#10;描述已自动生成"/>
          <p:cNvPicPr preferRelativeResize="0"/>
          <p:nvPr/>
        </p:nvPicPr>
        <p:blipFill rotWithShape="1">
          <a:blip r:embed="rId3">
            <a:alphaModFix/>
          </a:blip>
          <a:srcRect/>
          <a:stretch/>
        </p:blipFill>
        <p:spPr>
          <a:xfrm>
            <a:off x="1001992" y="2831503"/>
            <a:ext cx="5716829" cy="1406127"/>
          </a:xfrm>
          <a:prstGeom prst="rect">
            <a:avLst/>
          </a:prstGeom>
          <a:noFill/>
          <a:ln>
            <a:noFill/>
          </a:ln>
        </p:spPr>
      </p:pic>
      <p:grpSp>
        <p:nvGrpSpPr>
          <p:cNvPr id="216" name="Google Shape;216;p24"/>
          <p:cNvGrpSpPr/>
          <p:nvPr/>
        </p:nvGrpSpPr>
        <p:grpSpPr>
          <a:xfrm>
            <a:off x="7476698" y="26358"/>
            <a:ext cx="4715302" cy="6456591"/>
            <a:chOff x="7476698" y="26358"/>
            <a:chExt cx="4715302" cy="6456591"/>
          </a:xfrm>
        </p:grpSpPr>
        <p:pic>
          <p:nvPicPr>
            <p:cNvPr id="217" name="Google Shape;217;p24" descr="手机屏幕截图&#10;&#10;描述已自动生成"/>
            <p:cNvPicPr preferRelativeResize="0"/>
            <p:nvPr/>
          </p:nvPicPr>
          <p:blipFill rotWithShape="1">
            <a:blip r:embed="rId4">
              <a:alphaModFix/>
            </a:blip>
            <a:srcRect/>
            <a:stretch/>
          </p:blipFill>
          <p:spPr>
            <a:xfrm>
              <a:off x="7476698" y="26358"/>
              <a:ext cx="4715302" cy="6456591"/>
            </a:xfrm>
            <a:prstGeom prst="rect">
              <a:avLst/>
            </a:prstGeom>
            <a:noFill/>
            <a:ln>
              <a:noFill/>
            </a:ln>
          </p:spPr>
        </p:pic>
        <p:sp>
          <p:nvSpPr>
            <p:cNvPr id="218" name="Google Shape;218;p24"/>
            <p:cNvSpPr/>
            <p:nvPr/>
          </p:nvSpPr>
          <p:spPr>
            <a:xfrm>
              <a:off x="7795098" y="1627762"/>
              <a:ext cx="959796" cy="265889"/>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24"/>
            <p:cNvSpPr/>
            <p:nvPr/>
          </p:nvSpPr>
          <p:spPr>
            <a:xfrm>
              <a:off x="7801582" y="3401621"/>
              <a:ext cx="2866417" cy="265889"/>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24"/>
            <p:cNvSpPr/>
            <p:nvPr/>
          </p:nvSpPr>
          <p:spPr>
            <a:xfrm>
              <a:off x="7801582" y="4026305"/>
              <a:ext cx="2665380" cy="265889"/>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21" name="Google Shape;221;p24"/>
          <p:cNvSpPr txBox="1"/>
          <p:nvPr/>
        </p:nvSpPr>
        <p:spPr>
          <a:xfrm>
            <a:off x="838200" y="4445288"/>
            <a:ext cx="10882500" cy="1703400"/>
          </a:xfrm>
          <a:prstGeom prst="rect">
            <a:avLst/>
          </a:prstGeom>
          <a:noFill/>
          <a:ln>
            <a:noFill/>
          </a:ln>
        </p:spPr>
        <p:txBody>
          <a:bodyPr spcFirstLastPara="1" wrap="square" lIns="91425" tIns="91425" rIns="91425" bIns="91425" anchor="t" anchorCtr="0">
            <a:noAutofit/>
          </a:bodyPr>
          <a:lstStyle/>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Gill Sans"/>
                <a:ea typeface="Gill Sans"/>
                <a:cs typeface="Gill Sans"/>
                <a:sym typeface="Gill Sans"/>
              </a:rPr>
              <a:t>Decouples compute/schedule</a:t>
            </a:r>
            <a:endParaRPr sz="2800">
              <a:solidFill>
                <a:schemeClr val="dk1"/>
              </a:solidFill>
              <a:latin typeface="Gill Sans"/>
              <a:ea typeface="Gill Sans"/>
              <a:cs typeface="Gill Sans"/>
              <a:sym typeface="Gill Sans"/>
            </a:endParaRPr>
          </a:p>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Gill Sans"/>
                <a:ea typeface="Gill Sans"/>
                <a:cs typeface="Gill Sans"/>
                <a:sym typeface="Gill Sans"/>
              </a:rPr>
              <a:t>Many schedule primitives can be applied </a:t>
            </a:r>
            <a:endParaRPr sz="2800">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Nested Parallelism with Coop</a:t>
            </a:r>
            <a:endParaRPr/>
          </a:p>
        </p:txBody>
      </p:sp>
      <p:sp>
        <p:nvSpPr>
          <p:cNvPr id="227" name="Google Shape;22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2/14/2020</a:t>
            </a:r>
            <a:endParaRPr/>
          </a:p>
        </p:txBody>
      </p:sp>
      <p:sp>
        <p:nvSpPr>
          <p:cNvPr id="228" name="Google Shape;22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229" name="Google Shape;22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30" name="Google Shape;230;p25"/>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Many exists parallel solutions use </a:t>
            </a:r>
            <a:r>
              <a:rPr lang="en-US" i="1"/>
              <a:t>shared-noting nested parallelism</a:t>
            </a:r>
            <a:endParaRPr/>
          </a:p>
          <a:p>
            <a:pPr marL="685800" lvl="1" indent="-228600" algn="l" rtl="0">
              <a:lnSpc>
                <a:spcPct val="90000"/>
              </a:lnSpc>
              <a:spcBef>
                <a:spcPts val="500"/>
              </a:spcBef>
              <a:spcAft>
                <a:spcPts val="0"/>
              </a:spcAft>
              <a:buClr>
                <a:schemeClr val="dk1"/>
              </a:buClr>
              <a:buSzPts val="2400"/>
              <a:buChar char="•"/>
            </a:pPr>
            <a:r>
              <a:rPr lang="en-US"/>
              <a:t>Working thread cannot look at sibling’s data</a:t>
            </a:r>
            <a:endParaRPr/>
          </a:p>
          <a:p>
            <a:pPr marL="228600" lvl="0" indent="-228600" algn="l" rtl="0">
              <a:lnSpc>
                <a:spcPct val="90000"/>
              </a:lnSpc>
              <a:spcBef>
                <a:spcPts val="1000"/>
              </a:spcBef>
              <a:spcAft>
                <a:spcPts val="0"/>
              </a:spcAft>
              <a:buClr>
                <a:schemeClr val="dk1"/>
              </a:buClr>
              <a:buSzPts val="2800"/>
              <a:buChar char="•"/>
            </a:pPr>
            <a:r>
              <a:rPr lang="en-US"/>
              <a:t>TVM uses schedule to fetch data cooperatively</a:t>
            </a:r>
            <a:endParaRPr/>
          </a:p>
          <a:p>
            <a:pPr marL="228600" lvl="0" indent="-228600" algn="l" rtl="0">
              <a:lnSpc>
                <a:spcPct val="90000"/>
              </a:lnSpc>
              <a:spcBef>
                <a:spcPts val="1000"/>
              </a:spcBef>
              <a:spcAft>
                <a:spcPts val="0"/>
              </a:spcAft>
              <a:buClr>
                <a:schemeClr val="dk1"/>
              </a:buClr>
              <a:buSzPts val="2800"/>
              <a:buChar char="•"/>
            </a:pPr>
            <a:r>
              <a:rPr lang="en-US"/>
              <a:t>Enable data reuse across threads</a:t>
            </a:r>
            <a:endParaRPr/>
          </a:p>
          <a:p>
            <a:pPr marL="228600" lvl="0" indent="-50800" algn="l" rtl="0">
              <a:lnSpc>
                <a:spcPct val="90000"/>
              </a:lnSpc>
              <a:spcBef>
                <a:spcPts val="1000"/>
              </a:spcBef>
              <a:spcAft>
                <a:spcPts val="0"/>
              </a:spcAft>
              <a:buClr>
                <a:schemeClr val="dk1"/>
              </a:buClr>
              <a:buSzPts val="2800"/>
              <a:buNone/>
            </a:pPr>
            <a:endParaRPr/>
          </a:p>
        </p:txBody>
      </p:sp>
      <p:grpSp>
        <p:nvGrpSpPr>
          <p:cNvPr id="231" name="Google Shape;231;p25"/>
          <p:cNvGrpSpPr/>
          <p:nvPr/>
        </p:nvGrpSpPr>
        <p:grpSpPr>
          <a:xfrm>
            <a:off x="923028" y="3739510"/>
            <a:ext cx="5114606" cy="2481903"/>
            <a:chOff x="923028" y="3739510"/>
            <a:chExt cx="5114606" cy="2481903"/>
          </a:xfrm>
        </p:grpSpPr>
        <p:pic>
          <p:nvPicPr>
            <p:cNvPr id="232" name="Google Shape;232;p25" descr="手机屏幕截图&#10;&#10;描述已自动生成"/>
            <p:cNvPicPr preferRelativeResize="0"/>
            <p:nvPr/>
          </p:nvPicPr>
          <p:blipFill rotWithShape="1">
            <a:blip r:embed="rId3">
              <a:alphaModFix/>
            </a:blip>
            <a:srcRect/>
            <a:stretch/>
          </p:blipFill>
          <p:spPr>
            <a:xfrm>
              <a:off x="923028" y="3739510"/>
              <a:ext cx="5114606" cy="2481903"/>
            </a:xfrm>
            <a:prstGeom prst="rect">
              <a:avLst/>
            </a:prstGeom>
            <a:noFill/>
            <a:ln>
              <a:noFill/>
            </a:ln>
          </p:spPr>
        </p:pic>
        <p:sp>
          <p:nvSpPr>
            <p:cNvPr id="233" name="Google Shape;233;p25"/>
            <p:cNvSpPr/>
            <p:nvPr/>
          </p:nvSpPr>
          <p:spPr>
            <a:xfrm>
              <a:off x="1426723" y="4597940"/>
              <a:ext cx="3054486" cy="220494"/>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25"/>
            <p:cNvSpPr/>
            <p:nvPr/>
          </p:nvSpPr>
          <p:spPr>
            <a:xfrm>
              <a:off x="1254868" y="5025957"/>
              <a:ext cx="2571345" cy="220494"/>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35" name="Google Shape;235;p25" descr="手机屏幕截图&#10;&#10;描述已自动生成"/>
          <p:cNvPicPr preferRelativeResize="0"/>
          <p:nvPr/>
        </p:nvPicPr>
        <p:blipFill rotWithShape="1">
          <a:blip r:embed="rId4">
            <a:alphaModFix/>
          </a:blip>
          <a:srcRect/>
          <a:stretch/>
        </p:blipFill>
        <p:spPr>
          <a:xfrm>
            <a:off x="6688062" y="3223087"/>
            <a:ext cx="4249070" cy="31906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pSp>
        <p:nvGrpSpPr>
          <p:cNvPr id="240" name="Google Shape;240;p26"/>
          <p:cNvGrpSpPr/>
          <p:nvPr/>
        </p:nvGrpSpPr>
        <p:grpSpPr>
          <a:xfrm>
            <a:off x="6394037" y="3515407"/>
            <a:ext cx="5725237" cy="2377075"/>
            <a:chOff x="6284793" y="3580258"/>
            <a:chExt cx="5725237" cy="2377075"/>
          </a:xfrm>
        </p:grpSpPr>
        <p:pic>
          <p:nvPicPr>
            <p:cNvPr id="241" name="Google Shape;241;p26" descr="一些文字和图片的手机截图&#10;&#10;描述已自动生成"/>
            <p:cNvPicPr preferRelativeResize="0"/>
            <p:nvPr/>
          </p:nvPicPr>
          <p:blipFill rotWithShape="1">
            <a:blip r:embed="rId3">
              <a:alphaModFix/>
            </a:blip>
            <a:srcRect/>
            <a:stretch/>
          </p:blipFill>
          <p:spPr>
            <a:xfrm>
              <a:off x="6284793" y="3580258"/>
              <a:ext cx="5725237" cy="2377075"/>
            </a:xfrm>
            <a:prstGeom prst="rect">
              <a:avLst/>
            </a:prstGeom>
            <a:noFill/>
            <a:ln>
              <a:noFill/>
            </a:ln>
          </p:spPr>
        </p:pic>
        <p:sp>
          <p:nvSpPr>
            <p:cNvPr id="242" name="Google Shape;242;p26"/>
            <p:cNvSpPr/>
            <p:nvPr/>
          </p:nvSpPr>
          <p:spPr>
            <a:xfrm>
              <a:off x="6428626" y="3760247"/>
              <a:ext cx="5369863" cy="552446"/>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26"/>
            <p:cNvSpPr/>
            <p:nvPr/>
          </p:nvSpPr>
          <p:spPr>
            <a:xfrm>
              <a:off x="6428625" y="4363022"/>
              <a:ext cx="5369863" cy="1232559"/>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4" name="Google Shape;24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Tensorization</a:t>
            </a:r>
            <a:endParaRPr/>
          </a:p>
        </p:txBody>
      </p:sp>
      <p:sp>
        <p:nvSpPr>
          <p:cNvPr id="245" name="Google Shape;24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2/14/2020</a:t>
            </a:r>
            <a:endParaRPr/>
          </a:p>
        </p:txBody>
      </p:sp>
      <p:sp>
        <p:nvSpPr>
          <p:cNvPr id="246" name="Google Shape;24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247" name="Google Shape;24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48" name="Google Shape;248;p26"/>
          <p:cNvSpPr txBox="1">
            <a:spLocks noGrp="1"/>
          </p:cNvSpPr>
          <p:nvPr>
            <p:ph type="body" idx="1"/>
          </p:nvPr>
        </p:nvSpPr>
        <p:spPr>
          <a:xfrm>
            <a:off x="838200" y="1825625"/>
            <a:ext cx="10515600" cy="46674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Emerging new accelerators with their own instructions</a:t>
            </a:r>
            <a:endParaRPr/>
          </a:p>
          <a:p>
            <a:pPr marL="228600" lvl="0" indent="-228600" algn="l" rtl="0">
              <a:lnSpc>
                <a:spcPct val="90000"/>
              </a:lnSpc>
              <a:spcBef>
                <a:spcPts val="1000"/>
              </a:spcBef>
              <a:spcAft>
                <a:spcPts val="0"/>
              </a:spcAft>
              <a:buClr>
                <a:schemeClr val="dk1"/>
              </a:buClr>
              <a:buSzPts val="2800"/>
              <a:buChar char="•"/>
            </a:pPr>
            <a:r>
              <a:rPr lang="en-US"/>
              <a:t>Make tensorization extendible</a:t>
            </a:r>
            <a:endParaRPr/>
          </a:p>
          <a:p>
            <a:pPr marL="685800" lvl="1" indent="-228600" algn="l" rtl="0">
              <a:lnSpc>
                <a:spcPct val="90000"/>
              </a:lnSpc>
              <a:spcBef>
                <a:spcPts val="500"/>
              </a:spcBef>
              <a:spcAft>
                <a:spcPts val="0"/>
              </a:spcAft>
              <a:buClr>
                <a:schemeClr val="dk1"/>
              </a:buClr>
              <a:buSzPts val="2400"/>
              <a:buChar char="•"/>
            </a:pPr>
            <a:r>
              <a:rPr lang="en-US"/>
              <a:t>Tensor-intrinsic declaration</a:t>
            </a:r>
            <a:endParaRPr/>
          </a:p>
          <a:p>
            <a:pPr marL="685800" lvl="1" indent="-228600" algn="l" rtl="0">
              <a:lnSpc>
                <a:spcPct val="90000"/>
              </a:lnSpc>
              <a:spcBef>
                <a:spcPts val="500"/>
              </a:spcBef>
              <a:spcAft>
                <a:spcPts val="0"/>
              </a:spcAft>
              <a:buClr>
                <a:schemeClr val="dk1"/>
              </a:buClr>
              <a:buSzPts val="2400"/>
              <a:buChar char="•"/>
            </a:pPr>
            <a:r>
              <a:rPr lang="en-US"/>
              <a:t>Using same Tensor expression language to declare hardware intrinsic and lowering rules</a:t>
            </a:r>
            <a:endParaRPr/>
          </a:p>
          <a:p>
            <a:pPr marL="685800" lvl="1" indent="-228600" algn="l" rtl="0">
              <a:lnSpc>
                <a:spcPct val="90000"/>
              </a:lnSpc>
              <a:spcBef>
                <a:spcPts val="500"/>
              </a:spcBef>
              <a:spcAft>
                <a:spcPts val="0"/>
              </a:spcAft>
              <a:buClr>
                <a:schemeClr val="dk1"/>
              </a:buClr>
              <a:buSzPts val="2400"/>
              <a:buChar char="•"/>
            </a:pPr>
            <a:r>
              <a:rPr lang="en-US"/>
              <a:t>Replace computation unit with intrinsic</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Memory Latency Hiding</a:t>
            </a:r>
            <a:endParaRPr/>
          </a:p>
        </p:txBody>
      </p:sp>
      <p:sp>
        <p:nvSpPr>
          <p:cNvPr id="254" name="Google Shape;25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255" name="Google Shape;25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256" name="Google Shape;25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57" name="Google Shape;257;p27"/>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Overlap memory access with computation</a:t>
            </a:r>
            <a:endParaRPr/>
          </a:p>
          <a:p>
            <a:pPr marL="228600" lvl="0" indent="-228600" algn="l" rtl="0">
              <a:lnSpc>
                <a:spcPct val="90000"/>
              </a:lnSpc>
              <a:spcBef>
                <a:spcPts val="1000"/>
              </a:spcBef>
              <a:spcAft>
                <a:spcPts val="0"/>
              </a:spcAft>
              <a:buClr>
                <a:schemeClr val="dk1"/>
              </a:buClr>
              <a:buSzPts val="2800"/>
              <a:buChar char="•"/>
            </a:pPr>
            <a:r>
              <a:rPr lang="en-US"/>
              <a:t>Requires fine-grained sync to enforce dependencies</a:t>
            </a:r>
            <a:endParaRPr/>
          </a:p>
          <a:p>
            <a:pPr marL="228600" lvl="0" indent="-228600" algn="l" rtl="0">
              <a:lnSpc>
                <a:spcPct val="90000"/>
              </a:lnSpc>
              <a:spcBef>
                <a:spcPts val="1000"/>
              </a:spcBef>
              <a:spcAft>
                <a:spcPts val="0"/>
              </a:spcAft>
              <a:buClr>
                <a:schemeClr val="dk1"/>
              </a:buClr>
              <a:buSzPts val="2800"/>
              <a:buChar char="•"/>
            </a:pPr>
            <a:r>
              <a:rPr lang="en-US"/>
              <a:t>TVM uses virtual threading schedule primitives </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Programmers specify a high-level data parallel program</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TVM automatically lowers the program</a:t>
            </a:r>
            <a:endParaRPr/>
          </a:p>
        </p:txBody>
      </p:sp>
      <p:pic>
        <p:nvPicPr>
          <p:cNvPr id="258" name="Google Shape;258;p27" descr="手机屏幕截图&#10;&#10;描述已自动生成"/>
          <p:cNvPicPr preferRelativeResize="0"/>
          <p:nvPr/>
        </p:nvPicPr>
        <p:blipFill rotWithShape="1">
          <a:blip r:embed="rId3">
            <a:alphaModFix/>
          </a:blip>
          <a:srcRect/>
          <a:stretch/>
        </p:blipFill>
        <p:spPr>
          <a:xfrm>
            <a:off x="1" y="4164489"/>
            <a:ext cx="8318310" cy="1671987"/>
          </a:xfrm>
          <a:prstGeom prst="rect">
            <a:avLst/>
          </a:prstGeom>
          <a:noFill/>
          <a:ln>
            <a:noFill/>
          </a:ln>
        </p:spPr>
      </p:pic>
      <p:pic>
        <p:nvPicPr>
          <p:cNvPr id="259" name="Google Shape;259;p27" descr="图片包含 游戏机, 画&#10;&#10;描述已自动生成"/>
          <p:cNvPicPr preferRelativeResize="0"/>
          <p:nvPr/>
        </p:nvPicPr>
        <p:blipFill rotWithShape="1">
          <a:blip r:embed="rId4">
            <a:alphaModFix/>
          </a:blip>
          <a:srcRect/>
          <a:stretch/>
        </p:blipFill>
        <p:spPr>
          <a:xfrm>
            <a:off x="8116858" y="4273671"/>
            <a:ext cx="3843759" cy="11444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Automation</a:t>
            </a:r>
            <a:endParaRPr/>
          </a:p>
        </p:txBody>
      </p:sp>
      <p:sp>
        <p:nvSpPr>
          <p:cNvPr id="265" name="Google Shape;2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266" name="Google Shape;2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267" name="Google Shape;2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68" name="Google Shape;268;p28"/>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So many schedule primitives, as well as params</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Mem hierarchy, tiling size, unrolling factor, etc…</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Automatically find optimizer using …. ML!</a:t>
            </a:r>
            <a:endParaRPr/>
          </a:p>
          <a:p>
            <a:pPr marL="228600" lvl="0" indent="-50800" algn="l" rtl="0">
              <a:lnSpc>
                <a:spcPct val="90000"/>
              </a:lnSpc>
              <a:spcBef>
                <a:spcPts val="1000"/>
              </a:spcBef>
              <a:spcAft>
                <a:spcPts val="0"/>
              </a:spcAft>
              <a:buClr>
                <a:schemeClr val="dk1"/>
              </a:buClr>
              <a:buSzPts val="2800"/>
              <a:buNone/>
            </a:pPr>
            <a:endParaRPr>
              <a:latin typeface="Gill Sans"/>
              <a:ea typeface="Gill Sans"/>
              <a:cs typeface="Gill Sans"/>
              <a:sym typeface="Gill Sans"/>
            </a:endParaRPr>
          </a:p>
        </p:txBody>
      </p:sp>
      <p:pic>
        <p:nvPicPr>
          <p:cNvPr id="269" name="Google Shape;269;p28" descr="手机屏幕截图&#10;&#10;描述已自动生成"/>
          <p:cNvPicPr preferRelativeResize="0"/>
          <p:nvPr/>
        </p:nvPicPr>
        <p:blipFill rotWithShape="1">
          <a:blip r:embed="rId3">
            <a:alphaModFix/>
          </a:blip>
          <a:srcRect/>
          <a:stretch/>
        </p:blipFill>
        <p:spPr>
          <a:xfrm>
            <a:off x="1776526" y="3338207"/>
            <a:ext cx="7775787" cy="2589180"/>
          </a:xfrm>
          <a:prstGeom prst="rect">
            <a:avLst/>
          </a:prstGeom>
          <a:noFill/>
          <a:ln>
            <a:noFill/>
          </a:ln>
        </p:spPr>
      </p:pic>
      <p:sp>
        <p:nvSpPr>
          <p:cNvPr id="270" name="Google Shape;270;p28"/>
          <p:cNvSpPr/>
          <p:nvPr/>
        </p:nvSpPr>
        <p:spPr>
          <a:xfrm>
            <a:off x="1776526" y="3429000"/>
            <a:ext cx="3936853" cy="76037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28"/>
          <p:cNvSpPr/>
          <p:nvPr/>
        </p:nvSpPr>
        <p:spPr>
          <a:xfrm>
            <a:off x="3456562" y="4405601"/>
            <a:ext cx="2639438" cy="588152"/>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28"/>
          <p:cNvSpPr/>
          <p:nvPr/>
        </p:nvSpPr>
        <p:spPr>
          <a:xfrm>
            <a:off x="3456562" y="5209975"/>
            <a:ext cx="2639438" cy="588152"/>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28"/>
          <p:cNvSpPr/>
          <p:nvPr/>
        </p:nvSpPr>
        <p:spPr>
          <a:xfrm>
            <a:off x="6651705" y="3515113"/>
            <a:ext cx="2900608" cy="228301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279" name="Google Shape;27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280" name="Google Shape;28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81" name="Google Shape;28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Schedule Space Specification</a:t>
            </a:r>
            <a:endParaRPr/>
          </a:p>
        </p:txBody>
      </p:sp>
      <p:sp>
        <p:nvSpPr>
          <p:cNvPr id="282" name="Google Shape;282;p29"/>
          <p:cNvSpPr txBox="1">
            <a:spLocks noGrp="1"/>
          </p:cNvSpPr>
          <p:nvPr>
            <p:ph type="body" idx="1"/>
          </p:nvPr>
        </p:nvSpPr>
        <p:spPr>
          <a:xfrm>
            <a:off x="838200" y="1825626"/>
            <a:ext cx="10515600" cy="356998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Let developers declare knobs</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Take advantage of experts’ knowledge</a:t>
            </a:r>
            <a:endParaRPr/>
          </a:p>
        </p:txBody>
      </p:sp>
      <p:grpSp>
        <p:nvGrpSpPr>
          <p:cNvPr id="283" name="Google Shape;283;p29"/>
          <p:cNvGrpSpPr/>
          <p:nvPr/>
        </p:nvGrpSpPr>
        <p:grpSpPr>
          <a:xfrm>
            <a:off x="1776526" y="3338207"/>
            <a:ext cx="4176802" cy="1609929"/>
            <a:chOff x="1776526" y="3338207"/>
            <a:chExt cx="4176802" cy="1609929"/>
          </a:xfrm>
        </p:grpSpPr>
        <p:pic>
          <p:nvPicPr>
            <p:cNvPr id="284" name="Google Shape;284;p29" descr="手机屏幕截图&#10;&#10;描述已自动生成"/>
            <p:cNvPicPr preferRelativeResize="0"/>
            <p:nvPr/>
          </p:nvPicPr>
          <p:blipFill rotWithShape="1">
            <a:blip r:embed="rId3">
              <a:alphaModFix/>
            </a:blip>
            <a:srcRect r="46283" b="37821"/>
            <a:stretch/>
          </p:blipFill>
          <p:spPr>
            <a:xfrm>
              <a:off x="1776527" y="3338207"/>
              <a:ext cx="4176801" cy="1609929"/>
            </a:xfrm>
            <a:prstGeom prst="rect">
              <a:avLst/>
            </a:prstGeom>
            <a:noFill/>
            <a:ln>
              <a:noFill/>
            </a:ln>
          </p:spPr>
        </p:pic>
        <p:sp>
          <p:nvSpPr>
            <p:cNvPr id="285" name="Google Shape;285;p29"/>
            <p:cNvSpPr/>
            <p:nvPr/>
          </p:nvSpPr>
          <p:spPr>
            <a:xfrm>
              <a:off x="1776526" y="3429000"/>
              <a:ext cx="3936853" cy="76037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0" descr="地图的截图&#10;&#10;描述已自动生成"/>
          <p:cNvPicPr preferRelativeResize="0"/>
          <p:nvPr/>
        </p:nvPicPr>
        <p:blipFill rotWithShape="1">
          <a:blip r:embed="rId3">
            <a:alphaModFix/>
          </a:blip>
          <a:srcRect/>
          <a:stretch/>
        </p:blipFill>
        <p:spPr>
          <a:xfrm>
            <a:off x="6961762" y="3904034"/>
            <a:ext cx="4465761" cy="2907272"/>
          </a:xfrm>
          <a:prstGeom prst="rect">
            <a:avLst/>
          </a:prstGeom>
          <a:noFill/>
          <a:ln>
            <a:noFill/>
          </a:ln>
        </p:spPr>
      </p:pic>
      <p:sp>
        <p:nvSpPr>
          <p:cNvPr id="291" name="Google Shape;29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292" name="Google Shape;29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293" name="Google Shape;29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94" name="Google Shape;29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ML-based cost model</a:t>
            </a:r>
            <a:endParaRPr/>
          </a:p>
        </p:txBody>
      </p:sp>
      <p:sp>
        <p:nvSpPr>
          <p:cNvPr id="295" name="Google Shape;295;p30"/>
          <p:cNvSpPr txBox="1">
            <a:spLocks noGrp="1"/>
          </p:cNvSpPr>
          <p:nvPr>
            <p:ph type="body" idx="1"/>
          </p:nvPr>
        </p:nvSpPr>
        <p:spPr>
          <a:xfrm>
            <a:off x="838200" y="1819150"/>
            <a:ext cx="10515600" cy="46674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Lowered loop program 🡪 Running time prediction</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Better than auto-tuning / pre-defined model as in:</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Less data requirements &amp; experiments</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Less bias under complex factors</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Predict relative order instead of absolute value for faster inference</a:t>
            </a:r>
            <a:endParaRPr/>
          </a:p>
        </p:txBody>
      </p:sp>
      <p:grpSp>
        <p:nvGrpSpPr>
          <p:cNvPr id="296" name="Google Shape;296;p30"/>
          <p:cNvGrpSpPr/>
          <p:nvPr/>
        </p:nvGrpSpPr>
        <p:grpSpPr>
          <a:xfrm>
            <a:off x="1835285" y="4228289"/>
            <a:ext cx="4546060" cy="1634247"/>
            <a:chOff x="1835285" y="4228289"/>
            <a:chExt cx="4546060" cy="1634247"/>
          </a:xfrm>
        </p:grpSpPr>
        <p:pic>
          <p:nvPicPr>
            <p:cNvPr id="297" name="Google Shape;297;p30" descr="手机屏幕截图&#10;&#10;描述已自动生成"/>
            <p:cNvPicPr preferRelativeResize="0"/>
            <p:nvPr/>
          </p:nvPicPr>
          <p:blipFill rotWithShape="1">
            <a:blip r:embed="rId4">
              <a:alphaModFix/>
            </a:blip>
            <a:srcRect l="757" t="34377" r="40780" b="2504"/>
            <a:stretch/>
          </p:blipFill>
          <p:spPr>
            <a:xfrm>
              <a:off x="1835285" y="4228289"/>
              <a:ext cx="4546060" cy="1634247"/>
            </a:xfrm>
            <a:prstGeom prst="rect">
              <a:avLst/>
            </a:prstGeom>
            <a:noFill/>
            <a:ln>
              <a:noFill/>
            </a:ln>
          </p:spPr>
        </p:pic>
        <p:sp>
          <p:nvSpPr>
            <p:cNvPr id="298" name="Google Shape;298;p30"/>
            <p:cNvSpPr/>
            <p:nvPr/>
          </p:nvSpPr>
          <p:spPr>
            <a:xfrm>
              <a:off x="3456562" y="5209975"/>
              <a:ext cx="2639438" cy="588152"/>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304" name="Google Shape;30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305" name="Google Shape;30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06" name="Google Shape;30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Schedule Exploration</a:t>
            </a:r>
            <a:endParaRPr/>
          </a:p>
        </p:txBody>
      </p:sp>
      <p:sp>
        <p:nvSpPr>
          <p:cNvPr id="307" name="Google Shape;307;p31"/>
          <p:cNvSpPr txBox="1">
            <a:spLocks noGrp="1"/>
          </p:cNvSpPr>
          <p:nvPr>
            <p:ph type="body" idx="1"/>
          </p:nvPr>
        </p:nvSpPr>
        <p:spPr>
          <a:xfrm>
            <a:off x="838200" y="1819140"/>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Run parallel annealing algorithm for search</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Feasible compared with enumeration</a:t>
            </a:r>
            <a:endParaRPr/>
          </a:p>
        </p:txBody>
      </p:sp>
      <p:grpSp>
        <p:nvGrpSpPr>
          <p:cNvPr id="308" name="Google Shape;308;p31"/>
          <p:cNvGrpSpPr/>
          <p:nvPr/>
        </p:nvGrpSpPr>
        <p:grpSpPr>
          <a:xfrm>
            <a:off x="1653702" y="4163437"/>
            <a:ext cx="7898611" cy="985737"/>
            <a:chOff x="1653702" y="4163437"/>
            <a:chExt cx="7898611" cy="985737"/>
          </a:xfrm>
        </p:grpSpPr>
        <p:pic>
          <p:nvPicPr>
            <p:cNvPr id="309" name="Google Shape;309;p31" descr="手机屏幕截图&#10;&#10;描述已自动生成"/>
            <p:cNvPicPr preferRelativeResize="0"/>
            <p:nvPr/>
          </p:nvPicPr>
          <p:blipFill rotWithShape="1">
            <a:blip r:embed="rId3">
              <a:alphaModFix/>
            </a:blip>
            <a:srcRect l="-1579" t="31873" b="30055"/>
            <a:stretch/>
          </p:blipFill>
          <p:spPr>
            <a:xfrm>
              <a:off x="1653702" y="4163437"/>
              <a:ext cx="7898611" cy="985737"/>
            </a:xfrm>
            <a:prstGeom prst="rect">
              <a:avLst/>
            </a:prstGeom>
            <a:noFill/>
            <a:ln>
              <a:noFill/>
            </a:ln>
          </p:spPr>
        </p:pic>
        <p:sp>
          <p:nvSpPr>
            <p:cNvPr id="310" name="Google Shape;310;p31"/>
            <p:cNvSpPr/>
            <p:nvPr/>
          </p:nvSpPr>
          <p:spPr>
            <a:xfrm>
              <a:off x="3456562" y="4405601"/>
              <a:ext cx="2639438" cy="588152"/>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Gill Sans"/>
              <a:buNone/>
            </a:pPr>
            <a:r>
              <a:rPr lang="en-US" sz="3600"/>
              <a:t>TVM: An Automated End-to-End Optimizing Compiler for Deep Learning</a:t>
            </a:r>
            <a:endParaRPr/>
          </a:p>
        </p:txBody>
      </p:sp>
      <p:sp>
        <p:nvSpPr>
          <p:cNvPr id="102" name="Google Shape;102;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None/>
            </a:pPr>
            <a:r>
              <a:rPr lang="en-US"/>
              <a:t>Tianqi Chen et al.</a:t>
            </a:r>
            <a:endParaRPr/>
          </a:p>
        </p:txBody>
      </p:sp>
      <p:sp>
        <p:nvSpPr>
          <p:cNvPr id="103" name="Google Shape;10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104" name="Google Shape;1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316" name="Google Shape;31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317" name="Google Shape;31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18" name="Google Shape;31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Distributed device Pool</a:t>
            </a:r>
            <a:endParaRPr/>
          </a:p>
        </p:txBody>
      </p:sp>
      <p:sp>
        <p:nvSpPr>
          <p:cNvPr id="319" name="Google Shape;319;p32"/>
          <p:cNvSpPr txBox="1">
            <a:spLocks noGrp="1"/>
          </p:cNvSpPr>
          <p:nvPr>
            <p:ph type="body" idx="1"/>
          </p:nvPr>
        </p:nvSpPr>
        <p:spPr>
          <a:xfrm>
            <a:off x="838200" y="1819140"/>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Customized RPC-based distributed device pool to run program</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Host machine cross-compiles and uploads program</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Critical for embedded devices with low-power</a:t>
            </a:r>
            <a:endParaRPr/>
          </a:p>
          <a:p>
            <a:pPr marL="228600" lvl="0" indent="-50800" algn="l" rtl="0">
              <a:lnSpc>
                <a:spcPct val="90000"/>
              </a:lnSpc>
              <a:spcBef>
                <a:spcPts val="1000"/>
              </a:spcBef>
              <a:spcAft>
                <a:spcPts val="0"/>
              </a:spcAft>
              <a:buClr>
                <a:schemeClr val="dk1"/>
              </a:buClr>
              <a:buSzPts val="2800"/>
              <a:buNone/>
            </a:pPr>
            <a:endParaRPr>
              <a:latin typeface="Gill Sans"/>
              <a:ea typeface="Gill Sans"/>
              <a:cs typeface="Gill Sans"/>
              <a:sym typeface="Gill Sans"/>
            </a:endParaRPr>
          </a:p>
        </p:txBody>
      </p:sp>
      <p:grpSp>
        <p:nvGrpSpPr>
          <p:cNvPr id="320" name="Google Shape;320;p32"/>
          <p:cNvGrpSpPr/>
          <p:nvPr/>
        </p:nvGrpSpPr>
        <p:grpSpPr>
          <a:xfrm>
            <a:off x="5953328" y="3428999"/>
            <a:ext cx="3598985" cy="2498387"/>
            <a:chOff x="5953328" y="3428999"/>
            <a:chExt cx="3598985" cy="2498387"/>
          </a:xfrm>
        </p:grpSpPr>
        <p:pic>
          <p:nvPicPr>
            <p:cNvPr id="321" name="Google Shape;321;p32" descr="手机屏幕截图&#10;&#10;描述已自动生成"/>
            <p:cNvPicPr preferRelativeResize="0"/>
            <p:nvPr/>
          </p:nvPicPr>
          <p:blipFill rotWithShape="1">
            <a:blip r:embed="rId3">
              <a:alphaModFix/>
            </a:blip>
            <a:srcRect l="53716" t="3506"/>
            <a:stretch/>
          </p:blipFill>
          <p:spPr>
            <a:xfrm>
              <a:off x="5953328" y="3428999"/>
              <a:ext cx="3598985" cy="2498387"/>
            </a:xfrm>
            <a:prstGeom prst="rect">
              <a:avLst/>
            </a:prstGeom>
            <a:noFill/>
            <a:ln>
              <a:noFill/>
            </a:ln>
          </p:spPr>
        </p:pic>
        <p:sp>
          <p:nvSpPr>
            <p:cNvPr id="322" name="Google Shape;322;p32"/>
            <p:cNvSpPr/>
            <p:nvPr/>
          </p:nvSpPr>
          <p:spPr>
            <a:xfrm>
              <a:off x="6651705" y="3515113"/>
              <a:ext cx="2900608" cy="228301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3" descr="一些文字和图片的手机截图&#10;&#10;描述已自动生成"/>
          <p:cNvPicPr preferRelativeResize="0"/>
          <p:nvPr/>
        </p:nvPicPr>
        <p:blipFill rotWithShape="1">
          <a:blip r:embed="rId3">
            <a:alphaModFix/>
          </a:blip>
          <a:srcRect/>
          <a:stretch/>
        </p:blipFill>
        <p:spPr>
          <a:xfrm>
            <a:off x="7554181" y="2088204"/>
            <a:ext cx="3835816" cy="4321229"/>
          </a:xfrm>
          <a:prstGeom prst="rect">
            <a:avLst/>
          </a:prstGeom>
          <a:noFill/>
          <a:ln>
            <a:noFill/>
          </a:ln>
        </p:spPr>
      </p:pic>
      <p:sp>
        <p:nvSpPr>
          <p:cNvPr id="328" name="Google Shape;32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329" name="Google Shape;32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330" name="Google Shape;33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31" name="Google Shape;331;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Evaluation</a:t>
            </a:r>
            <a:endParaRPr/>
          </a:p>
        </p:txBody>
      </p:sp>
      <p:sp>
        <p:nvSpPr>
          <p:cNvPr id="332" name="Google Shape;332;p33"/>
          <p:cNvSpPr txBox="1">
            <a:spLocks noGrp="1"/>
          </p:cNvSpPr>
          <p:nvPr>
            <p:ph type="body" idx="1"/>
          </p:nvPr>
        </p:nvSpPr>
        <p:spPr>
          <a:xfrm>
            <a:off x="838200" y="1819140"/>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Comparison with existing heavily optimized frameworks</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Support for new emerging DL operation</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Support for new accelerators</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Evaluate on 4 types of platforms</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Server-class GPU</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Embedded GPU/CPU</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DL accelerator</a:t>
            </a:r>
            <a:endParaRPr/>
          </a:p>
          <a:p>
            <a:pPr marL="228600" lvl="0" indent="-50800" algn="l" rtl="0">
              <a:lnSpc>
                <a:spcPct val="90000"/>
              </a:lnSpc>
              <a:spcBef>
                <a:spcPts val="1000"/>
              </a:spcBef>
              <a:spcAft>
                <a:spcPts val="0"/>
              </a:spcAft>
              <a:buClr>
                <a:schemeClr val="dk1"/>
              </a:buClr>
              <a:buSzPts val="2800"/>
              <a:buNone/>
            </a:pPr>
            <a:endParaRPr>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338" name="Google Shape;33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339" name="Google Shape;33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40" name="Google Shape;34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Evaluation: Server-Class GPU </a:t>
            </a:r>
            <a:endParaRPr/>
          </a:p>
        </p:txBody>
      </p:sp>
      <p:pic>
        <p:nvPicPr>
          <p:cNvPr id="341" name="Google Shape;341;p34" descr="手机屏幕截图&#10;&#10;描述已自动生成"/>
          <p:cNvPicPr preferRelativeResize="0">
            <a:picLocks noGrp="1"/>
          </p:cNvPicPr>
          <p:nvPr>
            <p:ph type="body" idx="1"/>
          </p:nvPr>
        </p:nvPicPr>
        <p:blipFill rotWithShape="1">
          <a:blip r:embed="rId3">
            <a:alphaModFix/>
          </a:blip>
          <a:srcRect/>
          <a:stretch/>
        </p:blipFill>
        <p:spPr>
          <a:xfrm>
            <a:off x="659096" y="1983638"/>
            <a:ext cx="5241031" cy="2964497"/>
          </a:xfrm>
          <a:prstGeom prst="rect">
            <a:avLst/>
          </a:prstGeom>
          <a:noFill/>
          <a:ln>
            <a:noFill/>
          </a:ln>
        </p:spPr>
      </p:pic>
      <p:pic>
        <p:nvPicPr>
          <p:cNvPr id="342" name="Google Shape;342;p34" descr="图片包含 游戏机&#10;&#10;描述已自动生成"/>
          <p:cNvPicPr preferRelativeResize="0"/>
          <p:nvPr/>
        </p:nvPicPr>
        <p:blipFill rotWithShape="1">
          <a:blip r:embed="rId4">
            <a:alphaModFix/>
          </a:blip>
          <a:srcRect/>
          <a:stretch/>
        </p:blipFill>
        <p:spPr>
          <a:xfrm>
            <a:off x="6646826" y="1811783"/>
            <a:ext cx="4469751" cy="33107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348" name="Google Shape;34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349" name="Google Shape;34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50" name="Google Shape;35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Evaluation: Embedded CPU/GPU</a:t>
            </a:r>
            <a:endParaRPr/>
          </a:p>
        </p:txBody>
      </p:sp>
      <p:pic>
        <p:nvPicPr>
          <p:cNvPr id="351" name="Google Shape;351;p35" descr="手机屏幕截图&#10;&#10;描述已自动生成"/>
          <p:cNvPicPr preferRelativeResize="0"/>
          <p:nvPr/>
        </p:nvPicPr>
        <p:blipFill rotWithShape="1">
          <a:blip r:embed="rId3">
            <a:alphaModFix/>
          </a:blip>
          <a:srcRect/>
          <a:stretch/>
        </p:blipFill>
        <p:spPr>
          <a:xfrm>
            <a:off x="1548986" y="1935555"/>
            <a:ext cx="3986334" cy="1842928"/>
          </a:xfrm>
          <a:prstGeom prst="rect">
            <a:avLst/>
          </a:prstGeom>
          <a:noFill/>
          <a:ln>
            <a:noFill/>
          </a:ln>
        </p:spPr>
      </p:pic>
      <p:sp>
        <p:nvSpPr>
          <p:cNvPr id="352" name="Google Shape;352;p35"/>
          <p:cNvSpPr txBox="1">
            <a:spLocks noGrp="1"/>
          </p:cNvSpPr>
          <p:nvPr>
            <p:ph type="body" idx="1"/>
          </p:nvPr>
        </p:nvSpPr>
        <p:spPr>
          <a:xfrm>
            <a:off x="695528" y="1352213"/>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CPU</a:t>
            </a:r>
            <a:endParaRPr/>
          </a:p>
          <a:p>
            <a:pPr marL="228600" lvl="0" indent="-50800" algn="l" rtl="0">
              <a:lnSpc>
                <a:spcPct val="90000"/>
              </a:lnSpc>
              <a:spcBef>
                <a:spcPts val="1000"/>
              </a:spcBef>
              <a:spcAft>
                <a:spcPts val="0"/>
              </a:spcAft>
              <a:buClr>
                <a:schemeClr val="dk1"/>
              </a:buClr>
              <a:buSzPts val="2800"/>
              <a:buNone/>
            </a:pPr>
            <a:endParaRPr>
              <a:latin typeface="Gill Sans"/>
              <a:ea typeface="Gill Sans"/>
              <a:cs typeface="Gill Sans"/>
              <a:sym typeface="Gill Sans"/>
            </a:endParaRPr>
          </a:p>
          <a:p>
            <a:pPr marL="228600" lvl="0" indent="-50800" algn="l" rtl="0">
              <a:lnSpc>
                <a:spcPct val="90000"/>
              </a:lnSpc>
              <a:spcBef>
                <a:spcPts val="1000"/>
              </a:spcBef>
              <a:spcAft>
                <a:spcPts val="0"/>
              </a:spcAft>
              <a:buClr>
                <a:schemeClr val="dk1"/>
              </a:buClr>
              <a:buSzPts val="2800"/>
              <a:buNone/>
            </a:pPr>
            <a:endParaRPr>
              <a:latin typeface="Gill Sans"/>
              <a:ea typeface="Gill Sans"/>
              <a:cs typeface="Gill Sans"/>
              <a:sym typeface="Gill Sans"/>
            </a:endParaRPr>
          </a:p>
          <a:p>
            <a:pPr marL="228600" lvl="0" indent="-50800" algn="l" rtl="0">
              <a:lnSpc>
                <a:spcPct val="90000"/>
              </a:lnSpc>
              <a:spcBef>
                <a:spcPts val="1000"/>
              </a:spcBef>
              <a:spcAft>
                <a:spcPts val="0"/>
              </a:spcAft>
              <a:buClr>
                <a:schemeClr val="dk1"/>
              </a:buClr>
              <a:buSzPts val="2800"/>
              <a:buNone/>
            </a:pPr>
            <a:endParaRPr>
              <a:latin typeface="Gill Sans"/>
              <a:ea typeface="Gill Sans"/>
              <a:cs typeface="Gill Sans"/>
              <a:sym typeface="Gill Sans"/>
            </a:endParaRPr>
          </a:p>
          <a:p>
            <a:pPr marL="228600" lvl="0" indent="-50800" algn="l" rtl="0">
              <a:lnSpc>
                <a:spcPct val="90000"/>
              </a:lnSpc>
              <a:spcBef>
                <a:spcPts val="1000"/>
              </a:spcBef>
              <a:spcAft>
                <a:spcPts val="0"/>
              </a:spcAft>
              <a:buClr>
                <a:schemeClr val="dk1"/>
              </a:buClr>
              <a:buSzPts val="2800"/>
              <a:buNone/>
            </a:pPr>
            <a:endParaRPr>
              <a:latin typeface="Gill Sans"/>
              <a:ea typeface="Gill Sans"/>
              <a:cs typeface="Gill Sans"/>
              <a:sym typeface="Gill Sans"/>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GPU</a:t>
            </a:r>
            <a:endParaRPr/>
          </a:p>
        </p:txBody>
      </p:sp>
      <p:pic>
        <p:nvPicPr>
          <p:cNvPr id="353" name="Google Shape;353;p35" descr="图片包含 游戏机, 画&#10;&#10;描述已自动生成"/>
          <p:cNvPicPr preferRelativeResize="0"/>
          <p:nvPr/>
        </p:nvPicPr>
        <p:blipFill rotWithShape="1">
          <a:blip r:embed="rId4">
            <a:alphaModFix/>
          </a:blip>
          <a:srcRect/>
          <a:stretch/>
        </p:blipFill>
        <p:spPr>
          <a:xfrm>
            <a:off x="6610331" y="1561626"/>
            <a:ext cx="3779870" cy="2393145"/>
          </a:xfrm>
          <a:prstGeom prst="rect">
            <a:avLst/>
          </a:prstGeom>
          <a:noFill/>
          <a:ln>
            <a:noFill/>
          </a:ln>
        </p:spPr>
      </p:pic>
      <p:pic>
        <p:nvPicPr>
          <p:cNvPr id="354" name="Google Shape;354;p35" descr="手机屏幕截图&#10;&#10;描述已自动生成"/>
          <p:cNvPicPr preferRelativeResize="0"/>
          <p:nvPr/>
        </p:nvPicPr>
        <p:blipFill rotWithShape="1">
          <a:blip r:embed="rId5">
            <a:alphaModFix/>
          </a:blip>
          <a:srcRect/>
          <a:stretch/>
        </p:blipFill>
        <p:spPr>
          <a:xfrm>
            <a:off x="2209800" y="4082040"/>
            <a:ext cx="4706105" cy="21822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360" name="Google Shape;36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361" name="Google Shape;36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62" name="Google Shape;36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Evaluation: FPGA Accelerator</a:t>
            </a:r>
            <a:endParaRPr/>
          </a:p>
        </p:txBody>
      </p:sp>
      <p:sp>
        <p:nvSpPr>
          <p:cNvPr id="363" name="Google Shape;363;p36"/>
          <p:cNvSpPr txBox="1">
            <a:spLocks noGrp="1"/>
          </p:cNvSpPr>
          <p:nvPr>
            <p:ph type="body" idx="1"/>
          </p:nvPr>
        </p:nvSpPr>
        <p:spPr>
          <a:xfrm>
            <a:off x="695528" y="1624587"/>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Provide 40x speed up for accelerable operation (conv)</a:t>
            </a:r>
            <a:endParaRPr/>
          </a:p>
        </p:txBody>
      </p:sp>
      <p:pic>
        <p:nvPicPr>
          <p:cNvPr id="364" name="Google Shape;364;p36" descr="手机屏幕截图&#10;&#10;描述已自动生成"/>
          <p:cNvPicPr preferRelativeResize="0"/>
          <p:nvPr/>
        </p:nvPicPr>
        <p:blipFill rotWithShape="1">
          <a:blip r:embed="rId3">
            <a:alphaModFix/>
          </a:blip>
          <a:srcRect/>
          <a:stretch/>
        </p:blipFill>
        <p:spPr>
          <a:xfrm>
            <a:off x="3078218" y="2832668"/>
            <a:ext cx="6035563" cy="24767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2/16/2020</a:t>
            </a:r>
            <a:endParaRPr/>
          </a:p>
        </p:txBody>
      </p:sp>
      <p:sp>
        <p:nvSpPr>
          <p:cNvPr id="370" name="Google Shape;37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371" name="Google Shape;37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72" name="Google Shape;372;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Related Work Comparison </a:t>
            </a:r>
            <a:endParaRPr/>
          </a:p>
        </p:txBody>
      </p:sp>
      <p:sp>
        <p:nvSpPr>
          <p:cNvPr id="373" name="Google Shape;373;p37"/>
          <p:cNvSpPr txBox="1">
            <a:spLocks noGrp="1"/>
          </p:cNvSpPr>
          <p:nvPr>
            <p:ph type="body" idx="1"/>
          </p:nvPr>
        </p:nvSpPr>
        <p:spPr>
          <a:xfrm>
            <a:off x="838200" y="1819140"/>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TensorFlow XLA</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Focus on high level optimization</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Specialized for TensorFlow</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Halide</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Introduce the idea of separating computing and scheduling</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Intermediate representation of computation adopted by TVM</a:t>
            </a:r>
            <a:endParaRPr>
              <a:latin typeface="Gill Sans"/>
              <a:ea typeface="Gill Sans"/>
              <a:cs typeface="Gill Sans"/>
              <a:sym typeface="Gill Sans"/>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Tensor Comprehension</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Use polyhedral model instead of schedule space search for automated optimization</a:t>
            </a:r>
            <a:endParaRPr/>
          </a:p>
          <a:p>
            <a:pPr marL="228600" lvl="0" indent="-50800" algn="l" rtl="0">
              <a:lnSpc>
                <a:spcPct val="90000"/>
              </a:lnSpc>
              <a:spcBef>
                <a:spcPts val="1000"/>
              </a:spcBef>
              <a:spcAft>
                <a:spcPts val="0"/>
              </a:spcAft>
              <a:buClr>
                <a:schemeClr val="dk1"/>
              </a:buClr>
              <a:buSzPts val="2800"/>
              <a:buNone/>
            </a:pPr>
            <a:endParaRPr>
              <a:latin typeface="Gill Sans"/>
              <a:ea typeface="Gill Sans"/>
              <a:cs typeface="Gill Sans"/>
              <a:sym typeface="Gill Sans"/>
            </a:endParaRPr>
          </a:p>
          <a:p>
            <a:pPr marL="685800" lvl="1" indent="-76200" algn="l" rtl="0">
              <a:lnSpc>
                <a:spcPct val="90000"/>
              </a:lnSpc>
              <a:spcBef>
                <a:spcPts val="500"/>
              </a:spcBef>
              <a:spcAft>
                <a:spcPts val="0"/>
              </a:spcAft>
              <a:buClr>
                <a:schemeClr val="dk1"/>
              </a:buClr>
              <a:buSzPts val="2400"/>
              <a:buNone/>
            </a:pPr>
            <a:endParaRPr>
              <a:latin typeface="Gill Sans"/>
              <a:ea typeface="Gill Sans"/>
              <a:cs typeface="Gill Sans"/>
              <a:sym typeface="Gill Sans"/>
            </a:endParaRPr>
          </a:p>
          <a:p>
            <a:pPr marL="685800" lvl="1" indent="-76200" algn="l" rtl="0">
              <a:lnSpc>
                <a:spcPct val="90000"/>
              </a:lnSpc>
              <a:spcBef>
                <a:spcPts val="500"/>
              </a:spcBef>
              <a:spcAft>
                <a:spcPts val="0"/>
              </a:spcAft>
              <a:buClr>
                <a:schemeClr val="dk1"/>
              </a:buClr>
              <a:buSzPts val="2400"/>
              <a:buNone/>
            </a:pPr>
            <a:endParaRPr>
              <a:latin typeface="Gill Sans"/>
              <a:ea typeface="Gill Sans"/>
              <a:cs typeface="Gill Sans"/>
              <a:sym typeface="Gill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379" name="Google Shape;379;p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380" name="Google Shape;380;p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81" name="Google Shape;381;p3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Conclusion</a:t>
            </a:r>
            <a:endParaRPr/>
          </a:p>
        </p:txBody>
      </p:sp>
      <p:sp>
        <p:nvSpPr>
          <p:cNvPr id="382" name="Google Shape;382;p38"/>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TVM is an End to End compiler focusing on automatic optimization from framework to hardware.</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TVM optimizes program from graph level and operation level</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TVM uses ML-based cost model to automatically search optimal schedule.</a:t>
            </a:r>
            <a:endParaRPr/>
          </a:p>
          <a:p>
            <a:pPr marL="228600" lvl="0" indent="-228600" algn="l" rtl="0">
              <a:lnSpc>
                <a:spcPct val="90000"/>
              </a:lnSpc>
              <a:spcBef>
                <a:spcPts val="1000"/>
              </a:spcBef>
              <a:spcAft>
                <a:spcPts val="0"/>
              </a:spcAft>
              <a:buClr>
                <a:schemeClr val="dk1"/>
              </a:buClr>
              <a:buSzPts val="2800"/>
              <a:buChar char="•"/>
            </a:pPr>
            <a:r>
              <a:rPr lang="en-US">
                <a:latin typeface="Gill Sans"/>
                <a:ea typeface="Gill Sans"/>
                <a:cs typeface="Gill Sans"/>
                <a:sym typeface="Gill Sans"/>
              </a:rPr>
              <a:t>TVM achieves similar performance on hand-crafted operation &amp; popular hw, while provides much better performance on new operations and emerging accelerators.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Gill Sans"/>
              <a:buNone/>
            </a:pPr>
            <a:r>
              <a:rPr lang="en-US" sz="3600"/>
              <a:t>An Intermediate Representation for Optimizing Machine Learning Pipelines</a:t>
            </a:r>
            <a:endParaRPr/>
          </a:p>
        </p:txBody>
      </p:sp>
      <p:sp>
        <p:nvSpPr>
          <p:cNvPr id="389" name="Google Shape;389;p3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None/>
            </a:pPr>
            <a:r>
              <a:rPr lang="en-US"/>
              <a:t>Andreas Kunft et al.</a:t>
            </a:r>
            <a:endParaRPr/>
          </a:p>
        </p:txBody>
      </p:sp>
      <p:sp>
        <p:nvSpPr>
          <p:cNvPr id="390" name="Google Shape;390;p3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391" name="Google Shape;391;p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92" name="Google Shape;392;p3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398" name="Google Shape;398;p4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399" name="Google Shape;399;p4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400" name="Google Shape;400;p4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Motivation</a:t>
            </a:r>
            <a:endParaRPr/>
          </a:p>
        </p:txBody>
      </p:sp>
      <p:sp>
        <p:nvSpPr>
          <p:cNvPr id="401" name="Google Shape;401;p40"/>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Machine Learning involves more than model training</a:t>
            </a:r>
            <a:endParaRPr/>
          </a:p>
          <a:p>
            <a:pPr marL="914400" lvl="1" indent="-342900" algn="l" rtl="0">
              <a:lnSpc>
                <a:spcPct val="150000"/>
              </a:lnSpc>
              <a:spcBef>
                <a:spcPts val="0"/>
              </a:spcBef>
              <a:spcAft>
                <a:spcPts val="0"/>
              </a:spcAft>
              <a:buSzPts val="1800"/>
              <a:buChar char="○"/>
            </a:pPr>
            <a:r>
              <a:rPr lang="en-US"/>
              <a:t>Data acquisition</a:t>
            </a:r>
            <a:endParaRPr/>
          </a:p>
          <a:p>
            <a:pPr marL="914400" lvl="1" indent="-342900" algn="l" rtl="0">
              <a:lnSpc>
                <a:spcPct val="150000"/>
              </a:lnSpc>
              <a:spcBef>
                <a:spcPts val="0"/>
              </a:spcBef>
              <a:spcAft>
                <a:spcPts val="0"/>
              </a:spcAft>
              <a:buSzPts val="1800"/>
              <a:buChar char="○"/>
            </a:pPr>
            <a:r>
              <a:rPr lang="en-US"/>
              <a:t>Data cleaning + transformation</a:t>
            </a:r>
            <a:endParaRPr/>
          </a:p>
          <a:p>
            <a:pPr marL="914400" lvl="1" indent="-342900" algn="l" rtl="0">
              <a:lnSpc>
                <a:spcPct val="150000"/>
              </a:lnSpc>
              <a:spcBef>
                <a:spcPts val="0"/>
              </a:spcBef>
              <a:spcAft>
                <a:spcPts val="0"/>
              </a:spcAft>
              <a:buSzPts val="1800"/>
              <a:buChar char="○"/>
            </a:pPr>
            <a:r>
              <a:rPr lang="en-US"/>
              <a:t>Feature engineering …….</a:t>
            </a:r>
            <a:endParaRPr/>
          </a:p>
          <a:p>
            <a:pPr marL="457200" lvl="0" indent="-342900" algn="l" rtl="0">
              <a:lnSpc>
                <a:spcPct val="150000"/>
              </a:lnSpc>
              <a:spcBef>
                <a:spcPts val="0"/>
              </a:spcBef>
              <a:spcAft>
                <a:spcPts val="0"/>
              </a:spcAft>
              <a:buSzPts val="1800"/>
              <a:buChar char="●"/>
            </a:pPr>
            <a:r>
              <a:rPr lang="en-US"/>
              <a:t>Data preprocessing vs. model training</a:t>
            </a:r>
            <a:endParaRPr/>
          </a:p>
          <a:p>
            <a:pPr marL="914400" lvl="1" indent="-342900" algn="l" rtl="0">
              <a:lnSpc>
                <a:spcPct val="150000"/>
              </a:lnSpc>
              <a:spcBef>
                <a:spcPts val="0"/>
              </a:spcBef>
              <a:spcAft>
                <a:spcPts val="0"/>
              </a:spcAft>
              <a:buSzPts val="1800"/>
              <a:buChar char="○"/>
            </a:pPr>
            <a:r>
              <a:rPr lang="en-US"/>
              <a:t>relational algebra + UDF  VS  iterations + linear algebra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animEffect transition="in" filter="fade">
                                      <p:cBhvr>
                                        <p:cTn id="7" dur="1000"/>
                                        <p:tgtEl>
                                          <p:spTgt spid="4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1">
                                            <p:txEl>
                                              <p:pRg st="1" end="1"/>
                                            </p:txEl>
                                          </p:spTgt>
                                        </p:tgtEl>
                                        <p:attrNameLst>
                                          <p:attrName>style.visibility</p:attrName>
                                        </p:attrNameLst>
                                      </p:cBhvr>
                                      <p:to>
                                        <p:strVal val="visible"/>
                                      </p:to>
                                    </p:set>
                                    <p:animEffect transition="in" filter="fade">
                                      <p:cBhvr>
                                        <p:cTn id="12" dur="1000"/>
                                        <p:tgtEl>
                                          <p:spTgt spid="4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1">
                                            <p:txEl>
                                              <p:pRg st="2" end="2"/>
                                            </p:txEl>
                                          </p:spTgt>
                                        </p:tgtEl>
                                        <p:attrNameLst>
                                          <p:attrName>style.visibility</p:attrName>
                                        </p:attrNameLst>
                                      </p:cBhvr>
                                      <p:to>
                                        <p:strVal val="visible"/>
                                      </p:to>
                                    </p:set>
                                    <p:animEffect transition="in" filter="fade">
                                      <p:cBhvr>
                                        <p:cTn id="17" dur="1000"/>
                                        <p:tgtEl>
                                          <p:spTgt spid="4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1">
                                            <p:txEl>
                                              <p:pRg st="3" end="3"/>
                                            </p:txEl>
                                          </p:spTgt>
                                        </p:tgtEl>
                                        <p:attrNameLst>
                                          <p:attrName>style.visibility</p:attrName>
                                        </p:attrNameLst>
                                      </p:cBhvr>
                                      <p:to>
                                        <p:strVal val="visible"/>
                                      </p:to>
                                    </p:set>
                                    <p:animEffect transition="in" filter="fade">
                                      <p:cBhvr>
                                        <p:cTn id="22" dur="1000"/>
                                        <p:tgtEl>
                                          <p:spTgt spid="4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1">
                                            <p:txEl>
                                              <p:pRg st="4" end="4"/>
                                            </p:txEl>
                                          </p:spTgt>
                                        </p:tgtEl>
                                        <p:attrNameLst>
                                          <p:attrName>style.visibility</p:attrName>
                                        </p:attrNameLst>
                                      </p:cBhvr>
                                      <p:to>
                                        <p:strVal val="visible"/>
                                      </p:to>
                                    </p:set>
                                    <p:animEffect transition="in" filter="fade">
                                      <p:cBhvr>
                                        <p:cTn id="27" dur="1000"/>
                                        <p:tgtEl>
                                          <p:spTgt spid="4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1">
                                            <p:txEl>
                                              <p:pRg st="5" end="5"/>
                                            </p:txEl>
                                          </p:spTgt>
                                        </p:tgtEl>
                                        <p:attrNameLst>
                                          <p:attrName>style.visibility</p:attrName>
                                        </p:attrNameLst>
                                      </p:cBhvr>
                                      <p:to>
                                        <p:strVal val="visible"/>
                                      </p:to>
                                    </p:set>
                                    <p:animEffect transition="in" filter="fade">
                                      <p:cBhvr>
                                        <p:cTn id="32" dur="1000"/>
                                        <p:tgtEl>
                                          <p:spTgt spid="4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407" name="Google Shape;407;p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408" name="Google Shape;408;p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409" name="Google Shape;409;p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Motivation</a:t>
            </a:r>
            <a:endParaRPr/>
          </a:p>
        </p:txBody>
      </p:sp>
      <p:sp>
        <p:nvSpPr>
          <p:cNvPr id="410" name="Google Shape;410;p41"/>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Current systems are tailored for either of the two</a:t>
            </a:r>
            <a:endParaRPr/>
          </a:p>
          <a:p>
            <a:pPr marL="457200" lvl="0" indent="-342900" algn="l" rtl="0">
              <a:lnSpc>
                <a:spcPct val="150000"/>
              </a:lnSpc>
              <a:spcBef>
                <a:spcPts val="0"/>
              </a:spcBef>
              <a:spcAft>
                <a:spcPts val="0"/>
              </a:spcAft>
              <a:buSzPts val="1800"/>
              <a:buChar char="●"/>
            </a:pPr>
            <a:r>
              <a:rPr lang="en-US"/>
              <a:t>Preprocessing and ML steps are often executed in different systems in practice</a:t>
            </a:r>
            <a:endParaRPr/>
          </a:p>
          <a:p>
            <a:pPr marL="457200" lvl="0" indent="-342900" algn="l" rtl="0">
              <a:lnSpc>
                <a:spcPct val="150000"/>
              </a:lnSpc>
              <a:spcBef>
                <a:spcPts val="0"/>
              </a:spcBef>
              <a:spcAft>
                <a:spcPts val="0"/>
              </a:spcAft>
              <a:buSzPts val="1800"/>
              <a:buChar char="●"/>
            </a:pPr>
            <a:r>
              <a:rPr lang="en-US"/>
              <a:t>Preprocessing and ML steps are optimized in isolation</a:t>
            </a:r>
            <a:endParaRPr/>
          </a:p>
          <a:p>
            <a:pPr marL="0" lvl="0" indent="0" algn="l" rtl="0">
              <a:lnSpc>
                <a:spcPct val="150000"/>
              </a:lnSpc>
              <a:spcBef>
                <a:spcPts val="1000"/>
              </a:spcBef>
              <a:spcAft>
                <a:spcPts val="0"/>
              </a:spcAft>
              <a:buNone/>
            </a:pPr>
            <a:endParaRPr/>
          </a:p>
          <a:p>
            <a:pPr marL="0" lvl="0" indent="0" algn="l" rtl="0">
              <a:lnSpc>
                <a:spcPct val="150000"/>
              </a:lnSpc>
              <a:spcBef>
                <a:spcPts val="10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xEl>
                                              <p:pRg st="0" end="0"/>
                                            </p:txEl>
                                          </p:spTgt>
                                        </p:tgtEl>
                                        <p:attrNameLst>
                                          <p:attrName>style.visibility</p:attrName>
                                        </p:attrNameLst>
                                      </p:cBhvr>
                                      <p:to>
                                        <p:strVal val="visible"/>
                                      </p:to>
                                    </p:set>
                                    <p:animEffect transition="in" filter="fade">
                                      <p:cBhvr>
                                        <p:cTn id="7" dur="1000"/>
                                        <p:tgtEl>
                                          <p:spTgt spid="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
                                            <p:txEl>
                                              <p:pRg st="1" end="1"/>
                                            </p:txEl>
                                          </p:spTgt>
                                        </p:tgtEl>
                                        <p:attrNameLst>
                                          <p:attrName>style.visibility</p:attrName>
                                        </p:attrNameLst>
                                      </p:cBhvr>
                                      <p:to>
                                        <p:strVal val="visible"/>
                                      </p:to>
                                    </p:set>
                                    <p:animEffect transition="in" filter="fade">
                                      <p:cBhvr>
                                        <p:cTn id="12" dur="1000"/>
                                        <p:tgtEl>
                                          <p:spTgt spid="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
                                            <p:txEl>
                                              <p:pRg st="2" end="2"/>
                                            </p:txEl>
                                          </p:spTgt>
                                        </p:tgtEl>
                                        <p:attrNameLst>
                                          <p:attrName>style.visibility</p:attrName>
                                        </p:attrNameLst>
                                      </p:cBhvr>
                                      <p:to>
                                        <p:strVal val="visible"/>
                                      </p:to>
                                    </p:set>
                                    <p:animEffect transition="in" filter="fade">
                                      <p:cBhvr>
                                        <p:cTn id="17" dur="1000"/>
                                        <p:tgtEl>
                                          <p:spTgt spid="4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0">
                                            <p:txEl>
                                              <p:pRg st="3" end="3"/>
                                            </p:txEl>
                                          </p:spTgt>
                                        </p:tgtEl>
                                        <p:attrNameLst>
                                          <p:attrName>style.visibility</p:attrName>
                                        </p:attrNameLst>
                                      </p:cBhvr>
                                      <p:to>
                                        <p:strVal val="visible"/>
                                      </p:to>
                                    </p:set>
                                    <p:animEffect transition="in" filter="fade">
                                      <p:cBhvr>
                                        <p:cTn id="22" dur="1000"/>
                                        <p:tgtEl>
                                          <p:spTgt spid="4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0">
                                            <p:txEl>
                                              <p:pRg st="4" end="4"/>
                                            </p:txEl>
                                          </p:spTgt>
                                        </p:tgtEl>
                                        <p:attrNameLst>
                                          <p:attrName>style.visibility</p:attrName>
                                        </p:attrNameLst>
                                      </p:cBhvr>
                                      <p:to>
                                        <p:strVal val="visible"/>
                                      </p:to>
                                    </p:set>
                                    <p:animEffect transition="in" filter="fade">
                                      <p:cBhvr>
                                        <p:cTn id="27" dur="1000"/>
                                        <p:tgtEl>
                                          <p:spTgt spid="4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Overview</a:t>
            </a:r>
            <a:endParaRPr/>
          </a:p>
        </p:txBody>
      </p:sp>
      <p:sp>
        <p:nvSpPr>
          <p:cNvPr id="111" name="Google Shape;1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Motivation</a:t>
            </a:r>
            <a:endParaRPr/>
          </a:p>
          <a:p>
            <a:pPr marL="228600" lvl="0" indent="-228600" algn="l" rtl="0">
              <a:lnSpc>
                <a:spcPct val="90000"/>
              </a:lnSpc>
              <a:spcBef>
                <a:spcPts val="1000"/>
              </a:spcBef>
              <a:spcAft>
                <a:spcPts val="0"/>
              </a:spcAft>
              <a:buClr>
                <a:schemeClr val="dk1"/>
              </a:buClr>
              <a:buSzPts val="2800"/>
              <a:buChar char="•"/>
            </a:pPr>
            <a:r>
              <a:rPr lang="en-US"/>
              <a:t>Implementation (Optimization)</a:t>
            </a:r>
            <a:endParaRPr/>
          </a:p>
          <a:p>
            <a:pPr marL="685800" lvl="1" indent="-228600" algn="l" rtl="0">
              <a:lnSpc>
                <a:spcPct val="90000"/>
              </a:lnSpc>
              <a:spcBef>
                <a:spcPts val="500"/>
              </a:spcBef>
              <a:spcAft>
                <a:spcPts val="0"/>
              </a:spcAft>
              <a:buClr>
                <a:schemeClr val="dk1"/>
              </a:buClr>
              <a:buSzPts val="2400"/>
              <a:buChar char="•"/>
            </a:pPr>
            <a:r>
              <a:rPr lang="en-US"/>
              <a:t>Graph operation</a:t>
            </a:r>
            <a:endParaRPr/>
          </a:p>
          <a:p>
            <a:pPr marL="685800" lvl="1" indent="-228600" algn="l" rtl="0">
              <a:lnSpc>
                <a:spcPct val="90000"/>
              </a:lnSpc>
              <a:spcBef>
                <a:spcPts val="500"/>
              </a:spcBef>
              <a:spcAft>
                <a:spcPts val="0"/>
              </a:spcAft>
              <a:buClr>
                <a:schemeClr val="dk1"/>
              </a:buClr>
              <a:buSzPts val="2400"/>
              <a:buChar char="•"/>
            </a:pPr>
            <a:r>
              <a:rPr lang="en-US"/>
              <a:t>Tensor operation</a:t>
            </a:r>
            <a:endParaRPr/>
          </a:p>
          <a:p>
            <a:pPr marL="685800" lvl="1" indent="-228600" algn="l" rtl="0">
              <a:lnSpc>
                <a:spcPct val="90000"/>
              </a:lnSpc>
              <a:spcBef>
                <a:spcPts val="500"/>
              </a:spcBef>
              <a:spcAft>
                <a:spcPts val="0"/>
              </a:spcAft>
              <a:buClr>
                <a:schemeClr val="dk1"/>
              </a:buClr>
              <a:buSzPts val="2400"/>
              <a:buChar char="•"/>
            </a:pPr>
            <a:r>
              <a:rPr lang="en-US"/>
              <a:t>Optimization automation</a:t>
            </a:r>
            <a:endParaRPr/>
          </a:p>
          <a:p>
            <a:pPr marL="228600" lvl="0" indent="-228600" algn="l" rtl="0">
              <a:lnSpc>
                <a:spcPct val="90000"/>
              </a:lnSpc>
              <a:spcBef>
                <a:spcPts val="1000"/>
              </a:spcBef>
              <a:spcAft>
                <a:spcPts val="0"/>
              </a:spcAft>
              <a:buClr>
                <a:schemeClr val="dk1"/>
              </a:buClr>
              <a:buSzPts val="2800"/>
              <a:buChar char="•"/>
            </a:pPr>
            <a:r>
              <a:rPr lang="en-US"/>
              <a:t>Evaluation</a:t>
            </a:r>
            <a:endParaRPr/>
          </a:p>
          <a:p>
            <a:pPr marL="228600" lvl="0" indent="-50800" algn="l" rtl="0">
              <a:lnSpc>
                <a:spcPct val="90000"/>
              </a:lnSpc>
              <a:spcBef>
                <a:spcPts val="1000"/>
              </a:spcBef>
              <a:spcAft>
                <a:spcPts val="0"/>
              </a:spcAft>
              <a:buClr>
                <a:schemeClr val="dk1"/>
              </a:buClr>
              <a:buSzPts val="2800"/>
              <a:buNone/>
            </a:pPr>
            <a:endParaRPr/>
          </a:p>
        </p:txBody>
      </p:sp>
      <p:sp>
        <p:nvSpPr>
          <p:cNvPr id="112" name="Google Shape;1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
        <p:nvSpPr>
          <p:cNvPr id="113" name="Google Shape;1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114" name="Google Shape;1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416" name="Google Shape;416;p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417" name="Google Shape;417;p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418" name="Google Shape;418;p4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Current Solutions</a:t>
            </a:r>
            <a:endParaRPr/>
          </a:p>
        </p:txBody>
      </p:sp>
      <p:sp>
        <p:nvSpPr>
          <p:cNvPr id="419" name="Google Shape;419;p42"/>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Shallow-Embedded Libraries</a:t>
            </a:r>
            <a:endParaRPr/>
          </a:p>
          <a:p>
            <a:pPr marL="914400" lvl="1" indent="-342900" algn="l" rtl="0">
              <a:lnSpc>
                <a:spcPct val="150000"/>
              </a:lnSpc>
              <a:spcBef>
                <a:spcPts val="0"/>
              </a:spcBef>
              <a:spcAft>
                <a:spcPts val="0"/>
              </a:spcAft>
              <a:buSzPts val="1800"/>
              <a:buChar char="○"/>
            </a:pPr>
            <a:r>
              <a:rPr lang="en-US"/>
              <a:t>Pandas</a:t>
            </a:r>
            <a:endParaRPr/>
          </a:p>
          <a:p>
            <a:pPr marL="914400" lvl="1" indent="-342900" algn="l" rtl="0">
              <a:lnSpc>
                <a:spcPct val="150000"/>
              </a:lnSpc>
              <a:spcBef>
                <a:spcPts val="0"/>
              </a:spcBef>
              <a:spcAft>
                <a:spcPts val="0"/>
              </a:spcAft>
              <a:buSzPts val="1800"/>
              <a:buChar char="○"/>
            </a:pPr>
            <a:r>
              <a:rPr lang="en-US"/>
              <a:t>Scikit-learn</a:t>
            </a:r>
            <a:endParaRPr/>
          </a:p>
          <a:p>
            <a:pPr marL="457200" lvl="0" indent="-342900" algn="l" rtl="0">
              <a:lnSpc>
                <a:spcPct val="150000"/>
              </a:lnSpc>
              <a:spcBef>
                <a:spcPts val="0"/>
              </a:spcBef>
              <a:spcAft>
                <a:spcPts val="0"/>
              </a:spcAft>
              <a:buSzPts val="1800"/>
              <a:buChar char="●"/>
            </a:pPr>
            <a:r>
              <a:rPr lang="en-US"/>
              <a:t>Type-Based DSLs</a:t>
            </a:r>
            <a:endParaRPr/>
          </a:p>
          <a:p>
            <a:pPr marL="914400" lvl="1" indent="-342900" algn="l" rtl="0">
              <a:lnSpc>
                <a:spcPct val="150000"/>
              </a:lnSpc>
              <a:spcBef>
                <a:spcPts val="0"/>
              </a:spcBef>
              <a:spcAft>
                <a:spcPts val="0"/>
              </a:spcAft>
              <a:buSzPts val="1800"/>
              <a:buChar char="○"/>
            </a:pPr>
            <a:r>
              <a:rPr lang="en-US"/>
              <a:t>RDD in Spark</a:t>
            </a:r>
            <a:endParaRPr/>
          </a:p>
          <a:p>
            <a:pPr marL="914400" lvl="1" indent="-342900" algn="l" rtl="0">
              <a:lnSpc>
                <a:spcPct val="150000"/>
              </a:lnSpc>
              <a:spcBef>
                <a:spcPts val="0"/>
              </a:spcBef>
              <a:spcAft>
                <a:spcPts val="0"/>
              </a:spcAft>
              <a:buSzPts val="1800"/>
              <a:buChar char="○"/>
            </a:pPr>
            <a:r>
              <a:rPr lang="en-US"/>
              <a:t>UDFs are generally treated as black-boxes; invisible control flow</a:t>
            </a:r>
            <a:endParaRPr/>
          </a:p>
        </p:txBody>
      </p:sp>
      <p:pic>
        <p:nvPicPr>
          <p:cNvPr id="420" name="Google Shape;420;p42"/>
          <p:cNvPicPr preferRelativeResize="0"/>
          <p:nvPr/>
        </p:nvPicPr>
        <p:blipFill>
          <a:blip r:embed="rId3">
            <a:alphaModFix/>
          </a:blip>
          <a:stretch>
            <a:fillRect/>
          </a:stretch>
        </p:blipFill>
        <p:spPr>
          <a:xfrm>
            <a:off x="5935250" y="2598900"/>
            <a:ext cx="5025574" cy="2283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animEffect transition="in" filter="fade">
                                      <p:cBhvr>
                                        <p:cTn id="7" dur="1000"/>
                                        <p:tgtEl>
                                          <p:spTgt spid="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
                                            <p:txEl>
                                              <p:pRg st="1" end="1"/>
                                            </p:txEl>
                                          </p:spTgt>
                                        </p:tgtEl>
                                        <p:attrNameLst>
                                          <p:attrName>style.visibility</p:attrName>
                                        </p:attrNameLst>
                                      </p:cBhvr>
                                      <p:to>
                                        <p:strVal val="visible"/>
                                      </p:to>
                                    </p:set>
                                    <p:animEffect transition="in" filter="fade">
                                      <p:cBhvr>
                                        <p:cTn id="12" dur="1000"/>
                                        <p:tgtEl>
                                          <p:spTgt spid="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9">
                                            <p:txEl>
                                              <p:pRg st="2" end="2"/>
                                            </p:txEl>
                                          </p:spTgt>
                                        </p:tgtEl>
                                        <p:attrNameLst>
                                          <p:attrName>style.visibility</p:attrName>
                                        </p:attrNameLst>
                                      </p:cBhvr>
                                      <p:to>
                                        <p:strVal val="visible"/>
                                      </p:to>
                                    </p:set>
                                    <p:animEffect transition="in" filter="fade">
                                      <p:cBhvr>
                                        <p:cTn id="17" dur="1000"/>
                                        <p:tgtEl>
                                          <p:spTgt spid="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9">
                                            <p:txEl>
                                              <p:pRg st="3" end="3"/>
                                            </p:txEl>
                                          </p:spTgt>
                                        </p:tgtEl>
                                        <p:attrNameLst>
                                          <p:attrName>style.visibility</p:attrName>
                                        </p:attrNameLst>
                                      </p:cBhvr>
                                      <p:to>
                                        <p:strVal val="visible"/>
                                      </p:to>
                                    </p:set>
                                    <p:animEffect transition="in" filter="fade">
                                      <p:cBhvr>
                                        <p:cTn id="22" dur="1000"/>
                                        <p:tgtEl>
                                          <p:spTgt spid="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9">
                                            <p:txEl>
                                              <p:pRg st="4" end="4"/>
                                            </p:txEl>
                                          </p:spTgt>
                                        </p:tgtEl>
                                        <p:attrNameLst>
                                          <p:attrName>style.visibility</p:attrName>
                                        </p:attrNameLst>
                                      </p:cBhvr>
                                      <p:to>
                                        <p:strVal val="visible"/>
                                      </p:to>
                                    </p:set>
                                    <p:animEffect transition="in" filter="fade">
                                      <p:cBhvr>
                                        <p:cTn id="27" dur="1000"/>
                                        <p:tgtEl>
                                          <p:spTgt spid="4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9">
                                            <p:txEl>
                                              <p:pRg st="5" end="5"/>
                                            </p:txEl>
                                          </p:spTgt>
                                        </p:tgtEl>
                                        <p:attrNameLst>
                                          <p:attrName>style.visibility</p:attrName>
                                        </p:attrNameLst>
                                      </p:cBhvr>
                                      <p:to>
                                        <p:strVal val="visible"/>
                                      </p:to>
                                    </p:set>
                                    <p:animEffect transition="in" filter="fade">
                                      <p:cBhvr>
                                        <p:cTn id="32" dur="1000"/>
                                        <p:tgtEl>
                                          <p:spTgt spid="4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0"/>
                                        </p:tgtEl>
                                        <p:attrNameLst>
                                          <p:attrName>style.visibility</p:attrName>
                                        </p:attrNameLst>
                                      </p:cBhvr>
                                      <p:to>
                                        <p:strVal val="visible"/>
                                      </p:to>
                                    </p:set>
                                    <p:animEffect transition="in" filter="fade">
                                      <p:cBhvr>
                                        <p:cTn id="37" dur="1000"/>
                                        <p:tgtEl>
                                          <p:spTgt spid="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426" name="Google Shape;426;p4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427" name="Google Shape;427;p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28" name="Google Shape;428;p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Solution</a:t>
            </a:r>
            <a:endParaRPr/>
          </a:p>
        </p:txBody>
      </p:sp>
      <p:sp>
        <p:nvSpPr>
          <p:cNvPr id="429" name="Google Shape;429;p43"/>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Lara</a:t>
            </a:r>
            <a:endParaRPr/>
          </a:p>
          <a:p>
            <a:pPr marL="914400" lvl="1" indent="-342900" algn="l" rtl="0">
              <a:lnSpc>
                <a:spcPct val="150000"/>
              </a:lnSpc>
              <a:spcBef>
                <a:spcPts val="0"/>
              </a:spcBef>
              <a:spcAft>
                <a:spcPts val="0"/>
              </a:spcAft>
              <a:buSzPts val="1800"/>
              <a:buChar char="○"/>
            </a:pPr>
            <a:r>
              <a:rPr lang="en-US"/>
              <a:t>Declarative domain-specific language (DSL) in Scala</a:t>
            </a:r>
            <a:endParaRPr/>
          </a:p>
          <a:p>
            <a:pPr marL="914400" lvl="1" indent="-342900" algn="l" rtl="0">
              <a:lnSpc>
                <a:spcPct val="150000"/>
              </a:lnSpc>
              <a:spcBef>
                <a:spcPts val="0"/>
              </a:spcBef>
              <a:spcAft>
                <a:spcPts val="0"/>
              </a:spcAft>
              <a:buSzPts val="1800"/>
              <a:buChar char="○"/>
            </a:pPr>
            <a:r>
              <a:rPr lang="en-US"/>
              <a:t>Quotation-based</a:t>
            </a:r>
            <a:endParaRPr/>
          </a:p>
          <a:p>
            <a:pPr marL="914400" lvl="1" indent="-342900" algn="l" rtl="0">
              <a:lnSpc>
                <a:spcPct val="150000"/>
              </a:lnSpc>
              <a:spcBef>
                <a:spcPts val="0"/>
              </a:spcBef>
              <a:spcAft>
                <a:spcPts val="0"/>
              </a:spcAft>
              <a:buSzPts val="1800"/>
              <a:buChar char="○"/>
            </a:pPr>
            <a:r>
              <a:rPr lang="en-US"/>
              <a:t>Old: DataBag (Emma)</a:t>
            </a:r>
            <a:endParaRPr/>
          </a:p>
          <a:p>
            <a:pPr marL="914400" lvl="1" indent="-342900" algn="l" rtl="0">
              <a:lnSpc>
                <a:spcPct val="150000"/>
              </a:lnSpc>
              <a:spcBef>
                <a:spcPts val="0"/>
              </a:spcBef>
              <a:spcAft>
                <a:spcPts val="0"/>
              </a:spcAft>
              <a:buSzPts val="1800"/>
              <a:buChar char="○"/>
            </a:pPr>
            <a:r>
              <a:rPr lang="en-US"/>
              <a:t>New: Matrix, Vector</a:t>
            </a:r>
            <a:endParaRPr/>
          </a:p>
          <a:p>
            <a:pPr marL="914400" lvl="1" indent="-342900" algn="l" rtl="0">
              <a:lnSpc>
                <a:spcPct val="150000"/>
              </a:lnSpc>
              <a:spcBef>
                <a:spcPts val="0"/>
              </a:spcBef>
              <a:spcAft>
                <a:spcPts val="0"/>
              </a:spcAft>
              <a:buSzPts val="1800"/>
              <a:buChar char="○"/>
            </a:pPr>
            <a:r>
              <a:rPr lang="en-US"/>
              <a:t>Optimized for both data preprocessing and ML steps</a:t>
            </a:r>
            <a:endParaRPr/>
          </a:p>
          <a:p>
            <a:pPr marL="1371600" lvl="2" indent="-342900" algn="l" rtl="0">
              <a:lnSpc>
                <a:spcPct val="150000"/>
              </a:lnSpc>
              <a:spcBef>
                <a:spcPts val="0"/>
              </a:spcBef>
              <a:spcAft>
                <a:spcPts val="0"/>
              </a:spcAft>
              <a:buSzPts val="1800"/>
              <a:buChar char="■"/>
            </a:pPr>
            <a:r>
              <a:rPr lang="en-US"/>
              <a:t>Control flow</a:t>
            </a:r>
            <a:endParaRPr/>
          </a:p>
          <a:p>
            <a:pPr marL="1371600" lvl="2" indent="-342900" algn="l" rtl="0">
              <a:lnSpc>
                <a:spcPct val="150000"/>
              </a:lnSpc>
              <a:spcBef>
                <a:spcPts val="0"/>
              </a:spcBef>
              <a:spcAft>
                <a:spcPts val="0"/>
              </a:spcAft>
              <a:buSzPts val="1800"/>
              <a:buChar char="■"/>
            </a:pPr>
            <a:r>
              <a:rPr lang="en-US"/>
              <a:t>White-box UDFs </a:t>
            </a:r>
            <a:endParaRPr/>
          </a:p>
          <a:p>
            <a:pPr marL="1371600" lvl="2" indent="-342900" algn="l" rtl="0">
              <a:lnSpc>
                <a:spcPct val="150000"/>
              </a:lnSpc>
              <a:spcBef>
                <a:spcPts val="0"/>
              </a:spcBef>
              <a:spcAft>
                <a:spcPts val="0"/>
              </a:spcAft>
              <a:buSzPts val="1800"/>
              <a:buChar char="■"/>
            </a:pPr>
            <a:r>
              <a:rPr lang="en-US"/>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9">
                                            <p:txEl>
                                              <p:pRg st="0" end="0"/>
                                            </p:txEl>
                                          </p:spTgt>
                                        </p:tgtEl>
                                        <p:attrNameLst>
                                          <p:attrName>style.visibility</p:attrName>
                                        </p:attrNameLst>
                                      </p:cBhvr>
                                      <p:to>
                                        <p:strVal val="visible"/>
                                      </p:to>
                                    </p:set>
                                    <p:animEffect transition="in" filter="fade">
                                      <p:cBhvr>
                                        <p:cTn id="7" dur="1000"/>
                                        <p:tgtEl>
                                          <p:spTgt spid="4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9">
                                            <p:txEl>
                                              <p:pRg st="1" end="1"/>
                                            </p:txEl>
                                          </p:spTgt>
                                        </p:tgtEl>
                                        <p:attrNameLst>
                                          <p:attrName>style.visibility</p:attrName>
                                        </p:attrNameLst>
                                      </p:cBhvr>
                                      <p:to>
                                        <p:strVal val="visible"/>
                                      </p:to>
                                    </p:set>
                                    <p:animEffect transition="in" filter="fade">
                                      <p:cBhvr>
                                        <p:cTn id="12" dur="1000"/>
                                        <p:tgtEl>
                                          <p:spTgt spid="4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9">
                                            <p:txEl>
                                              <p:pRg st="2" end="2"/>
                                            </p:txEl>
                                          </p:spTgt>
                                        </p:tgtEl>
                                        <p:attrNameLst>
                                          <p:attrName>style.visibility</p:attrName>
                                        </p:attrNameLst>
                                      </p:cBhvr>
                                      <p:to>
                                        <p:strVal val="visible"/>
                                      </p:to>
                                    </p:set>
                                    <p:animEffect transition="in" filter="fade">
                                      <p:cBhvr>
                                        <p:cTn id="17" dur="1000"/>
                                        <p:tgtEl>
                                          <p:spTgt spid="4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9">
                                            <p:txEl>
                                              <p:pRg st="3" end="3"/>
                                            </p:txEl>
                                          </p:spTgt>
                                        </p:tgtEl>
                                        <p:attrNameLst>
                                          <p:attrName>style.visibility</p:attrName>
                                        </p:attrNameLst>
                                      </p:cBhvr>
                                      <p:to>
                                        <p:strVal val="visible"/>
                                      </p:to>
                                    </p:set>
                                    <p:animEffect transition="in" filter="fade">
                                      <p:cBhvr>
                                        <p:cTn id="22" dur="1000"/>
                                        <p:tgtEl>
                                          <p:spTgt spid="4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9">
                                            <p:txEl>
                                              <p:pRg st="4" end="4"/>
                                            </p:txEl>
                                          </p:spTgt>
                                        </p:tgtEl>
                                        <p:attrNameLst>
                                          <p:attrName>style.visibility</p:attrName>
                                        </p:attrNameLst>
                                      </p:cBhvr>
                                      <p:to>
                                        <p:strVal val="visible"/>
                                      </p:to>
                                    </p:set>
                                    <p:animEffect transition="in" filter="fade">
                                      <p:cBhvr>
                                        <p:cTn id="27" dur="1000"/>
                                        <p:tgtEl>
                                          <p:spTgt spid="4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9">
                                            <p:txEl>
                                              <p:pRg st="5" end="5"/>
                                            </p:txEl>
                                          </p:spTgt>
                                        </p:tgtEl>
                                        <p:attrNameLst>
                                          <p:attrName>style.visibility</p:attrName>
                                        </p:attrNameLst>
                                      </p:cBhvr>
                                      <p:to>
                                        <p:strVal val="visible"/>
                                      </p:to>
                                    </p:set>
                                    <p:animEffect transition="in" filter="fade">
                                      <p:cBhvr>
                                        <p:cTn id="32" dur="1000"/>
                                        <p:tgtEl>
                                          <p:spTgt spid="42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9">
                                            <p:txEl>
                                              <p:pRg st="6" end="6"/>
                                            </p:txEl>
                                          </p:spTgt>
                                        </p:tgtEl>
                                        <p:attrNameLst>
                                          <p:attrName>style.visibility</p:attrName>
                                        </p:attrNameLst>
                                      </p:cBhvr>
                                      <p:to>
                                        <p:strVal val="visible"/>
                                      </p:to>
                                    </p:set>
                                    <p:animEffect transition="in" filter="fade">
                                      <p:cBhvr>
                                        <p:cTn id="37" dur="1000"/>
                                        <p:tgtEl>
                                          <p:spTgt spid="42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9">
                                            <p:txEl>
                                              <p:pRg st="7" end="7"/>
                                            </p:txEl>
                                          </p:spTgt>
                                        </p:tgtEl>
                                        <p:attrNameLst>
                                          <p:attrName>style.visibility</p:attrName>
                                        </p:attrNameLst>
                                      </p:cBhvr>
                                      <p:to>
                                        <p:strVal val="visible"/>
                                      </p:to>
                                    </p:set>
                                    <p:animEffect transition="in" filter="fade">
                                      <p:cBhvr>
                                        <p:cTn id="42" dur="1000"/>
                                        <p:tgtEl>
                                          <p:spTgt spid="42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29">
                                            <p:txEl>
                                              <p:pRg st="8" end="8"/>
                                            </p:txEl>
                                          </p:spTgt>
                                        </p:tgtEl>
                                        <p:attrNameLst>
                                          <p:attrName>style.visibility</p:attrName>
                                        </p:attrNameLst>
                                      </p:cBhvr>
                                      <p:to>
                                        <p:strVal val="visible"/>
                                      </p:to>
                                    </p:set>
                                    <p:animEffect transition="in" filter="fade">
                                      <p:cBhvr>
                                        <p:cTn id="47" dur="1000"/>
                                        <p:tgtEl>
                                          <p:spTgt spid="4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435" name="Google Shape;435;p4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436" name="Google Shape;436;p4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37" name="Google Shape;437;p4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Background</a:t>
            </a:r>
            <a:endParaRPr/>
          </a:p>
        </p:txBody>
      </p:sp>
      <p:sp>
        <p:nvSpPr>
          <p:cNvPr id="438" name="Google Shape;438;p44"/>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Monads</a:t>
            </a:r>
            <a:endParaRPr/>
          </a:p>
          <a:p>
            <a:pPr marL="457200" lvl="0" indent="-342900" algn="l" rtl="0">
              <a:lnSpc>
                <a:spcPct val="150000"/>
              </a:lnSpc>
              <a:spcBef>
                <a:spcPts val="0"/>
              </a:spcBef>
              <a:spcAft>
                <a:spcPts val="0"/>
              </a:spcAft>
              <a:buSzPts val="1800"/>
              <a:buChar char="●"/>
            </a:pPr>
            <a:r>
              <a:rPr lang="en-US"/>
              <a:t>For-Comprehension</a:t>
            </a:r>
            <a:endParaRPr/>
          </a:p>
          <a:p>
            <a:pPr marL="914400" lvl="1" indent="-342900" algn="l" rtl="0">
              <a:lnSpc>
                <a:spcPct val="150000"/>
              </a:lnSpc>
              <a:spcBef>
                <a:spcPts val="0"/>
              </a:spcBef>
              <a:spcAft>
                <a:spcPts val="0"/>
              </a:spcAft>
              <a:buSzPts val="1800"/>
              <a:buChar char="○"/>
            </a:pPr>
            <a:r>
              <a:rPr lang="en-US"/>
              <a:t>Syntactic sugar for map/FlatMap in Scala</a:t>
            </a:r>
            <a:endParaRPr/>
          </a:p>
          <a:p>
            <a:pPr marL="914400" lvl="1" indent="-342900" algn="l" rtl="0">
              <a:lnSpc>
                <a:spcPct val="150000"/>
              </a:lnSpc>
              <a:spcBef>
                <a:spcPts val="0"/>
              </a:spcBef>
              <a:spcAft>
                <a:spcPts val="0"/>
              </a:spcAft>
              <a:buSzPts val="1800"/>
              <a:buFont typeface="Courier"/>
              <a:buChar char="○"/>
            </a:pPr>
            <a:r>
              <a:rPr lang="en-US">
                <a:latin typeface="Courier"/>
                <a:ea typeface="Courier"/>
                <a:cs typeface="Courier"/>
                <a:sym typeface="Courier"/>
              </a:rPr>
              <a:t>for(x &lt;- List(1,2,3) if x &gt; 1) yield x*x</a:t>
            </a:r>
            <a:endParaRPr>
              <a:latin typeface="Courier"/>
              <a:ea typeface="Courier"/>
              <a:cs typeface="Courier"/>
              <a:sym typeface="Courier"/>
            </a:endParaRPr>
          </a:p>
          <a:p>
            <a:pPr marL="914400" lvl="1" indent="-342900" algn="l" rtl="0">
              <a:lnSpc>
                <a:spcPct val="150000"/>
              </a:lnSpc>
              <a:spcBef>
                <a:spcPts val="0"/>
              </a:spcBef>
              <a:spcAft>
                <a:spcPts val="0"/>
              </a:spcAft>
              <a:buSzPts val="1800"/>
              <a:buFont typeface="Courier"/>
              <a:buChar char="○"/>
            </a:pPr>
            <a:r>
              <a:rPr lang="en-US">
                <a:latin typeface="Courier"/>
                <a:ea typeface="Courier"/>
                <a:cs typeface="Courier"/>
                <a:sym typeface="Courier"/>
              </a:rPr>
              <a:t>List(2,3).map(x =&gt; x*x)</a:t>
            </a:r>
            <a:endParaRPr>
              <a:latin typeface="Courier"/>
              <a:ea typeface="Courier"/>
              <a:cs typeface="Courier"/>
              <a:sym typeface="Courier"/>
            </a:endParaRPr>
          </a:p>
          <a:p>
            <a:pPr marL="457200" lvl="0" indent="-342900" algn="l" rtl="0">
              <a:lnSpc>
                <a:spcPct val="150000"/>
              </a:lnSpc>
              <a:spcBef>
                <a:spcPts val="0"/>
              </a:spcBef>
              <a:spcAft>
                <a:spcPts val="0"/>
              </a:spcAft>
              <a:buSzPts val="1800"/>
              <a:buChar char="●"/>
            </a:pPr>
            <a:r>
              <a:rPr lang="en-US"/>
              <a:t>Intermediate Representation (IR)</a:t>
            </a:r>
            <a:endParaRPr/>
          </a:p>
          <a:p>
            <a:pPr marL="914400" lvl="1" indent="-342900" algn="l" rtl="0">
              <a:lnSpc>
                <a:spcPct val="150000"/>
              </a:lnSpc>
              <a:spcBef>
                <a:spcPts val="0"/>
              </a:spcBef>
              <a:spcAft>
                <a:spcPts val="0"/>
              </a:spcAft>
              <a:buSzPts val="1800"/>
              <a:buChar char="○"/>
            </a:pPr>
            <a:r>
              <a:rPr lang="en-US"/>
              <a:t>AST</a:t>
            </a:r>
            <a:endParaRPr/>
          </a:p>
          <a:p>
            <a:pPr marL="914400" lvl="1" indent="-342900" algn="l" rtl="0">
              <a:lnSpc>
                <a:spcPct val="150000"/>
              </a:lnSpc>
              <a:spcBef>
                <a:spcPts val="0"/>
              </a:spcBef>
              <a:spcAft>
                <a:spcPts val="0"/>
              </a:spcAft>
              <a:buSzPts val="1800"/>
              <a:buChar char="○"/>
            </a:pPr>
            <a:r>
              <a:rPr lang="en-US"/>
              <a:t>3 IRs to figure out what optimizations can be applied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
                                            <p:txEl>
                                              <p:pRg st="0" end="0"/>
                                            </p:txEl>
                                          </p:spTgt>
                                        </p:tgtEl>
                                        <p:attrNameLst>
                                          <p:attrName>style.visibility</p:attrName>
                                        </p:attrNameLst>
                                      </p:cBhvr>
                                      <p:to>
                                        <p:strVal val="visible"/>
                                      </p:to>
                                    </p:set>
                                    <p:animEffect transition="in" filter="fade">
                                      <p:cBhvr>
                                        <p:cTn id="7" dur="1000"/>
                                        <p:tgtEl>
                                          <p:spTgt spid="4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8">
                                            <p:txEl>
                                              <p:pRg st="1" end="1"/>
                                            </p:txEl>
                                          </p:spTgt>
                                        </p:tgtEl>
                                        <p:attrNameLst>
                                          <p:attrName>style.visibility</p:attrName>
                                        </p:attrNameLst>
                                      </p:cBhvr>
                                      <p:to>
                                        <p:strVal val="visible"/>
                                      </p:to>
                                    </p:set>
                                    <p:animEffect transition="in" filter="fade">
                                      <p:cBhvr>
                                        <p:cTn id="12" dur="1000"/>
                                        <p:tgtEl>
                                          <p:spTgt spid="4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8">
                                            <p:txEl>
                                              <p:pRg st="2" end="2"/>
                                            </p:txEl>
                                          </p:spTgt>
                                        </p:tgtEl>
                                        <p:attrNameLst>
                                          <p:attrName>style.visibility</p:attrName>
                                        </p:attrNameLst>
                                      </p:cBhvr>
                                      <p:to>
                                        <p:strVal val="visible"/>
                                      </p:to>
                                    </p:set>
                                    <p:animEffect transition="in" filter="fade">
                                      <p:cBhvr>
                                        <p:cTn id="17" dur="1000"/>
                                        <p:tgtEl>
                                          <p:spTgt spid="4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8">
                                            <p:txEl>
                                              <p:pRg st="3" end="3"/>
                                            </p:txEl>
                                          </p:spTgt>
                                        </p:tgtEl>
                                        <p:attrNameLst>
                                          <p:attrName>style.visibility</p:attrName>
                                        </p:attrNameLst>
                                      </p:cBhvr>
                                      <p:to>
                                        <p:strVal val="visible"/>
                                      </p:to>
                                    </p:set>
                                    <p:animEffect transition="in" filter="fade">
                                      <p:cBhvr>
                                        <p:cTn id="22" dur="1000"/>
                                        <p:tgtEl>
                                          <p:spTgt spid="4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8">
                                            <p:txEl>
                                              <p:pRg st="4" end="4"/>
                                            </p:txEl>
                                          </p:spTgt>
                                        </p:tgtEl>
                                        <p:attrNameLst>
                                          <p:attrName>style.visibility</p:attrName>
                                        </p:attrNameLst>
                                      </p:cBhvr>
                                      <p:to>
                                        <p:strVal val="visible"/>
                                      </p:to>
                                    </p:set>
                                    <p:animEffect transition="in" filter="fade">
                                      <p:cBhvr>
                                        <p:cTn id="27" dur="1000"/>
                                        <p:tgtEl>
                                          <p:spTgt spid="4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8">
                                            <p:txEl>
                                              <p:pRg st="5" end="5"/>
                                            </p:txEl>
                                          </p:spTgt>
                                        </p:tgtEl>
                                        <p:attrNameLst>
                                          <p:attrName>style.visibility</p:attrName>
                                        </p:attrNameLst>
                                      </p:cBhvr>
                                      <p:to>
                                        <p:strVal val="visible"/>
                                      </p:to>
                                    </p:set>
                                    <p:animEffect transition="in" filter="fade">
                                      <p:cBhvr>
                                        <p:cTn id="32" dur="1000"/>
                                        <p:tgtEl>
                                          <p:spTgt spid="4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8">
                                            <p:txEl>
                                              <p:pRg st="6" end="6"/>
                                            </p:txEl>
                                          </p:spTgt>
                                        </p:tgtEl>
                                        <p:attrNameLst>
                                          <p:attrName>style.visibility</p:attrName>
                                        </p:attrNameLst>
                                      </p:cBhvr>
                                      <p:to>
                                        <p:strVal val="visible"/>
                                      </p:to>
                                    </p:set>
                                    <p:animEffect transition="in" filter="fade">
                                      <p:cBhvr>
                                        <p:cTn id="37" dur="1000"/>
                                        <p:tgtEl>
                                          <p:spTgt spid="4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8">
                                            <p:txEl>
                                              <p:pRg st="7" end="7"/>
                                            </p:txEl>
                                          </p:spTgt>
                                        </p:tgtEl>
                                        <p:attrNameLst>
                                          <p:attrName>style.visibility</p:attrName>
                                        </p:attrNameLst>
                                      </p:cBhvr>
                                      <p:to>
                                        <p:strVal val="visible"/>
                                      </p:to>
                                    </p:set>
                                    <p:animEffect transition="in" filter="fade">
                                      <p:cBhvr>
                                        <p:cTn id="42" dur="1000"/>
                                        <p:tgtEl>
                                          <p:spTgt spid="4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444" name="Google Shape;444;p4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445" name="Google Shape;445;p4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46" name="Google Shape;446;p4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Operator Pushdown</a:t>
            </a:r>
            <a:endParaRPr/>
          </a:p>
        </p:txBody>
      </p:sp>
      <p:sp>
        <p:nvSpPr>
          <p:cNvPr id="447" name="Google Shape;447;p45"/>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Push operations on a Matrix to DataBag</a:t>
            </a:r>
            <a:endParaRPr/>
          </a:p>
          <a:p>
            <a:pPr marL="914400" lvl="1" indent="-342900" algn="l" rtl="0">
              <a:lnSpc>
                <a:spcPct val="150000"/>
              </a:lnSpc>
              <a:spcBef>
                <a:spcPts val="0"/>
              </a:spcBef>
              <a:spcAft>
                <a:spcPts val="0"/>
              </a:spcAft>
              <a:buSzPts val="1800"/>
              <a:buChar char="○"/>
            </a:pPr>
            <a:r>
              <a:rPr lang="en-US"/>
              <a:t>A DataBag of dense features, a DataBag of sparse features</a:t>
            </a:r>
            <a:endParaRPr/>
          </a:p>
        </p:txBody>
      </p:sp>
      <p:sp>
        <p:nvSpPr>
          <p:cNvPr id="448" name="Google Shape;448;p45"/>
          <p:cNvSpPr/>
          <p:nvPr/>
        </p:nvSpPr>
        <p:spPr>
          <a:xfrm>
            <a:off x="2380850" y="3636250"/>
            <a:ext cx="1125600" cy="103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Dense</a:t>
            </a:r>
            <a:endParaRPr/>
          </a:p>
        </p:txBody>
      </p:sp>
      <p:sp>
        <p:nvSpPr>
          <p:cNvPr id="449" name="Google Shape;449;p45"/>
          <p:cNvSpPr/>
          <p:nvPr/>
        </p:nvSpPr>
        <p:spPr>
          <a:xfrm>
            <a:off x="4689475" y="3636250"/>
            <a:ext cx="5822100" cy="103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Sparse</a:t>
            </a:r>
            <a:endParaRPr/>
          </a:p>
        </p:txBody>
      </p:sp>
      <p:grpSp>
        <p:nvGrpSpPr>
          <p:cNvPr id="450" name="Google Shape;450;p45"/>
          <p:cNvGrpSpPr/>
          <p:nvPr/>
        </p:nvGrpSpPr>
        <p:grpSpPr>
          <a:xfrm>
            <a:off x="3027475" y="5091375"/>
            <a:ext cx="6947700" cy="1033200"/>
            <a:chOff x="3641400" y="5091375"/>
            <a:chExt cx="6947700" cy="1033200"/>
          </a:xfrm>
        </p:grpSpPr>
        <p:sp>
          <p:nvSpPr>
            <p:cNvPr id="451" name="Google Shape;451;p45"/>
            <p:cNvSpPr/>
            <p:nvPr/>
          </p:nvSpPr>
          <p:spPr>
            <a:xfrm>
              <a:off x="3641400" y="5091375"/>
              <a:ext cx="1125600" cy="103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Dense</a:t>
              </a:r>
              <a:endParaRPr/>
            </a:p>
          </p:txBody>
        </p:sp>
        <p:sp>
          <p:nvSpPr>
            <p:cNvPr id="452" name="Google Shape;452;p45"/>
            <p:cNvSpPr/>
            <p:nvPr/>
          </p:nvSpPr>
          <p:spPr>
            <a:xfrm>
              <a:off x="4767000" y="5091375"/>
              <a:ext cx="5822100" cy="103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Sparse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animEffect transition="in" filter="fade">
                                      <p:cBhvr>
                                        <p:cTn id="7" dur="1000"/>
                                        <p:tgtEl>
                                          <p:spTgt spid="4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7">
                                            <p:txEl>
                                              <p:pRg st="1" end="1"/>
                                            </p:txEl>
                                          </p:spTgt>
                                        </p:tgtEl>
                                        <p:attrNameLst>
                                          <p:attrName>style.visibility</p:attrName>
                                        </p:attrNameLst>
                                      </p:cBhvr>
                                      <p:to>
                                        <p:strVal val="visible"/>
                                      </p:to>
                                    </p:set>
                                    <p:animEffect transition="in" filter="fade">
                                      <p:cBhvr>
                                        <p:cTn id="12" dur="1000"/>
                                        <p:tgtEl>
                                          <p:spTgt spid="4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8"/>
                                        </p:tgtEl>
                                        <p:attrNameLst>
                                          <p:attrName>style.visibility</p:attrName>
                                        </p:attrNameLst>
                                      </p:cBhvr>
                                      <p:to>
                                        <p:strVal val="visible"/>
                                      </p:to>
                                    </p:set>
                                    <p:animEffect transition="in" filter="fade">
                                      <p:cBhvr>
                                        <p:cTn id="17" dur="1000"/>
                                        <p:tgtEl>
                                          <p:spTgt spid="448"/>
                                        </p:tgtEl>
                                      </p:cBhvr>
                                    </p:animEffect>
                                  </p:childTnLst>
                                </p:cTn>
                              </p:par>
                              <p:par>
                                <p:cTn id="18" presetID="10" presetClass="entr" presetSubtype="0" fill="hold" nodeType="withEffect">
                                  <p:stCondLst>
                                    <p:cond delay="0"/>
                                  </p:stCondLst>
                                  <p:childTnLst>
                                    <p:set>
                                      <p:cBhvr>
                                        <p:cTn id="19" dur="1" fill="hold">
                                          <p:stCondLst>
                                            <p:cond delay="0"/>
                                          </p:stCondLst>
                                        </p:cTn>
                                        <p:tgtEl>
                                          <p:spTgt spid="449"/>
                                        </p:tgtEl>
                                        <p:attrNameLst>
                                          <p:attrName>style.visibility</p:attrName>
                                        </p:attrNameLst>
                                      </p:cBhvr>
                                      <p:to>
                                        <p:strVal val="visible"/>
                                      </p:to>
                                    </p:set>
                                    <p:animEffect transition="in" filter="fade">
                                      <p:cBhvr>
                                        <p:cTn id="20" dur="1000"/>
                                        <p:tgtEl>
                                          <p:spTgt spid="44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50"/>
                                        </p:tgtEl>
                                        <p:attrNameLst>
                                          <p:attrName>style.visibility</p:attrName>
                                        </p:attrNameLst>
                                      </p:cBhvr>
                                      <p:to>
                                        <p:strVal val="visible"/>
                                      </p:to>
                                    </p:set>
                                    <p:animEffect transition="in" filter="fade">
                                      <p:cBhvr>
                                        <p:cTn id="25" dur="1000"/>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458" name="Google Shape;458;p4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459" name="Google Shape;459;p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60" name="Google Shape;460;p4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Operator Fusion</a:t>
            </a:r>
            <a:endParaRPr/>
          </a:p>
        </p:txBody>
      </p:sp>
      <p:sp>
        <p:nvSpPr>
          <p:cNvPr id="461" name="Google Shape;461;p46"/>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Combine several operators in a way that reduces overhead</a:t>
            </a:r>
            <a:endParaRPr/>
          </a:p>
        </p:txBody>
      </p:sp>
      <p:pic>
        <p:nvPicPr>
          <p:cNvPr id="462" name="Google Shape;462;p46"/>
          <p:cNvPicPr preferRelativeResize="0"/>
          <p:nvPr/>
        </p:nvPicPr>
        <p:blipFill>
          <a:blip r:embed="rId3">
            <a:alphaModFix/>
          </a:blip>
          <a:stretch>
            <a:fillRect/>
          </a:stretch>
        </p:blipFill>
        <p:spPr>
          <a:xfrm>
            <a:off x="514350" y="2818125"/>
            <a:ext cx="11163300" cy="1581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fade">
                                      <p:cBhvr>
                                        <p:cTn id="7" dur="1000"/>
                                        <p:tgtEl>
                                          <p:spTgt spid="4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2"/>
                                        </p:tgtEl>
                                        <p:attrNameLst>
                                          <p:attrName>style.visibility</p:attrName>
                                        </p:attrNameLst>
                                      </p:cBhvr>
                                      <p:to>
                                        <p:strVal val="visible"/>
                                      </p:to>
                                    </p:set>
                                    <p:animEffect transition="in" filter="fade">
                                      <p:cBhvr>
                                        <p:cTn id="12" dur="10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468" name="Google Shape;468;p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469" name="Google Shape;469;p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70" name="Google Shape;470;p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Operator Fusion</a:t>
            </a:r>
            <a:endParaRPr/>
          </a:p>
        </p:txBody>
      </p:sp>
      <p:sp>
        <p:nvSpPr>
          <p:cNvPr id="471" name="Google Shape;471;p47"/>
          <p:cNvSpPr txBox="1">
            <a:spLocks noGrp="1"/>
          </p:cNvSpPr>
          <p:nvPr>
            <p:ph type="body" idx="1"/>
          </p:nvPr>
        </p:nvSpPr>
        <p:spPr>
          <a:xfrm>
            <a:off x="948063" y="5450467"/>
            <a:ext cx="10515600" cy="976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000"/>
              </a:spcBef>
              <a:spcAft>
                <a:spcPts val="0"/>
              </a:spcAft>
              <a:buNone/>
            </a:pPr>
            <a:r>
              <a:rPr lang="en-US"/>
              <a:t> 2*n passes   ⇒ 2 passes </a:t>
            </a:r>
            <a:endParaRPr/>
          </a:p>
        </p:txBody>
      </p:sp>
      <p:pic>
        <p:nvPicPr>
          <p:cNvPr id="472" name="Google Shape;472;p47"/>
          <p:cNvPicPr preferRelativeResize="0"/>
          <p:nvPr/>
        </p:nvPicPr>
        <p:blipFill>
          <a:blip r:embed="rId3">
            <a:alphaModFix/>
          </a:blip>
          <a:stretch>
            <a:fillRect/>
          </a:stretch>
        </p:blipFill>
        <p:spPr>
          <a:xfrm>
            <a:off x="657300" y="1557650"/>
            <a:ext cx="11097126" cy="3742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fade">
                                      <p:cBhvr>
                                        <p:cTn id="7" dur="1000"/>
                                        <p:tgtEl>
                                          <p:spTgt spid="4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1"/>
                                        </p:tgtEl>
                                        <p:attrNameLst>
                                          <p:attrName>style.visibility</p:attrName>
                                        </p:attrNameLst>
                                      </p:cBhvr>
                                      <p:to>
                                        <p:strVal val="visible"/>
                                      </p:to>
                                    </p:set>
                                    <p:animEffect transition="in" filter="fade">
                                      <p:cBhvr>
                                        <p:cTn id="12" dur="1000"/>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478" name="Google Shape;478;p4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479" name="Google Shape;479;p4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80" name="Google Shape;480;p4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K-fold Cross Validation</a:t>
            </a:r>
            <a:endParaRPr/>
          </a:p>
        </p:txBody>
      </p:sp>
      <p:sp>
        <p:nvSpPr>
          <p:cNvPr id="481" name="Google Shape;481;p48"/>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K-fold Cross Validation</a:t>
            </a:r>
            <a:endParaRPr/>
          </a:p>
          <a:p>
            <a:pPr marL="914400" lvl="1" indent="-342900" algn="l" rtl="0">
              <a:lnSpc>
                <a:spcPct val="150000"/>
              </a:lnSpc>
              <a:spcBef>
                <a:spcPts val="0"/>
              </a:spcBef>
              <a:spcAft>
                <a:spcPts val="0"/>
              </a:spcAft>
              <a:buSzPts val="1800"/>
              <a:buChar char="○"/>
            </a:pPr>
            <a:r>
              <a:rPr lang="en-US"/>
              <a:t>Shuffle the dataset randomly</a:t>
            </a:r>
            <a:endParaRPr/>
          </a:p>
          <a:p>
            <a:pPr marL="914400" lvl="1" indent="-342900" algn="l" rtl="0">
              <a:lnSpc>
                <a:spcPct val="150000"/>
              </a:lnSpc>
              <a:spcBef>
                <a:spcPts val="0"/>
              </a:spcBef>
              <a:spcAft>
                <a:spcPts val="0"/>
              </a:spcAft>
              <a:buSzPts val="1800"/>
              <a:buChar char="○"/>
            </a:pPr>
            <a:r>
              <a:rPr lang="en-US"/>
              <a:t>Split the dataset into k groups</a:t>
            </a:r>
            <a:endParaRPr/>
          </a:p>
          <a:p>
            <a:pPr marL="914400" lvl="1" indent="-342900" algn="l" rtl="0">
              <a:lnSpc>
                <a:spcPct val="150000"/>
              </a:lnSpc>
              <a:spcBef>
                <a:spcPts val="0"/>
              </a:spcBef>
              <a:spcAft>
                <a:spcPts val="0"/>
              </a:spcAft>
              <a:buSzPts val="1800"/>
              <a:buChar char="○"/>
            </a:pPr>
            <a:r>
              <a:rPr lang="en-US"/>
              <a:t>For each unique group</a:t>
            </a:r>
            <a:endParaRPr/>
          </a:p>
          <a:p>
            <a:pPr marL="1371600" lvl="2" indent="-342900" algn="l" rtl="0">
              <a:lnSpc>
                <a:spcPct val="150000"/>
              </a:lnSpc>
              <a:spcBef>
                <a:spcPts val="0"/>
              </a:spcBef>
              <a:spcAft>
                <a:spcPts val="0"/>
              </a:spcAft>
              <a:buSzPts val="1800"/>
              <a:buChar char="■"/>
            </a:pPr>
            <a:r>
              <a:rPr lang="en-US"/>
              <a:t>Take the group as a test data set</a:t>
            </a:r>
            <a:endParaRPr/>
          </a:p>
          <a:p>
            <a:pPr marL="1371600" lvl="2" indent="-342900" algn="l" rtl="0">
              <a:lnSpc>
                <a:spcPct val="150000"/>
              </a:lnSpc>
              <a:spcBef>
                <a:spcPts val="0"/>
              </a:spcBef>
              <a:spcAft>
                <a:spcPts val="0"/>
              </a:spcAft>
              <a:buSzPts val="1800"/>
              <a:buChar char="■"/>
            </a:pPr>
            <a:r>
              <a:rPr lang="en-US"/>
              <a:t>Take the remaining groups as a training data set</a:t>
            </a:r>
            <a:endParaRPr/>
          </a:p>
          <a:p>
            <a:pPr marL="1371600" lvl="2" indent="-342900" algn="l" rtl="0">
              <a:lnSpc>
                <a:spcPct val="150000"/>
              </a:lnSpc>
              <a:spcBef>
                <a:spcPts val="0"/>
              </a:spcBef>
              <a:spcAft>
                <a:spcPts val="0"/>
              </a:spcAft>
              <a:buSzPts val="1800"/>
              <a:buChar char="■"/>
            </a:pPr>
            <a:r>
              <a:rPr lang="en-US"/>
              <a:t>Fit a model on the training set and evaluate it on the test set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
                                            <p:txEl>
                                              <p:pRg st="0" end="0"/>
                                            </p:txEl>
                                          </p:spTgt>
                                        </p:tgtEl>
                                        <p:attrNameLst>
                                          <p:attrName>style.visibility</p:attrName>
                                        </p:attrNameLst>
                                      </p:cBhvr>
                                      <p:to>
                                        <p:strVal val="visible"/>
                                      </p:to>
                                    </p:set>
                                    <p:animEffect transition="in" filter="fade">
                                      <p:cBhvr>
                                        <p:cTn id="7" dur="1000"/>
                                        <p:tgtEl>
                                          <p:spTgt spid="4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1">
                                            <p:txEl>
                                              <p:pRg st="1" end="1"/>
                                            </p:txEl>
                                          </p:spTgt>
                                        </p:tgtEl>
                                        <p:attrNameLst>
                                          <p:attrName>style.visibility</p:attrName>
                                        </p:attrNameLst>
                                      </p:cBhvr>
                                      <p:to>
                                        <p:strVal val="visible"/>
                                      </p:to>
                                    </p:set>
                                    <p:animEffect transition="in" filter="fade">
                                      <p:cBhvr>
                                        <p:cTn id="12" dur="1000"/>
                                        <p:tgtEl>
                                          <p:spTgt spid="4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1">
                                            <p:txEl>
                                              <p:pRg st="2" end="2"/>
                                            </p:txEl>
                                          </p:spTgt>
                                        </p:tgtEl>
                                        <p:attrNameLst>
                                          <p:attrName>style.visibility</p:attrName>
                                        </p:attrNameLst>
                                      </p:cBhvr>
                                      <p:to>
                                        <p:strVal val="visible"/>
                                      </p:to>
                                    </p:set>
                                    <p:animEffect transition="in" filter="fade">
                                      <p:cBhvr>
                                        <p:cTn id="17" dur="1000"/>
                                        <p:tgtEl>
                                          <p:spTgt spid="4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1">
                                            <p:txEl>
                                              <p:pRg st="3" end="3"/>
                                            </p:txEl>
                                          </p:spTgt>
                                        </p:tgtEl>
                                        <p:attrNameLst>
                                          <p:attrName>style.visibility</p:attrName>
                                        </p:attrNameLst>
                                      </p:cBhvr>
                                      <p:to>
                                        <p:strVal val="visible"/>
                                      </p:to>
                                    </p:set>
                                    <p:animEffect transition="in" filter="fade">
                                      <p:cBhvr>
                                        <p:cTn id="22" dur="1000"/>
                                        <p:tgtEl>
                                          <p:spTgt spid="4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1">
                                            <p:txEl>
                                              <p:pRg st="4" end="4"/>
                                            </p:txEl>
                                          </p:spTgt>
                                        </p:tgtEl>
                                        <p:attrNameLst>
                                          <p:attrName>style.visibility</p:attrName>
                                        </p:attrNameLst>
                                      </p:cBhvr>
                                      <p:to>
                                        <p:strVal val="visible"/>
                                      </p:to>
                                    </p:set>
                                    <p:animEffect transition="in" filter="fade">
                                      <p:cBhvr>
                                        <p:cTn id="27" dur="1000"/>
                                        <p:tgtEl>
                                          <p:spTgt spid="4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1">
                                            <p:txEl>
                                              <p:pRg st="5" end="5"/>
                                            </p:txEl>
                                          </p:spTgt>
                                        </p:tgtEl>
                                        <p:attrNameLst>
                                          <p:attrName>style.visibility</p:attrName>
                                        </p:attrNameLst>
                                      </p:cBhvr>
                                      <p:to>
                                        <p:strVal val="visible"/>
                                      </p:to>
                                    </p:set>
                                    <p:animEffect transition="in" filter="fade">
                                      <p:cBhvr>
                                        <p:cTn id="32" dur="1000"/>
                                        <p:tgtEl>
                                          <p:spTgt spid="48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1">
                                            <p:txEl>
                                              <p:pRg st="6" end="6"/>
                                            </p:txEl>
                                          </p:spTgt>
                                        </p:tgtEl>
                                        <p:attrNameLst>
                                          <p:attrName>style.visibility</p:attrName>
                                        </p:attrNameLst>
                                      </p:cBhvr>
                                      <p:to>
                                        <p:strVal val="visible"/>
                                      </p:to>
                                    </p:set>
                                    <p:animEffect transition="in" filter="fade">
                                      <p:cBhvr>
                                        <p:cTn id="37" dur="1000"/>
                                        <p:tgtEl>
                                          <p:spTgt spid="4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487" name="Google Shape;487;p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488" name="Google Shape;488;p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89" name="Google Shape;489;p4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Cross Validation</a:t>
            </a:r>
            <a:endParaRPr/>
          </a:p>
        </p:txBody>
      </p:sp>
      <p:sp>
        <p:nvSpPr>
          <p:cNvPr id="490" name="Google Shape;490;p49"/>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3-fold Cross Validation</a:t>
            </a:r>
            <a:endParaRPr/>
          </a:p>
          <a:p>
            <a:pPr marL="914400" lvl="1" indent="-342900" algn="l" rtl="0">
              <a:lnSpc>
                <a:spcPct val="150000"/>
              </a:lnSpc>
              <a:spcBef>
                <a:spcPts val="0"/>
              </a:spcBef>
              <a:spcAft>
                <a:spcPts val="0"/>
              </a:spcAft>
              <a:buSzPts val="1800"/>
              <a:buFont typeface="Courier"/>
              <a:buChar char="○"/>
            </a:pPr>
            <a:r>
              <a:rPr lang="en-US">
                <a:latin typeface="Courier"/>
                <a:ea typeface="Courier"/>
                <a:cs typeface="Courier"/>
                <a:sym typeface="Courier"/>
              </a:rPr>
              <a:t>[0.1, 0.2, 0.3, 0.4, 0.5, 0.6]</a:t>
            </a:r>
            <a:endParaRPr>
              <a:latin typeface="Courier"/>
              <a:ea typeface="Courier"/>
              <a:cs typeface="Courier"/>
              <a:sym typeface="Courier"/>
            </a:endParaRPr>
          </a:p>
          <a:p>
            <a:pPr marL="1371600" lvl="2" indent="-342900" algn="l" rtl="0">
              <a:lnSpc>
                <a:spcPct val="150000"/>
              </a:lnSpc>
              <a:spcBef>
                <a:spcPts val="0"/>
              </a:spcBef>
              <a:spcAft>
                <a:spcPts val="0"/>
              </a:spcAft>
              <a:buSzPts val="1800"/>
              <a:buChar char="■"/>
            </a:pPr>
            <a:r>
              <a:rPr lang="en-US"/>
              <a:t>Fold 1: </a:t>
            </a:r>
            <a:r>
              <a:rPr lang="en-US">
                <a:latin typeface="Courier"/>
                <a:ea typeface="Courier"/>
                <a:cs typeface="Courier"/>
                <a:sym typeface="Courier"/>
              </a:rPr>
              <a:t>[0.1, 0.2]</a:t>
            </a:r>
            <a:endParaRPr>
              <a:latin typeface="Courier"/>
              <a:ea typeface="Courier"/>
              <a:cs typeface="Courier"/>
              <a:sym typeface="Courier"/>
            </a:endParaRPr>
          </a:p>
          <a:p>
            <a:pPr marL="1371600" lvl="2" indent="-342900" algn="l" rtl="0">
              <a:lnSpc>
                <a:spcPct val="150000"/>
              </a:lnSpc>
              <a:spcBef>
                <a:spcPts val="0"/>
              </a:spcBef>
              <a:spcAft>
                <a:spcPts val="0"/>
              </a:spcAft>
              <a:buSzPts val="1800"/>
              <a:buChar char="■"/>
            </a:pPr>
            <a:r>
              <a:rPr lang="en-US"/>
              <a:t>Fold 2: </a:t>
            </a:r>
            <a:r>
              <a:rPr lang="en-US">
                <a:latin typeface="Courier"/>
                <a:ea typeface="Courier"/>
                <a:cs typeface="Courier"/>
                <a:sym typeface="Courier"/>
              </a:rPr>
              <a:t>[0.3, 0.4]</a:t>
            </a:r>
            <a:endParaRPr>
              <a:latin typeface="Courier"/>
              <a:ea typeface="Courier"/>
              <a:cs typeface="Courier"/>
              <a:sym typeface="Courier"/>
            </a:endParaRPr>
          </a:p>
          <a:p>
            <a:pPr marL="1371600" lvl="2" indent="-342900" algn="l" rtl="0">
              <a:lnSpc>
                <a:spcPct val="150000"/>
              </a:lnSpc>
              <a:spcBef>
                <a:spcPts val="0"/>
              </a:spcBef>
              <a:spcAft>
                <a:spcPts val="0"/>
              </a:spcAft>
              <a:buSzPts val="1800"/>
              <a:buChar char="■"/>
            </a:pPr>
            <a:r>
              <a:rPr lang="en-US"/>
              <a:t>Fold 3: </a:t>
            </a:r>
            <a:r>
              <a:rPr lang="en-US">
                <a:latin typeface="Courier"/>
                <a:ea typeface="Courier"/>
                <a:cs typeface="Courier"/>
                <a:sym typeface="Courier"/>
              </a:rPr>
              <a:t>[0.5, 0.6]</a:t>
            </a:r>
            <a:endParaRPr>
              <a:latin typeface="Courier"/>
              <a:ea typeface="Courier"/>
              <a:cs typeface="Courier"/>
              <a:sym typeface="Courie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496" name="Google Shape;496;p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497" name="Google Shape;497;p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98" name="Google Shape;498;p5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Cross Validation</a:t>
            </a:r>
            <a:endParaRPr/>
          </a:p>
        </p:txBody>
      </p:sp>
      <p:sp>
        <p:nvSpPr>
          <p:cNvPr id="499" name="Google Shape;499;p50"/>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Each fold is used k − 1 times as part of the training set</a:t>
            </a:r>
            <a:endParaRPr/>
          </a:p>
          <a:p>
            <a:pPr marL="457200" lvl="0" indent="-342900" algn="l" rtl="0">
              <a:lnSpc>
                <a:spcPct val="150000"/>
              </a:lnSpc>
              <a:spcBef>
                <a:spcPts val="0"/>
              </a:spcBef>
              <a:spcAft>
                <a:spcPts val="0"/>
              </a:spcAft>
              <a:buSzPts val="1800"/>
              <a:buChar char="●"/>
            </a:pPr>
            <a:r>
              <a:rPr lang="en-US"/>
              <a:t>The training algorithm is executed k − 1 times on each split.</a:t>
            </a:r>
            <a:endParaRPr/>
          </a:p>
        </p:txBody>
      </p:sp>
      <p:pic>
        <p:nvPicPr>
          <p:cNvPr id="500" name="Google Shape;500;p50"/>
          <p:cNvPicPr preferRelativeResize="0"/>
          <p:nvPr/>
        </p:nvPicPr>
        <p:blipFill>
          <a:blip r:embed="rId3">
            <a:alphaModFix/>
          </a:blip>
          <a:stretch>
            <a:fillRect/>
          </a:stretch>
        </p:blipFill>
        <p:spPr>
          <a:xfrm>
            <a:off x="2043725" y="3546350"/>
            <a:ext cx="7715250" cy="2495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506" name="Google Shape;506;p5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507" name="Google Shape;507;p5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508" name="Google Shape;508;p5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Cross Validation</a:t>
            </a:r>
            <a:endParaRPr/>
          </a:p>
        </p:txBody>
      </p:sp>
      <p:sp>
        <p:nvSpPr>
          <p:cNvPr id="509" name="Google Shape;509;p51"/>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Lara: pre-computes the algorithm on the individual splits outside of the validation loop once</a:t>
            </a:r>
            <a:endParaRPr/>
          </a:p>
        </p:txBody>
      </p:sp>
      <p:pic>
        <p:nvPicPr>
          <p:cNvPr id="510" name="Google Shape;510;p51"/>
          <p:cNvPicPr preferRelativeResize="0"/>
          <p:nvPr/>
        </p:nvPicPr>
        <p:blipFill>
          <a:blip r:embed="rId3">
            <a:alphaModFix/>
          </a:blip>
          <a:stretch>
            <a:fillRect/>
          </a:stretch>
        </p:blipFill>
        <p:spPr>
          <a:xfrm>
            <a:off x="819150" y="3213100"/>
            <a:ext cx="10553700" cy="314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Motivation: What is TVM?</a:t>
            </a:r>
            <a:endParaRPr/>
          </a:p>
        </p:txBody>
      </p:sp>
      <p:sp>
        <p:nvSpPr>
          <p:cNvPr id="120" name="Google Shape;1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
        <p:nvSpPr>
          <p:cNvPr id="121" name="Google Shape;1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122" name="Google Shape;1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23" name="Google Shape;123;p16"/>
          <p:cNvPicPr preferRelativeResize="0"/>
          <p:nvPr/>
        </p:nvPicPr>
        <p:blipFill rotWithShape="1">
          <a:blip r:embed="rId3">
            <a:alphaModFix/>
          </a:blip>
          <a:srcRect/>
          <a:stretch/>
        </p:blipFill>
        <p:spPr>
          <a:xfrm>
            <a:off x="1305127" y="1352976"/>
            <a:ext cx="9581745" cy="973253"/>
          </a:xfrm>
          <a:prstGeom prst="rect">
            <a:avLst/>
          </a:prstGeom>
          <a:noFill/>
          <a:ln>
            <a:noFill/>
          </a:ln>
        </p:spPr>
      </p:pic>
      <p:sp>
        <p:nvSpPr>
          <p:cNvPr id="124" name="Google Shape;124;p16"/>
          <p:cNvSpPr/>
          <p:nvPr/>
        </p:nvSpPr>
        <p:spPr>
          <a:xfrm>
            <a:off x="5103528" y="2608642"/>
            <a:ext cx="700114" cy="2114073"/>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6"/>
          <p:cNvSpPr txBox="1"/>
          <p:nvPr/>
        </p:nvSpPr>
        <p:spPr>
          <a:xfrm>
            <a:off x="6245435" y="3060914"/>
            <a:ext cx="437716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Automated End to End Compiler</a:t>
            </a:r>
            <a:endParaRPr sz="2400">
              <a:solidFill>
                <a:schemeClr val="dk1"/>
              </a:solidFill>
              <a:latin typeface="Calibri"/>
              <a:ea typeface="Calibri"/>
              <a:cs typeface="Calibri"/>
              <a:sym typeface="Calibri"/>
            </a:endParaRPr>
          </a:p>
        </p:txBody>
      </p:sp>
      <p:pic>
        <p:nvPicPr>
          <p:cNvPr id="126" name="Google Shape;126;p16" descr="图片包含 游戏机&#10;&#10;描述已自动生成"/>
          <p:cNvPicPr preferRelativeResize="0"/>
          <p:nvPr/>
        </p:nvPicPr>
        <p:blipFill rotWithShape="1">
          <a:blip r:embed="rId4">
            <a:alphaModFix/>
          </a:blip>
          <a:srcRect/>
          <a:stretch/>
        </p:blipFill>
        <p:spPr>
          <a:xfrm>
            <a:off x="1595995" y="5041426"/>
            <a:ext cx="7327987" cy="113156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516" name="Google Shape;516;p5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517" name="Google Shape;517;p5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518" name="Google Shape;518;p5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Evaluation</a:t>
            </a:r>
            <a:endParaRPr/>
          </a:p>
        </p:txBody>
      </p:sp>
      <p:sp>
        <p:nvSpPr>
          <p:cNvPr id="519" name="Google Shape;519;p52"/>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Setup</a:t>
            </a:r>
            <a:endParaRPr/>
          </a:p>
          <a:p>
            <a:pPr marL="914400" lvl="1" indent="-342900" algn="l" rtl="0">
              <a:lnSpc>
                <a:spcPct val="150000"/>
              </a:lnSpc>
              <a:spcBef>
                <a:spcPts val="0"/>
              </a:spcBef>
              <a:spcAft>
                <a:spcPts val="0"/>
              </a:spcAft>
              <a:buSzPts val="1800"/>
              <a:buChar char="○"/>
            </a:pPr>
            <a:r>
              <a:rPr lang="en-US"/>
              <a:t>One server node with an Intel E5530 processor (8 cores, 48 GB mem)</a:t>
            </a:r>
            <a:endParaRPr/>
          </a:p>
          <a:p>
            <a:pPr marL="914400" lvl="1" indent="-342900" algn="l" rtl="0">
              <a:lnSpc>
                <a:spcPct val="150000"/>
              </a:lnSpc>
              <a:spcBef>
                <a:spcPts val="0"/>
              </a:spcBef>
              <a:spcAft>
                <a:spcPts val="0"/>
              </a:spcAft>
              <a:buSzPts val="1800"/>
              <a:buChar char="○"/>
            </a:pPr>
            <a:r>
              <a:rPr lang="en-US"/>
              <a:t>JAVA 8 VM + Scala</a:t>
            </a:r>
            <a:endParaRPr/>
          </a:p>
          <a:p>
            <a:pPr marL="0" lvl="0" indent="0" algn="l" rtl="0">
              <a:lnSpc>
                <a:spcPct val="150000"/>
              </a:lnSpc>
              <a:spcBef>
                <a:spcPts val="1000"/>
              </a:spcBef>
              <a:spcAft>
                <a:spcPts val="0"/>
              </a:spcAft>
              <a:buNone/>
            </a:pPr>
            <a:endParaRPr/>
          </a:p>
          <a:p>
            <a:pPr marL="457200" lvl="0" indent="-342900" algn="l" rtl="0">
              <a:lnSpc>
                <a:spcPct val="150000"/>
              </a:lnSpc>
              <a:spcBef>
                <a:spcPts val="1000"/>
              </a:spcBef>
              <a:spcAft>
                <a:spcPts val="0"/>
              </a:spcAft>
              <a:buSzPts val="1800"/>
              <a:buChar char="●"/>
            </a:pPr>
            <a:r>
              <a:rPr lang="en-US"/>
              <a:t>One synthetic dataset + 2 real datasets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525" name="Google Shape;525;p5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526" name="Google Shape;526;p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527" name="Google Shape;527;p5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Evaluation: Data Preprocessing</a:t>
            </a:r>
            <a:endParaRPr/>
          </a:p>
        </p:txBody>
      </p:sp>
      <p:sp>
        <p:nvSpPr>
          <p:cNvPr id="528" name="Google Shape;528;p53"/>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Workload: a program containing data reading, feature encoding, concatenation, normalization, written by the authors  </a:t>
            </a:r>
            <a:endParaRPr/>
          </a:p>
        </p:txBody>
      </p:sp>
      <p:pic>
        <p:nvPicPr>
          <p:cNvPr id="529" name="Google Shape;529;p53"/>
          <p:cNvPicPr preferRelativeResize="0"/>
          <p:nvPr/>
        </p:nvPicPr>
        <p:blipFill>
          <a:blip r:embed="rId3">
            <a:alphaModFix/>
          </a:blip>
          <a:stretch>
            <a:fillRect/>
          </a:stretch>
        </p:blipFill>
        <p:spPr>
          <a:xfrm>
            <a:off x="1534850" y="3135100"/>
            <a:ext cx="8138224" cy="3511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535" name="Google Shape;535;p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536" name="Google Shape;536;p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537" name="Google Shape;537;p5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Evaluation: Data Preprocessing</a:t>
            </a:r>
            <a:endParaRPr/>
          </a:p>
        </p:txBody>
      </p:sp>
      <p:sp>
        <p:nvSpPr>
          <p:cNvPr id="538" name="Google Shape;538;p54"/>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Same program as in the previous experiment</a:t>
            </a:r>
            <a:endParaRPr/>
          </a:p>
          <a:p>
            <a:pPr marL="457200" lvl="0" indent="-342900" algn="l" rtl="0">
              <a:lnSpc>
                <a:spcPct val="150000"/>
              </a:lnSpc>
              <a:spcBef>
                <a:spcPts val="0"/>
              </a:spcBef>
              <a:spcAft>
                <a:spcPts val="0"/>
              </a:spcAft>
              <a:buSzPts val="1800"/>
              <a:buChar char="●"/>
            </a:pPr>
            <a:r>
              <a:rPr lang="en-US"/>
              <a:t>On different systems and different data sizes </a:t>
            </a:r>
            <a:endParaRPr/>
          </a:p>
        </p:txBody>
      </p:sp>
      <p:pic>
        <p:nvPicPr>
          <p:cNvPr id="539" name="Google Shape;539;p54"/>
          <p:cNvPicPr preferRelativeResize="0"/>
          <p:nvPr/>
        </p:nvPicPr>
        <p:blipFill>
          <a:blip r:embed="rId3">
            <a:alphaModFix/>
          </a:blip>
          <a:stretch>
            <a:fillRect/>
          </a:stretch>
        </p:blipFill>
        <p:spPr>
          <a:xfrm>
            <a:off x="2942725" y="3176475"/>
            <a:ext cx="5105400" cy="3409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2/17/2020</a:t>
            </a:r>
            <a:endParaRPr/>
          </a:p>
        </p:txBody>
      </p:sp>
      <p:sp>
        <p:nvSpPr>
          <p:cNvPr id="545" name="Google Shape;545;p5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W20</a:t>
            </a:r>
            <a:endParaRPr/>
          </a:p>
        </p:txBody>
      </p:sp>
      <p:sp>
        <p:nvSpPr>
          <p:cNvPr id="546" name="Google Shape;546;p5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47" name="Google Shape;547;p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Evaluation: Cross-Validation</a:t>
            </a:r>
            <a:endParaRPr/>
          </a:p>
        </p:txBody>
      </p:sp>
      <p:sp>
        <p:nvSpPr>
          <p:cNvPr id="548" name="Google Shape;548;p55"/>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Ridge Regression on synthetic dataset</a:t>
            </a:r>
            <a:endParaRPr/>
          </a:p>
        </p:txBody>
      </p:sp>
      <p:pic>
        <p:nvPicPr>
          <p:cNvPr id="549" name="Google Shape;549;p55"/>
          <p:cNvPicPr preferRelativeResize="0"/>
          <p:nvPr/>
        </p:nvPicPr>
        <p:blipFill>
          <a:blip r:embed="rId3">
            <a:alphaModFix/>
          </a:blip>
          <a:stretch>
            <a:fillRect/>
          </a:stretch>
        </p:blipFill>
        <p:spPr>
          <a:xfrm>
            <a:off x="1613675" y="2560525"/>
            <a:ext cx="8254075" cy="362657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555" name="Google Shape;555;p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556" name="Google Shape;556;p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57" name="Google Shape;557;p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Related Work Comparison</a:t>
            </a:r>
            <a:endParaRPr/>
          </a:p>
        </p:txBody>
      </p:sp>
      <p:sp>
        <p:nvSpPr>
          <p:cNvPr id="558" name="Google Shape;558;p56"/>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ML Libraries &amp; Engines</a:t>
            </a:r>
            <a:endParaRPr/>
          </a:p>
          <a:p>
            <a:pPr marL="914400" lvl="1" indent="-342900" algn="l" rtl="0">
              <a:lnSpc>
                <a:spcPct val="150000"/>
              </a:lnSpc>
              <a:spcBef>
                <a:spcPts val="0"/>
              </a:spcBef>
              <a:spcAft>
                <a:spcPts val="0"/>
              </a:spcAft>
              <a:buSzPts val="1800"/>
              <a:buChar char="○"/>
            </a:pPr>
            <a:r>
              <a:rPr lang="en-US"/>
              <a:t>SystemML</a:t>
            </a:r>
            <a:endParaRPr/>
          </a:p>
          <a:p>
            <a:pPr marL="457200" lvl="0" indent="-342900" algn="l" rtl="0">
              <a:lnSpc>
                <a:spcPct val="150000"/>
              </a:lnSpc>
              <a:spcBef>
                <a:spcPts val="0"/>
              </a:spcBef>
              <a:spcAft>
                <a:spcPts val="0"/>
              </a:spcAft>
              <a:buSzPts val="1800"/>
              <a:buChar char="●"/>
            </a:pPr>
            <a:r>
              <a:rPr lang="en-US"/>
              <a:t>ML Specific Optimizations</a:t>
            </a:r>
            <a:endParaRPr/>
          </a:p>
          <a:p>
            <a:pPr marL="914400" lvl="1" indent="-342900" algn="l" rtl="0">
              <a:lnSpc>
                <a:spcPct val="150000"/>
              </a:lnSpc>
              <a:spcBef>
                <a:spcPts val="0"/>
              </a:spcBef>
              <a:spcAft>
                <a:spcPts val="0"/>
              </a:spcAft>
              <a:buSzPts val="1800"/>
              <a:buChar char="○"/>
            </a:pPr>
            <a:r>
              <a:rPr lang="en-US"/>
              <a:t>Tensorflow</a:t>
            </a:r>
            <a:endParaRPr/>
          </a:p>
          <a:p>
            <a:pPr marL="457200" lvl="0" indent="-342900" algn="l" rtl="0">
              <a:lnSpc>
                <a:spcPct val="150000"/>
              </a:lnSpc>
              <a:spcBef>
                <a:spcPts val="0"/>
              </a:spcBef>
              <a:spcAft>
                <a:spcPts val="0"/>
              </a:spcAft>
              <a:buSzPts val="1800"/>
              <a:buChar char="●"/>
            </a:pPr>
            <a:r>
              <a:rPr lang="en-US"/>
              <a:t>Execution Engines</a:t>
            </a:r>
            <a:endParaRPr/>
          </a:p>
          <a:p>
            <a:pPr marL="914400" lvl="1" indent="-342900" algn="l" rtl="0">
              <a:lnSpc>
                <a:spcPct val="150000"/>
              </a:lnSpc>
              <a:spcBef>
                <a:spcPts val="0"/>
              </a:spcBef>
              <a:spcAft>
                <a:spcPts val="0"/>
              </a:spcAft>
              <a:buSzPts val="1800"/>
              <a:buChar char="○"/>
            </a:pPr>
            <a:r>
              <a:rPr lang="en-US"/>
              <a:t>Foreign function interface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8">
                                            <p:txEl>
                                              <p:pRg st="0" end="0"/>
                                            </p:txEl>
                                          </p:spTgt>
                                        </p:tgtEl>
                                        <p:attrNameLst>
                                          <p:attrName>style.visibility</p:attrName>
                                        </p:attrNameLst>
                                      </p:cBhvr>
                                      <p:to>
                                        <p:strVal val="visible"/>
                                      </p:to>
                                    </p:set>
                                    <p:animEffect transition="in" filter="fade">
                                      <p:cBhvr>
                                        <p:cTn id="7" dur="1000"/>
                                        <p:tgtEl>
                                          <p:spTgt spid="5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8">
                                            <p:txEl>
                                              <p:pRg st="1" end="1"/>
                                            </p:txEl>
                                          </p:spTgt>
                                        </p:tgtEl>
                                        <p:attrNameLst>
                                          <p:attrName>style.visibility</p:attrName>
                                        </p:attrNameLst>
                                      </p:cBhvr>
                                      <p:to>
                                        <p:strVal val="visible"/>
                                      </p:to>
                                    </p:set>
                                    <p:animEffect transition="in" filter="fade">
                                      <p:cBhvr>
                                        <p:cTn id="12" dur="1000"/>
                                        <p:tgtEl>
                                          <p:spTgt spid="5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8">
                                            <p:txEl>
                                              <p:pRg st="2" end="2"/>
                                            </p:txEl>
                                          </p:spTgt>
                                        </p:tgtEl>
                                        <p:attrNameLst>
                                          <p:attrName>style.visibility</p:attrName>
                                        </p:attrNameLst>
                                      </p:cBhvr>
                                      <p:to>
                                        <p:strVal val="visible"/>
                                      </p:to>
                                    </p:set>
                                    <p:animEffect transition="in" filter="fade">
                                      <p:cBhvr>
                                        <p:cTn id="17" dur="1000"/>
                                        <p:tgtEl>
                                          <p:spTgt spid="5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8">
                                            <p:txEl>
                                              <p:pRg st="3" end="3"/>
                                            </p:txEl>
                                          </p:spTgt>
                                        </p:tgtEl>
                                        <p:attrNameLst>
                                          <p:attrName>style.visibility</p:attrName>
                                        </p:attrNameLst>
                                      </p:cBhvr>
                                      <p:to>
                                        <p:strVal val="visible"/>
                                      </p:to>
                                    </p:set>
                                    <p:animEffect transition="in" filter="fade">
                                      <p:cBhvr>
                                        <p:cTn id="22" dur="1000"/>
                                        <p:tgtEl>
                                          <p:spTgt spid="5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8">
                                            <p:txEl>
                                              <p:pRg st="4" end="4"/>
                                            </p:txEl>
                                          </p:spTgt>
                                        </p:tgtEl>
                                        <p:attrNameLst>
                                          <p:attrName>style.visibility</p:attrName>
                                        </p:attrNameLst>
                                      </p:cBhvr>
                                      <p:to>
                                        <p:strVal val="visible"/>
                                      </p:to>
                                    </p:set>
                                    <p:animEffect transition="in" filter="fade">
                                      <p:cBhvr>
                                        <p:cTn id="27" dur="1000"/>
                                        <p:tgtEl>
                                          <p:spTgt spid="5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8">
                                            <p:txEl>
                                              <p:pRg st="5" end="5"/>
                                            </p:txEl>
                                          </p:spTgt>
                                        </p:tgtEl>
                                        <p:attrNameLst>
                                          <p:attrName>style.visibility</p:attrName>
                                        </p:attrNameLst>
                                      </p:cBhvr>
                                      <p:to>
                                        <p:strVal val="visible"/>
                                      </p:to>
                                    </p:set>
                                    <p:animEffect transition="in" filter="fade">
                                      <p:cBhvr>
                                        <p:cTn id="32" dur="1000"/>
                                        <p:tgtEl>
                                          <p:spTgt spid="5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564" name="Google Shape;564;p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565" name="Google Shape;565;p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66" name="Google Shape;566;p5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Conclusion</a:t>
            </a:r>
            <a:endParaRPr/>
          </a:p>
        </p:txBody>
      </p:sp>
      <p:sp>
        <p:nvSpPr>
          <p:cNvPr id="567" name="Google Shape;567;p57"/>
          <p:cNvSpPr txBox="1">
            <a:spLocks noGrp="1"/>
          </p:cNvSpPr>
          <p:nvPr>
            <p:ph type="body" idx="1"/>
          </p:nvPr>
        </p:nvSpPr>
        <p:spPr>
          <a:xfrm>
            <a:off x="838200" y="1819140"/>
            <a:ext cx="10515600" cy="46674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a:t>Lara provides API and dedicated types for both ML training and data preprocessing</a:t>
            </a:r>
            <a:endParaRPr/>
          </a:p>
          <a:p>
            <a:pPr marL="457200" lvl="0" indent="-342900" algn="l" rtl="0">
              <a:lnSpc>
                <a:spcPct val="150000"/>
              </a:lnSpc>
              <a:spcBef>
                <a:spcPts val="0"/>
              </a:spcBef>
              <a:spcAft>
                <a:spcPts val="0"/>
              </a:spcAft>
              <a:buSzPts val="1800"/>
              <a:buChar char="●"/>
            </a:pPr>
            <a:r>
              <a:rPr lang="en-US"/>
              <a:t>Lara exposes the complete ML pipeline to its optimizer, including UDF and control flow and etc.</a:t>
            </a:r>
            <a:endParaRPr/>
          </a:p>
          <a:p>
            <a:pPr marL="457200" lvl="0" indent="-342900" algn="l" rtl="0">
              <a:lnSpc>
                <a:spcPct val="150000"/>
              </a:lnSpc>
              <a:spcBef>
                <a:spcPts val="0"/>
              </a:spcBef>
              <a:spcAft>
                <a:spcPts val="0"/>
              </a:spcAft>
              <a:buSzPts val="1800"/>
              <a:buChar char="●"/>
            </a:pPr>
            <a:r>
              <a:rPr lang="en-US"/>
              <a:t>Lara is able to achieve diverse optimizations due to its 3 IRs that provide different levels of abstractions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7">
                                            <p:txEl>
                                              <p:pRg st="1" end="1"/>
                                            </p:txEl>
                                          </p:spTgt>
                                        </p:tgtEl>
                                        <p:attrNameLst>
                                          <p:attrName>style.visibility</p:attrName>
                                        </p:attrNameLst>
                                      </p:cBhvr>
                                      <p:to>
                                        <p:strVal val="visible"/>
                                      </p:to>
                                    </p:set>
                                    <p:animEffect transition="in" filter="fade">
                                      <p:cBhvr>
                                        <p:cTn id="12" dur="1000"/>
                                        <p:tgtEl>
                                          <p:spTgt spid="5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7">
                                            <p:txEl>
                                              <p:pRg st="2" end="2"/>
                                            </p:txEl>
                                          </p:spTgt>
                                        </p:tgtEl>
                                        <p:attrNameLst>
                                          <p:attrName>style.visibility</p:attrName>
                                        </p:attrNameLst>
                                      </p:cBhvr>
                                      <p:to>
                                        <p:strVal val="visible"/>
                                      </p:to>
                                    </p:set>
                                    <p:animEffect transition="in" filter="fade">
                                      <p:cBhvr>
                                        <p:cTn id="17" dur="1000"/>
                                        <p:tgtEl>
                                          <p:spTgt spid="5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2/15/2020</a:t>
            </a:r>
            <a:endParaRPr/>
          </a:p>
        </p:txBody>
      </p:sp>
      <p:sp>
        <p:nvSpPr>
          <p:cNvPr id="573" name="Google Shape;57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574" name="Google Shape;57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75" name="Google Shape;575;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Discussion</a:t>
            </a:r>
            <a:endParaRPr/>
          </a:p>
        </p:txBody>
      </p:sp>
      <p:sp>
        <p:nvSpPr>
          <p:cNvPr id="576" name="Google Shape;576;p58"/>
          <p:cNvSpPr txBox="1">
            <a:spLocks noGrp="1"/>
          </p:cNvSpPr>
          <p:nvPr>
            <p:ph type="body" idx="1"/>
          </p:nvPr>
        </p:nvSpPr>
        <p:spPr>
          <a:xfrm>
            <a:off x="838200" y="1819140"/>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latin typeface="Gill Sans"/>
                <a:ea typeface="Gill Sans"/>
                <a:cs typeface="Gill Sans"/>
                <a:sym typeface="Gill Sans"/>
              </a:rPr>
              <a:t>TVM</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What’s the difference between DL framework compiler like TVM and traditional compiler? (e.g. LLVM IR)</a:t>
            </a:r>
            <a:endParaRPr/>
          </a:p>
          <a:p>
            <a:pPr marL="685800" lvl="1" indent="-228600" algn="l" rtl="0">
              <a:lnSpc>
                <a:spcPct val="90000"/>
              </a:lnSpc>
              <a:spcBef>
                <a:spcPts val="500"/>
              </a:spcBef>
              <a:spcAft>
                <a:spcPts val="0"/>
              </a:spcAft>
              <a:buClr>
                <a:schemeClr val="dk1"/>
              </a:buClr>
              <a:buSzPts val="2400"/>
              <a:buChar char="•"/>
            </a:pPr>
            <a:r>
              <a:rPr lang="en-US">
                <a:latin typeface="Gill Sans"/>
                <a:ea typeface="Gill Sans"/>
                <a:cs typeface="Gill Sans"/>
                <a:sym typeface="Gill Sans"/>
              </a:rPr>
              <a:t>Auto-tuning vs. Manually tuning ? In terms of common ops &amp; hw vs. new hw?</a:t>
            </a:r>
            <a:endParaRPr>
              <a:latin typeface="Gill Sans"/>
              <a:ea typeface="Gill Sans"/>
              <a:cs typeface="Gill Sans"/>
              <a:sym typeface="Gill Sans"/>
            </a:endParaRPr>
          </a:p>
          <a:p>
            <a:pPr marL="685800" lvl="1" indent="-76200" algn="l" rtl="0">
              <a:lnSpc>
                <a:spcPct val="90000"/>
              </a:lnSpc>
              <a:spcBef>
                <a:spcPts val="500"/>
              </a:spcBef>
              <a:spcAft>
                <a:spcPts val="0"/>
              </a:spcAft>
              <a:buClr>
                <a:schemeClr val="dk1"/>
              </a:buClr>
              <a:buSzPts val="2400"/>
              <a:buNone/>
            </a:pPr>
            <a:endParaRPr>
              <a:latin typeface="Gill Sans"/>
              <a:ea typeface="Gill Sans"/>
              <a:cs typeface="Gill Sans"/>
              <a:sym typeface="Gill Sans"/>
            </a:endParaRPr>
          </a:p>
          <a:p>
            <a:pPr marL="457200" lvl="0" indent="-342900" algn="l" rtl="0">
              <a:lnSpc>
                <a:spcPct val="90000"/>
              </a:lnSpc>
              <a:spcBef>
                <a:spcPts val="500"/>
              </a:spcBef>
              <a:spcAft>
                <a:spcPts val="0"/>
              </a:spcAft>
              <a:buSzPts val="1800"/>
              <a:buFont typeface="Gill Sans"/>
              <a:buChar char="●"/>
            </a:pPr>
            <a:r>
              <a:rPr lang="en-US"/>
              <a:t>Lara</a:t>
            </a:r>
            <a:endParaRPr/>
          </a:p>
          <a:p>
            <a:pPr marL="914400" lvl="1" indent="-342900" algn="l" rtl="0">
              <a:lnSpc>
                <a:spcPct val="90000"/>
              </a:lnSpc>
              <a:spcBef>
                <a:spcPts val="0"/>
              </a:spcBef>
              <a:spcAft>
                <a:spcPts val="0"/>
              </a:spcAft>
              <a:buSzPts val="1800"/>
              <a:buChar char="○"/>
            </a:pPr>
            <a:r>
              <a:rPr lang="en-US"/>
              <a:t>The experiments are run on one computer with one processor. Is it a fair comparison with systems that tailored for a cluster setting like Spark? Can be Lara used in the cluster setting?</a:t>
            </a:r>
            <a:endParaRPr/>
          </a:p>
          <a:p>
            <a:pPr marL="914400" lvl="1" indent="-342900" algn="l" rtl="0">
              <a:lnSpc>
                <a:spcPct val="90000"/>
              </a:lnSpc>
              <a:spcBef>
                <a:spcPts val="0"/>
              </a:spcBef>
              <a:spcAft>
                <a:spcPts val="0"/>
              </a:spcAft>
              <a:buSzPts val="1800"/>
              <a:buChar char="○"/>
            </a:pPr>
            <a:r>
              <a:rPr lang="en-US"/>
              <a:t>Is it okay to do experiments on a program written by the authors? Cherry pick?</a:t>
            </a:r>
            <a:endParaRPr/>
          </a:p>
          <a:p>
            <a:pPr marL="914400" lvl="1" indent="-342900" algn="l" rtl="0">
              <a:lnSpc>
                <a:spcPct val="90000"/>
              </a:lnSpc>
              <a:spcBef>
                <a:spcPts val="0"/>
              </a:spcBef>
              <a:spcAft>
                <a:spcPts val="0"/>
              </a:spcAft>
              <a:buSzPts val="1800"/>
              <a:buChar char="○"/>
            </a:pPr>
            <a:r>
              <a:rPr lang="en-US"/>
              <a:t>ML models need to be rewritten in Lara?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Motivation: Why TVM?</a:t>
            </a:r>
            <a:endParaRPr/>
          </a:p>
        </p:txBody>
      </p:sp>
      <p:sp>
        <p:nvSpPr>
          <p:cNvPr id="132" name="Google Shape;13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
        <p:nvSpPr>
          <p:cNvPr id="133" name="Google Shape;13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134" name="Google Shape;13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35" name="Google Shape;135;p17"/>
          <p:cNvPicPr preferRelativeResize="0"/>
          <p:nvPr/>
        </p:nvPicPr>
        <p:blipFill rotWithShape="1">
          <a:blip r:embed="rId3">
            <a:alphaModFix/>
          </a:blip>
          <a:srcRect/>
          <a:stretch/>
        </p:blipFill>
        <p:spPr>
          <a:xfrm>
            <a:off x="1305127" y="1352976"/>
            <a:ext cx="9581745" cy="973253"/>
          </a:xfrm>
          <a:prstGeom prst="rect">
            <a:avLst/>
          </a:prstGeom>
          <a:noFill/>
          <a:ln>
            <a:noFill/>
          </a:ln>
        </p:spPr>
      </p:pic>
      <p:pic>
        <p:nvPicPr>
          <p:cNvPr id="136" name="Google Shape;136;p17" descr="图片包含 游戏机&#10;&#10;描述已自动生成"/>
          <p:cNvPicPr preferRelativeResize="0"/>
          <p:nvPr/>
        </p:nvPicPr>
        <p:blipFill rotWithShape="1">
          <a:blip r:embed="rId4">
            <a:alphaModFix/>
          </a:blip>
          <a:srcRect/>
          <a:stretch/>
        </p:blipFill>
        <p:spPr>
          <a:xfrm>
            <a:off x="1595995" y="5041426"/>
            <a:ext cx="7327987" cy="1131564"/>
          </a:xfrm>
          <a:prstGeom prst="rect">
            <a:avLst/>
          </a:prstGeom>
          <a:noFill/>
          <a:ln>
            <a:noFill/>
          </a:ln>
        </p:spPr>
      </p:pic>
      <p:sp>
        <p:nvSpPr>
          <p:cNvPr id="137" name="Google Shape;137;p17"/>
          <p:cNvSpPr/>
          <p:nvPr/>
        </p:nvSpPr>
        <p:spPr>
          <a:xfrm>
            <a:off x="2026595" y="2458608"/>
            <a:ext cx="7859949" cy="687421"/>
          </a:xfrm>
          <a:prstGeom prst="roundRect">
            <a:avLst>
              <a:gd name="adj" fmla="val 16667"/>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High-level computational graph optimization</a:t>
            </a:r>
            <a:endParaRPr sz="2800">
              <a:solidFill>
                <a:schemeClr val="lt1"/>
              </a:solidFill>
              <a:latin typeface="Calibri"/>
              <a:ea typeface="Calibri"/>
              <a:cs typeface="Calibri"/>
              <a:sym typeface="Calibri"/>
            </a:endParaRPr>
          </a:p>
        </p:txBody>
      </p:sp>
      <p:sp>
        <p:nvSpPr>
          <p:cNvPr id="138" name="Google Shape;138;p17"/>
          <p:cNvSpPr/>
          <p:nvPr/>
        </p:nvSpPr>
        <p:spPr>
          <a:xfrm>
            <a:off x="2026595" y="3370538"/>
            <a:ext cx="3884578" cy="687421"/>
          </a:xfrm>
          <a:prstGeom prst="roundRect">
            <a:avLst>
              <a:gd name="adj" fmla="val 16667"/>
            </a:avLst>
          </a:prstGeom>
          <a:solidFill>
            <a:srgbClr val="2E75B5"/>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openblas/cublas/mkl</a:t>
            </a:r>
            <a:endParaRPr sz="2800">
              <a:solidFill>
                <a:schemeClr val="lt1"/>
              </a:solidFill>
              <a:latin typeface="Calibri"/>
              <a:ea typeface="Calibri"/>
              <a:cs typeface="Calibri"/>
              <a:sym typeface="Calibri"/>
            </a:endParaRPr>
          </a:p>
        </p:txBody>
      </p:sp>
      <p:sp>
        <p:nvSpPr>
          <p:cNvPr id="139" name="Google Shape;139;p17"/>
          <p:cNvSpPr/>
          <p:nvPr/>
        </p:nvSpPr>
        <p:spPr>
          <a:xfrm>
            <a:off x="6220096" y="3357534"/>
            <a:ext cx="3667326" cy="687421"/>
          </a:xfrm>
          <a:prstGeom prst="roundRect">
            <a:avLst>
              <a:gd name="adj" fmla="val 16667"/>
            </a:avLst>
          </a:prstGeom>
          <a:solidFill>
            <a:srgbClr val="2E75B5"/>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cuDNN</a:t>
            </a:r>
            <a:endParaRPr sz="2800">
              <a:solidFill>
                <a:schemeClr val="lt1"/>
              </a:solidFill>
              <a:latin typeface="Calibri"/>
              <a:ea typeface="Calibri"/>
              <a:cs typeface="Calibri"/>
              <a:sym typeface="Calibri"/>
            </a:endParaRPr>
          </a:p>
        </p:txBody>
      </p:sp>
      <p:sp>
        <p:nvSpPr>
          <p:cNvPr id="140" name="Google Shape;140;p17"/>
          <p:cNvSpPr/>
          <p:nvPr/>
        </p:nvSpPr>
        <p:spPr>
          <a:xfrm>
            <a:off x="2026595" y="4207707"/>
            <a:ext cx="1997412" cy="687421"/>
          </a:xfrm>
          <a:prstGeom prst="roundRect">
            <a:avLst>
              <a:gd name="adj" fmla="val 16667"/>
            </a:avLst>
          </a:prstGeom>
          <a:solidFill>
            <a:schemeClr val="accent6"/>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LLVM</a:t>
            </a:r>
            <a:endParaRPr sz="2800">
              <a:solidFill>
                <a:schemeClr val="lt1"/>
              </a:solidFill>
              <a:latin typeface="Calibri"/>
              <a:ea typeface="Calibri"/>
              <a:cs typeface="Calibri"/>
              <a:sym typeface="Calibri"/>
            </a:endParaRPr>
          </a:p>
        </p:txBody>
      </p:sp>
      <p:sp>
        <p:nvSpPr>
          <p:cNvPr id="141" name="Google Shape;141;p17"/>
          <p:cNvSpPr/>
          <p:nvPr/>
        </p:nvSpPr>
        <p:spPr>
          <a:xfrm>
            <a:off x="4272868" y="4199480"/>
            <a:ext cx="2048416" cy="687421"/>
          </a:xfrm>
          <a:prstGeom prst="roundRect">
            <a:avLst>
              <a:gd name="adj" fmla="val 16667"/>
            </a:avLst>
          </a:prstGeom>
          <a:solidFill>
            <a:schemeClr val="accent6"/>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CUDA</a:t>
            </a:r>
            <a:endParaRPr sz="2800">
              <a:solidFill>
                <a:schemeClr val="lt1"/>
              </a:solidFill>
              <a:latin typeface="Calibri"/>
              <a:ea typeface="Calibri"/>
              <a:cs typeface="Calibri"/>
              <a:sym typeface="Calibri"/>
            </a:endParaRPr>
          </a:p>
        </p:txBody>
      </p:sp>
      <p:sp>
        <p:nvSpPr>
          <p:cNvPr id="142" name="Google Shape;142;p17"/>
          <p:cNvSpPr/>
          <p:nvPr/>
        </p:nvSpPr>
        <p:spPr>
          <a:xfrm>
            <a:off x="6570146" y="4188061"/>
            <a:ext cx="3316398" cy="687421"/>
          </a:xfrm>
          <a:prstGeom prst="roundRect">
            <a:avLst>
              <a:gd name="adj" fmla="val 16667"/>
            </a:avLst>
          </a:prstGeom>
          <a:solidFill>
            <a:schemeClr val="accent6"/>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Accelerator Backend</a:t>
            </a:r>
            <a:endParaRPr sz="2800">
              <a:solidFill>
                <a:schemeClr val="lt1"/>
              </a:solidFill>
              <a:latin typeface="Calibri"/>
              <a:ea typeface="Calibri"/>
              <a:cs typeface="Calibri"/>
              <a:sym typeface="Calibri"/>
            </a:endParaRPr>
          </a:p>
        </p:txBody>
      </p:sp>
      <p:sp>
        <p:nvSpPr>
          <p:cNvPr id="143" name="Google Shape;143;p17"/>
          <p:cNvSpPr/>
          <p:nvPr/>
        </p:nvSpPr>
        <p:spPr>
          <a:xfrm>
            <a:off x="9049231" y="5044190"/>
            <a:ext cx="3203643" cy="1200329"/>
          </a:xfrm>
          <a:prstGeom prst="rect">
            <a:avLst/>
          </a:prstGeom>
          <a:blipFill rotWithShape="1">
            <a:blip r:embed="rId5">
              <a:alphaModFix/>
            </a:blip>
            <a:stretch>
              <a:fillRect l="-2849" t="-4059" b="-10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Motivation: Challenges to automation</a:t>
            </a:r>
            <a:endParaRPr/>
          </a:p>
        </p:txBody>
      </p:sp>
      <p:sp>
        <p:nvSpPr>
          <p:cNvPr id="149" name="Google Shape;14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
        <p:nvSpPr>
          <p:cNvPr id="150" name="Google Shape;15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151" name="Google Shape;15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52" name="Google Shape;152;p18" descr="手机屏幕截图&#10;&#10;描述已自动生成"/>
          <p:cNvPicPr preferRelativeResize="0"/>
          <p:nvPr/>
        </p:nvPicPr>
        <p:blipFill rotWithShape="1">
          <a:blip r:embed="rId3">
            <a:alphaModFix/>
          </a:blip>
          <a:srcRect/>
          <a:stretch/>
        </p:blipFill>
        <p:spPr>
          <a:xfrm>
            <a:off x="6999797" y="2206131"/>
            <a:ext cx="4804130" cy="2534569"/>
          </a:xfrm>
          <a:prstGeom prst="rect">
            <a:avLst/>
          </a:prstGeom>
          <a:noFill/>
          <a:ln>
            <a:noFill/>
          </a:ln>
        </p:spPr>
      </p:pic>
      <p:sp>
        <p:nvSpPr>
          <p:cNvPr id="153" name="Google Shape;153;p18"/>
          <p:cNvSpPr txBox="1">
            <a:spLocks noGrp="1"/>
          </p:cNvSpPr>
          <p:nvPr>
            <p:ph type="body" idx="1"/>
          </p:nvPr>
        </p:nvSpPr>
        <p:spPr>
          <a:xfrm>
            <a:off x="838200" y="1825625"/>
            <a:ext cx="10515600" cy="621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Leveraging specific hardware features and abstractions</a:t>
            </a:r>
            <a:endParaRPr/>
          </a:p>
        </p:txBody>
      </p:sp>
      <p:sp>
        <p:nvSpPr>
          <p:cNvPr id="154" name="Google Shape;154;p18"/>
          <p:cNvSpPr txBox="1"/>
          <p:nvPr/>
        </p:nvSpPr>
        <p:spPr>
          <a:xfrm>
            <a:off x="838200" y="4441075"/>
            <a:ext cx="10080600" cy="1464900"/>
          </a:xfrm>
          <a:prstGeom prst="rect">
            <a:avLst/>
          </a:prstGeom>
          <a:noFill/>
          <a:ln>
            <a:noFill/>
          </a:ln>
        </p:spPr>
        <p:txBody>
          <a:bodyPr spcFirstLastPara="1" wrap="square" lIns="91425" tIns="91425" rIns="91425" bIns="91425" anchor="t" anchorCtr="0">
            <a:noAutofit/>
          </a:bodyPr>
          <a:lstStyle/>
          <a:p>
            <a:pPr marL="228600" lvl="0" indent="-228600" algn="l" rtl="0">
              <a:lnSpc>
                <a:spcPct val="90000"/>
              </a:lnSpc>
              <a:spcBef>
                <a:spcPts val="1000"/>
              </a:spcBef>
              <a:spcAft>
                <a:spcPts val="0"/>
              </a:spcAft>
              <a:buClr>
                <a:schemeClr val="dk1"/>
              </a:buClr>
              <a:buSzPts val="2800"/>
              <a:buChar char="•"/>
            </a:pPr>
            <a:r>
              <a:rPr lang="en-US" sz="2800">
                <a:solidFill>
                  <a:schemeClr val="dk1"/>
                </a:solidFill>
                <a:latin typeface="Gill Sans"/>
                <a:ea typeface="Gill Sans"/>
                <a:cs typeface="Gill Sans"/>
                <a:sym typeface="Gill Sans"/>
              </a:rPr>
              <a:t>Large search space for optimization</a:t>
            </a:r>
            <a:endParaRPr sz="2800">
              <a:solidFill>
                <a:schemeClr val="dk1"/>
              </a:solidFill>
              <a:latin typeface="Gill Sans"/>
              <a:ea typeface="Gill Sans"/>
              <a:cs typeface="Gill Sans"/>
              <a:sym typeface="Gill Sans"/>
            </a:endParaRPr>
          </a:p>
          <a:p>
            <a:pPr marL="685800" lvl="1" indent="-228600" algn="l" rtl="0">
              <a:lnSpc>
                <a:spcPct val="90000"/>
              </a:lnSpc>
              <a:spcBef>
                <a:spcPts val="500"/>
              </a:spcBef>
              <a:spcAft>
                <a:spcPts val="0"/>
              </a:spcAft>
              <a:buClr>
                <a:schemeClr val="dk1"/>
              </a:buClr>
              <a:buSzPts val="2400"/>
              <a:buChar char="•"/>
            </a:pPr>
            <a:r>
              <a:rPr lang="en-US" sz="2400">
                <a:solidFill>
                  <a:schemeClr val="dk1"/>
                </a:solidFill>
                <a:latin typeface="Gill Sans"/>
                <a:ea typeface="Gill Sans"/>
                <a:cs typeface="Gill Sans"/>
                <a:sym typeface="Gill Sans"/>
              </a:rPr>
              <a:t>Memory access, threading pattern, new HW primitives, etc…</a:t>
            </a:r>
            <a:endParaRPr sz="2400">
              <a:solidFill>
                <a:schemeClr val="dk1"/>
              </a:solidFill>
              <a:latin typeface="Gill Sans"/>
              <a:ea typeface="Gill Sans"/>
              <a:cs typeface="Gill Sans"/>
              <a:sym typeface="Gill Sans"/>
            </a:endParaRPr>
          </a:p>
          <a:p>
            <a:pPr marL="685800" lvl="1" indent="-228600" algn="l" rtl="0">
              <a:lnSpc>
                <a:spcPct val="90000"/>
              </a:lnSpc>
              <a:spcBef>
                <a:spcPts val="500"/>
              </a:spcBef>
              <a:spcAft>
                <a:spcPts val="0"/>
              </a:spcAft>
              <a:buClr>
                <a:schemeClr val="dk1"/>
              </a:buClr>
              <a:buSzPts val="2400"/>
              <a:buChar char="•"/>
            </a:pPr>
            <a:r>
              <a:rPr lang="en-US" sz="2400">
                <a:solidFill>
                  <a:schemeClr val="dk1"/>
                </a:solidFill>
                <a:latin typeface="Gill Sans"/>
                <a:ea typeface="Gill Sans"/>
                <a:cs typeface="Gill Sans"/>
                <a:sym typeface="Gill Sans"/>
              </a:rPr>
              <a:t>Loop transformation, thread cooperation, etc…</a:t>
            </a:r>
            <a:endParaRPr sz="2400">
              <a:solidFill>
                <a:schemeClr val="dk1"/>
              </a:solidFill>
              <a:latin typeface="Gill Sans"/>
              <a:ea typeface="Gill Sans"/>
              <a:cs typeface="Gill Sans"/>
              <a:sym typeface="Gill Sans"/>
            </a:endParaRPr>
          </a:p>
          <a:p>
            <a:pPr marL="685800" lvl="1" indent="-228600" algn="l" rtl="0">
              <a:lnSpc>
                <a:spcPct val="90000"/>
              </a:lnSpc>
              <a:spcBef>
                <a:spcPts val="500"/>
              </a:spcBef>
              <a:spcAft>
                <a:spcPts val="0"/>
              </a:spcAft>
              <a:buClr>
                <a:schemeClr val="dk1"/>
              </a:buClr>
              <a:buSzPts val="2400"/>
              <a:buChar char="•"/>
            </a:pPr>
            <a:r>
              <a:rPr lang="en-US" sz="2400">
                <a:solidFill>
                  <a:schemeClr val="dk1"/>
                </a:solidFill>
                <a:latin typeface="Gill Sans"/>
                <a:ea typeface="Gill Sans"/>
                <a:cs typeface="Gill Sans"/>
                <a:sym typeface="Gill Sans"/>
              </a:rPr>
              <a:t>Without human craft</a:t>
            </a:r>
            <a:endParaRPr>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Computation Graph</a:t>
            </a:r>
            <a:endParaRPr/>
          </a:p>
        </p:txBody>
      </p:sp>
      <p:sp>
        <p:nvSpPr>
          <p:cNvPr id="160" name="Google Shape;1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
        <p:nvSpPr>
          <p:cNvPr id="161" name="Google Shape;1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162" name="Google Shape;1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3" name="Google Shape;163;p19"/>
          <p:cNvSpPr txBox="1">
            <a:spLocks noGrp="1"/>
          </p:cNvSpPr>
          <p:nvPr>
            <p:ph type="body" idx="1"/>
          </p:nvPr>
        </p:nvSpPr>
        <p:spPr>
          <a:xfrm>
            <a:off x="838200" y="1825625"/>
            <a:ext cx="10515600" cy="21723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US"/>
              <a:t>Common representation for operation flows</a:t>
            </a:r>
            <a:endParaRPr/>
          </a:p>
        </p:txBody>
      </p:sp>
      <p:pic>
        <p:nvPicPr>
          <p:cNvPr id="164" name="Google Shape;164;p19" descr="手机屏幕截图&#10;&#10;描述已自动生成"/>
          <p:cNvPicPr preferRelativeResize="0"/>
          <p:nvPr/>
        </p:nvPicPr>
        <p:blipFill rotWithShape="1">
          <a:blip r:embed="rId3">
            <a:alphaModFix/>
          </a:blip>
          <a:srcRect/>
          <a:stretch/>
        </p:blipFill>
        <p:spPr>
          <a:xfrm>
            <a:off x="1174419" y="2241946"/>
            <a:ext cx="6004304" cy="1897766"/>
          </a:xfrm>
          <a:prstGeom prst="rect">
            <a:avLst/>
          </a:prstGeom>
          <a:noFill/>
          <a:ln>
            <a:noFill/>
          </a:ln>
        </p:spPr>
      </p:pic>
      <p:sp>
        <p:nvSpPr>
          <p:cNvPr id="165" name="Google Shape;165;p19"/>
          <p:cNvSpPr txBox="1"/>
          <p:nvPr/>
        </p:nvSpPr>
        <p:spPr>
          <a:xfrm>
            <a:off x="838200" y="3997925"/>
            <a:ext cx="9210900" cy="3000000"/>
          </a:xfrm>
          <a:prstGeom prst="rect">
            <a:avLst/>
          </a:prstGeom>
          <a:noFill/>
          <a:ln>
            <a:noFill/>
          </a:ln>
        </p:spPr>
        <p:txBody>
          <a:bodyPr spcFirstLastPara="1" wrap="square" lIns="91425" tIns="91425" rIns="91425" bIns="91425" anchor="t" anchorCtr="0">
            <a:noAutofit/>
          </a:bodyPr>
          <a:lstStyle/>
          <a:p>
            <a:pPr marL="228600" lvl="0" indent="-228600" algn="l" rtl="0">
              <a:lnSpc>
                <a:spcPct val="80000"/>
              </a:lnSpc>
              <a:spcBef>
                <a:spcPts val="1000"/>
              </a:spcBef>
              <a:spcAft>
                <a:spcPts val="0"/>
              </a:spcAft>
              <a:buClr>
                <a:schemeClr val="dk1"/>
              </a:buClr>
              <a:buSzPts val="2800"/>
              <a:buChar char="•"/>
            </a:pPr>
            <a:r>
              <a:rPr lang="en-US" sz="2800">
                <a:solidFill>
                  <a:schemeClr val="dk1"/>
                </a:solidFill>
                <a:latin typeface="Gill Sans"/>
                <a:ea typeface="Gill Sans"/>
                <a:cs typeface="Gill Sans"/>
                <a:sym typeface="Gill Sans"/>
              </a:rPr>
              <a:t>Avoid implementation of each details</a:t>
            </a:r>
            <a:endParaRPr sz="2800">
              <a:solidFill>
                <a:schemeClr val="dk1"/>
              </a:solidFill>
              <a:latin typeface="Gill Sans"/>
              <a:ea typeface="Gill Sans"/>
              <a:cs typeface="Gill Sans"/>
              <a:sym typeface="Gill Sans"/>
            </a:endParaRPr>
          </a:p>
          <a:p>
            <a:pPr marL="228600" lvl="0" indent="-228600" algn="l" rtl="0">
              <a:lnSpc>
                <a:spcPct val="80000"/>
              </a:lnSpc>
              <a:spcBef>
                <a:spcPts val="1000"/>
              </a:spcBef>
              <a:spcAft>
                <a:spcPts val="0"/>
              </a:spcAft>
              <a:buClr>
                <a:schemeClr val="dk1"/>
              </a:buClr>
              <a:buSzPts val="2800"/>
              <a:buChar char="•"/>
            </a:pPr>
            <a:r>
              <a:rPr lang="en-US" sz="2800">
                <a:solidFill>
                  <a:schemeClr val="dk1"/>
                </a:solidFill>
                <a:latin typeface="Gill Sans"/>
                <a:ea typeface="Gill Sans"/>
                <a:cs typeface="Gill Sans"/>
                <a:sym typeface="Gill Sans"/>
              </a:rPr>
              <a:t>Can be optimized on the high-level</a:t>
            </a:r>
            <a:endParaRPr sz="2800">
              <a:solidFill>
                <a:schemeClr val="dk1"/>
              </a:solidFill>
              <a:latin typeface="Gill Sans"/>
              <a:ea typeface="Gill Sans"/>
              <a:cs typeface="Gill Sans"/>
              <a:sym typeface="Gill Sans"/>
            </a:endParaRPr>
          </a:p>
          <a:p>
            <a:pPr marL="685800" lvl="1" indent="-228600" algn="l" rtl="0">
              <a:lnSpc>
                <a:spcPct val="80000"/>
              </a:lnSpc>
              <a:spcBef>
                <a:spcPts val="500"/>
              </a:spcBef>
              <a:spcAft>
                <a:spcPts val="0"/>
              </a:spcAft>
              <a:buClr>
                <a:schemeClr val="dk1"/>
              </a:buClr>
              <a:buSzPts val="2400"/>
              <a:buChar char="•"/>
            </a:pPr>
            <a:r>
              <a:rPr lang="en-US" sz="2400">
                <a:solidFill>
                  <a:schemeClr val="dk1"/>
                </a:solidFill>
                <a:latin typeface="Gill Sans"/>
                <a:ea typeface="Gill Sans"/>
                <a:cs typeface="Gill Sans"/>
                <a:sym typeface="Gill Sans"/>
              </a:rPr>
              <a:t>Operator Fusion</a:t>
            </a:r>
            <a:endParaRPr sz="2400">
              <a:solidFill>
                <a:schemeClr val="dk1"/>
              </a:solidFill>
              <a:latin typeface="Gill Sans"/>
              <a:ea typeface="Gill Sans"/>
              <a:cs typeface="Gill Sans"/>
              <a:sym typeface="Gill Sans"/>
            </a:endParaRPr>
          </a:p>
          <a:p>
            <a:pPr marL="685800" lvl="1" indent="-228600" algn="l" rtl="0">
              <a:lnSpc>
                <a:spcPct val="80000"/>
              </a:lnSpc>
              <a:spcBef>
                <a:spcPts val="500"/>
              </a:spcBef>
              <a:spcAft>
                <a:spcPts val="0"/>
              </a:spcAft>
              <a:buClr>
                <a:schemeClr val="dk1"/>
              </a:buClr>
              <a:buSzPts val="2400"/>
              <a:buChar char="•"/>
            </a:pPr>
            <a:r>
              <a:rPr lang="en-US" sz="2400">
                <a:solidFill>
                  <a:schemeClr val="dk1"/>
                </a:solidFill>
                <a:latin typeface="Gill Sans"/>
                <a:ea typeface="Gill Sans"/>
                <a:cs typeface="Gill Sans"/>
                <a:sym typeface="Gill Sans"/>
              </a:rPr>
              <a:t>Data layout transformation</a:t>
            </a:r>
            <a:endParaRPr sz="2400">
              <a:solidFill>
                <a:schemeClr val="dk1"/>
              </a:solidFill>
              <a:latin typeface="Gill Sans"/>
              <a:ea typeface="Gill Sans"/>
              <a:cs typeface="Gill Sans"/>
              <a:sym typeface="Gill Sans"/>
            </a:endParaRPr>
          </a:p>
          <a:p>
            <a:pPr marL="685800" lvl="1" indent="-228600" algn="l" rtl="0">
              <a:lnSpc>
                <a:spcPct val="80000"/>
              </a:lnSpc>
              <a:spcBef>
                <a:spcPts val="500"/>
              </a:spcBef>
              <a:spcAft>
                <a:spcPts val="0"/>
              </a:spcAft>
              <a:buClr>
                <a:schemeClr val="dk1"/>
              </a:buClr>
              <a:buSzPts val="2400"/>
              <a:buChar char="•"/>
            </a:pPr>
            <a:r>
              <a:rPr lang="en-US" sz="2400">
                <a:solidFill>
                  <a:schemeClr val="dk1"/>
                </a:solidFill>
                <a:latin typeface="Gill Sans"/>
                <a:ea typeface="Gill Sans"/>
                <a:cs typeface="Gill Sans"/>
                <a:sym typeface="Gill Sans"/>
              </a:rPr>
              <a:t>Constant-folding, Static memory planning pass, etc…</a:t>
            </a:r>
            <a:endParaRPr sz="2400">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0" descr="手机屏幕截图&#10;&#10;描述已自动生成"/>
          <p:cNvPicPr preferRelativeResize="0"/>
          <p:nvPr/>
        </p:nvPicPr>
        <p:blipFill rotWithShape="1">
          <a:blip r:embed="rId3">
            <a:alphaModFix/>
          </a:blip>
          <a:srcRect/>
          <a:stretch/>
        </p:blipFill>
        <p:spPr>
          <a:xfrm>
            <a:off x="650132" y="3186382"/>
            <a:ext cx="5508272" cy="3169968"/>
          </a:xfrm>
          <a:prstGeom prst="rect">
            <a:avLst/>
          </a:prstGeom>
          <a:noFill/>
          <a:ln>
            <a:noFill/>
          </a:ln>
        </p:spPr>
      </p:pic>
      <p:sp>
        <p:nvSpPr>
          <p:cNvPr id="171" name="Google Shape;17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Operation Fusion</a:t>
            </a:r>
            <a:endParaRPr/>
          </a:p>
        </p:txBody>
      </p:sp>
      <p:sp>
        <p:nvSpPr>
          <p:cNvPr id="172" name="Google Shape;1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
        <p:nvSpPr>
          <p:cNvPr id="173" name="Google Shape;1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174" name="Google Shape;1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5" name="Google Shape;175;p20"/>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Combine multiple operations into a single kernel</a:t>
            </a:r>
            <a:endParaRPr/>
          </a:p>
          <a:p>
            <a:pPr marL="228600" lvl="0" indent="-228600" algn="l" rtl="0">
              <a:lnSpc>
                <a:spcPct val="90000"/>
              </a:lnSpc>
              <a:spcBef>
                <a:spcPts val="1000"/>
              </a:spcBef>
              <a:spcAft>
                <a:spcPts val="0"/>
              </a:spcAft>
              <a:buClr>
                <a:schemeClr val="dk1"/>
              </a:buClr>
              <a:buSzPts val="2800"/>
              <a:buChar char="•"/>
            </a:pPr>
            <a:r>
              <a:rPr lang="en-US"/>
              <a:t>Saving the intermediate results in memory</a:t>
            </a:r>
            <a:endParaRPr/>
          </a:p>
          <a:p>
            <a:pPr marL="228600" lvl="0" indent="-228600" algn="l" rtl="0">
              <a:lnSpc>
                <a:spcPct val="90000"/>
              </a:lnSpc>
              <a:spcBef>
                <a:spcPts val="1000"/>
              </a:spcBef>
              <a:spcAft>
                <a:spcPts val="0"/>
              </a:spcAft>
              <a:buClr>
                <a:schemeClr val="dk1"/>
              </a:buClr>
              <a:buSzPts val="2800"/>
              <a:buChar char="•"/>
            </a:pPr>
            <a:r>
              <a:rPr lang="en-US"/>
              <a:t>Greatly save the execution time</a:t>
            </a:r>
            <a:endParaRPr/>
          </a:p>
        </p:txBody>
      </p:sp>
      <p:pic>
        <p:nvPicPr>
          <p:cNvPr id="176" name="Google Shape;176;p20" descr="图片包含 游戏机, 钟表, 物体, 标志&#10;&#10;描述已自动生成"/>
          <p:cNvPicPr preferRelativeResize="0"/>
          <p:nvPr/>
        </p:nvPicPr>
        <p:blipFill rotWithShape="1">
          <a:blip r:embed="rId4">
            <a:alphaModFix/>
          </a:blip>
          <a:srcRect/>
          <a:stretch/>
        </p:blipFill>
        <p:spPr>
          <a:xfrm>
            <a:off x="7872772" y="2451333"/>
            <a:ext cx="4010009" cy="21271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Gill Sans"/>
              <a:buNone/>
            </a:pPr>
            <a:r>
              <a:rPr lang="en-US"/>
              <a:t>Optimization: Operation Fusion</a:t>
            </a:r>
            <a:endParaRPr/>
          </a:p>
        </p:txBody>
      </p:sp>
      <p:sp>
        <p:nvSpPr>
          <p:cNvPr id="182" name="Google Shape;18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2/13/2020</a:t>
            </a:r>
            <a:endParaRPr/>
          </a:p>
        </p:txBody>
      </p:sp>
      <p:sp>
        <p:nvSpPr>
          <p:cNvPr id="183" name="Google Shape;18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EECS 598 – W19</a:t>
            </a:r>
            <a:endParaRPr/>
          </a:p>
        </p:txBody>
      </p:sp>
      <p:sp>
        <p:nvSpPr>
          <p:cNvPr id="184" name="Google Shape;18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5" name="Google Shape;185;p21"/>
          <p:cNvSpPr txBox="1">
            <a:spLocks noGrp="1"/>
          </p:cNvSpPr>
          <p:nvPr>
            <p:ph type="body" idx="1"/>
          </p:nvPr>
        </p:nvSpPr>
        <p:spPr>
          <a:xfrm>
            <a:off x="325876" y="1825625"/>
            <a:ext cx="10515600" cy="46672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Rules for fusion</a:t>
            </a:r>
            <a:endParaRPr/>
          </a:p>
          <a:p>
            <a:pPr marL="685800" lvl="1" indent="-228600" algn="l" rtl="0">
              <a:lnSpc>
                <a:spcPct val="90000"/>
              </a:lnSpc>
              <a:spcBef>
                <a:spcPts val="500"/>
              </a:spcBef>
              <a:spcAft>
                <a:spcPts val="0"/>
              </a:spcAft>
              <a:buClr>
                <a:schemeClr val="dk1"/>
              </a:buClr>
              <a:buSzPts val="2400"/>
              <a:buChar char="•"/>
            </a:pPr>
            <a:r>
              <a:rPr lang="en-US"/>
              <a:t>Injective ( 1 to 1 map, e.g. add)</a:t>
            </a:r>
            <a:endParaRPr/>
          </a:p>
          <a:p>
            <a:pPr marL="685800" lvl="1" indent="-228600" algn="l" rtl="0">
              <a:lnSpc>
                <a:spcPct val="90000"/>
              </a:lnSpc>
              <a:spcBef>
                <a:spcPts val="500"/>
              </a:spcBef>
              <a:spcAft>
                <a:spcPts val="0"/>
              </a:spcAft>
              <a:buClr>
                <a:schemeClr val="dk1"/>
              </a:buClr>
              <a:buSzPts val="2400"/>
              <a:buChar char="•"/>
            </a:pPr>
            <a:r>
              <a:rPr lang="en-US"/>
              <a:t>Reduction (e.g. sum)</a:t>
            </a:r>
            <a:endParaRPr/>
          </a:p>
          <a:p>
            <a:pPr marL="685800" lvl="1" indent="-228600" algn="l" rtl="0">
              <a:lnSpc>
                <a:spcPct val="90000"/>
              </a:lnSpc>
              <a:spcBef>
                <a:spcPts val="500"/>
              </a:spcBef>
              <a:spcAft>
                <a:spcPts val="0"/>
              </a:spcAft>
              <a:buClr>
                <a:schemeClr val="dk1"/>
              </a:buClr>
              <a:buSzPts val="2400"/>
              <a:buChar char="•"/>
            </a:pPr>
            <a:r>
              <a:rPr lang="en-US"/>
              <a:t>Complex-out-fusable (e.g. conv2d)</a:t>
            </a:r>
            <a:endParaRPr/>
          </a:p>
          <a:p>
            <a:pPr marL="685800" lvl="1" indent="-228600" algn="l" rtl="0">
              <a:lnSpc>
                <a:spcPct val="90000"/>
              </a:lnSpc>
              <a:spcBef>
                <a:spcPts val="500"/>
              </a:spcBef>
              <a:spcAft>
                <a:spcPts val="0"/>
              </a:spcAft>
              <a:buClr>
                <a:schemeClr val="dk1"/>
              </a:buClr>
              <a:buSzPts val="2400"/>
              <a:buChar char="•"/>
            </a:pPr>
            <a:r>
              <a:rPr lang="en-US"/>
              <a:t>Opaque (not fusable)</a:t>
            </a:r>
            <a:endParaRPr/>
          </a:p>
        </p:txBody>
      </p:sp>
      <p:pic>
        <p:nvPicPr>
          <p:cNvPr id="186" name="Google Shape;186;p21" descr="手机屏幕截图&#10;&#10;描述已自动生成"/>
          <p:cNvPicPr preferRelativeResize="0"/>
          <p:nvPr/>
        </p:nvPicPr>
        <p:blipFill rotWithShape="1">
          <a:blip r:embed="rId3">
            <a:alphaModFix/>
          </a:blip>
          <a:srcRect/>
          <a:stretch/>
        </p:blipFill>
        <p:spPr>
          <a:xfrm>
            <a:off x="5418120" y="2113500"/>
            <a:ext cx="6638709" cy="2049937"/>
          </a:xfrm>
          <a:prstGeom prst="rect">
            <a:avLst/>
          </a:prstGeom>
          <a:noFill/>
          <a:ln>
            <a:noFill/>
          </a:ln>
        </p:spPr>
      </p:pic>
      <p:pic>
        <p:nvPicPr>
          <p:cNvPr id="187" name="Google Shape;187;p21" descr="手机屏幕截图&#10;&#10;描述已自动生成"/>
          <p:cNvPicPr preferRelativeResize="0"/>
          <p:nvPr/>
        </p:nvPicPr>
        <p:blipFill rotWithShape="1">
          <a:blip r:embed="rId4">
            <a:alphaModFix/>
          </a:blip>
          <a:srcRect/>
          <a:stretch/>
        </p:blipFill>
        <p:spPr>
          <a:xfrm>
            <a:off x="5418120" y="4238219"/>
            <a:ext cx="6636205" cy="155946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2571</Words>
  <Application>Microsoft Macintosh PowerPoint</Application>
  <PresentationFormat>Widescreen</PresentationFormat>
  <Paragraphs>428</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Gill Sans</vt:lpstr>
      <vt:lpstr>Courier</vt:lpstr>
      <vt:lpstr>Calibri</vt:lpstr>
      <vt:lpstr>Office Theme</vt:lpstr>
      <vt:lpstr>TVM: An Automated End-to-End Optimizing Compiler for Deep Learning</vt:lpstr>
      <vt:lpstr>TVM: An Automated End-to-End Optimizing Compiler for Deep Learning</vt:lpstr>
      <vt:lpstr>Overview</vt:lpstr>
      <vt:lpstr>Motivation: What is TVM?</vt:lpstr>
      <vt:lpstr>Motivation: Why TVM?</vt:lpstr>
      <vt:lpstr>Motivation: Challenges to automation</vt:lpstr>
      <vt:lpstr>Optimization: Computation Graph</vt:lpstr>
      <vt:lpstr>Optimization: Operation Fusion</vt:lpstr>
      <vt:lpstr>Optimization: Operation Fusion</vt:lpstr>
      <vt:lpstr>Optimization: Data Layout Transformation </vt:lpstr>
      <vt:lpstr>Optimization: Tensor Operations</vt:lpstr>
      <vt:lpstr>Optimization: Tensor Expression</vt:lpstr>
      <vt:lpstr>Optimization: Nested Parallelism with Coop</vt:lpstr>
      <vt:lpstr>Optimization: Tensorization</vt:lpstr>
      <vt:lpstr>Optimization: Memory Latency Hiding</vt:lpstr>
      <vt:lpstr>Optimization: Automation</vt:lpstr>
      <vt:lpstr>Optimization: Schedule Space Specification</vt:lpstr>
      <vt:lpstr>Optimization: ML-based cost model</vt:lpstr>
      <vt:lpstr>Optimization: Schedule Exploration</vt:lpstr>
      <vt:lpstr>Optimization: Distributed device Pool</vt:lpstr>
      <vt:lpstr>Evaluation</vt:lpstr>
      <vt:lpstr>Evaluation: Server-Class GPU </vt:lpstr>
      <vt:lpstr>Evaluation: Embedded CPU/GPU</vt:lpstr>
      <vt:lpstr>Evaluation: FPGA Accelerator</vt:lpstr>
      <vt:lpstr>Related Work Comparison </vt:lpstr>
      <vt:lpstr>Conclusion</vt:lpstr>
      <vt:lpstr>An Intermediate Representation for Optimizing Machine Learning Pipelines</vt:lpstr>
      <vt:lpstr>Motivation</vt:lpstr>
      <vt:lpstr>Motivation</vt:lpstr>
      <vt:lpstr>Current Solutions</vt:lpstr>
      <vt:lpstr>Solution</vt:lpstr>
      <vt:lpstr>Background</vt:lpstr>
      <vt:lpstr>Optimization: Operator Pushdown</vt:lpstr>
      <vt:lpstr>Optimization: Operator Fusion</vt:lpstr>
      <vt:lpstr>Optimization: Operator Fusion</vt:lpstr>
      <vt:lpstr>Optimization: K-fold Cross Validation</vt:lpstr>
      <vt:lpstr>Optimization: Cross Validation</vt:lpstr>
      <vt:lpstr>Optimization: Cross Validation</vt:lpstr>
      <vt:lpstr>Optimization: Cross Validation</vt:lpstr>
      <vt:lpstr>Evaluation</vt:lpstr>
      <vt:lpstr>Evaluation: Data Preprocessing</vt:lpstr>
      <vt:lpstr>Evaluation: Data Preprocessing</vt:lpstr>
      <vt:lpstr>Evaluation: Cross-Validation</vt:lpstr>
      <vt:lpstr>Related Work Comparison</vt:lpstr>
      <vt:lpstr>Conclusion</vt:lpstr>
      <vt:lpstr>Discussion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TVM: An Automated End-to-End Optimizing Compiler for Deep Learning</dc:title>
  <cp:lastModifiedBy>Microsoft Office User</cp:lastModifiedBy>
  <cp:revision>1</cp:revision>
  <dcterms:modified xsi:type="dcterms:W3CDTF">2020-02-17T15:10:08Z</dcterms:modified>
</cp:coreProperties>
</file>