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embeddedFontLst>
    <p:embeddedFont>
      <p:font typeface="Gill Sans"/>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4" roundtripDataSignature="AMtx7mjfra3h7UlpC7Bog04oPEQ2TIWQ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GillSans-bold.fntdata"/><Relationship Id="rId52"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mutable state: enables tf to mimic the functionality of a parameter server with additional flexibility, because it becomes possible to execute arbitrary data flow subgraph on the machine that host the shared model parameters.</a:t>
            </a:r>
            <a:endParaRPr/>
          </a:p>
        </p:txBody>
      </p:sp>
      <p:sp>
        <p:nvSpPr>
          <p:cNvPr id="166" name="Google Shape;16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dense at the lowest level: the lowest levels of the system have simple implementations for memory allocation and serialization, thus reducing the framework overhead</a:t>
            </a:r>
            <a:endParaRPr/>
          </a:p>
        </p:txBody>
      </p:sp>
      <p:sp>
        <p:nvSpPr>
          <p:cNvPr id="175" name="Google Shape;175;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client selects zero or more edges to feed input tensors into the data flow, and one or more edges to fetch output tensors from the dataflow</a:t>
            </a:r>
            <a:endParaRPr/>
          </a:p>
        </p:txBody>
      </p:sp>
      <p:sp>
        <p:nvSpPr>
          <p:cNvPr id="183" name="Google Shape;18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different subgraphs are updated in concurrent steps, based on different input batch, to implement data-parallel training</a:t>
            </a:r>
            <a:endParaRPr/>
          </a:p>
        </p:txBody>
      </p:sp>
      <p:sp>
        <p:nvSpPr>
          <p:cNvPr id="191" name="Google Shape;191;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cadfdfefc_3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7cadfdfefc_3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7cadfdfefc_3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cb66acf5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7cb66acf5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7cb66acf5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cadfdfef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7cadfdfefc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7cadfdfefc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cadfdfefc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cadfdfefc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7cadfdfefc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cadfdfefc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cadfdfefc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7cadfdfefc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cadfdfefc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cadfdfefc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7cadfdfefc_3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cadfdfefc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cadfdfefc_3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7cadfdfefc_3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cb796c0e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7cb796c0e5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-builds static dataflow graph ahead of runtime</a:t>
            </a:r>
            <a:endParaRPr/>
          </a:p>
          <a:p>
            <a:pPr indent="0" lvl="0" marL="0" rtl="0" algn="l">
              <a:lnSpc>
                <a:spcPct val="100000"/>
              </a:lnSpc>
              <a:spcBef>
                <a:spcPts val="0"/>
              </a:spcBef>
              <a:spcAft>
                <a:spcPts val="0"/>
              </a:spcAft>
              <a:buSzPts val="1400"/>
              <a:buNone/>
            </a:pPr>
            <a:r>
              <a:rPr lang="en-US"/>
              <a:t>Performance: </a:t>
            </a:r>
            <a:r>
              <a:rPr lang="en-US"/>
              <a:t>compiler v</a:t>
            </a:r>
            <a:r>
              <a:rPr lang="en-US"/>
              <a:t>isibility into the whole computation ahead of time</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400"/>
              <a:buNone/>
            </a:pPr>
            <a:r>
              <a:rPr lang="en-US"/>
              <a:t>-Unfortunately, limit</a:t>
            </a:r>
            <a:r>
              <a:rPr lang="en-US"/>
              <a:t> the types of computation that can be represented</a:t>
            </a:r>
            <a:endParaRPr/>
          </a:p>
          <a:p>
            <a:pPr indent="0" lvl="0" marL="0" rtl="0" algn="l">
              <a:lnSpc>
                <a:spcPct val="100000"/>
              </a:lnSpc>
              <a:spcBef>
                <a:spcPts val="0"/>
              </a:spcBef>
              <a:spcAft>
                <a:spcPts val="0"/>
              </a:spcAft>
              <a:buSzPts val="1400"/>
              <a:buNone/>
            </a:pPr>
            <a:r>
              <a:rPr lang="en-US"/>
              <a:t>Usability: the cost of ease of use, ease of debugging</a:t>
            </a:r>
            <a:endParaRPr/>
          </a:p>
        </p:txBody>
      </p:sp>
      <p:sp>
        <p:nvSpPr>
          <p:cNvPr id="399" name="Google Shape;399;g7cb796c0e5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cb796c0e5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7cb796c0e5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More recently, TensorFlow </a:t>
            </a:r>
            <a:endParaRPr/>
          </a:p>
          <a:p>
            <a:pPr indent="0" lvl="0" marL="0" rtl="0" algn="l">
              <a:lnSpc>
                <a:spcPct val="100000"/>
              </a:lnSpc>
              <a:spcBef>
                <a:spcPts val="0"/>
              </a:spcBef>
              <a:spcAft>
                <a:spcPts val="0"/>
              </a:spcAft>
              <a:buSzPts val="1400"/>
              <a:buNone/>
            </a:pPr>
            <a:r>
              <a:rPr lang="en-US"/>
              <a:t>Less expressive faster language (Torch, DyNet) limits applicability</a:t>
            </a:r>
            <a:endParaRPr/>
          </a:p>
        </p:txBody>
      </p:sp>
      <p:sp>
        <p:nvSpPr>
          <p:cNvPr id="407" name="Google Shape;407;g7cb796c0e5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7cb796c0e5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7cb796c0e5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AutoNum type="arabicPeriod"/>
            </a:pPr>
            <a:r>
              <a:rPr lang="en-US"/>
              <a:t>High productivity</a:t>
            </a:r>
            <a:endParaRPr/>
          </a:p>
          <a:p>
            <a:pPr indent="-317500" lvl="0" marL="457200" rtl="0" algn="l">
              <a:lnSpc>
                <a:spcPct val="100000"/>
              </a:lnSpc>
              <a:spcBef>
                <a:spcPts val="0"/>
              </a:spcBef>
              <a:spcAft>
                <a:spcPts val="0"/>
              </a:spcAft>
              <a:buSzPts val="1400"/>
              <a:buAutoNum type="arabicPeriod"/>
            </a:pPr>
            <a:r>
              <a:rPr lang="en-US"/>
              <a:t>Technique improves usability and enables efficient gradiant based optimization</a:t>
            </a:r>
            <a:endParaRPr/>
          </a:p>
          <a:p>
            <a:pPr indent="-317500" lvl="0" marL="457200" rtl="0" algn="l">
              <a:lnSpc>
                <a:spcPct val="100000"/>
              </a:lnSpc>
              <a:spcBef>
                <a:spcPts val="0"/>
              </a:spcBef>
              <a:spcAft>
                <a:spcPts val="0"/>
              </a:spcAft>
              <a:buSzPts val="1400"/>
              <a:buAutoNum type="arabicPeriod"/>
            </a:pPr>
            <a:r>
              <a:rPr lang="en-US"/>
              <a:t>Benefits being in this network</a:t>
            </a:r>
            <a:endParaRPr/>
          </a:p>
          <a:p>
            <a:pPr indent="-317500" lvl="0" marL="457200" rtl="0" algn="l">
              <a:lnSpc>
                <a:spcPct val="100000"/>
              </a:lnSpc>
              <a:spcBef>
                <a:spcPts val="0"/>
              </a:spcBef>
              <a:spcAft>
                <a:spcPts val="0"/>
              </a:spcAft>
              <a:buSzPts val="1400"/>
              <a:buAutoNum type="arabicPeriod"/>
            </a:pPr>
            <a:r>
              <a:rPr lang="en-US"/>
              <a:t>Performance-wise</a:t>
            </a:r>
            <a:endParaRPr/>
          </a:p>
        </p:txBody>
      </p:sp>
      <p:sp>
        <p:nvSpPr>
          <p:cNvPr id="415" name="Google Shape;415;g7cb796c0e5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cb796c0e5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g7cb796c0e5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Maximize usability</a:t>
            </a:r>
            <a:endParaRPr/>
          </a:p>
          <a:p>
            <a:pPr indent="0" lvl="0" marL="0" rtl="0" algn="l">
              <a:lnSpc>
                <a:spcPct val="100000"/>
              </a:lnSpc>
              <a:spcBef>
                <a:spcPts val="0"/>
              </a:spcBef>
              <a:spcAft>
                <a:spcPts val="0"/>
              </a:spcAft>
              <a:buSzPts val="1400"/>
              <a:buNone/>
            </a:pPr>
            <a:r>
              <a:rPr lang="en-US"/>
              <a:t>Deliver compelling performance</a:t>
            </a:r>
            <a:endParaRPr/>
          </a:p>
          <a:p>
            <a:pPr indent="0" lvl="0" marL="0" rtl="0" algn="l">
              <a:lnSpc>
                <a:spcPct val="100000"/>
              </a:lnSpc>
              <a:spcBef>
                <a:spcPts val="0"/>
              </a:spcBef>
              <a:spcAft>
                <a:spcPts val="0"/>
              </a:spcAft>
              <a:buSzPts val="1400"/>
              <a:buNone/>
            </a:pPr>
            <a:r>
              <a:rPr lang="en-US"/>
              <a:t>Stay simple, easy to maintain, features can be incomplete</a:t>
            </a:r>
            <a:endParaRPr/>
          </a:p>
        </p:txBody>
      </p:sp>
      <p:sp>
        <p:nvSpPr>
          <p:cNvPr id="423" name="Google Shape;423;g7cb796c0e5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cb796c0e5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7cb796c0e5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G</a:t>
            </a:r>
            <a:r>
              <a:rPr lang="en-US"/>
              <a:t>ive up </a:t>
            </a:r>
            <a:r>
              <a:rPr lang="en-US"/>
              <a:t>the potential benefits of data flow graphs, in order to preserve the imperative programming model of Python</a:t>
            </a:r>
            <a:endParaRPr/>
          </a:p>
          <a:p>
            <a:pPr indent="0" lvl="0" marL="0" rtl="0" algn="l">
              <a:lnSpc>
                <a:spcPct val="100000"/>
              </a:lnSpc>
              <a:spcBef>
                <a:spcPts val="0"/>
              </a:spcBef>
              <a:spcAft>
                <a:spcPts val="0"/>
              </a:spcAft>
              <a:buSzPts val="1400"/>
              <a:buNone/>
            </a:pPr>
            <a:r>
              <a:rPr lang="en-US"/>
              <a:t>- Users observe any intermediate results </a:t>
            </a:r>
            <a:endParaRPr/>
          </a:p>
          <a:p>
            <a:pPr indent="0" lvl="0" marL="0" rtl="0" algn="l">
              <a:lnSpc>
                <a:spcPct val="100000"/>
              </a:lnSpc>
              <a:spcBef>
                <a:spcPts val="0"/>
              </a:spcBef>
              <a:spcAft>
                <a:spcPts val="0"/>
              </a:spcAft>
              <a:buSzPts val="1400"/>
              <a:buNone/>
            </a:pPr>
            <a:r>
              <a:rPr lang="en-US"/>
              <a:t>- Adversarial: Discriminator &amp; Generator</a:t>
            </a:r>
            <a:endParaRPr/>
          </a:p>
        </p:txBody>
      </p:sp>
      <p:sp>
        <p:nvSpPr>
          <p:cNvPr id="431" name="Google Shape;431;g7cb796c0e5_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cb796c0e5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g7cb796c0e5_1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Ensures inter-operability and extensibility by </a:t>
            </a:r>
            <a:endParaRPr/>
          </a:p>
          <a:p>
            <a:pPr indent="0" lvl="0" marL="0" rtl="0" algn="l">
              <a:lnSpc>
                <a:spcPct val="100000"/>
              </a:lnSpc>
              <a:spcBef>
                <a:spcPts val="0"/>
              </a:spcBef>
              <a:spcAft>
                <a:spcPts val="0"/>
              </a:spcAft>
              <a:buSzPts val="1400"/>
              <a:buNone/>
            </a:pPr>
            <a:r>
              <a:rPr lang="en-US"/>
              <a:t>For example, PyTorch tensor can be transformed into Numpy array and vice versa.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 amazing feature is PyTorch uses shared memory space rather than copying over data. </a:t>
            </a:r>
            <a:endParaRPr/>
          </a:p>
          <a:p>
            <a:pPr indent="0" lvl="0" marL="0" rtl="0" algn="l">
              <a:lnSpc>
                <a:spcPct val="100000"/>
              </a:lnSpc>
              <a:spcBef>
                <a:spcPts val="0"/>
              </a:spcBef>
              <a:spcAft>
                <a:spcPts val="0"/>
              </a:spcAft>
              <a:buSzPts val="1400"/>
              <a:buNone/>
            </a:pPr>
            <a:r>
              <a:rPr lang="en-US"/>
              <a:t>Both PyTorch and Numpy describe how to interpret a memory region. </a:t>
            </a:r>
            <a:endParaRPr/>
          </a:p>
          <a:p>
            <a:pPr indent="0" lvl="0" marL="0" rtl="0" algn="l">
              <a:lnSpc>
                <a:spcPct val="100000"/>
              </a:lnSpc>
              <a:spcBef>
                <a:spcPts val="0"/>
              </a:spcBef>
              <a:spcAft>
                <a:spcPts val="0"/>
              </a:spcAft>
              <a:buSzPts val="1400"/>
              <a:buNone/>
            </a:pPr>
            <a:r>
              <a:rPr lang="en-US"/>
              <a:t>This means no matter how large the tensor is, data copying will not drag down performance. </a:t>
            </a:r>
            <a:endParaRPr/>
          </a:p>
        </p:txBody>
      </p:sp>
      <p:sp>
        <p:nvSpPr>
          <p:cNvPr id="440" name="Google Shape;440;g7cb796c0e5_1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cb796c0e5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7cb796c0e5_1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Gradient based optimization is vital</a:t>
            </a:r>
            <a:endParaRPr/>
          </a:p>
          <a:p>
            <a:pPr indent="0" lvl="0" marL="0" rtl="0" algn="l">
              <a:lnSpc>
                <a:spcPct val="100000"/>
              </a:lnSpc>
              <a:spcBef>
                <a:spcPts val="0"/>
              </a:spcBef>
              <a:spcAft>
                <a:spcPts val="0"/>
              </a:spcAft>
              <a:buSzPts val="1400"/>
              <a:buNone/>
            </a:pPr>
            <a:r>
              <a:rPr lang="en-US"/>
              <a:t>Currently: Reverse-mode automatic differentiation: computes the gradient of a scalar output w.r.t. a multivariate input</a:t>
            </a:r>
            <a:endParaRPr/>
          </a:p>
          <a:p>
            <a:pPr indent="0" lvl="0" marL="0" rtl="0" algn="l">
              <a:lnSpc>
                <a:spcPct val="100000"/>
              </a:lnSpc>
              <a:spcBef>
                <a:spcPts val="0"/>
              </a:spcBef>
              <a:spcAft>
                <a:spcPts val="0"/>
              </a:spcAft>
              <a:buSzPts val="1400"/>
              <a:buNone/>
            </a:pPr>
            <a:r>
              <a:rPr lang="en-US"/>
              <a:t>Basic building blocks of imperative programs</a:t>
            </a:r>
            <a:endParaRPr/>
          </a:p>
          <a:p>
            <a:pPr indent="0" lvl="0" marL="0" rtl="0" algn="l">
              <a:lnSpc>
                <a:spcPct val="100000"/>
              </a:lnSpc>
              <a:spcBef>
                <a:spcPts val="0"/>
              </a:spcBef>
              <a:spcAft>
                <a:spcPts val="0"/>
              </a:spcAft>
              <a:buSzPts val="1400"/>
              <a:buNone/>
            </a:pPr>
            <a:r>
              <a:t/>
            </a:r>
            <a:endParaRPr/>
          </a:p>
        </p:txBody>
      </p:sp>
      <p:sp>
        <p:nvSpPr>
          <p:cNvPr id="457" name="Google Shape;457;g7cb796c0e5_1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Despite </a:t>
            </a:r>
            <a:r>
              <a:rPr lang="en-US"/>
              <a:t>integrated</a:t>
            </a:r>
            <a:r>
              <a:rPr lang="en-US"/>
              <a:t> into Python ecosystem, the core of PyTorch is implemented in C++. </a:t>
            </a:r>
            <a:endParaRPr/>
          </a:p>
          <a:p>
            <a:pPr indent="0" lvl="0" marL="0" rtl="0" algn="l">
              <a:lnSpc>
                <a:spcPct val="100000"/>
              </a:lnSpc>
              <a:spcBef>
                <a:spcPts val="0"/>
              </a:spcBef>
              <a:spcAft>
                <a:spcPts val="0"/>
              </a:spcAft>
              <a:buSzPts val="1400"/>
              <a:buNone/>
            </a:pPr>
            <a:r>
              <a:rPr lang="en-US"/>
              <a:t>This includes ...</a:t>
            </a:r>
            <a:endParaRPr/>
          </a:p>
        </p:txBody>
      </p:sp>
      <p:sp>
        <p:nvSpPr>
          <p:cNvPr id="466" name="Google Shape;466;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-CPU runs ahead of GPU, frees memory ahead of GPU, the allocator reallocates memory immediately as long as same stream uses the memory region</a:t>
            </a:r>
            <a:endParaRPr/>
          </a:p>
          <a:p>
            <a:pPr indent="0" lvl="0" marL="0" rtl="0" algn="l">
              <a:lnSpc>
                <a:spcPct val="100000"/>
              </a:lnSpc>
              <a:spcBef>
                <a:spcPts val="0"/>
              </a:spcBef>
              <a:spcAft>
                <a:spcPts val="0"/>
              </a:spcAft>
              <a:buSzPts val="1400"/>
              <a:buNone/>
            </a:pPr>
            <a:r>
              <a:rPr lang="en-US"/>
              <a:t>-Multiple streams uncommon, CUDA kernels can’t easily share GPU</a:t>
            </a:r>
            <a:endParaRPr/>
          </a:p>
        </p:txBody>
      </p:sp>
      <p:sp>
        <p:nvSpPr>
          <p:cNvPr id="491" name="Google Shape;491;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-Weaken global interpreter lock process isolation</a:t>
            </a:r>
            <a:endParaRPr/>
          </a:p>
          <a:p>
            <a:pPr indent="0" lvl="0" marL="0" rtl="0" algn="l">
              <a:lnSpc>
                <a:spcPct val="100000"/>
              </a:lnSpc>
              <a:spcBef>
                <a:spcPts val="0"/>
              </a:spcBef>
              <a:spcAft>
                <a:spcPts val="0"/>
              </a:spcAft>
              <a:buSzPts val="1400"/>
              <a:buNone/>
            </a:pPr>
            <a:r>
              <a:rPr lang="en-US"/>
              <a:t>-Programming model close to regular threaded programs</a:t>
            </a:r>
            <a:endParaRPr/>
          </a:p>
          <a:p>
            <a:pPr indent="0" lvl="0" marL="0" rtl="0" algn="l">
              <a:lnSpc>
                <a:spcPct val="100000"/>
              </a:lnSpc>
              <a:spcBef>
                <a:spcPts val="0"/>
              </a:spcBef>
              <a:spcAft>
                <a:spcPts val="0"/>
              </a:spcAft>
              <a:buSzPts val="1400"/>
              <a:buNone/>
            </a:pPr>
            <a:r>
              <a:t/>
            </a:r>
            <a:endParaRPr/>
          </a:p>
        </p:txBody>
      </p:sp>
      <p:sp>
        <p:nvSpPr>
          <p:cNvPr id="500" name="Google Shape;500;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-Garbage collection: the runtime </a:t>
            </a:r>
            <a:r>
              <a:rPr b="1" lang="en-US"/>
              <a:t>periodically investigates</a:t>
            </a:r>
            <a:r>
              <a:rPr lang="en-US"/>
              <a:t> the states of the system, enumerates used objects and frees everything else</a:t>
            </a:r>
            <a:endParaRPr/>
          </a:p>
          <a:p>
            <a:pPr indent="0" lvl="0" marL="0" rtl="0" algn="l">
              <a:lnSpc>
                <a:spcPct val="100000"/>
              </a:lnSpc>
              <a:spcBef>
                <a:spcPts val="0"/>
              </a:spcBef>
              <a:spcAft>
                <a:spcPts val="0"/>
              </a:spcAft>
              <a:buSzPts val="1400"/>
              <a:buNone/>
            </a:pPr>
            <a:r>
              <a:rPr lang="en-US"/>
              <a:t>-Tracks count internal to the libtorch library and external references</a:t>
            </a:r>
            <a:endParaRPr/>
          </a:p>
          <a:p>
            <a:pPr indent="0" lvl="0" marL="0" rtl="0" algn="l">
              <a:lnSpc>
                <a:spcPct val="100000"/>
              </a:lnSpc>
              <a:spcBef>
                <a:spcPts val="0"/>
              </a:spcBef>
              <a:spcAft>
                <a:spcPts val="0"/>
              </a:spcAft>
              <a:buSzPts val="1400"/>
              <a:buNone/>
            </a:pPr>
            <a:r>
              <a:rPr lang="en-US"/>
              <a:t>-Relies on a reference counting scheme, or languages that allow for user-defined behavior for assignment, copies and moves</a:t>
            </a:r>
            <a:endParaRPr/>
          </a:p>
        </p:txBody>
      </p:sp>
      <p:sp>
        <p:nvSpPr>
          <p:cNvPr id="510" name="Google Shape;510;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7cadfdfefc_3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7cadfdfefc_3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7cadfdfefc_3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Deferred execution: tf can optimize the execution phase by using global info about the computation</a:t>
            </a:r>
            <a:endParaRPr/>
          </a:p>
        </p:txBody>
      </p:sp>
      <p:sp>
        <p:nvSpPr>
          <p:cNvPr id="133" name="Google Shape;13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express the communication between subcomputations: parallel independent computation execution &amp; partition computations across different devices</a:t>
            </a:r>
            <a:endParaRPr/>
          </a:p>
        </p:txBody>
      </p:sp>
      <p:sp>
        <p:nvSpPr>
          <p:cNvPr id="149" name="Google Shape;14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mutable state: enables tf to mimic the functionality of a parameter server with additional flexibility, because it becomes possible to execute arbitrary data flow subgraph on the machine that host the shared model parameters.</a:t>
            </a:r>
            <a:endParaRPr/>
          </a:p>
        </p:txBody>
      </p:sp>
      <p:sp>
        <p:nvSpPr>
          <p:cNvPr id="158" name="Google Shape;158;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5" name="Shape 15"/>
        <p:cNvGrpSpPr/>
        <p:nvPr/>
      </p:nvGrpSpPr>
      <p:grpSpPr>
        <a:xfrm>
          <a:off x="0" y="0"/>
          <a:ext cx="0" cy="0"/>
          <a:chOff x="0" y="0"/>
          <a:chExt cx="0" cy="0"/>
        </a:xfrm>
      </p:grpSpPr>
      <p:sp>
        <p:nvSpPr>
          <p:cNvPr id="16" name="Google Shape;16;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ill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3"/>
          <p:cNvSpPr txBox="1"/>
          <p:nvPr>
            <p:ph idx="1" type="subTitle"/>
          </p:nvPr>
        </p:nvSpPr>
        <p:spPr>
          <a:xfrm>
            <a:off x="1524000" y="3602038"/>
            <a:ext cx="9144000" cy="165576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72" name="Shape 72"/>
        <p:cNvGrpSpPr/>
        <p:nvPr/>
      </p:nvGrpSpPr>
      <p:grpSpPr>
        <a:xfrm>
          <a:off x="0" y="0"/>
          <a:ext cx="0" cy="0"/>
          <a:chOff x="0" y="0"/>
          <a:chExt cx="0" cy="0"/>
        </a:xfrm>
      </p:grpSpPr>
      <p:sp>
        <p:nvSpPr>
          <p:cNvPr id="73" name="Google Shape;73;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78" name="Shape 78"/>
        <p:cNvGrpSpPr/>
        <p:nvPr/>
      </p:nvGrpSpPr>
      <p:grpSpPr>
        <a:xfrm>
          <a:off x="0" y="0"/>
          <a:ext cx="0" cy="0"/>
          <a:chOff x="0" y="0"/>
          <a:chExt cx="0" cy="0"/>
        </a:xfrm>
      </p:grpSpPr>
      <p:sp>
        <p:nvSpPr>
          <p:cNvPr id="79" name="Google Shape;79;p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21" name="Shape 21"/>
        <p:cNvGrpSpPr/>
        <p:nvPr/>
      </p:nvGrpSpPr>
      <p:grpSpPr>
        <a:xfrm>
          <a:off x="0" y="0"/>
          <a:ext cx="0" cy="0"/>
          <a:chOff x="0" y="0"/>
          <a:chExt cx="0" cy="0"/>
        </a:xfrm>
      </p:grpSpPr>
      <p:sp>
        <p:nvSpPr>
          <p:cNvPr id="22" name="Google Shape;2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4"/>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27" name="Shape 27"/>
        <p:cNvGrpSpPr/>
        <p:nvPr/>
      </p:nvGrpSpPr>
      <p:grpSpPr>
        <a:xfrm>
          <a:off x="0" y="0"/>
          <a:ext cx="0" cy="0"/>
          <a:chOff x="0" y="0"/>
          <a:chExt cx="0" cy="0"/>
        </a:xfrm>
      </p:grpSpPr>
      <p:sp>
        <p:nvSpPr>
          <p:cNvPr id="28" name="Google Shape;28;p4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ill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 type="body"/>
          </p:nvPr>
        </p:nvSpPr>
        <p:spPr>
          <a:xfrm>
            <a:off x="831850" y="4589463"/>
            <a:ext cx="10515600" cy="150018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33" name="Shape 33"/>
        <p:cNvGrpSpPr/>
        <p:nvPr/>
      </p:nvGrpSpPr>
      <p:grpSpPr>
        <a:xfrm>
          <a:off x="0" y="0"/>
          <a:ext cx="0" cy="0"/>
          <a:chOff x="0" y="0"/>
          <a:chExt cx="0" cy="0"/>
        </a:xfrm>
      </p:grpSpPr>
      <p:sp>
        <p:nvSpPr>
          <p:cNvPr id="34" name="Google Shape;34;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4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49" name="Shape 49"/>
        <p:cNvGrpSpPr/>
        <p:nvPr/>
      </p:nvGrpSpPr>
      <p:grpSpPr>
        <a:xfrm>
          <a:off x="0" y="0"/>
          <a:ext cx="0" cy="0"/>
          <a:chOff x="0" y="0"/>
          <a:chExt cx="0" cy="0"/>
        </a:xfrm>
      </p:grpSpPr>
      <p:sp>
        <p:nvSpPr>
          <p:cNvPr id="50" name="Google Shape;5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1"/>
          <p:cNvSpPr/>
          <p:nvPr>
            <p:ph idx="2" type="pic"/>
          </p:nvPr>
        </p:nvSpPr>
        <p:spPr>
          <a:xfrm>
            <a:off x="5183188" y="987425"/>
            <a:ext cx="6172200" cy="487362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5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ill Sans"/>
              <a:buNone/>
              <a:defRPr b="0" i="0" sz="44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2"/>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atroid.com/scaledml/slides/jeff.pdf" TargetMode="Externa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75300" y="1523775"/>
            <a:ext cx="4012200" cy="1442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Gill Sans"/>
              <a:buNone/>
            </a:pPr>
            <a:r>
              <a:rPr lang="en-US" sz="3600"/>
              <a:t>TensorFlow</a:t>
            </a:r>
            <a:br>
              <a:rPr lang="en-US" sz="3600"/>
            </a:br>
            <a:r>
              <a:rPr lang="en-US" sz="3000"/>
              <a:t>A system for large-scale machine learning</a:t>
            </a:r>
            <a:endParaRPr sz="3000"/>
          </a:p>
        </p:txBody>
      </p:sp>
      <p:sp>
        <p:nvSpPr>
          <p:cNvPr id="90" name="Google Shape;90;p1"/>
          <p:cNvSpPr txBox="1"/>
          <p:nvPr>
            <p:ph idx="1" type="subTitle"/>
          </p:nvPr>
        </p:nvSpPr>
        <p:spPr>
          <a:xfrm>
            <a:off x="1524000" y="3602050"/>
            <a:ext cx="41148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1400">
                <a:solidFill>
                  <a:srgbClr val="B7B7B7"/>
                </a:solidFill>
              </a:rPr>
              <a:t>Mart´ın Abadi, Paul Barham, Jianmin Chen, Zhifeng Chen, Andy Davis, Jeffrey Dean, Matthieu Devin, Sanjay Ghemawat, Geoffrey Irving, Michael Isard, Manjunath Kudlur, Josh Levenberg, Rajat Monga, Sherry Moore, Derek G. Murray, Benoit Steiner, Paul Tucker, Vijay Vasudevan, Pete Warden, Martin Wicke, Yuan Yu, and Xiaoqiang Zheng</a:t>
            </a:r>
            <a:endParaRPr sz="1400">
              <a:solidFill>
                <a:srgbClr val="B7B7B7"/>
              </a:solidFill>
            </a:endParaRPr>
          </a:p>
        </p:txBody>
      </p:sp>
      <p:sp>
        <p:nvSpPr>
          <p:cNvPr id="91" name="Google Shape;9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EECS 598 – W20</a:t>
            </a:r>
            <a:endParaRPr/>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3" name="Google Shape;93;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1/20/2020</a:t>
            </a:r>
            <a:endParaRPr/>
          </a:p>
        </p:txBody>
      </p:sp>
      <p:sp>
        <p:nvSpPr>
          <p:cNvPr id="94" name="Google Shape;94;p1"/>
          <p:cNvSpPr txBox="1"/>
          <p:nvPr/>
        </p:nvSpPr>
        <p:spPr>
          <a:xfrm>
            <a:off x="1524150" y="5463500"/>
            <a:ext cx="9144000" cy="60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ill Sans"/>
                <a:ea typeface="Gill Sans"/>
                <a:cs typeface="Gill Sans"/>
                <a:sym typeface="Gill Sans"/>
              </a:rPr>
              <a:t>Presenter: Hengjia Zhang, Jiaqing Ni, Yide Gu</a:t>
            </a:r>
            <a:endParaRPr b="0" i="0" sz="2400" u="none" cap="none" strike="noStrike">
              <a:solidFill>
                <a:srgbClr val="000000"/>
              </a:solidFill>
              <a:latin typeface="Gill Sans"/>
              <a:ea typeface="Gill Sans"/>
              <a:cs typeface="Gill Sans"/>
              <a:sym typeface="Gill Sans"/>
            </a:endParaRPr>
          </a:p>
        </p:txBody>
      </p:sp>
      <p:sp>
        <p:nvSpPr>
          <p:cNvPr id="95" name="Google Shape;95;p1"/>
          <p:cNvSpPr txBox="1"/>
          <p:nvPr>
            <p:ph type="ctrTitle"/>
          </p:nvPr>
        </p:nvSpPr>
        <p:spPr>
          <a:xfrm>
            <a:off x="6277625" y="1486200"/>
            <a:ext cx="4759500" cy="1910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6000"/>
              <a:buFont typeface="Arial"/>
              <a:buNone/>
            </a:pPr>
            <a:r>
              <a:rPr lang="en-US" sz="3600"/>
              <a:t>PyTorch </a:t>
            </a:r>
            <a:br>
              <a:rPr lang="en-US" sz="3600"/>
            </a:br>
            <a:r>
              <a:rPr lang="en-US" sz="3000"/>
              <a:t>An Imperative Style, High-Performance Deep Learning Library</a:t>
            </a:r>
            <a:endParaRPr sz="3000"/>
          </a:p>
        </p:txBody>
      </p:sp>
      <p:sp>
        <p:nvSpPr>
          <p:cNvPr id="96" name="Google Shape;96;p1"/>
          <p:cNvSpPr txBox="1"/>
          <p:nvPr>
            <p:ph idx="1" type="subTitle"/>
          </p:nvPr>
        </p:nvSpPr>
        <p:spPr>
          <a:xfrm>
            <a:off x="6277625" y="3602038"/>
            <a:ext cx="4114800" cy="165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sz="1400">
                <a:solidFill>
                  <a:srgbClr val="B7B7B7"/>
                </a:solidFill>
              </a:rPr>
              <a:t>Adam Paszke, Sam Gross, Francisco Massa, Adam Lerer, James Bradbury, Gregory Chanan, Trevor Killeen, Zeming Lin, Natalia Gimelshein, Luca Antiga, Alban Desmaison, Andreas Kopf, Edward Yang, Zach DeVito, Martin Raison, Alykhan Tejani, Sasank Chilamkurthy, Benoit Steiner, Lu Fang, Jujie Bai, Soumith Chintala</a:t>
            </a:r>
            <a:endParaRPr sz="140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Key difference from batch dataflow system (Spark, etc.)</a:t>
            </a:r>
            <a:endParaRPr/>
          </a:p>
        </p:txBody>
      </p:sp>
      <p:sp>
        <p:nvSpPr>
          <p:cNvPr id="169" name="Google Shape;169;p9"/>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The model supports multiple </a:t>
            </a:r>
            <a:r>
              <a:rPr b="1" lang="en-US"/>
              <a:t>concurrent executions</a:t>
            </a:r>
            <a:r>
              <a:rPr lang="en-US"/>
              <a:t> on overlapping subgraphs of the overall graph.</a:t>
            </a:r>
            <a:endParaRPr/>
          </a:p>
          <a:p>
            <a:pPr indent="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Individual vertices may have </a:t>
            </a:r>
            <a:r>
              <a:rPr b="1" lang="en-US"/>
              <a:t>mutable state</a:t>
            </a:r>
            <a:r>
              <a:rPr lang="en-US"/>
              <a:t> that can be shared between different executions of the graph.</a:t>
            </a:r>
            <a:endParaRPr/>
          </a:p>
          <a:p>
            <a:pPr indent="-342900" lvl="1" marL="914400" rtl="0" algn="l">
              <a:lnSpc>
                <a:spcPct val="90000"/>
              </a:lnSpc>
              <a:spcBef>
                <a:spcPts val="0"/>
              </a:spcBef>
              <a:spcAft>
                <a:spcPts val="0"/>
              </a:spcAft>
              <a:buSzPts val="1800"/>
              <a:buChar char="○"/>
            </a:pPr>
            <a:r>
              <a:rPr lang="en-US"/>
              <a:t>Make in-place updates to very large parameters</a:t>
            </a:r>
            <a:endParaRPr/>
          </a:p>
          <a:p>
            <a:pPr indent="-342900" lvl="1" marL="914400" rtl="0" algn="l">
              <a:lnSpc>
                <a:spcPct val="90000"/>
              </a:lnSpc>
              <a:spcBef>
                <a:spcPts val="0"/>
              </a:spcBef>
              <a:spcAft>
                <a:spcPts val="0"/>
              </a:spcAft>
              <a:buSzPts val="1800"/>
              <a:buChar char="○"/>
            </a:pPr>
            <a:r>
              <a:rPr lang="en-US"/>
              <a:t>Propagate those updates to parallel training steps as quickly as possible</a:t>
            </a:r>
            <a:endParaRPr/>
          </a:p>
          <a:p>
            <a:pPr indent="-342900" lvl="1" marL="914400" rtl="0" algn="l">
              <a:lnSpc>
                <a:spcPct val="90000"/>
              </a:lnSpc>
              <a:spcBef>
                <a:spcPts val="0"/>
              </a:spcBef>
              <a:spcAft>
                <a:spcPts val="0"/>
              </a:spcAft>
              <a:buSzPts val="1800"/>
              <a:buChar char="○"/>
            </a:pPr>
            <a:r>
              <a:rPr lang="en-US"/>
              <a:t>Enable experiments with different optimization/consistency schemes/parallelization </a:t>
            </a:r>
            <a:r>
              <a:rPr lang="en-US"/>
              <a:t>strategies</a:t>
            </a:r>
            <a:endParaRPr/>
          </a:p>
        </p:txBody>
      </p:sp>
      <p:sp>
        <p:nvSpPr>
          <p:cNvPr id="170" name="Google Shape;170;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1" name="Google Shape;171;p9"/>
          <p:cNvSpPr/>
          <p:nvPr/>
        </p:nvSpPr>
        <p:spPr>
          <a:xfrm>
            <a:off x="1402400" y="4484825"/>
            <a:ext cx="9326700" cy="70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Dataflow graph elements</a:t>
            </a:r>
            <a:endParaRPr/>
          </a:p>
        </p:txBody>
      </p:sp>
      <p:sp>
        <p:nvSpPr>
          <p:cNvPr id="178" name="Google Shape;178;p10"/>
          <p:cNvSpPr txBox="1"/>
          <p:nvPr>
            <p:ph idx="1" type="body"/>
          </p:nvPr>
        </p:nvSpPr>
        <p:spPr>
          <a:xfrm>
            <a:off x="838200" y="1825625"/>
            <a:ext cx="103470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Tensors</a:t>
            </a:r>
            <a:endParaRPr/>
          </a:p>
          <a:p>
            <a:pPr indent="-342900" lvl="1" marL="914400" rtl="0" algn="l">
              <a:lnSpc>
                <a:spcPct val="90000"/>
              </a:lnSpc>
              <a:spcBef>
                <a:spcPts val="0"/>
              </a:spcBef>
              <a:spcAft>
                <a:spcPts val="0"/>
              </a:spcAft>
              <a:buSzPts val="1800"/>
              <a:buChar char="○"/>
            </a:pPr>
            <a:r>
              <a:rPr i="1" lang="en-US"/>
              <a:t>n</a:t>
            </a:r>
            <a:r>
              <a:rPr lang="en-US"/>
              <a:t>-dimensional arrays with the elements having primitive type</a:t>
            </a:r>
            <a:endParaRPr/>
          </a:p>
          <a:p>
            <a:pPr indent="-342900" lvl="1" marL="914400" rtl="0" algn="l">
              <a:lnSpc>
                <a:spcPct val="90000"/>
              </a:lnSpc>
              <a:spcBef>
                <a:spcPts val="0"/>
              </a:spcBef>
              <a:spcAft>
                <a:spcPts val="0"/>
              </a:spcAft>
              <a:buSzPts val="1800"/>
              <a:buChar char="○"/>
            </a:pPr>
            <a:r>
              <a:rPr lang="en-US"/>
              <a:t>represent the inputs/result of the common mathematical operations</a:t>
            </a:r>
            <a:endParaRPr/>
          </a:p>
          <a:p>
            <a:pPr indent="-342900" lvl="1" marL="914400" rtl="0" algn="l">
              <a:lnSpc>
                <a:spcPct val="90000"/>
              </a:lnSpc>
              <a:spcBef>
                <a:spcPts val="0"/>
              </a:spcBef>
              <a:spcAft>
                <a:spcPts val="0"/>
              </a:spcAft>
              <a:buSzPts val="1800"/>
              <a:buChar char="○"/>
            </a:pPr>
            <a:r>
              <a:rPr lang="en-US"/>
              <a:t>all tensors are </a:t>
            </a:r>
            <a:r>
              <a:rPr b="1" lang="en-US"/>
              <a:t>dense at the lowest level</a:t>
            </a:r>
            <a:endParaRPr b="1"/>
          </a:p>
          <a:p>
            <a:pPr indent="0" lvl="0" marL="914400" rtl="0" algn="l">
              <a:lnSpc>
                <a:spcPct val="90000"/>
              </a:lnSpc>
              <a:spcBef>
                <a:spcPts val="1000"/>
              </a:spcBef>
              <a:spcAft>
                <a:spcPts val="0"/>
              </a:spcAft>
              <a:buSzPts val="1800"/>
              <a:buNone/>
            </a:pPr>
            <a:r>
              <a:t/>
            </a:r>
            <a:endParaRPr b="1"/>
          </a:p>
          <a:p>
            <a:pPr indent="-342900" lvl="0" marL="457200" rtl="0" algn="l">
              <a:lnSpc>
                <a:spcPct val="90000"/>
              </a:lnSpc>
              <a:spcBef>
                <a:spcPts val="1000"/>
              </a:spcBef>
              <a:spcAft>
                <a:spcPts val="0"/>
              </a:spcAft>
              <a:buSzPts val="1800"/>
              <a:buChar char="●"/>
            </a:pPr>
            <a:r>
              <a:rPr lang="en-US"/>
              <a:t>Operations </a:t>
            </a:r>
            <a:endParaRPr/>
          </a:p>
          <a:p>
            <a:pPr indent="-342900" lvl="1" marL="914400" rtl="0" algn="l">
              <a:lnSpc>
                <a:spcPct val="90000"/>
              </a:lnSpc>
              <a:spcBef>
                <a:spcPts val="0"/>
              </a:spcBef>
              <a:spcAft>
                <a:spcPts val="0"/>
              </a:spcAft>
              <a:buSzPts val="1800"/>
              <a:buChar char="○"/>
            </a:pPr>
            <a:r>
              <a:rPr lang="en-US"/>
              <a:t>takes </a:t>
            </a:r>
            <a:r>
              <a:rPr i="1" lang="en-US"/>
              <a:t>m</a:t>
            </a:r>
            <a:r>
              <a:rPr lang="en-US"/>
              <a:t> ≥ 0 tensors as input &amp; produces </a:t>
            </a:r>
            <a:r>
              <a:rPr i="1" lang="en-US"/>
              <a:t>n</a:t>
            </a:r>
            <a:r>
              <a:rPr lang="en-US"/>
              <a:t> ≥ 0 tensors as output</a:t>
            </a:r>
            <a:endParaRPr/>
          </a:p>
          <a:p>
            <a:pPr indent="-342900" lvl="1" marL="914400" rtl="0" algn="l">
              <a:lnSpc>
                <a:spcPct val="90000"/>
              </a:lnSpc>
              <a:spcBef>
                <a:spcPts val="0"/>
              </a:spcBef>
              <a:spcAft>
                <a:spcPts val="0"/>
              </a:spcAft>
              <a:buSzPts val="1800"/>
              <a:buChar char="○"/>
            </a:pPr>
            <a:r>
              <a:rPr lang="en-US"/>
              <a:t>an operation can be polymorphic and variadic at compile-time</a:t>
            </a:r>
            <a:endParaRPr/>
          </a:p>
          <a:p>
            <a:pPr indent="0" lvl="0" marL="9144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Stateful operations: </a:t>
            </a:r>
            <a:r>
              <a:rPr lang="en-US">
                <a:latin typeface="Courier New"/>
                <a:ea typeface="Courier New"/>
                <a:cs typeface="Courier New"/>
                <a:sym typeface="Courier New"/>
              </a:rPr>
              <a:t>Variable</a:t>
            </a:r>
            <a:r>
              <a:rPr lang="en-US"/>
              <a:t>, </a:t>
            </a:r>
            <a:r>
              <a:rPr lang="en-US">
                <a:latin typeface="Courier New"/>
                <a:ea typeface="Courier New"/>
                <a:cs typeface="Courier New"/>
                <a:sym typeface="Courier New"/>
              </a:rPr>
              <a:t>Queue</a:t>
            </a:r>
            <a:endParaRPr>
              <a:latin typeface="Courier New"/>
              <a:ea typeface="Courier New"/>
              <a:cs typeface="Courier New"/>
              <a:sym typeface="Courier New"/>
            </a:endParaRPr>
          </a:p>
        </p:txBody>
      </p:sp>
      <p:sp>
        <p:nvSpPr>
          <p:cNvPr id="179" name="Google Shape;179;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Partial and concurrent execution</a:t>
            </a:r>
            <a:endParaRPr/>
          </a:p>
        </p:txBody>
      </p:sp>
      <p:sp>
        <p:nvSpPr>
          <p:cNvPr id="186" name="Google Shape;186;p11"/>
          <p:cNvSpPr txBox="1"/>
          <p:nvPr>
            <p:ph idx="1" type="body"/>
          </p:nvPr>
        </p:nvSpPr>
        <p:spPr>
          <a:xfrm>
            <a:off x="838200" y="1825625"/>
            <a:ext cx="10515600" cy="22227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The API for executing a graph allows </a:t>
            </a:r>
            <a:r>
              <a:rPr b="1" lang="en-US"/>
              <a:t>the client</a:t>
            </a:r>
            <a:r>
              <a:rPr lang="en-US"/>
              <a:t> to specify the </a:t>
            </a:r>
            <a:r>
              <a:rPr i="1" lang="en-US"/>
              <a:t>subgraph</a:t>
            </a:r>
            <a:r>
              <a:rPr lang="en-US"/>
              <a:t> that should be executed.</a:t>
            </a:r>
            <a:endParaRPr/>
          </a:p>
          <a:p>
            <a:pPr indent="-342900" lvl="0" marL="457200" rtl="0" algn="l">
              <a:lnSpc>
                <a:spcPct val="90000"/>
              </a:lnSpc>
              <a:spcBef>
                <a:spcPts val="0"/>
              </a:spcBef>
              <a:spcAft>
                <a:spcPts val="0"/>
              </a:spcAft>
              <a:buSzPts val="1800"/>
              <a:buChar char="●"/>
            </a:pPr>
            <a:r>
              <a:rPr b="1" lang="en-US"/>
              <a:t>A step</a:t>
            </a:r>
            <a:r>
              <a:rPr lang="en-US"/>
              <a:t>: an invocation of the API</a:t>
            </a:r>
            <a:endParaRPr/>
          </a:p>
          <a:p>
            <a:pPr indent="-342900" lvl="0" marL="457200" rtl="0" algn="l">
              <a:lnSpc>
                <a:spcPct val="90000"/>
              </a:lnSpc>
              <a:spcBef>
                <a:spcPts val="0"/>
              </a:spcBef>
              <a:spcAft>
                <a:spcPts val="0"/>
              </a:spcAft>
              <a:buSzPts val="1800"/>
              <a:buChar char="●"/>
            </a:pPr>
            <a:r>
              <a:rPr lang="en-US"/>
              <a:t>TensorFlow supports multiple </a:t>
            </a:r>
            <a:r>
              <a:rPr b="1" lang="en-US"/>
              <a:t>concurrent steps</a:t>
            </a:r>
            <a:r>
              <a:rPr b="1" i="1" lang="en-US"/>
              <a:t> </a:t>
            </a:r>
            <a:r>
              <a:rPr lang="en-US"/>
              <a:t>on the same graph.</a:t>
            </a:r>
            <a:endParaRPr/>
          </a:p>
        </p:txBody>
      </p:sp>
      <p:sp>
        <p:nvSpPr>
          <p:cNvPr id="187" name="Google Shape;18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Partial and concurrent execution</a:t>
            </a:r>
            <a:endParaRPr/>
          </a:p>
        </p:txBody>
      </p:sp>
      <p:sp>
        <p:nvSpPr>
          <p:cNvPr id="194" name="Google Shape;194;p12"/>
          <p:cNvSpPr txBox="1"/>
          <p:nvPr>
            <p:ph idx="1" type="body"/>
          </p:nvPr>
        </p:nvSpPr>
        <p:spPr>
          <a:xfrm>
            <a:off x="838200" y="1825625"/>
            <a:ext cx="10515600" cy="22227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The API for executing a graph allows </a:t>
            </a:r>
            <a:r>
              <a:rPr b="1" lang="en-US"/>
              <a:t>the client</a:t>
            </a:r>
            <a:r>
              <a:rPr lang="en-US"/>
              <a:t> to specify the </a:t>
            </a:r>
            <a:r>
              <a:rPr i="1" lang="en-US"/>
              <a:t>subgraph</a:t>
            </a:r>
            <a:r>
              <a:rPr lang="en-US"/>
              <a:t> that should be executed.</a:t>
            </a:r>
            <a:endParaRPr/>
          </a:p>
          <a:p>
            <a:pPr indent="-342900" lvl="0" marL="457200" rtl="0" algn="l">
              <a:lnSpc>
                <a:spcPct val="90000"/>
              </a:lnSpc>
              <a:spcBef>
                <a:spcPts val="0"/>
              </a:spcBef>
              <a:spcAft>
                <a:spcPts val="0"/>
              </a:spcAft>
              <a:buSzPts val="1800"/>
              <a:buChar char="●"/>
            </a:pPr>
            <a:r>
              <a:rPr b="1" lang="en-US"/>
              <a:t>A step</a:t>
            </a:r>
            <a:r>
              <a:rPr lang="en-US"/>
              <a:t>: an invocation of the API</a:t>
            </a:r>
            <a:endParaRPr/>
          </a:p>
          <a:p>
            <a:pPr indent="-342900" lvl="0" marL="457200" rtl="0" algn="l">
              <a:lnSpc>
                <a:spcPct val="90000"/>
              </a:lnSpc>
              <a:spcBef>
                <a:spcPts val="0"/>
              </a:spcBef>
              <a:spcAft>
                <a:spcPts val="0"/>
              </a:spcAft>
              <a:buSzPts val="1800"/>
              <a:buChar char="●"/>
            </a:pPr>
            <a:r>
              <a:rPr lang="en-US"/>
              <a:t>TensorFlow supports multiple </a:t>
            </a:r>
            <a:r>
              <a:rPr b="1" lang="en-US"/>
              <a:t>concurrent steps</a:t>
            </a:r>
            <a:r>
              <a:rPr b="1" i="1" lang="en-US"/>
              <a:t> </a:t>
            </a:r>
            <a:r>
              <a:rPr lang="en-US"/>
              <a:t>on the same graph.</a:t>
            </a:r>
            <a:endParaRPr/>
          </a:p>
        </p:txBody>
      </p:sp>
      <p:sp>
        <p:nvSpPr>
          <p:cNvPr id="195" name="Google Shape;195;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96" name="Google Shape;196;p12"/>
          <p:cNvPicPr preferRelativeResize="0"/>
          <p:nvPr/>
        </p:nvPicPr>
        <p:blipFill rotWithShape="1">
          <a:blip r:embed="rId3">
            <a:alphaModFix/>
          </a:blip>
          <a:srcRect b="0" l="0" r="0" t="0"/>
          <a:stretch/>
        </p:blipFill>
        <p:spPr>
          <a:xfrm>
            <a:off x="0" y="4099641"/>
            <a:ext cx="12191999" cy="2302418"/>
          </a:xfrm>
          <a:prstGeom prst="rect">
            <a:avLst/>
          </a:prstGeom>
          <a:noFill/>
          <a:ln>
            <a:noFill/>
          </a:ln>
        </p:spPr>
      </p:pic>
      <p:sp>
        <p:nvSpPr>
          <p:cNvPr id="197" name="Google Shape;197;p12"/>
          <p:cNvSpPr/>
          <p:nvPr/>
        </p:nvSpPr>
        <p:spPr>
          <a:xfrm>
            <a:off x="195525" y="5076350"/>
            <a:ext cx="2949900" cy="13257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a:off x="3669925" y="5076350"/>
            <a:ext cx="3002100" cy="1325700"/>
          </a:xfrm>
          <a:prstGeom prst="rect">
            <a:avLst/>
          </a:prstGeom>
          <a:noFill/>
          <a:ln cap="flat" cmpd="sng" w="3810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7497925" y="5076350"/>
            <a:ext cx="3002100" cy="1325700"/>
          </a:xfrm>
          <a:prstGeom prst="rect">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rot="10800000">
            <a:off x="7497900" y="4183125"/>
            <a:ext cx="4468800" cy="2184300"/>
          </a:xfrm>
          <a:prstGeom prst="corner">
            <a:avLst>
              <a:gd fmla="val 36951" name="adj1"/>
              <a:gd fmla="val 58362" name="adj2"/>
            </a:avLst>
          </a:prstGeom>
          <a:noFill/>
          <a:ln cap="flat" cmpd="sng" w="38100">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Distributed execution</a:t>
            </a:r>
            <a:endParaRPr/>
          </a:p>
        </p:txBody>
      </p:sp>
      <p:sp>
        <p:nvSpPr>
          <p:cNvPr id="207" name="Google Shape;207;p13"/>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Each operation resides on a particular </a:t>
            </a:r>
            <a:r>
              <a:rPr b="1" lang="en-US"/>
              <a:t>device</a:t>
            </a:r>
            <a:r>
              <a:rPr lang="en-US"/>
              <a:t> (CPU / GPU).</a:t>
            </a:r>
            <a:endParaRPr/>
          </a:p>
          <a:p>
            <a:pPr indent="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TensorFlow allows </a:t>
            </a:r>
            <a:r>
              <a:rPr b="1" lang="en-US"/>
              <a:t>multiple kernels</a:t>
            </a:r>
            <a:r>
              <a:rPr lang="en-US"/>
              <a:t> registered for single operations, with different implementations for different devices/data type.</a:t>
            </a:r>
            <a:endParaRPr/>
          </a:p>
          <a:p>
            <a:pPr indent="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TensorFlow places operations on devices at runtime. </a:t>
            </a:r>
            <a:endParaRPr/>
          </a:p>
          <a:p>
            <a:pPr indent="-342900" lvl="1" marL="914400" rtl="0" algn="l">
              <a:lnSpc>
                <a:spcPct val="90000"/>
              </a:lnSpc>
              <a:spcBef>
                <a:spcPts val="0"/>
              </a:spcBef>
              <a:spcAft>
                <a:spcPts val="0"/>
              </a:spcAft>
              <a:buSzPts val="1800"/>
              <a:buChar char="○"/>
            </a:pPr>
            <a:r>
              <a:rPr lang="en-US"/>
              <a:t>Each stateful operation and its state must be placed on the same device.</a:t>
            </a:r>
            <a:endParaRPr/>
          </a:p>
        </p:txBody>
      </p:sp>
      <p:sp>
        <p:nvSpPr>
          <p:cNvPr id="208" name="Google Shape;20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Dynamic control flow</a:t>
            </a:r>
            <a:endParaRPr/>
          </a:p>
        </p:txBody>
      </p:sp>
      <p:sp>
        <p:nvSpPr>
          <p:cNvPr id="215" name="Google Shape;215;p14"/>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Why?</a:t>
            </a:r>
            <a:endParaRPr/>
          </a:p>
          <a:p>
            <a:pPr indent="-342900" lvl="1" marL="914400" rtl="0" algn="l">
              <a:lnSpc>
                <a:spcPct val="90000"/>
              </a:lnSpc>
              <a:spcBef>
                <a:spcPts val="0"/>
              </a:spcBef>
              <a:spcAft>
                <a:spcPts val="0"/>
              </a:spcAft>
              <a:buSzPts val="1800"/>
              <a:buChar char="○"/>
            </a:pPr>
            <a:r>
              <a:rPr lang="en-US"/>
              <a:t>To </a:t>
            </a:r>
            <a:r>
              <a:rPr b="1" lang="en-US"/>
              <a:t>support advanced machine learning algorithms</a:t>
            </a:r>
            <a:r>
              <a:rPr lang="en-US"/>
              <a:t> that contain conditional (if statement) and iterative</a:t>
            </a:r>
            <a:r>
              <a:rPr lang="en-US"/>
              <a:t> (while loop)</a:t>
            </a:r>
            <a:r>
              <a:rPr lang="en-US"/>
              <a:t> control flow</a:t>
            </a:r>
            <a:endParaRPr/>
          </a:p>
          <a:p>
            <a:pPr indent="-342900" lvl="1" marL="914400" rtl="0" algn="l">
              <a:lnSpc>
                <a:spcPct val="90000"/>
              </a:lnSpc>
              <a:spcBef>
                <a:spcPts val="0"/>
              </a:spcBef>
              <a:spcAft>
                <a:spcPts val="0"/>
              </a:spcAft>
              <a:buSzPts val="1800"/>
              <a:buChar char="○"/>
            </a:pPr>
            <a:r>
              <a:rPr lang="en-US"/>
              <a:t>e.g. In RNN, dynamic control flow enables iteration over sequences that have variable lengths</a:t>
            </a:r>
            <a:endParaRPr/>
          </a:p>
        </p:txBody>
      </p:sp>
      <p:sp>
        <p:nvSpPr>
          <p:cNvPr id="216" name="Google Shape;216;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Dynamic control flow</a:t>
            </a:r>
            <a:endParaRPr/>
          </a:p>
        </p:txBody>
      </p:sp>
      <p:sp>
        <p:nvSpPr>
          <p:cNvPr id="223" name="Google Shape;223;p15"/>
          <p:cNvSpPr txBox="1"/>
          <p:nvPr>
            <p:ph idx="1" type="body"/>
          </p:nvPr>
        </p:nvSpPr>
        <p:spPr>
          <a:xfrm>
            <a:off x="838200" y="1825625"/>
            <a:ext cx="10515600" cy="201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a:t>E.g. Conditional Statement</a:t>
            </a:r>
            <a:endParaRPr/>
          </a:p>
          <a:p>
            <a:pPr indent="-342900" lvl="0" marL="457200" rtl="0" algn="l">
              <a:lnSpc>
                <a:spcPct val="90000"/>
              </a:lnSpc>
              <a:spcBef>
                <a:spcPts val="1000"/>
              </a:spcBef>
              <a:spcAft>
                <a:spcPts val="0"/>
              </a:spcAft>
              <a:buSzPts val="1800"/>
              <a:buChar char="●"/>
            </a:pPr>
            <a:r>
              <a:rPr lang="en-US"/>
              <a:t>Use </a:t>
            </a:r>
            <a:r>
              <a:rPr lang="en-US">
                <a:latin typeface="Courier New"/>
                <a:ea typeface="Courier New"/>
                <a:cs typeface="Courier New"/>
                <a:sym typeface="Courier New"/>
              </a:rPr>
              <a:t>Switch</a:t>
            </a:r>
            <a:r>
              <a:rPr lang="en-US"/>
              <a:t>(demultiplexer) and </a:t>
            </a:r>
            <a:r>
              <a:rPr lang="en-US">
                <a:latin typeface="Courier New"/>
                <a:ea typeface="Courier New"/>
                <a:cs typeface="Courier New"/>
                <a:sym typeface="Courier New"/>
              </a:rPr>
              <a:t>Merge</a:t>
            </a:r>
            <a:r>
              <a:rPr lang="en-US"/>
              <a:t>(multiplexer)</a:t>
            </a:r>
            <a:endParaRPr/>
          </a:p>
          <a:p>
            <a:pPr indent="0" lvl="0" marL="457200" rtl="0" algn="l">
              <a:lnSpc>
                <a:spcPct val="90000"/>
              </a:lnSpc>
              <a:spcBef>
                <a:spcPts val="1000"/>
              </a:spcBef>
              <a:spcAft>
                <a:spcPts val="0"/>
              </a:spcAft>
              <a:buSzPts val="1800"/>
              <a:buNone/>
            </a:pPr>
            <a:r>
              <a:t/>
            </a:r>
            <a:endParaRPr/>
          </a:p>
        </p:txBody>
      </p:sp>
      <p:sp>
        <p:nvSpPr>
          <p:cNvPr id="224" name="Google Shape;224;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5" name="Google Shape;225;p15"/>
          <p:cNvSpPr/>
          <p:nvPr/>
        </p:nvSpPr>
        <p:spPr>
          <a:xfrm>
            <a:off x="2960225" y="4504375"/>
            <a:ext cx="1450500" cy="5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Switch</a:t>
            </a:r>
            <a:endParaRPr b="0" i="0" sz="2400" u="none" cap="none" strike="noStrike">
              <a:solidFill>
                <a:srgbClr val="000000"/>
              </a:solidFill>
              <a:latin typeface="Courier New"/>
              <a:ea typeface="Courier New"/>
              <a:cs typeface="Courier New"/>
              <a:sym typeface="Courier New"/>
            </a:endParaRPr>
          </a:p>
        </p:txBody>
      </p:sp>
      <p:sp>
        <p:nvSpPr>
          <p:cNvPr id="226" name="Google Shape;226;p15"/>
          <p:cNvSpPr txBox="1"/>
          <p:nvPr/>
        </p:nvSpPr>
        <p:spPr>
          <a:xfrm>
            <a:off x="690375" y="4452625"/>
            <a:ext cx="1626900" cy="6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ill Sans"/>
                <a:ea typeface="Gill Sans"/>
                <a:cs typeface="Gill Sans"/>
                <a:sym typeface="Gill Sans"/>
              </a:rPr>
              <a:t>Data Input</a:t>
            </a:r>
            <a:endParaRPr b="0" i="0" sz="2400" u="none" cap="none" strike="noStrike">
              <a:solidFill>
                <a:srgbClr val="000000"/>
              </a:solidFill>
              <a:latin typeface="Gill Sans"/>
              <a:ea typeface="Gill Sans"/>
              <a:cs typeface="Gill Sans"/>
              <a:sym typeface="Gill Sans"/>
            </a:endParaRPr>
          </a:p>
        </p:txBody>
      </p:sp>
      <p:cxnSp>
        <p:nvCxnSpPr>
          <p:cNvPr id="227" name="Google Shape;227;p15"/>
          <p:cNvCxnSpPr>
            <a:stCxn id="226" idx="3"/>
            <a:endCxn id="225" idx="1"/>
          </p:cNvCxnSpPr>
          <p:nvPr/>
        </p:nvCxnSpPr>
        <p:spPr>
          <a:xfrm>
            <a:off x="2317275" y="4778875"/>
            <a:ext cx="642900" cy="0"/>
          </a:xfrm>
          <a:prstGeom prst="straightConnector1">
            <a:avLst/>
          </a:prstGeom>
          <a:noFill/>
          <a:ln cap="flat" cmpd="sng" w="38100">
            <a:solidFill>
              <a:schemeClr val="dk2"/>
            </a:solidFill>
            <a:prstDash val="solid"/>
            <a:round/>
            <a:headEnd len="sm" w="sm" type="none"/>
            <a:tailEnd len="med" w="med" type="triangle"/>
          </a:ln>
        </p:spPr>
      </p:cxnSp>
      <p:sp>
        <p:nvSpPr>
          <p:cNvPr id="228" name="Google Shape;228;p15"/>
          <p:cNvSpPr txBox="1"/>
          <p:nvPr/>
        </p:nvSpPr>
        <p:spPr>
          <a:xfrm>
            <a:off x="3066725" y="5714175"/>
            <a:ext cx="1237500" cy="65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ill Sans"/>
                <a:ea typeface="Gill Sans"/>
                <a:cs typeface="Gill Sans"/>
                <a:sym typeface="Gill Sans"/>
              </a:rPr>
              <a:t>Control Input</a:t>
            </a:r>
            <a:endParaRPr b="0" i="0" sz="2400" u="none" cap="none" strike="noStrike">
              <a:solidFill>
                <a:srgbClr val="000000"/>
              </a:solidFill>
              <a:latin typeface="Gill Sans"/>
              <a:ea typeface="Gill Sans"/>
              <a:cs typeface="Gill Sans"/>
              <a:sym typeface="Gill Sans"/>
            </a:endParaRPr>
          </a:p>
        </p:txBody>
      </p:sp>
      <p:cxnSp>
        <p:nvCxnSpPr>
          <p:cNvPr id="229" name="Google Shape;229;p15"/>
          <p:cNvCxnSpPr>
            <a:stCxn id="228" idx="0"/>
            <a:endCxn id="225" idx="2"/>
          </p:cNvCxnSpPr>
          <p:nvPr/>
        </p:nvCxnSpPr>
        <p:spPr>
          <a:xfrm rot="10800000">
            <a:off x="3685475" y="5053275"/>
            <a:ext cx="0" cy="660900"/>
          </a:xfrm>
          <a:prstGeom prst="straightConnector1">
            <a:avLst/>
          </a:prstGeom>
          <a:noFill/>
          <a:ln cap="flat" cmpd="sng" w="38100">
            <a:solidFill>
              <a:schemeClr val="dk2"/>
            </a:solidFill>
            <a:prstDash val="solid"/>
            <a:round/>
            <a:headEnd len="sm" w="sm" type="none"/>
            <a:tailEnd len="med" w="med" type="triangle"/>
          </a:ln>
        </p:spPr>
      </p:cxnSp>
      <p:sp>
        <p:nvSpPr>
          <p:cNvPr id="230" name="Google Shape;230;p15"/>
          <p:cNvSpPr txBox="1"/>
          <p:nvPr/>
        </p:nvSpPr>
        <p:spPr>
          <a:xfrm>
            <a:off x="5370300" y="3843725"/>
            <a:ext cx="1450500" cy="6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ill Sans"/>
                <a:ea typeface="Gill Sans"/>
                <a:cs typeface="Gill Sans"/>
                <a:sym typeface="Gill Sans"/>
              </a:rPr>
              <a:t>Output 0</a:t>
            </a:r>
            <a:endParaRPr b="0" i="0" sz="2400" u="none" cap="none" strike="noStrike">
              <a:solidFill>
                <a:srgbClr val="000000"/>
              </a:solidFill>
              <a:latin typeface="Gill Sans"/>
              <a:ea typeface="Gill Sans"/>
              <a:cs typeface="Gill Sans"/>
              <a:sym typeface="Gill Sans"/>
            </a:endParaRPr>
          </a:p>
        </p:txBody>
      </p:sp>
      <p:sp>
        <p:nvSpPr>
          <p:cNvPr id="231" name="Google Shape;231;p15"/>
          <p:cNvSpPr txBox="1"/>
          <p:nvPr/>
        </p:nvSpPr>
        <p:spPr>
          <a:xfrm>
            <a:off x="5375400" y="4937075"/>
            <a:ext cx="2255100" cy="6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ill Sans"/>
                <a:ea typeface="Gill Sans"/>
                <a:cs typeface="Gill Sans"/>
                <a:sym typeface="Gill Sans"/>
              </a:rPr>
              <a:t>Output 1(Dead)</a:t>
            </a:r>
            <a:endParaRPr b="0" i="0" sz="2400" u="none" cap="none" strike="noStrike">
              <a:solidFill>
                <a:srgbClr val="000000"/>
              </a:solidFill>
              <a:latin typeface="Gill Sans"/>
              <a:ea typeface="Gill Sans"/>
              <a:cs typeface="Gill Sans"/>
              <a:sym typeface="Gill Sans"/>
            </a:endParaRPr>
          </a:p>
        </p:txBody>
      </p:sp>
      <p:cxnSp>
        <p:nvCxnSpPr>
          <p:cNvPr id="232" name="Google Shape;232;p15"/>
          <p:cNvCxnSpPr>
            <a:endCxn id="230" idx="1"/>
          </p:cNvCxnSpPr>
          <p:nvPr/>
        </p:nvCxnSpPr>
        <p:spPr>
          <a:xfrm flipH="1" rot="10800000">
            <a:off x="4410600" y="4169975"/>
            <a:ext cx="959700" cy="609000"/>
          </a:xfrm>
          <a:prstGeom prst="straightConnector1">
            <a:avLst/>
          </a:prstGeom>
          <a:noFill/>
          <a:ln cap="flat" cmpd="sng" w="38100">
            <a:solidFill>
              <a:schemeClr val="dk2"/>
            </a:solidFill>
            <a:prstDash val="solid"/>
            <a:round/>
            <a:headEnd len="sm" w="sm" type="none"/>
            <a:tailEnd len="med" w="med" type="triangle"/>
          </a:ln>
        </p:spPr>
      </p:cxnSp>
      <p:cxnSp>
        <p:nvCxnSpPr>
          <p:cNvPr id="233" name="Google Shape;233;p15"/>
          <p:cNvCxnSpPr>
            <a:stCxn id="225" idx="3"/>
            <a:endCxn id="231" idx="1"/>
          </p:cNvCxnSpPr>
          <p:nvPr/>
        </p:nvCxnSpPr>
        <p:spPr>
          <a:xfrm>
            <a:off x="4410725" y="4778875"/>
            <a:ext cx="964800" cy="484500"/>
          </a:xfrm>
          <a:prstGeom prst="straightConnector1">
            <a:avLst/>
          </a:prstGeom>
          <a:noFill/>
          <a:ln cap="flat" cmpd="sng" w="38100">
            <a:solidFill>
              <a:schemeClr val="dk2"/>
            </a:solidFill>
            <a:prstDash val="solid"/>
            <a:round/>
            <a:headEnd len="sm" w="sm" type="none"/>
            <a:tailEnd len="med" w="med" type="triangle"/>
          </a:ln>
        </p:spPr>
      </p:cxnSp>
      <p:sp>
        <p:nvSpPr>
          <p:cNvPr id="234" name="Google Shape;234;p15"/>
          <p:cNvSpPr/>
          <p:nvPr/>
        </p:nvSpPr>
        <p:spPr>
          <a:xfrm>
            <a:off x="8285350" y="4504375"/>
            <a:ext cx="1237500" cy="5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Merge</a:t>
            </a:r>
            <a:endParaRPr b="0" i="0" sz="2400" u="none" cap="none" strike="noStrike">
              <a:solidFill>
                <a:srgbClr val="000000"/>
              </a:solidFill>
              <a:latin typeface="Courier New"/>
              <a:ea typeface="Courier New"/>
              <a:cs typeface="Courier New"/>
              <a:sym typeface="Courier New"/>
            </a:endParaRPr>
          </a:p>
        </p:txBody>
      </p:sp>
      <p:cxnSp>
        <p:nvCxnSpPr>
          <p:cNvPr id="235" name="Google Shape;235;p15"/>
          <p:cNvCxnSpPr>
            <a:stCxn id="231" idx="3"/>
            <a:endCxn id="234" idx="1"/>
          </p:cNvCxnSpPr>
          <p:nvPr/>
        </p:nvCxnSpPr>
        <p:spPr>
          <a:xfrm flipH="1" rot="10800000">
            <a:off x="7630500" y="4778825"/>
            <a:ext cx="654900" cy="484500"/>
          </a:xfrm>
          <a:prstGeom prst="straightConnector1">
            <a:avLst/>
          </a:prstGeom>
          <a:noFill/>
          <a:ln cap="flat" cmpd="sng" w="38100">
            <a:solidFill>
              <a:schemeClr val="dk2"/>
            </a:solidFill>
            <a:prstDash val="solid"/>
            <a:round/>
            <a:headEnd len="sm" w="sm" type="none"/>
            <a:tailEnd len="med" w="med" type="triangle"/>
          </a:ln>
        </p:spPr>
      </p:cxnSp>
      <p:cxnSp>
        <p:nvCxnSpPr>
          <p:cNvPr id="236" name="Google Shape;236;p15"/>
          <p:cNvCxnSpPr>
            <a:stCxn id="230" idx="3"/>
            <a:endCxn id="234" idx="1"/>
          </p:cNvCxnSpPr>
          <p:nvPr/>
        </p:nvCxnSpPr>
        <p:spPr>
          <a:xfrm>
            <a:off x="6820800" y="4169975"/>
            <a:ext cx="1464600" cy="609000"/>
          </a:xfrm>
          <a:prstGeom prst="straightConnector1">
            <a:avLst/>
          </a:prstGeom>
          <a:noFill/>
          <a:ln cap="flat" cmpd="sng" w="38100">
            <a:solidFill>
              <a:schemeClr val="dk2"/>
            </a:solidFill>
            <a:prstDash val="solid"/>
            <a:round/>
            <a:headEnd len="sm" w="sm" type="none"/>
            <a:tailEnd len="med" w="med" type="triangle"/>
          </a:ln>
        </p:spPr>
      </p:cxnSp>
      <p:cxnSp>
        <p:nvCxnSpPr>
          <p:cNvPr id="237" name="Google Shape;237;p15"/>
          <p:cNvCxnSpPr>
            <a:stCxn id="234" idx="3"/>
          </p:cNvCxnSpPr>
          <p:nvPr/>
        </p:nvCxnSpPr>
        <p:spPr>
          <a:xfrm>
            <a:off x="9522850" y="4778875"/>
            <a:ext cx="517800" cy="0"/>
          </a:xfrm>
          <a:prstGeom prst="straightConnector1">
            <a:avLst/>
          </a:prstGeom>
          <a:noFill/>
          <a:ln cap="flat" cmpd="sng" w="38100">
            <a:solidFill>
              <a:schemeClr val="dk2"/>
            </a:solidFill>
            <a:prstDash val="solid"/>
            <a:round/>
            <a:headEnd len="sm" w="sm" type="none"/>
            <a:tailEnd len="med" w="med" type="triangle"/>
          </a:ln>
        </p:spPr>
      </p:cxnSp>
      <p:sp>
        <p:nvSpPr>
          <p:cNvPr id="238" name="Google Shape;238;p15"/>
          <p:cNvSpPr txBox="1"/>
          <p:nvPr/>
        </p:nvSpPr>
        <p:spPr>
          <a:xfrm>
            <a:off x="10040650" y="4452625"/>
            <a:ext cx="1450500" cy="6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Gill Sans"/>
                <a:ea typeface="Gill Sans"/>
                <a:cs typeface="Gill Sans"/>
                <a:sym typeface="Gill Sans"/>
              </a:rPr>
              <a:t>Output 0</a:t>
            </a:r>
            <a:endParaRPr b="0"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Extensibility case study</a:t>
            </a:r>
            <a:endParaRPr/>
          </a:p>
        </p:txBody>
      </p:sp>
      <p:sp>
        <p:nvSpPr>
          <p:cNvPr id="245" name="Google Shape;245;p16"/>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Automatic Differentiation</a:t>
            </a:r>
            <a:endParaRPr/>
          </a:p>
          <a:p>
            <a:pPr indent="-342900" lvl="1" marL="914400" rtl="0" algn="l">
              <a:lnSpc>
                <a:spcPct val="90000"/>
              </a:lnSpc>
              <a:spcBef>
                <a:spcPts val="0"/>
              </a:spcBef>
              <a:spcAft>
                <a:spcPts val="0"/>
              </a:spcAft>
              <a:buSzPts val="1800"/>
              <a:buChar char="○"/>
            </a:pPr>
            <a:r>
              <a:rPr lang="en-US"/>
              <a:t>Add nodes to record the control flow decisions for conditional/iterative subcomputations in the forward pass, replay the decision in reverse pass</a:t>
            </a:r>
            <a:endParaRPr/>
          </a:p>
          <a:p>
            <a:pPr indent="0" lvl="0" marL="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Optimization</a:t>
            </a:r>
            <a:endParaRPr/>
          </a:p>
          <a:p>
            <a:pPr indent="-342900" lvl="1" marL="914400" rtl="0" algn="l">
              <a:lnSpc>
                <a:spcPct val="90000"/>
              </a:lnSpc>
              <a:spcBef>
                <a:spcPts val="0"/>
              </a:spcBef>
              <a:spcAft>
                <a:spcPts val="0"/>
              </a:spcAft>
              <a:buSzPts val="1800"/>
              <a:buChar char="○"/>
            </a:pPr>
            <a:r>
              <a:rPr lang="en-US"/>
              <a:t>Advanced optimization (Momentum, Adam, etc.) can be built by using </a:t>
            </a:r>
            <a:r>
              <a:rPr lang="en-US">
                <a:latin typeface="Courier New"/>
                <a:ea typeface="Courier New"/>
                <a:cs typeface="Courier New"/>
                <a:sym typeface="Courier New"/>
              </a:rPr>
              <a:t>Variable </a:t>
            </a:r>
            <a:r>
              <a:rPr lang="en-US"/>
              <a:t>and other primitive mathematical operations</a:t>
            </a:r>
            <a:endParaRPr/>
          </a:p>
          <a:p>
            <a:pPr indent="0" lvl="0" marL="914400" rtl="0" algn="l">
              <a:lnSpc>
                <a:spcPct val="90000"/>
              </a:lnSpc>
              <a:spcBef>
                <a:spcPts val="1000"/>
              </a:spcBef>
              <a:spcAft>
                <a:spcPts val="0"/>
              </a:spcAft>
              <a:buSzPts val="1800"/>
              <a:buNone/>
            </a:pPr>
            <a:r>
              <a:t/>
            </a:r>
            <a:endParaRPr/>
          </a:p>
        </p:txBody>
      </p:sp>
      <p:sp>
        <p:nvSpPr>
          <p:cNvPr id="246" name="Google Shape;246;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1" name="Shape 251"/>
        <p:cNvGrpSpPr/>
        <p:nvPr/>
      </p:nvGrpSpPr>
      <p:grpSpPr>
        <a:xfrm>
          <a:off x="0" y="0"/>
          <a:ext cx="0" cy="0"/>
          <a:chOff x="0" y="0"/>
          <a:chExt cx="0" cy="0"/>
        </a:xfrm>
      </p:grpSpPr>
      <p:sp>
        <p:nvSpPr>
          <p:cNvPr id="252" name="Google Shape;252;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Extensibility case study</a:t>
            </a:r>
            <a:endParaRPr/>
          </a:p>
        </p:txBody>
      </p:sp>
      <p:sp>
        <p:nvSpPr>
          <p:cNvPr id="253" name="Google Shape;253;p17"/>
          <p:cNvSpPr txBox="1"/>
          <p:nvPr>
            <p:ph idx="1" type="body"/>
          </p:nvPr>
        </p:nvSpPr>
        <p:spPr>
          <a:xfrm>
            <a:off x="838200" y="1825625"/>
            <a:ext cx="10515600" cy="22785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Training very large models (large sparse matrix)</a:t>
            </a:r>
            <a:endParaRPr/>
          </a:p>
          <a:p>
            <a:pPr indent="-342900" lvl="1" marL="914400" rtl="0" algn="l">
              <a:lnSpc>
                <a:spcPct val="90000"/>
              </a:lnSpc>
              <a:spcBef>
                <a:spcPts val="0"/>
              </a:spcBef>
              <a:spcAft>
                <a:spcPts val="0"/>
              </a:spcAft>
              <a:buSzPts val="1800"/>
              <a:buChar char="○"/>
            </a:pPr>
            <a:r>
              <a:rPr lang="en-US">
                <a:latin typeface="Courier New"/>
                <a:ea typeface="Courier New"/>
                <a:cs typeface="Courier New"/>
                <a:sym typeface="Courier New"/>
              </a:rPr>
              <a:t>Gather</a:t>
            </a:r>
            <a:r>
              <a:rPr lang="en-US"/>
              <a:t>: extracts a sparse set of rows from a tensor</a:t>
            </a:r>
            <a:endParaRPr/>
          </a:p>
          <a:p>
            <a:pPr indent="-342900" lvl="1" marL="914400" rtl="0" algn="l">
              <a:lnSpc>
                <a:spcPct val="90000"/>
              </a:lnSpc>
              <a:spcBef>
                <a:spcPts val="0"/>
              </a:spcBef>
              <a:spcAft>
                <a:spcPts val="0"/>
              </a:spcAft>
              <a:buSzPts val="1800"/>
              <a:buChar char="○"/>
            </a:pPr>
            <a:r>
              <a:rPr lang="en-US">
                <a:latin typeface="Courier New"/>
                <a:ea typeface="Courier New"/>
                <a:cs typeface="Courier New"/>
                <a:sym typeface="Courier New"/>
              </a:rPr>
              <a:t>Part</a:t>
            </a:r>
            <a:r>
              <a:rPr lang="en-US"/>
              <a:t>: divides the incoming variable-sized tensors that contain the indices destined for each shard</a:t>
            </a:r>
            <a:endParaRPr/>
          </a:p>
          <a:p>
            <a:pPr indent="-342900" lvl="1" marL="914400" rtl="0" algn="l">
              <a:lnSpc>
                <a:spcPct val="90000"/>
              </a:lnSpc>
              <a:spcBef>
                <a:spcPts val="0"/>
              </a:spcBef>
              <a:spcAft>
                <a:spcPts val="0"/>
              </a:spcAft>
              <a:buSzPts val="1800"/>
              <a:buChar char="○"/>
            </a:pPr>
            <a:r>
              <a:rPr lang="en-US">
                <a:latin typeface="Courier New"/>
                <a:ea typeface="Courier New"/>
                <a:cs typeface="Courier New"/>
                <a:sym typeface="Courier New"/>
              </a:rPr>
              <a:t>Stitch</a:t>
            </a:r>
            <a:r>
              <a:rPr lang="en-US"/>
              <a:t>: reassembles the partial results from each shard into a single result tensor</a:t>
            </a:r>
            <a:endParaRPr/>
          </a:p>
        </p:txBody>
      </p:sp>
      <p:sp>
        <p:nvSpPr>
          <p:cNvPr id="254" name="Google Shape;25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55" name="Google Shape;255;p17"/>
          <p:cNvPicPr preferRelativeResize="0"/>
          <p:nvPr/>
        </p:nvPicPr>
        <p:blipFill rotWithShape="1">
          <a:blip r:embed="rId3">
            <a:alphaModFix/>
          </a:blip>
          <a:srcRect b="0" l="0" r="0" t="0"/>
          <a:stretch/>
        </p:blipFill>
        <p:spPr>
          <a:xfrm>
            <a:off x="3483700" y="4104125"/>
            <a:ext cx="4720573" cy="2449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Fault tolerance</a:t>
            </a:r>
            <a:endParaRPr/>
          </a:p>
        </p:txBody>
      </p:sp>
      <p:sp>
        <p:nvSpPr>
          <p:cNvPr id="262" name="Google Shape;262;p18"/>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User-level checkpointing using </a:t>
            </a:r>
            <a:r>
              <a:rPr lang="en-US">
                <a:latin typeface="Courier New"/>
                <a:ea typeface="Courier New"/>
                <a:cs typeface="Courier New"/>
                <a:sym typeface="Courier New"/>
              </a:rPr>
              <a:t>Save </a:t>
            </a:r>
            <a:r>
              <a:rPr lang="en-US"/>
              <a:t>and </a:t>
            </a:r>
            <a:r>
              <a:rPr lang="en-US">
                <a:latin typeface="Courier New"/>
                <a:ea typeface="Courier New"/>
                <a:cs typeface="Courier New"/>
                <a:sym typeface="Courier New"/>
              </a:rPr>
              <a:t>Restore</a:t>
            </a:r>
            <a:endParaRPr>
              <a:latin typeface="Courier New"/>
              <a:ea typeface="Courier New"/>
              <a:cs typeface="Courier New"/>
              <a:sym typeface="Courier New"/>
            </a:endParaRPr>
          </a:p>
          <a:p>
            <a:pPr indent="-342900" lvl="1" marL="914400" rtl="0" algn="l">
              <a:lnSpc>
                <a:spcPct val="90000"/>
              </a:lnSpc>
              <a:spcBef>
                <a:spcPts val="0"/>
              </a:spcBef>
              <a:spcAft>
                <a:spcPts val="0"/>
              </a:spcAft>
              <a:buSzPts val="1800"/>
              <a:buFont typeface="Gill Sans"/>
              <a:buChar char="○"/>
            </a:pPr>
            <a:r>
              <a:rPr lang="en-US"/>
              <a:t>Run </a:t>
            </a:r>
            <a:r>
              <a:rPr lang="en-US">
                <a:latin typeface="Courier New"/>
                <a:ea typeface="Courier New"/>
                <a:cs typeface="Courier New"/>
                <a:sym typeface="Courier New"/>
              </a:rPr>
              <a:t>Save </a:t>
            </a:r>
            <a:r>
              <a:rPr lang="en-US"/>
              <a:t>periodically to produce a new checkpoint</a:t>
            </a:r>
            <a:endParaRPr/>
          </a:p>
          <a:p>
            <a:pPr indent="-342900" lvl="1" marL="914400" rtl="0" algn="l">
              <a:lnSpc>
                <a:spcPct val="90000"/>
              </a:lnSpc>
              <a:spcBef>
                <a:spcPts val="0"/>
              </a:spcBef>
              <a:spcAft>
                <a:spcPts val="0"/>
              </a:spcAft>
              <a:buSzPts val="1800"/>
              <a:buChar char="○"/>
            </a:pPr>
            <a:r>
              <a:rPr lang="en-US"/>
              <a:t>When the client starts up, it attempts to </a:t>
            </a:r>
            <a:r>
              <a:rPr lang="en-US">
                <a:latin typeface="Courier New"/>
                <a:ea typeface="Courier New"/>
                <a:cs typeface="Courier New"/>
                <a:sym typeface="Courier New"/>
              </a:rPr>
              <a:t>Restore </a:t>
            </a:r>
            <a:r>
              <a:rPr lang="en-US"/>
              <a:t>the latest checkpoint</a:t>
            </a:r>
            <a:endParaRPr/>
          </a:p>
          <a:p>
            <a:pPr indent="0" lvl="0" marL="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Users can customize the checkpoint retention scheme</a:t>
            </a:r>
            <a:endParaRPr/>
          </a:p>
        </p:txBody>
      </p:sp>
      <p:sp>
        <p:nvSpPr>
          <p:cNvPr id="263" name="Google Shape;263;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7cadfdfefc_3_4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800"/>
              <a:buFont typeface="Gill Sans"/>
              <a:buNone/>
            </a:pPr>
            <a:r>
              <a:rPr lang="en-US" sz="4800"/>
              <a:t>TensorFlow</a:t>
            </a:r>
            <a:endParaRPr/>
          </a:p>
        </p:txBody>
      </p:sp>
      <p:sp>
        <p:nvSpPr>
          <p:cNvPr id="103" name="Google Shape;103;g7cadfdfefc_3_40"/>
          <p:cNvSpPr txBox="1"/>
          <p:nvPr>
            <p:ph idx="1" type="body"/>
          </p:nvPr>
        </p:nvSpPr>
        <p:spPr>
          <a:xfrm>
            <a:off x="831850" y="4589463"/>
            <a:ext cx="10515600" cy="1500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800"/>
              <a:buFont typeface="Gill Sans"/>
              <a:buNone/>
            </a:pPr>
            <a:r>
              <a:rPr lang="en-US" sz="4000">
                <a:solidFill>
                  <a:schemeClr val="dk1"/>
                </a:solidFill>
              </a:rPr>
              <a:t>A system for large-scale machine learning</a:t>
            </a:r>
            <a:endParaRPr sz="3600">
              <a:solidFill>
                <a:schemeClr val="dk1"/>
              </a:solidFill>
            </a:endParaRPr>
          </a:p>
        </p:txBody>
      </p:sp>
      <p:sp>
        <p:nvSpPr>
          <p:cNvPr id="104" name="Google Shape;104;g7cadfdfefc_3_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Synchronous replica coordination</a:t>
            </a:r>
            <a:endParaRPr/>
          </a:p>
        </p:txBody>
      </p:sp>
      <p:sp>
        <p:nvSpPr>
          <p:cNvPr id="270" name="Google Shape;270;p19"/>
          <p:cNvSpPr txBox="1"/>
          <p:nvPr>
            <p:ph idx="1" type="body"/>
          </p:nvPr>
        </p:nvSpPr>
        <p:spPr>
          <a:xfrm>
            <a:off x="838200" y="1825625"/>
            <a:ext cx="10515600" cy="3767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a:t>TensorFlow provides both asynchronous parameter updates and synchronous parameter updates</a:t>
            </a:r>
            <a:endParaRPr/>
          </a:p>
        </p:txBody>
      </p:sp>
      <p:sp>
        <p:nvSpPr>
          <p:cNvPr id="271" name="Google Shape;271;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72" name="Google Shape;272;p19"/>
          <p:cNvSpPr txBox="1"/>
          <p:nvPr/>
        </p:nvSpPr>
        <p:spPr>
          <a:xfrm>
            <a:off x="-1070000" y="5723350"/>
            <a:ext cx="5359800" cy="62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7" name="Shape 277"/>
        <p:cNvGrpSpPr/>
        <p:nvPr/>
      </p:nvGrpSpPr>
      <p:grpSpPr>
        <a:xfrm>
          <a:off x="0" y="0"/>
          <a:ext cx="0" cy="0"/>
          <a:chOff x="0" y="0"/>
          <a:chExt cx="0" cy="0"/>
        </a:xfrm>
      </p:grpSpPr>
      <p:sp>
        <p:nvSpPr>
          <p:cNvPr id="278" name="Google Shape;278;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Synchronous replica coordination</a:t>
            </a:r>
            <a:endParaRPr/>
          </a:p>
        </p:txBody>
      </p:sp>
      <p:sp>
        <p:nvSpPr>
          <p:cNvPr id="279" name="Google Shape;279;p20"/>
          <p:cNvSpPr txBox="1"/>
          <p:nvPr>
            <p:ph idx="1" type="body"/>
          </p:nvPr>
        </p:nvSpPr>
        <p:spPr>
          <a:xfrm>
            <a:off x="838200" y="1825625"/>
            <a:ext cx="56199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Asynchronous:</a:t>
            </a:r>
            <a:endParaRPr/>
          </a:p>
          <a:p>
            <a:pPr indent="-342900" lvl="1" marL="914400" rtl="0" algn="l">
              <a:lnSpc>
                <a:spcPct val="90000"/>
              </a:lnSpc>
              <a:spcBef>
                <a:spcPts val="0"/>
              </a:spcBef>
              <a:spcAft>
                <a:spcPts val="0"/>
              </a:spcAft>
              <a:buSzPts val="1800"/>
              <a:buChar char="○"/>
            </a:pPr>
            <a:r>
              <a:rPr lang="en-US"/>
              <a:t>Pro: ensure high utilization</a:t>
            </a:r>
            <a:endParaRPr/>
          </a:p>
          <a:p>
            <a:pPr indent="-342900" lvl="1" marL="914400" rtl="0" algn="l">
              <a:lnSpc>
                <a:spcPct val="90000"/>
              </a:lnSpc>
              <a:spcBef>
                <a:spcPts val="0"/>
              </a:spcBef>
              <a:spcAft>
                <a:spcPts val="0"/>
              </a:spcAft>
              <a:buSzPts val="1800"/>
              <a:buChar char="○"/>
            </a:pPr>
            <a:r>
              <a:rPr lang="en-US"/>
              <a:t>Con: Use stale parameter values, making each step less effective</a:t>
            </a:r>
            <a:endParaRPr/>
          </a:p>
          <a:p>
            <a:pPr indent="0" lvl="0" marL="9144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Synchronous:</a:t>
            </a:r>
            <a:endParaRPr/>
          </a:p>
          <a:p>
            <a:pPr indent="-342900" lvl="1" marL="914400" rtl="0" algn="l">
              <a:lnSpc>
                <a:spcPct val="90000"/>
              </a:lnSpc>
              <a:spcBef>
                <a:spcPts val="0"/>
              </a:spcBef>
              <a:spcAft>
                <a:spcPts val="0"/>
              </a:spcAft>
              <a:buSzPts val="1800"/>
              <a:buChar char="○"/>
            </a:pPr>
            <a:r>
              <a:rPr lang="en-US"/>
              <a:t>Pro: Accumulates updates from all workers before applying them</a:t>
            </a:r>
            <a:endParaRPr/>
          </a:p>
          <a:p>
            <a:pPr indent="-342900" lvl="1" marL="914400" rtl="0" algn="l">
              <a:lnSpc>
                <a:spcPct val="90000"/>
              </a:lnSpc>
              <a:spcBef>
                <a:spcPts val="0"/>
              </a:spcBef>
              <a:spcAft>
                <a:spcPts val="0"/>
              </a:spcAft>
              <a:buSzPts val="1800"/>
              <a:buChar char="○"/>
            </a:pPr>
            <a:r>
              <a:rPr lang="en-US"/>
              <a:t>Con: Slow</a:t>
            </a:r>
            <a:endParaRPr/>
          </a:p>
        </p:txBody>
      </p:sp>
      <p:sp>
        <p:nvSpPr>
          <p:cNvPr id="280" name="Google Shape;280;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81" name="Google Shape;281;p20"/>
          <p:cNvPicPr preferRelativeResize="0"/>
          <p:nvPr/>
        </p:nvPicPr>
        <p:blipFill rotWithShape="1">
          <a:blip r:embed="rId3">
            <a:alphaModFix/>
          </a:blip>
          <a:srcRect b="0" l="0" r="0" t="0"/>
          <a:stretch/>
        </p:blipFill>
        <p:spPr>
          <a:xfrm>
            <a:off x="6458100" y="1899050"/>
            <a:ext cx="1238250" cy="2105025"/>
          </a:xfrm>
          <a:prstGeom prst="rect">
            <a:avLst/>
          </a:prstGeom>
          <a:noFill/>
          <a:ln>
            <a:noFill/>
          </a:ln>
        </p:spPr>
      </p:pic>
      <p:pic>
        <p:nvPicPr>
          <p:cNvPr id="282" name="Google Shape;282;p20"/>
          <p:cNvPicPr preferRelativeResize="0"/>
          <p:nvPr/>
        </p:nvPicPr>
        <p:blipFill rotWithShape="1">
          <a:blip r:embed="rId4">
            <a:alphaModFix/>
          </a:blip>
          <a:srcRect b="0" l="0" r="0" t="0"/>
          <a:stretch/>
        </p:blipFill>
        <p:spPr>
          <a:xfrm>
            <a:off x="7696350" y="1690826"/>
            <a:ext cx="4431914" cy="2391400"/>
          </a:xfrm>
          <a:prstGeom prst="rect">
            <a:avLst/>
          </a:prstGeom>
          <a:noFill/>
          <a:ln>
            <a:noFill/>
          </a:ln>
        </p:spPr>
      </p:pic>
      <p:pic>
        <p:nvPicPr>
          <p:cNvPr id="283" name="Google Shape;283;p20"/>
          <p:cNvPicPr preferRelativeResize="0"/>
          <p:nvPr/>
        </p:nvPicPr>
        <p:blipFill rotWithShape="1">
          <a:blip r:embed="rId3">
            <a:alphaModFix/>
          </a:blip>
          <a:srcRect b="0" l="0" r="0" t="0"/>
          <a:stretch/>
        </p:blipFill>
        <p:spPr>
          <a:xfrm>
            <a:off x="6563975" y="4251325"/>
            <a:ext cx="1238250" cy="2105025"/>
          </a:xfrm>
          <a:prstGeom prst="rect">
            <a:avLst/>
          </a:prstGeom>
          <a:noFill/>
          <a:ln>
            <a:noFill/>
          </a:ln>
        </p:spPr>
      </p:pic>
      <p:pic>
        <p:nvPicPr>
          <p:cNvPr id="284" name="Google Shape;284;p20"/>
          <p:cNvPicPr preferRelativeResize="0"/>
          <p:nvPr/>
        </p:nvPicPr>
        <p:blipFill rotWithShape="1">
          <a:blip r:embed="rId5">
            <a:alphaModFix/>
          </a:blip>
          <a:srcRect b="0" l="0" r="0" t="0"/>
          <a:stretch/>
        </p:blipFill>
        <p:spPr>
          <a:xfrm>
            <a:off x="7908100" y="4082213"/>
            <a:ext cx="4109451" cy="227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9" name="Shape 289"/>
        <p:cNvGrpSpPr/>
        <p:nvPr/>
      </p:nvGrpSpPr>
      <p:grpSpPr>
        <a:xfrm>
          <a:off x="0" y="0"/>
          <a:ext cx="0" cy="0"/>
          <a:chOff x="0" y="0"/>
          <a:chExt cx="0" cy="0"/>
        </a:xfrm>
      </p:grpSpPr>
      <p:sp>
        <p:nvSpPr>
          <p:cNvPr id="290" name="Google Shape;290;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Synchronous replica coordination</a:t>
            </a:r>
            <a:endParaRPr/>
          </a:p>
        </p:txBody>
      </p:sp>
      <p:sp>
        <p:nvSpPr>
          <p:cNvPr id="291" name="Google Shape;291;p21"/>
          <p:cNvSpPr txBox="1"/>
          <p:nvPr>
            <p:ph idx="1" type="body"/>
          </p:nvPr>
        </p:nvSpPr>
        <p:spPr>
          <a:xfrm>
            <a:off x="838200" y="1825625"/>
            <a:ext cx="10515600" cy="17481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To mitigate stragglers, TensorFlow implements backup workers.</a:t>
            </a:r>
            <a:endParaRPr/>
          </a:p>
          <a:p>
            <a:pPr indent="-342900" lvl="1" marL="914400" rtl="0" algn="l">
              <a:lnSpc>
                <a:spcPct val="90000"/>
              </a:lnSpc>
              <a:spcBef>
                <a:spcPts val="0"/>
              </a:spcBef>
              <a:spcAft>
                <a:spcPts val="0"/>
              </a:spcAft>
              <a:buSzPts val="1800"/>
              <a:buChar char="○"/>
            </a:pPr>
            <a:r>
              <a:rPr lang="en-US"/>
              <a:t>Run proactively</a:t>
            </a:r>
            <a:endParaRPr/>
          </a:p>
        </p:txBody>
      </p:sp>
      <p:sp>
        <p:nvSpPr>
          <p:cNvPr id="292" name="Google Shape;29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93" name="Google Shape;293;p21"/>
          <p:cNvPicPr preferRelativeResize="0"/>
          <p:nvPr/>
        </p:nvPicPr>
        <p:blipFill rotWithShape="1">
          <a:blip r:embed="rId3">
            <a:alphaModFix/>
          </a:blip>
          <a:srcRect b="0" l="0" r="0" t="0"/>
          <a:stretch/>
        </p:blipFill>
        <p:spPr>
          <a:xfrm>
            <a:off x="5177275" y="3573725"/>
            <a:ext cx="3794529" cy="2979475"/>
          </a:xfrm>
          <a:prstGeom prst="rect">
            <a:avLst/>
          </a:prstGeom>
          <a:noFill/>
          <a:ln>
            <a:noFill/>
          </a:ln>
        </p:spPr>
      </p:pic>
      <p:pic>
        <p:nvPicPr>
          <p:cNvPr id="294" name="Google Shape;294;p21"/>
          <p:cNvPicPr preferRelativeResize="0"/>
          <p:nvPr/>
        </p:nvPicPr>
        <p:blipFill rotWithShape="1">
          <a:blip r:embed="rId4">
            <a:alphaModFix/>
          </a:blip>
          <a:srcRect b="0" l="0" r="0" t="0"/>
          <a:stretch/>
        </p:blipFill>
        <p:spPr>
          <a:xfrm>
            <a:off x="3963750" y="3573725"/>
            <a:ext cx="1213525" cy="2979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3"/>
          <p:cNvSpPr/>
          <p:nvPr/>
        </p:nvSpPr>
        <p:spPr>
          <a:xfrm>
            <a:off x="899025" y="1436475"/>
            <a:ext cx="3631200" cy="4697100"/>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Implementation overview</a:t>
            </a:r>
            <a:endParaRPr/>
          </a:p>
        </p:txBody>
      </p:sp>
      <p:sp>
        <p:nvSpPr>
          <p:cNvPr id="302" name="Google Shape;30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03" name="Google Shape;303;p23"/>
          <p:cNvSpPr txBox="1"/>
          <p:nvPr/>
        </p:nvSpPr>
        <p:spPr>
          <a:xfrm>
            <a:off x="1452175" y="1657775"/>
            <a:ext cx="3295800" cy="9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Gill Sans"/>
                <a:ea typeface="Gill Sans"/>
                <a:cs typeface="Gill Sans"/>
                <a:sym typeface="Gill Sans"/>
              </a:rPr>
              <a:t>User level code</a:t>
            </a:r>
            <a:endParaRPr b="0" i="0" sz="3000" u="none" cap="none" strike="noStrike">
              <a:solidFill>
                <a:srgbClr val="000000"/>
              </a:solidFill>
              <a:latin typeface="Gill Sans"/>
              <a:ea typeface="Gill Sans"/>
              <a:cs typeface="Gill Sans"/>
              <a:sym typeface="Gill Sans"/>
            </a:endParaRPr>
          </a:p>
        </p:txBody>
      </p:sp>
      <p:sp>
        <p:nvSpPr>
          <p:cNvPr id="304" name="Google Shape;304;p23"/>
          <p:cNvSpPr txBox="1"/>
          <p:nvPr/>
        </p:nvSpPr>
        <p:spPr>
          <a:xfrm>
            <a:off x="2014650" y="3207000"/>
            <a:ext cx="1184100" cy="66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Gill Sans"/>
                <a:ea typeface="Gill Sans"/>
                <a:cs typeface="Gill Sans"/>
                <a:sym typeface="Gill Sans"/>
              </a:rPr>
              <a:t>C API</a:t>
            </a:r>
            <a:endParaRPr b="0" i="0" sz="3000" u="none" cap="none" strike="noStrike">
              <a:solidFill>
                <a:srgbClr val="000000"/>
              </a:solidFill>
              <a:latin typeface="Gill Sans"/>
              <a:ea typeface="Gill Sans"/>
              <a:cs typeface="Gill Sans"/>
              <a:sym typeface="Gill Sans"/>
            </a:endParaRPr>
          </a:p>
        </p:txBody>
      </p:sp>
      <p:sp>
        <p:nvSpPr>
          <p:cNvPr id="305" name="Google Shape;305;p23"/>
          <p:cNvSpPr txBox="1"/>
          <p:nvPr/>
        </p:nvSpPr>
        <p:spPr>
          <a:xfrm>
            <a:off x="1333775" y="4894350"/>
            <a:ext cx="2970300" cy="112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Gill Sans"/>
                <a:ea typeface="Gill Sans"/>
                <a:cs typeface="Gill Sans"/>
                <a:sym typeface="Gill Sans"/>
              </a:rPr>
              <a:t>Core Tensorflow library</a:t>
            </a:r>
            <a:endParaRPr b="0" i="0" sz="30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Gill Sans"/>
              <a:ea typeface="Gill Sans"/>
              <a:cs typeface="Gill Sans"/>
              <a:sym typeface="Gill Sans"/>
            </a:endParaRPr>
          </a:p>
        </p:txBody>
      </p:sp>
      <p:cxnSp>
        <p:nvCxnSpPr>
          <p:cNvPr id="306" name="Google Shape;306;p23"/>
          <p:cNvCxnSpPr>
            <a:endCxn id="304" idx="0"/>
          </p:cNvCxnSpPr>
          <p:nvPr/>
        </p:nvCxnSpPr>
        <p:spPr>
          <a:xfrm>
            <a:off x="2606700" y="2220300"/>
            <a:ext cx="0" cy="986700"/>
          </a:xfrm>
          <a:prstGeom prst="straightConnector1">
            <a:avLst/>
          </a:prstGeom>
          <a:noFill/>
          <a:ln cap="flat" cmpd="sng" w="28575">
            <a:solidFill>
              <a:schemeClr val="dk2"/>
            </a:solidFill>
            <a:prstDash val="solid"/>
            <a:round/>
            <a:headEnd len="sm" w="sm" type="none"/>
            <a:tailEnd len="med" w="med" type="triangle"/>
          </a:ln>
        </p:spPr>
      </p:cxnSp>
      <p:cxnSp>
        <p:nvCxnSpPr>
          <p:cNvPr id="307" name="Google Shape;307;p23"/>
          <p:cNvCxnSpPr>
            <a:stCxn id="304" idx="2"/>
          </p:cNvCxnSpPr>
          <p:nvPr/>
        </p:nvCxnSpPr>
        <p:spPr>
          <a:xfrm>
            <a:off x="2606700" y="3873000"/>
            <a:ext cx="9900" cy="922800"/>
          </a:xfrm>
          <a:prstGeom prst="straightConnector1">
            <a:avLst/>
          </a:prstGeom>
          <a:noFill/>
          <a:ln cap="flat" cmpd="sng" w="28575">
            <a:solidFill>
              <a:schemeClr val="dk2"/>
            </a:solidFill>
            <a:prstDash val="solid"/>
            <a:round/>
            <a:headEnd len="sm" w="sm" type="none"/>
            <a:tailEnd len="med" w="med" type="triangle"/>
          </a:ln>
        </p:spPr>
      </p:cxnSp>
      <p:cxnSp>
        <p:nvCxnSpPr>
          <p:cNvPr id="308" name="Google Shape;308;p23"/>
          <p:cNvCxnSpPr/>
          <p:nvPr/>
        </p:nvCxnSpPr>
        <p:spPr>
          <a:xfrm>
            <a:off x="5091700" y="2664250"/>
            <a:ext cx="1263000" cy="0"/>
          </a:xfrm>
          <a:prstGeom prst="straightConnector1">
            <a:avLst/>
          </a:prstGeom>
          <a:noFill/>
          <a:ln cap="flat" cmpd="sng" w="28575">
            <a:solidFill>
              <a:schemeClr val="dk2"/>
            </a:solidFill>
            <a:prstDash val="solid"/>
            <a:round/>
            <a:headEnd len="sm" w="sm" type="none"/>
            <a:tailEnd len="med" w="med" type="triangle"/>
          </a:ln>
        </p:spPr>
      </p:cxnSp>
      <p:cxnSp>
        <p:nvCxnSpPr>
          <p:cNvPr id="309" name="Google Shape;309;p23"/>
          <p:cNvCxnSpPr/>
          <p:nvPr/>
        </p:nvCxnSpPr>
        <p:spPr>
          <a:xfrm>
            <a:off x="5091700" y="3429000"/>
            <a:ext cx="1263000" cy="0"/>
          </a:xfrm>
          <a:prstGeom prst="straightConnector1">
            <a:avLst/>
          </a:prstGeom>
          <a:noFill/>
          <a:ln cap="flat" cmpd="sng" w="28575">
            <a:solidFill>
              <a:schemeClr val="dk2"/>
            </a:solidFill>
            <a:prstDash val="solid"/>
            <a:round/>
            <a:headEnd len="sm" w="sm" type="none"/>
            <a:tailEnd len="med" w="med" type="triangle"/>
          </a:ln>
        </p:spPr>
      </p:cxnSp>
      <p:cxnSp>
        <p:nvCxnSpPr>
          <p:cNvPr id="310" name="Google Shape;310;p23"/>
          <p:cNvCxnSpPr/>
          <p:nvPr/>
        </p:nvCxnSpPr>
        <p:spPr>
          <a:xfrm>
            <a:off x="5091700" y="4163600"/>
            <a:ext cx="1263000" cy="0"/>
          </a:xfrm>
          <a:prstGeom prst="straightConnector1">
            <a:avLst/>
          </a:prstGeom>
          <a:noFill/>
          <a:ln cap="flat" cmpd="sng" w="28575">
            <a:solidFill>
              <a:schemeClr val="dk2"/>
            </a:solidFill>
            <a:prstDash val="solid"/>
            <a:round/>
            <a:headEnd len="sm" w="sm" type="none"/>
            <a:tailEnd len="med" w="med" type="triangle"/>
          </a:ln>
        </p:spPr>
      </p:cxnSp>
      <p:pic>
        <p:nvPicPr>
          <p:cNvPr id="311" name="Google Shape;311;p23"/>
          <p:cNvPicPr preferRelativeResize="0"/>
          <p:nvPr/>
        </p:nvPicPr>
        <p:blipFill rotWithShape="1">
          <a:blip r:embed="rId3">
            <a:alphaModFix/>
          </a:blip>
          <a:srcRect b="0" l="0" r="0" t="0"/>
          <a:stretch/>
        </p:blipFill>
        <p:spPr>
          <a:xfrm>
            <a:off x="6469350" y="1436475"/>
            <a:ext cx="5304956" cy="469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6" name="Shape 316"/>
        <p:cNvGrpSpPr/>
        <p:nvPr/>
      </p:nvGrpSpPr>
      <p:grpSpPr>
        <a:xfrm>
          <a:off x="0" y="0"/>
          <a:ext cx="0" cy="0"/>
          <a:chOff x="0" y="0"/>
          <a:chExt cx="0" cy="0"/>
        </a:xfrm>
      </p:grpSpPr>
      <p:sp>
        <p:nvSpPr>
          <p:cNvPr id="317" name="Google Shape;317;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Implementation Core Runtime</a:t>
            </a:r>
            <a:endParaRPr/>
          </a:p>
        </p:txBody>
      </p:sp>
      <p:sp>
        <p:nvSpPr>
          <p:cNvPr id="318" name="Google Shape;31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19" name="Google Shape;319;p24"/>
          <p:cNvSpPr txBox="1"/>
          <p:nvPr/>
        </p:nvSpPr>
        <p:spPr>
          <a:xfrm>
            <a:off x="883675" y="1689275"/>
            <a:ext cx="10298700" cy="41904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Gill Sans"/>
              <a:buChar char="●"/>
            </a:pPr>
            <a:r>
              <a:rPr i="0" lang="en-US" sz="2800" u="none" cap="none" strike="noStrike">
                <a:solidFill>
                  <a:srgbClr val="000000"/>
                </a:solidFill>
                <a:latin typeface="Gill Sans"/>
                <a:ea typeface="Gill Sans"/>
                <a:cs typeface="Gill Sans"/>
                <a:sym typeface="Gill Sans"/>
              </a:rPr>
              <a:t>Distributed master</a:t>
            </a:r>
            <a:endParaRPr sz="28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Translates user request into execution</a:t>
            </a:r>
            <a:endParaRPr sz="24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Prunes and partitions graph to obtain subgraphs</a:t>
            </a:r>
            <a:endParaRPr sz="24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Caches and reuses subgraphs </a:t>
            </a:r>
            <a:endParaRPr i="0" sz="24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2400">
              <a:latin typeface="Gill Sans"/>
              <a:ea typeface="Gill Sans"/>
              <a:cs typeface="Gill Sans"/>
              <a:sym typeface="Gill Sans"/>
            </a:endParaRPr>
          </a:p>
          <a:p>
            <a:pPr indent="-406400" lvl="0" marL="457200" marR="0" rtl="0" algn="l">
              <a:lnSpc>
                <a:spcPct val="100000"/>
              </a:lnSpc>
              <a:spcBef>
                <a:spcPts val="0"/>
              </a:spcBef>
              <a:spcAft>
                <a:spcPts val="0"/>
              </a:spcAft>
              <a:buClr>
                <a:srgbClr val="000000"/>
              </a:buClr>
              <a:buSzPts val="2800"/>
              <a:buFont typeface="Gill Sans"/>
              <a:buChar char="●"/>
            </a:pPr>
            <a:r>
              <a:rPr i="0" lang="en-US" sz="2800" u="none" cap="none" strike="noStrike">
                <a:solidFill>
                  <a:srgbClr val="000000"/>
                </a:solidFill>
                <a:latin typeface="Gill Sans"/>
                <a:ea typeface="Gill Sans"/>
                <a:cs typeface="Gill Sans"/>
                <a:sym typeface="Gill Sans"/>
              </a:rPr>
              <a:t>Dataflow executor</a:t>
            </a:r>
            <a:endParaRPr sz="28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Handles requests and schedules execution of kernels </a:t>
            </a:r>
            <a:endParaRPr sz="24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Dispatches kernels to local devices </a:t>
            </a:r>
            <a:endParaRPr sz="24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Runs kernels in parallel </a:t>
            </a:r>
            <a:endParaRPr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4" name="Shape 324"/>
        <p:cNvGrpSpPr/>
        <p:nvPr/>
      </p:nvGrpSpPr>
      <p:grpSpPr>
        <a:xfrm>
          <a:off x="0" y="0"/>
          <a:ext cx="0" cy="0"/>
          <a:chOff x="0" y="0"/>
          <a:chExt cx="0" cy="0"/>
        </a:xfrm>
      </p:grpSpPr>
      <p:sp>
        <p:nvSpPr>
          <p:cNvPr id="325" name="Google Shape;325;g7cb66acf5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Implementation Core Runtime</a:t>
            </a:r>
            <a:endParaRPr/>
          </a:p>
        </p:txBody>
      </p:sp>
      <p:sp>
        <p:nvSpPr>
          <p:cNvPr id="326" name="Google Shape;326;g7cb66acf53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27" name="Google Shape;327;g7cb66acf53_0_0"/>
          <p:cNvSpPr txBox="1"/>
          <p:nvPr/>
        </p:nvSpPr>
        <p:spPr>
          <a:xfrm>
            <a:off x="883675" y="1689275"/>
            <a:ext cx="10298700" cy="41904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Gill Sans"/>
              <a:buChar char="●"/>
            </a:pPr>
            <a:r>
              <a:rPr i="0" lang="en-US" sz="2800" u="none" cap="none" strike="noStrike">
                <a:solidFill>
                  <a:srgbClr val="000000"/>
                </a:solidFill>
                <a:latin typeface="Gill Sans"/>
                <a:ea typeface="Gill Sans"/>
                <a:cs typeface="Gill Sans"/>
                <a:sym typeface="Gill Sans"/>
              </a:rPr>
              <a:t>Distributed master</a:t>
            </a:r>
            <a:endParaRPr sz="28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Translates user request into execution</a:t>
            </a:r>
            <a:endParaRPr sz="24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Prunes and partitions graph to obtain subgraphs</a:t>
            </a:r>
            <a:endParaRPr sz="24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Caches and reuses subgraphs </a:t>
            </a:r>
            <a:endParaRPr i="0" sz="24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2400">
              <a:latin typeface="Gill Sans"/>
              <a:ea typeface="Gill Sans"/>
              <a:cs typeface="Gill Sans"/>
              <a:sym typeface="Gill Sans"/>
            </a:endParaRPr>
          </a:p>
          <a:p>
            <a:pPr indent="-406400" lvl="0" marL="457200" marR="0" rtl="0" algn="l">
              <a:lnSpc>
                <a:spcPct val="100000"/>
              </a:lnSpc>
              <a:spcBef>
                <a:spcPts val="0"/>
              </a:spcBef>
              <a:spcAft>
                <a:spcPts val="0"/>
              </a:spcAft>
              <a:buClr>
                <a:srgbClr val="000000"/>
              </a:buClr>
              <a:buSzPts val="2800"/>
              <a:buFont typeface="Gill Sans"/>
              <a:buChar char="●"/>
            </a:pPr>
            <a:r>
              <a:rPr i="0" lang="en-US" sz="2800" u="none" cap="none" strike="noStrike">
                <a:solidFill>
                  <a:srgbClr val="000000"/>
                </a:solidFill>
                <a:latin typeface="Gill Sans"/>
                <a:ea typeface="Gill Sans"/>
                <a:cs typeface="Gill Sans"/>
                <a:sym typeface="Gill Sans"/>
              </a:rPr>
              <a:t>Dataflow executor</a:t>
            </a:r>
            <a:endParaRPr sz="28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Handles requests and schedules execution of kernels </a:t>
            </a:r>
            <a:endParaRPr sz="24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Dispatches kernels to local devices </a:t>
            </a:r>
            <a:endParaRPr sz="2400">
              <a:latin typeface="Gill Sans"/>
              <a:ea typeface="Gill Sans"/>
              <a:cs typeface="Gill Sans"/>
              <a:sym typeface="Gill Sans"/>
            </a:endParaRPr>
          </a:p>
          <a:p>
            <a:pPr indent="-381000" lvl="1" marL="914400" marR="0" rtl="0" algn="l">
              <a:lnSpc>
                <a:spcPct val="100000"/>
              </a:lnSpc>
              <a:spcBef>
                <a:spcPts val="0"/>
              </a:spcBef>
              <a:spcAft>
                <a:spcPts val="0"/>
              </a:spcAft>
              <a:buClr>
                <a:srgbClr val="000000"/>
              </a:buClr>
              <a:buSzPts val="2400"/>
              <a:buFont typeface="Gill Sans"/>
              <a:buChar char="○"/>
            </a:pPr>
            <a:r>
              <a:rPr i="0" lang="en-US" sz="2400" u="none" cap="none" strike="noStrike">
                <a:solidFill>
                  <a:srgbClr val="000000"/>
                </a:solidFill>
                <a:latin typeface="Gill Sans"/>
                <a:ea typeface="Gill Sans"/>
                <a:cs typeface="Gill Sans"/>
                <a:sym typeface="Gill Sans"/>
              </a:rPr>
              <a:t>Runs kernels in parallel </a:t>
            </a:r>
            <a:endParaRPr i="0" sz="2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Implementation details</a:t>
            </a:r>
            <a:endParaRPr/>
          </a:p>
        </p:txBody>
      </p:sp>
      <p:sp>
        <p:nvSpPr>
          <p:cNvPr id="334" name="Google Shape;334;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35" name="Google Shape;335;p26"/>
          <p:cNvSpPr txBox="1"/>
          <p:nvPr>
            <p:ph idx="1" type="body"/>
          </p:nvPr>
        </p:nvSpPr>
        <p:spPr>
          <a:xfrm>
            <a:off x="699850" y="1459200"/>
            <a:ext cx="10515600" cy="4806600"/>
          </a:xfrm>
          <a:prstGeom prst="rect">
            <a:avLst/>
          </a:prstGeom>
          <a:noFill/>
          <a:ln>
            <a:noFill/>
          </a:ln>
        </p:spPr>
        <p:txBody>
          <a:bodyPr anchorCtr="0" anchor="ctr" bIns="45700" lIns="91425" spcFirstLastPara="1" rIns="91425" wrap="square" tIns="45700">
            <a:noAutofit/>
          </a:bodyPr>
          <a:lstStyle/>
          <a:p>
            <a:pPr indent="-406400" lvl="0" marL="457200" marR="0" rtl="0" algn="l">
              <a:lnSpc>
                <a:spcPct val="90000"/>
              </a:lnSpc>
              <a:spcBef>
                <a:spcPts val="0"/>
              </a:spcBef>
              <a:spcAft>
                <a:spcPts val="0"/>
              </a:spcAft>
              <a:buSzPts val="2800"/>
              <a:buChar char="●"/>
            </a:pPr>
            <a:r>
              <a:rPr lang="en-US"/>
              <a:t>User level code features described previously</a:t>
            </a:r>
            <a:endParaRPr/>
          </a:p>
          <a:p>
            <a:pPr indent="-381000" lvl="1" marL="914400" marR="0" rtl="0" algn="l">
              <a:lnSpc>
                <a:spcPct val="90000"/>
              </a:lnSpc>
              <a:spcBef>
                <a:spcPts val="0"/>
              </a:spcBef>
              <a:spcAft>
                <a:spcPts val="0"/>
              </a:spcAft>
              <a:buSzPts val="2400"/>
              <a:buChar char="○"/>
            </a:pPr>
            <a:r>
              <a:rPr lang="en-US"/>
              <a:t>User composes higher standard operations to build higher-level abstractions </a:t>
            </a:r>
            <a:endParaRPr/>
          </a:p>
          <a:p>
            <a:pPr indent="-381000" lvl="1" marL="914400" marR="0" rtl="0" algn="l">
              <a:lnSpc>
                <a:spcPct val="90000"/>
              </a:lnSpc>
              <a:spcBef>
                <a:spcPts val="0"/>
              </a:spcBef>
              <a:spcAft>
                <a:spcPts val="0"/>
              </a:spcAft>
              <a:buSzPts val="2400"/>
              <a:buChar char="○"/>
            </a:pPr>
            <a:r>
              <a:rPr lang="en-US"/>
              <a:t>Neural network layers, optimization algorithms</a:t>
            </a:r>
            <a:endParaRPr/>
          </a:p>
          <a:p>
            <a:pPr indent="-381000" lvl="1" marL="914400" marR="0" rtl="0" algn="l">
              <a:lnSpc>
                <a:spcPct val="90000"/>
              </a:lnSpc>
              <a:spcBef>
                <a:spcPts val="0"/>
              </a:spcBef>
              <a:spcAft>
                <a:spcPts val="0"/>
              </a:spcAft>
              <a:buSzPts val="2400"/>
              <a:buChar char="○"/>
            </a:pPr>
            <a:r>
              <a:rPr lang="en-US"/>
              <a:t>Sharded embedding computations</a:t>
            </a:r>
            <a:endParaRPr sz="2400"/>
          </a:p>
          <a:p>
            <a:pPr indent="-419100" lvl="0" marL="457200" marR="0" rtl="0" algn="l">
              <a:lnSpc>
                <a:spcPct val="90000"/>
              </a:lnSpc>
              <a:spcBef>
                <a:spcPts val="0"/>
              </a:spcBef>
              <a:spcAft>
                <a:spcPts val="0"/>
              </a:spcAft>
              <a:buSzPts val="3000"/>
              <a:buChar char="●"/>
            </a:pPr>
            <a:r>
              <a:rPr lang="en-US" sz="3000"/>
              <a:t>Supports multiple client languages</a:t>
            </a:r>
            <a:endParaRPr sz="3000"/>
          </a:p>
          <a:p>
            <a:pPr indent="-381000" lvl="1" marL="914400" marR="0" rtl="0" algn="l">
              <a:lnSpc>
                <a:spcPct val="90000"/>
              </a:lnSpc>
              <a:spcBef>
                <a:spcPts val="0"/>
              </a:spcBef>
              <a:spcAft>
                <a:spcPts val="0"/>
              </a:spcAft>
              <a:buSzPts val="2400"/>
              <a:buChar char="○"/>
            </a:pPr>
            <a:r>
              <a:rPr lang="en-US"/>
              <a:t>Key: port established features to C++ to optimize implementation from all client languages</a:t>
            </a:r>
            <a:endParaRPr/>
          </a:p>
          <a:p>
            <a:pPr indent="-381000" lvl="1" marL="914400" marR="0" rtl="0" algn="l">
              <a:lnSpc>
                <a:spcPct val="90000"/>
              </a:lnSpc>
              <a:spcBef>
                <a:spcPts val="0"/>
              </a:spcBef>
              <a:spcAft>
                <a:spcPts val="0"/>
              </a:spcAft>
              <a:buSzPts val="2400"/>
              <a:buChar char="○"/>
            </a:pPr>
            <a:r>
              <a:rPr lang="en-US"/>
              <a:t>Can register additional efficient kernels in C++</a:t>
            </a:r>
            <a:endParaRPr/>
          </a:p>
          <a:p>
            <a:pPr indent="-406400" lvl="0" marL="457200" rtl="0" algn="l">
              <a:spcBef>
                <a:spcPts val="0"/>
              </a:spcBef>
              <a:spcAft>
                <a:spcPts val="0"/>
              </a:spcAft>
              <a:buSzPts val="2800"/>
              <a:buChar char="●"/>
            </a:pPr>
            <a:r>
              <a:rPr lang="en-US"/>
              <a:t>Most of the operation kernels are implemented using Eigen: Tensor, which uses C++ templates to to generate efficient parallel code for multi core CPU and GPUs </a:t>
            </a:r>
            <a:endParaRPr sz="2800"/>
          </a:p>
          <a:p>
            <a:pPr indent="0" lvl="0" marL="0" marR="0" rtl="0" algn="l">
              <a:lnSpc>
                <a:spcPct val="9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Difference with related work</a:t>
            </a:r>
            <a:endParaRPr/>
          </a:p>
        </p:txBody>
      </p:sp>
      <p:sp>
        <p:nvSpPr>
          <p:cNvPr id="342" name="Google Shape;342;p27"/>
          <p:cNvSpPr txBox="1"/>
          <p:nvPr>
            <p:ph idx="1" type="body"/>
          </p:nvPr>
        </p:nvSpPr>
        <p:spPr>
          <a:xfrm>
            <a:off x="779000" y="1490125"/>
            <a:ext cx="10515600" cy="4351200"/>
          </a:xfrm>
          <a:prstGeom prst="rect">
            <a:avLst/>
          </a:prstGeom>
          <a:noFill/>
          <a:ln>
            <a:noFill/>
          </a:ln>
        </p:spPr>
        <p:txBody>
          <a:bodyPr anchorCtr="0" anchor="ctr"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en-US"/>
              <a:t>Mainly developed from DistBelief</a:t>
            </a:r>
            <a:endParaRPr/>
          </a:p>
          <a:p>
            <a:pPr indent="-381000" lvl="1" marL="914400" rtl="0" algn="l">
              <a:lnSpc>
                <a:spcPct val="90000"/>
              </a:lnSpc>
              <a:spcBef>
                <a:spcPts val="0"/>
              </a:spcBef>
              <a:spcAft>
                <a:spcPts val="0"/>
              </a:spcAft>
              <a:buSzPts val="2400"/>
              <a:buChar char="○"/>
            </a:pPr>
            <a:r>
              <a:rPr lang="en-US"/>
              <a:t>Implemented layers in C++</a:t>
            </a:r>
            <a:endParaRPr/>
          </a:p>
          <a:p>
            <a:pPr indent="-381000" lvl="1" marL="914400" rtl="0" algn="l">
              <a:lnSpc>
                <a:spcPct val="90000"/>
              </a:lnSpc>
              <a:spcBef>
                <a:spcPts val="0"/>
              </a:spcBef>
              <a:spcAft>
                <a:spcPts val="0"/>
              </a:spcAft>
              <a:buSzPts val="2400"/>
              <a:buChar char="○"/>
            </a:pPr>
            <a:r>
              <a:rPr lang="en-US"/>
              <a:t>Ability to design and test new training method</a:t>
            </a:r>
            <a:endParaRPr/>
          </a:p>
          <a:p>
            <a:pPr indent="-381000" lvl="1" marL="914400" rtl="0" algn="l">
              <a:lnSpc>
                <a:spcPct val="90000"/>
              </a:lnSpc>
              <a:spcBef>
                <a:spcPts val="0"/>
              </a:spcBef>
              <a:spcAft>
                <a:spcPts val="0"/>
              </a:spcAft>
              <a:buSzPts val="2400"/>
              <a:buChar char="○"/>
            </a:pPr>
            <a:r>
              <a:rPr lang="en-US"/>
              <a:t>Refine algorithms to accelerate training process</a:t>
            </a:r>
            <a:endParaRPr/>
          </a:p>
          <a:p>
            <a:pPr indent="0" lvl="0" marL="91440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Similarities</a:t>
            </a:r>
            <a:r>
              <a:rPr lang="en-US"/>
              <a:t> and differences with other models</a:t>
            </a:r>
            <a:endParaRPr/>
          </a:p>
          <a:p>
            <a:pPr indent="-381000" lvl="1" marL="914400" rtl="0" algn="l">
              <a:lnSpc>
                <a:spcPct val="90000"/>
              </a:lnSpc>
              <a:spcBef>
                <a:spcPts val="0"/>
              </a:spcBef>
              <a:spcAft>
                <a:spcPts val="0"/>
              </a:spcAft>
              <a:buSzPts val="2400"/>
              <a:buChar char="○"/>
            </a:pPr>
            <a:r>
              <a:rPr lang="en-US"/>
              <a:t>Express model as dataflow (As Theano, Cafe, unlike Torch)</a:t>
            </a:r>
            <a:endParaRPr/>
          </a:p>
          <a:p>
            <a:pPr indent="-381000" lvl="1" marL="914400" rtl="0" algn="l">
              <a:lnSpc>
                <a:spcPct val="90000"/>
              </a:lnSpc>
              <a:spcBef>
                <a:spcPts val="0"/>
              </a:spcBef>
              <a:spcAft>
                <a:spcPts val="0"/>
              </a:spcAft>
              <a:buSzPts val="2400"/>
              <a:buChar char="○"/>
            </a:pPr>
            <a:r>
              <a:rPr lang="en-US"/>
              <a:t>Offers a powerful imperative programming model (Torch)</a:t>
            </a:r>
            <a:endParaRPr/>
          </a:p>
          <a:p>
            <a:pPr indent="-381000" lvl="1" marL="914400" rtl="0" algn="l">
              <a:spcBef>
                <a:spcPts val="0"/>
              </a:spcBef>
              <a:spcAft>
                <a:spcPts val="0"/>
              </a:spcAft>
              <a:buSzPts val="2400"/>
              <a:buChar char="○"/>
            </a:pPr>
            <a:r>
              <a:rPr lang="en-US"/>
              <a:t>Uses parameter server architecture (Similar to MXNet)</a:t>
            </a:r>
            <a:endParaRPr/>
          </a:p>
          <a:p>
            <a:pPr indent="-381000" lvl="1" marL="914400" rtl="0" algn="l">
              <a:lnSpc>
                <a:spcPct val="90000"/>
              </a:lnSpc>
              <a:spcBef>
                <a:spcPts val="0"/>
              </a:spcBef>
              <a:spcAft>
                <a:spcPts val="0"/>
              </a:spcAft>
              <a:buSzPts val="2400"/>
              <a:buChar char="○"/>
            </a:pPr>
            <a:r>
              <a:rPr lang="en-US"/>
              <a:t>Less costs in batch dataflow (SparkNet )</a:t>
            </a:r>
            <a:endParaRPr/>
          </a:p>
        </p:txBody>
      </p:sp>
      <p:sp>
        <p:nvSpPr>
          <p:cNvPr id="343" name="Google Shape;34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g7cadfdfefc_2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Commonly compared model: keras</a:t>
            </a:r>
            <a:endParaRPr/>
          </a:p>
        </p:txBody>
      </p:sp>
      <p:sp>
        <p:nvSpPr>
          <p:cNvPr id="350" name="Google Shape;350;g7cadfdfefc_2_0"/>
          <p:cNvSpPr txBox="1"/>
          <p:nvPr>
            <p:ph idx="1" type="body"/>
          </p:nvPr>
        </p:nvSpPr>
        <p:spPr>
          <a:xfrm>
            <a:off x="779000" y="1490125"/>
            <a:ext cx="10515600" cy="4351200"/>
          </a:xfrm>
          <a:prstGeom prst="rect">
            <a:avLst/>
          </a:prstGeom>
          <a:noFill/>
          <a:ln>
            <a:noFill/>
          </a:ln>
        </p:spPr>
        <p:txBody>
          <a:bodyPr anchorCtr="0" anchor="ctr" bIns="45700" lIns="91425" spcFirstLastPara="1" rIns="91425" wrap="square" tIns="45700">
            <a:noAutofit/>
          </a:bodyPr>
          <a:lstStyle/>
          <a:p>
            <a:pPr indent="-406400" lvl="0" marL="457200" marR="0" rtl="0" algn="l">
              <a:lnSpc>
                <a:spcPct val="90000"/>
              </a:lnSpc>
              <a:spcBef>
                <a:spcPts val="0"/>
              </a:spcBef>
              <a:spcAft>
                <a:spcPts val="0"/>
              </a:spcAft>
              <a:buSzPts val="2800"/>
              <a:buFont typeface="Gill Sans"/>
              <a:buChar char="●"/>
            </a:pPr>
            <a:r>
              <a:rPr lang="en-US"/>
              <a:t>TensorFlow</a:t>
            </a:r>
            <a:endParaRPr/>
          </a:p>
          <a:p>
            <a:pPr indent="-381000" lvl="1" marL="914400" marR="0" rtl="0" algn="l">
              <a:lnSpc>
                <a:spcPct val="90000"/>
              </a:lnSpc>
              <a:spcBef>
                <a:spcPts val="0"/>
              </a:spcBef>
              <a:spcAft>
                <a:spcPts val="0"/>
              </a:spcAft>
              <a:buSzPts val="2400"/>
              <a:buFont typeface="Gill Sans"/>
              <a:buChar char="○"/>
            </a:pPr>
            <a:r>
              <a:rPr lang="en-US"/>
              <a:t>Easy Model Building</a:t>
            </a:r>
            <a:endParaRPr/>
          </a:p>
          <a:p>
            <a:pPr indent="-381000" lvl="1" marL="914400" marR="0" rtl="0" algn="l">
              <a:lnSpc>
                <a:spcPct val="90000"/>
              </a:lnSpc>
              <a:spcBef>
                <a:spcPts val="0"/>
              </a:spcBef>
              <a:spcAft>
                <a:spcPts val="0"/>
              </a:spcAft>
              <a:buSzPts val="2400"/>
              <a:buFont typeface="Gill Sans"/>
              <a:buChar char="○"/>
            </a:pPr>
            <a:r>
              <a:rPr lang="en-US">
                <a:solidFill>
                  <a:srgbClr val="0A0A0A"/>
                </a:solidFill>
                <a:highlight>
                  <a:srgbClr val="FFFFFF"/>
                </a:highlight>
              </a:rPr>
              <a:t>Robust ML Production Anywhere</a:t>
            </a:r>
            <a:endParaRPr/>
          </a:p>
          <a:p>
            <a:pPr indent="-381000" lvl="1" marL="914400" marR="0" rtl="0" algn="l">
              <a:lnSpc>
                <a:spcPct val="90000"/>
              </a:lnSpc>
              <a:spcBef>
                <a:spcPts val="0"/>
              </a:spcBef>
              <a:spcAft>
                <a:spcPts val="0"/>
              </a:spcAft>
              <a:buSzPts val="2400"/>
              <a:buFont typeface="Gill Sans"/>
              <a:buChar char="○"/>
            </a:pPr>
            <a:r>
              <a:rPr lang="en-US">
                <a:solidFill>
                  <a:srgbClr val="0A0A0A"/>
                </a:solidFill>
                <a:highlight>
                  <a:srgbClr val="FFFFFF"/>
                </a:highlight>
              </a:rPr>
              <a:t>Powerful Experimentation For Research</a:t>
            </a:r>
            <a:endParaRPr>
              <a:solidFill>
                <a:srgbClr val="0A0A0A"/>
              </a:solidFill>
              <a:highlight>
                <a:srgbClr val="FFFFFF"/>
              </a:highlight>
            </a:endParaRPr>
          </a:p>
          <a:p>
            <a:pPr indent="0" lvl="0" marL="914400" marR="0" rtl="0" algn="l">
              <a:lnSpc>
                <a:spcPct val="90000"/>
              </a:lnSpc>
              <a:spcBef>
                <a:spcPts val="0"/>
              </a:spcBef>
              <a:spcAft>
                <a:spcPts val="0"/>
              </a:spcAft>
              <a:buNone/>
            </a:pPr>
            <a:r>
              <a:t/>
            </a:r>
            <a:endParaRPr>
              <a:solidFill>
                <a:srgbClr val="0A0A0A"/>
              </a:solidFill>
              <a:highlight>
                <a:srgbClr val="FFFFFF"/>
              </a:highlight>
            </a:endParaRPr>
          </a:p>
          <a:p>
            <a:pPr indent="-406400" lvl="0" marL="457200" marR="0" rtl="0" algn="l">
              <a:lnSpc>
                <a:spcPct val="90000"/>
              </a:lnSpc>
              <a:spcBef>
                <a:spcPts val="0"/>
              </a:spcBef>
              <a:spcAft>
                <a:spcPts val="0"/>
              </a:spcAft>
              <a:buClr>
                <a:srgbClr val="0A0A0A"/>
              </a:buClr>
              <a:buSzPts val="2800"/>
              <a:buFont typeface="Gill Sans"/>
              <a:buChar char="●"/>
            </a:pPr>
            <a:r>
              <a:rPr lang="en-US">
                <a:solidFill>
                  <a:srgbClr val="0A0A0A"/>
                </a:solidFill>
                <a:highlight>
                  <a:srgbClr val="FFFFFF"/>
                </a:highlight>
              </a:rPr>
              <a:t>Keras</a:t>
            </a:r>
            <a:endParaRPr>
              <a:solidFill>
                <a:srgbClr val="0A0A0A"/>
              </a:solidFill>
              <a:highlight>
                <a:srgbClr val="FFFFFF"/>
              </a:highlight>
            </a:endParaRPr>
          </a:p>
          <a:p>
            <a:pPr indent="-381000" lvl="1" marL="914400" marR="0" rtl="0" algn="l">
              <a:lnSpc>
                <a:spcPct val="90000"/>
              </a:lnSpc>
              <a:spcBef>
                <a:spcPts val="0"/>
              </a:spcBef>
              <a:spcAft>
                <a:spcPts val="0"/>
              </a:spcAft>
              <a:buSzPts val="2400"/>
              <a:buFont typeface="Gill Sans"/>
              <a:buChar char="○"/>
            </a:pPr>
            <a:r>
              <a:rPr lang="en-US">
                <a:solidFill>
                  <a:srgbClr val="0A0A0A"/>
                </a:solidFill>
                <a:highlight>
                  <a:srgbClr val="FFFFFF"/>
                </a:highlight>
              </a:rPr>
              <a:t>Modular and Composable</a:t>
            </a:r>
            <a:endParaRPr>
              <a:solidFill>
                <a:srgbClr val="0A0A0A"/>
              </a:solidFill>
              <a:highlight>
                <a:srgbClr val="FFFFFF"/>
              </a:highlight>
            </a:endParaRPr>
          </a:p>
          <a:p>
            <a:pPr indent="-381000" lvl="1" marL="914400" marR="0" rtl="0" algn="l">
              <a:lnSpc>
                <a:spcPct val="90000"/>
              </a:lnSpc>
              <a:spcBef>
                <a:spcPts val="0"/>
              </a:spcBef>
              <a:spcAft>
                <a:spcPts val="0"/>
              </a:spcAft>
              <a:buSzPts val="2400"/>
              <a:buFont typeface="Gill Sans"/>
              <a:buChar char="○"/>
            </a:pPr>
            <a:r>
              <a:rPr lang="en-US">
                <a:solidFill>
                  <a:srgbClr val="0A0A0A"/>
                </a:solidFill>
                <a:highlight>
                  <a:srgbClr val="FFFFFF"/>
                </a:highlight>
              </a:rPr>
              <a:t>Can easily write custom building blocks</a:t>
            </a:r>
            <a:endParaRPr>
              <a:solidFill>
                <a:srgbClr val="0A0A0A"/>
              </a:solidFill>
              <a:highlight>
                <a:srgbClr val="FFFFFF"/>
              </a:highlight>
            </a:endParaRPr>
          </a:p>
          <a:p>
            <a:pPr indent="-381000" lvl="1" marL="914400" marR="0" rtl="0" algn="l">
              <a:lnSpc>
                <a:spcPct val="90000"/>
              </a:lnSpc>
              <a:spcBef>
                <a:spcPts val="0"/>
              </a:spcBef>
              <a:spcAft>
                <a:spcPts val="0"/>
              </a:spcAft>
              <a:buSzPts val="2400"/>
              <a:buFont typeface="Gill Sans"/>
              <a:buChar char="○"/>
            </a:pPr>
            <a:r>
              <a:rPr lang="en-US">
                <a:solidFill>
                  <a:srgbClr val="0A0A0A"/>
                </a:solidFill>
                <a:highlight>
                  <a:srgbClr val="FFFFFF"/>
                </a:highlight>
              </a:rPr>
              <a:t>Offers consistent &amp; simple APIs which helps in minimizing the number of user actions required</a:t>
            </a:r>
            <a:endParaRPr>
              <a:solidFill>
                <a:srgbClr val="0A0A0A"/>
              </a:solidFill>
              <a:highlight>
                <a:srgbClr val="FFFFFF"/>
              </a:highlight>
            </a:endParaRPr>
          </a:p>
        </p:txBody>
      </p:sp>
      <p:sp>
        <p:nvSpPr>
          <p:cNvPr id="351" name="Google Shape;351;g7cadfdfefc_2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g7cadfdfefc_0_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358" name="Google Shape;358;g7cadfdfefc_0_46"/>
          <p:cNvSpPr txBox="1"/>
          <p:nvPr>
            <p:ph idx="1" type="body"/>
          </p:nvPr>
        </p:nvSpPr>
        <p:spPr>
          <a:xfrm>
            <a:off x="838200" y="1825625"/>
            <a:ext cx="10515600" cy="14250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Single-machine benchmarks</a:t>
            </a:r>
            <a:endParaRPr/>
          </a:p>
          <a:p>
            <a:pPr indent="-342900" lvl="1" marL="914400" rtl="0" algn="l">
              <a:spcBef>
                <a:spcPts val="0"/>
              </a:spcBef>
              <a:spcAft>
                <a:spcPts val="0"/>
              </a:spcAft>
              <a:buSzPts val="1800"/>
              <a:buChar char="○"/>
            </a:pPr>
            <a:r>
              <a:rPr lang="en-US"/>
              <a:t>Scalability doesn’t mask poor performance at small scales</a:t>
            </a:r>
            <a:endParaRPr/>
          </a:p>
        </p:txBody>
      </p:sp>
      <p:sp>
        <p:nvSpPr>
          <p:cNvPr id="359" name="Google Shape;359;g7cadfdfefc_0_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60" name="Google Shape;360;g7cadfdfefc_0_46"/>
          <p:cNvPicPr preferRelativeResize="0"/>
          <p:nvPr/>
        </p:nvPicPr>
        <p:blipFill>
          <a:blip r:embed="rId3">
            <a:alphaModFix/>
          </a:blip>
          <a:stretch>
            <a:fillRect/>
          </a:stretch>
        </p:blipFill>
        <p:spPr>
          <a:xfrm>
            <a:off x="2538413" y="3782825"/>
            <a:ext cx="7115175" cy="179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Background &amp; Motivation</a:t>
            </a:r>
            <a:endParaRPr/>
          </a:p>
        </p:txBody>
      </p:sp>
      <p:sp>
        <p:nvSpPr>
          <p:cNvPr id="111" name="Google Shape;111;p2"/>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Previous system: DistBelief</a:t>
            </a:r>
            <a:endParaRPr/>
          </a:p>
          <a:p>
            <a:pPr indent="-342900" lvl="1" marL="914400" rtl="0" algn="l">
              <a:lnSpc>
                <a:spcPct val="90000"/>
              </a:lnSpc>
              <a:spcBef>
                <a:spcPts val="0"/>
              </a:spcBef>
              <a:spcAft>
                <a:spcPts val="0"/>
              </a:spcAft>
              <a:buSzPts val="1800"/>
              <a:buChar char="○"/>
            </a:pPr>
            <a:r>
              <a:rPr lang="en-US"/>
              <a:t>The first scalable deep learning system, not flexible enough</a:t>
            </a:r>
            <a:endParaRPr/>
          </a:p>
          <a:p>
            <a:pPr indent="-342900" lvl="1" marL="914400" rtl="0" algn="l">
              <a:lnSpc>
                <a:spcPct val="90000"/>
              </a:lnSpc>
              <a:spcBef>
                <a:spcPts val="0"/>
              </a:spcBef>
              <a:spcAft>
                <a:spcPts val="0"/>
              </a:spcAft>
              <a:buSzPts val="1800"/>
              <a:buChar char="○"/>
            </a:pPr>
            <a:r>
              <a:rPr lang="en-US"/>
              <a:t>TensorFlow is the successor of DistBelief</a:t>
            </a:r>
            <a:endParaRPr/>
          </a:p>
          <a:p>
            <a:pPr indent="-342900" lvl="1" marL="914400" rtl="0" algn="l">
              <a:lnSpc>
                <a:spcPct val="90000"/>
              </a:lnSpc>
              <a:spcBef>
                <a:spcPts val="0"/>
              </a:spcBef>
              <a:spcAft>
                <a:spcPts val="0"/>
              </a:spcAft>
              <a:buSzPts val="1800"/>
              <a:buChar char="○"/>
            </a:pPr>
            <a:r>
              <a:rPr b="1" lang="en-US"/>
              <a:t>parameter server</a:t>
            </a:r>
            <a:r>
              <a:rPr lang="en-US"/>
              <a:t> architecture</a:t>
            </a:r>
            <a:endParaRPr/>
          </a:p>
          <a:p>
            <a:pPr indent="-342900" lvl="2" marL="1371600" rtl="0" algn="l">
              <a:lnSpc>
                <a:spcPct val="90000"/>
              </a:lnSpc>
              <a:spcBef>
                <a:spcPts val="0"/>
              </a:spcBef>
              <a:spcAft>
                <a:spcPts val="0"/>
              </a:spcAft>
              <a:buSzPts val="1800"/>
              <a:buChar char="■"/>
            </a:pPr>
            <a:r>
              <a:rPr lang="en-US"/>
              <a:t>worker process</a:t>
            </a:r>
            <a:endParaRPr/>
          </a:p>
          <a:p>
            <a:pPr indent="-342900" lvl="2" marL="1371600" rtl="0" algn="l">
              <a:lnSpc>
                <a:spcPct val="90000"/>
              </a:lnSpc>
              <a:spcBef>
                <a:spcPts val="0"/>
              </a:spcBef>
              <a:spcAft>
                <a:spcPts val="0"/>
              </a:spcAft>
              <a:buSzPts val="1800"/>
              <a:buChar char="■"/>
            </a:pPr>
            <a:r>
              <a:rPr lang="en-US"/>
              <a:t>parameter server</a:t>
            </a:r>
            <a:endParaRPr/>
          </a:p>
        </p:txBody>
      </p:sp>
      <p:sp>
        <p:nvSpPr>
          <p:cNvPr id="112" name="Google Shape;112;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5" name="Shape 365"/>
        <p:cNvGrpSpPr/>
        <p:nvPr/>
      </p:nvGrpSpPr>
      <p:grpSpPr>
        <a:xfrm>
          <a:off x="0" y="0"/>
          <a:ext cx="0" cy="0"/>
          <a:chOff x="0" y="0"/>
          <a:chExt cx="0" cy="0"/>
        </a:xfrm>
      </p:grpSpPr>
      <p:sp>
        <p:nvSpPr>
          <p:cNvPr id="366" name="Google Shape;366;g7cadfdfefc_3_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367" name="Google Shape;367;g7cadfdfefc_3_1"/>
          <p:cNvSpPr txBox="1"/>
          <p:nvPr>
            <p:ph idx="1" type="body"/>
          </p:nvPr>
        </p:nvSpPr>
        <p:spPr>
          <a:xfrm>
            <a:off x="838200" y="1825625"/>
            <a:ext cx="10515600" cy="15855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Synchronous replica microbenchmark</a:t>
            </a:r>
            <a:endParaRPr/>
          </a:p>
        </p:txBody>
      </p:sp>
      <p:sp>
        <p:nvSpPr>
          <p:cNvPr id="368" name="Google Shape;368;g7cadfdfefc_3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69" name="Google Shape;369;g7cadfdfefc_3_1"/>
          <p:cNvPicPr preferRelativeResize="0"/>
          <p:nvPr/>
        </p:nvPicPr>
        <p:blipFill>
          <a:blip r:embed="rId3">
            <a:alphaModFix/>
          </a:blip>
          <a:stretch>
            <a:fillRect/>
          </a:stretch>
        </p:blipFill>
        <p:spPr>
          <a:xfrm>
            <a:off x="3736075" y="3411125"/>
            <a:ext cx="4719855" cy="3142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g7cadfdfefc_3_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376" name="Google Shape;376;g7cadfdfefc_3_9"/>
          <p:cNvSpPr txBox="1"/>
          <p:nvPr>
            <p:ph idx="1" type="body"/>
          </p:nvPr>
        </p:nvSpPr>
        <p:spPr>
          <a:xfrm>
            <a:off x="838200" y="1825625"/>
            <a:ext cx="10515600" cy="14541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Performance evaluation on Inception-v3 model</a:t>
            </a:r>
            <a:endParaRPr/>
          </a:p>
        </p:txBody>
      </p:sp>
      <p:sp>
        <p:nvSpPr>
          <p:cNvPr id="377" name="Google Shape;377;g7cadfdfefc_3_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78" name="Google Shape;378;g7cadfdfefc_3_9"/>
          <p:cNvPicPr preferRelativeResize="0"/>
          <p:nvPr/>
        </p:nvPicPr>
        <p:blipFill>
          <a:blip r:embed="rId3">
            <a:alphaModFix/>
          </a:blip>
          <a:stretch>
            <a:fillRect/>
          </a:stretch>
        </p:blipFill>
        <p:spPr>
          <a:xfrm>
            <a:off x="838613" y="3279725"/>
            <a:ext cx="10514783" cy="2771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g7cadfdfefc_3_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385" name="Google Shape;385;g7cadfdfefc_3_17"/>
          <p:cNvSpPr txBox="1"/>
          <p:nvPr>
            <p:ph idx="1" type="body"/>
          </p:nvPr>
        </p:nvSpPr>
        <p:spPr>
          <a:xfrm>
            <a:off x="838200" y="1825625"/>
            <a:ext cx="10515600" cy="15783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Performance of training a RNN on One Billion Word Benchmark</a:t>
            </a:r>
            <a:endParaRPr/>
          </a:p>
        </p:txBody>
      </p:sp>
      <p:sp>
        <p:nvSpPr>
          <p:cNvPr id="386" name="Google Shape;386;g7cadfdfefc_3_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87" name="Google Shape;387;g7cadfdfefc_3_17"/>
          <p:cNvPicPr preferRelativeResize="0"/>
          <p:nvPr/>
        </p:nvPicPr>
        <p:blipFill>
          <a:blip r:embed="rId3">
            <a:alphaModFix/>
          </a:blip>
          <a:stretch>
            <a:fillRect/>
          </a:stretch>
        </p:blipFill>
        <p:spPr>
          <a:xfrm>
            <a:off x="2934225" y="3403925"/>
            <a:ext cx="6323544" cy="3149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6000"/>
              <a:buNone/>
            </a:pPr>
            <a:r>
              <a:rPr lang="en-US" sz="4400"/>
              <a:t>PyTorch </a:t>
            </a:r>
            <a:endParaRPr/>
          </a:p>
        </p:txBody>
      </p:sp>
      <p:sp>
        <p:nvSpPr>
          <p:cNvPr id="394" name="Google Shape;394;p29"/>
          <p:cNvSpPr txBox="1"/>
          <p:nvPr>
            <p:ph idx="1" type="body"/>
          </p:nvPr>
        </p:nvSpPr>
        <p:spPr>
          <a:xfrm>
            <a:off x="831850" y="4589463"/>
            <a:ext cx="10515600" cy="1500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3600">
                <a:solidFill>
                  <a:schemeClr val="dk1"/>
                </a:solidFill>
              </a:rPr>
              <a:t>An Imperative Style, High-Performance Deep Learning Library</a:t>
            </a:r>
            <a:endParaRPr sz="3600">
              <a:solidFill>
                <a:schemeClr val="dk1"/>
              </a:solidFill>
            </a:endParaRPr>
          </a:p>
        </p:txBody>
      </p:sp>
      <p:sp>
        <p:nvSpPr>
          <p:cNvPr id="395" name="Google Shape;395;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g7cb796c0e5_1_0"/>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a:t>Deep learning frameworks trade off </a:t>
            </a:r>
            <a:r>
              <a:rPr lang="en-US">
                <a:highlight>
                  <a:srgbClr val="CFE2F3"/>
                </a:highlight>
              </a:rPr>
              <a:t>usability</a:t>
            </a:r>
            <a:r>
              <a:rPr lang="en-US"/>
              <a:t> for </a:t>
            </a:r>
            <a:r>
              <a:rPr lang="en-US">
                <a:highlight>
                  <a:srgbClr val="FFF2CC"/>
                </a:highlight>
              </a:rPr>
              <a:t>speed</a:t>
            </a:r>
            <a:endParaRPr>
              <a:highlight>
                <a:srgbClr val="FFF2CC"/>
              </a:highlight>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Caffe, CNTK, TensorFlow, Theano: construct static dataflow graph for computation and repeatedly apply to batches of data</a:t>
            </a:r>
            <a:endParaRPr/>
          </a:p>
          <a:p>
            <a:pPr indent="-342900" lvl="0" marL="457200" rtl="0" algn="l">
              <a:lnSpc>
                <a:spcPct val="90000"/>
              </a:lnSpc>
              <a:spcBef>
                <a:spcPts val="1000"/>
              </a:spcBef>
              <a:spcAft>
                <a:spcPts val="0"/>
              </a:spcAft>
              <a:buSzPts val="1800"/>
              <a:buChar char="+"/>
            </a:pPr>
            <a:r>
              <a:rPr lang="en-US"/>
              <a:t>Theoretically improves </a:t>
            </a:r>
            <a:r>
              <a:rPr lang="en-US">
                <a:highlight>
                  <a:srgbClr val="FFF2CC"/>
                </a:highlight>
              </a:rPr>
              <a:t>performance and scalability</a:t>
            </a:r>
            <a:endParaRPr>
              <a:highlight>
                <a:srgbClr val="FFF2CC"/>
              </a:highlight>
            </a:endParaRPr>
          </a:p>
          <a:p>
            <a:pPr indent="-342900" lvl="0" marL="457200" rtl="0" algn="l">
              <a:lnSpc>
                <a:spcPct val="90000"/>
              </a:lnSpc>
              <a:spcBef>
                <a:spcPts val="0"/>
              </a:spcBef>
              <a:spcAft>
                <a:spcPts val="0"/>
              </a:spcAft>
              <a:buSzPts val="1800"/>
              <a:buChar char="-"/>
            </a:pPr>
            <a:r>
              <a:rPr lang="en-US"/>
              <a:t>Introduces </a:t>
            </a:r>
            <a:r>
              <a:rPr lang="en-US">
                <a:highlight>
                  <a:srgbClr val="CFE2F3"/>
                </a:highlight>
              </a:rPr>
              <a:t>usability &amp; flexibility problem</a:t>
            </a:r>
            <a:endParaRPr>
              <a:highlight>
                <a:srgbClr val="CFE2F3"/>
              </a:highlight>
            </a:endParaRPr>
          </a:p>
          <a:p>
            <a:pPr indent="0" lvl="0" marL="457200" rtl="0" algn="l">
              <a:lnSpc>
                <a:spcPct val="90000"/>
              </a:lnSpc>
              <a:spcBef>
                <a:spcPts val="1000"/>
              </a:spcBef>
              <a:spcAft>
                <a:spcPts val="0"/>
              </a:spcAft>
              <a:buSzPts val="1800"/>
              <a:buNone/>
            </a:pPr>
            <a:r>
              <a:t/>
            </a:r>
            <a:endParaRPr/>
          </a:p>
        </p:txBody>
      </p:sp>
      <p:sp>
        <p:nvSpPr>
          <p:cNvPr id="402" name="Google Shape;402;g7cb796c0e5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Background &amp; Motivation</a:t>
            </a:r>
            <a:endParaRPr/>
          </a:p>
        </p:txBody>
      </p:sp>
      <p:sp>
        <p:nvSpPr>
          <p:cNvPr id="403" name="Google Shape;403;g7cb796c0e5_1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g7cb796c0e5_1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Background &amp; Motivation</a:t>
            </a:r>
            <a:endParaRPr/>
          </a:p>
        </p:txBody>
      </p:sp>
      <p:sp>
        <p:nvSpPr>
          <p:cNvPr id="410" name="Google Shape;410;g7cb796c0e5_1_7"/>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a:t>Deep learning frameworks trade off </a:t>
            </a:r>
            <a:r>
              <a:rPr lang="en-US">
                <a:highlight>
                  <a:srgbClr val="FFF2CC"/>
                </a:highlight>
              </a:rPr>
              <a:t>speed</a:t>
            </a:r>
            <a:r>
              <a:rPr lang="en-US"/>
              <a:t> for </a:t>
            </a:r>
            <a:r>
              <a:rPr lang="en-US">
                <a:highlight>
                  <a:srgbClr val="CFE2F3"/>
                </a:highlight>
              </a:rPr>
              <a:t>usability</a:t>
            </a:r>
            <a:endParaRPr>
              <a:highlight>
                <a:srgbClr val="FCE5CD"/>
              </a:highlight>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rPr lang="en-US"/>
              <a:t>Dynamic eager execution:define-by-run, operations return concrete values instead of constructing a computational graph to run later</a:t>
            </a:r>
            <a:endParaRPr/>
          </a:p>
          <a:p>
            <a:pPr indent="-342900" lvl="0" marL="457200" rtl="0" algn="l">
              <a:lnSpc>
                <a:spcPct val="90000"/>
              </a:lnSpc>
              <a:spcBef>
                <a:spcPts val="1000"/>
              </a:spcBef>
              <a:spcAft>
                <a:spcPts val="0"/>
              </a:spcAft>
              <a:buSzPts val="1800"/>
              <a:buChar char="+"/>
            </a:pPr>
            <a:r>
              <a:rPr lang="en-US"/>
              <a:t>Fast </a:t>
            </a:r>
            <a:r>
              <a:rPr lang="en-US">
                <a:highlight>
                  <a:srgbClr val="CFE2F3"/>
                </a:highlight>
              </a:rPr>
              <a:t>debugging, easy to use</a:t>
            </a:r>
            <a:endParaRPr>
              <a:highlight>
                <a:srgbClr val="CFE2F3"/>
              </a:highlight>
            </a:endParaRPr>
          </a:p>
          <a:p>
            <a:pPr indent="-342900" lvl="0" marL="457200" rtl="0" algn="l">
              <a:lnSpc>
                <a:spcPct val="90000"/>
              </a:lnSpc>
              <a:spcBef>
                <a:spcPts val="0"/>
              </a:spcBef>
              <a:spcAft>
                <a:spcPts val="0"/>
              </a:spcAft>
              <a:buSzPts val="1800"/>
              <a:buChar char="-"/>
            </a:pPr>
            <a:r>
              <a:rPr lang="en-US"/>
              <a:t>Sacrifices </a:t>
            </a:r>
            <a:r>
              <a:rPr lang="en-US">
                <a:highlight>
                  <a:srgbClr val="FFF2CC"/>
                </a:highlight>
              </a:rPr>
              <a:t>performance or applicability</a:t>
            </a:r>
            <a:endParaRPr>
              <a:highlight>
                <a:srgbClr val="FFF2CC"/>
              </a:highlight>
            </a:endParaRPr>
          </a:p>
          <a:p>
            <a:pPr indent="0" lvl="0" marL="0" marR="0" rtl="0" algn="l">
              <a:lnSpc>
                <a:spcPct val="90000"/>
              </a:lnSpc>
              <a:spcBef>
                <a:spcPts val="1000"/>
              </a:spcBef>
              <a:spcAft>
                <a:spcPts val="0"/>
              </a:spcAft>
              <a:buSzPts val="1800"/>
              <a:buNone/>
            </a:pPr>
            <a:r>
              <a:t/>
            </a:r>
            <a:endParaRPr/>
          </a:p>
        </p:txBody>
      </p:sp>
      <p:sp>
        <p:nvSpPr>
          <p:cNvPr id="411" name="Google Shape;411;g7cb796c0e5_1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g7cb796c0e5_1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Background &amp; Motivation</a:t>
            </a:r>
            <a:endParaRPr/>
          </a:p>
        </p:txBody>
      </p:sp>
      <p:sp>
        <p:nvSpPr>
          <p:cNvPr id="418" name="Google Shape;418;g7cb796c0e5_1_14"/>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a:t>Recent trends:</a:t>
            </a:r>
            <a:endParaRPr/>
          </a:p>
          <a:p>
            <a:pPr indent="-342900" lvl="0" marL="457200" rtl="0" algn="l">
              <a:lnSpc>
                <a:spcPct val="90000"/>
              </a:lnSpc>
              <a:spcBef>
                <a:spcPts val="1000"/>
              </a:spcBef>
              <a:spcAft>
                <a:spcPts val="0"/>
              </a:spcAft>
              <a:buSzPts val="1800"/>
              <a:buAutoNum type="arabicPeriod"/>
            </a:pPr>
            <a:r>
              <a:rPr lang="en-US"/>
              <a:t>Array-based programming involving </a:t>
            </a:r>
            <a:r>
              <a:rPr lang="en-US">
                <a:latin typeface="Courier New"/>
                <a:ea typeface="Courier New"/>
                <a:cs typeface="Courier New"/>
                <a:sym typeface="Courier New"/>
              </a:rPr>
              <a:t>tensors</a:t>
            </a:r>
            <a:r>
              <a:rPr lang="en-US"/>
              <a:t> &amp; </a:t>
            </a:r>
            <a:r>
              <a:rPr lang="en-US">
                <a:latin typeface="Courier New"/>
                <a:ea typeface="Courier New"/>
                <a:cs typeface="Courier New"/>
                <a:sym typeface="Courier New"/>
              </a:rPr>
              <a:t>operators</a:t>
            </a:r>
            <a:endParaRPr/>
          </a:p>
          <a:p>
            <a:pPr indent="-342900" lvl="0" marL="457200" rtl="0" algn="l">
              <a:lnSpc>
                <a:spcPct val="90000"/>
              </a:lnSpc>
              <a:spcBef>
                <a:spcPts val="0"/>
              </a:spcBef>
              <a:spcAft>
                <a:spcPts val="0"/>
              </a:spcAft>
              <a:buSzPts val="1800"/>
              <a:buAutoNum type="arabicPeriod"/>
            </a:pPr>
            <a:r>
              <a:rPr lang="en-US"/>
              <a:t>Automatic differentiation</a:t>
            </a:r>
            <a:endParaRPr/>
          </a:p>
          <a:p>
            <a:pPr indent="-342900" lvl="0" marL="457200" rtl="0" algn="l">
              <a:lnSpc>
                <a:spcPct val="90000"/>
              </a:lnSpc>
              <a:spcBef>
                <a:spcPts val="0"/>
              </a:spcBef>
              <a:spcAft>
                <a:spcPts val="0"/>
              </a:spcAft>
              <a:buSzPts val="1800"/>
              <a:buAutoNum type="arabicPeriod"/>
            </a:pPr>
            <a:r>
              <a:rPr lang="en-US"/>
              <a:t>Convergence to the open-source Python ecosystem</a:t>
            </a:r>
            <a:endParaRPr/>
          </a:p>
          <a:p>
            <a:pPr indent="-342900" lvl="0" marL="457200" rtl="0" algn="l">
              <a:lnSpc>
                <a:spcPct val="90000"/>
              </a:lnSpc>
              <a:spcBef>
                <a:spcPts val="0"/>
              </a:spcBef>
              <a:spcAft>
                <a:spcPts val="0"/>
              </a:spcAft>
              <a:buSzPts val="1800"/>
              <a:buAutoNum type="arabicPeriod"/>
            </a:pPr>
            <a:r>
              <a:rPr lang="en-US"/>
              <a:t>Hardware accelerators driven by deep learning kernals</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PyTorch: Dynamic eager execution library with automatic differentiation and GPU acceleration</a:t>
            </a:r>
            <a:endParaRPr/>
          </a:p>
          <a:p>
            <a:pPr indent="-342900" lvl="0" marL="457200" rtl="0" algn="l">
              <a:lnSpc>
                <a:spcPct val="90000"/>
              </a:lnSpc>
              <a:spcBef>
                <a:spcPts val="1000"/>
              </a:spcBef>
              <a:spcAft>
                <a:spcPts val="0"/>
              </a:spcAft>
              <a:buSzPts val="1800"/>
              <a:buChar char="•"/>
            </a:pPr>
            <a:r>
              <a:rPr lang="en-US"/>
              <a:t>Maintains </a:t>
            </a:r>
            <a:r>
              <a:rPr lang="en-US">
                <a:highlight>
                  <a:srgbClr val="FFF2CC"/>
                </a:highlight>
              </a:rPr>
              <a:t>performance</a:t>
            </a:r>
            <a:r>
              <a:rPr lang="en-US"/>
              <a:t> and achieves </a:t>
            </a:r>
            <a:r>
              <a:rPr lang="en-US">
                <a:highlight>
                  <a:srgbClr val="CFE2F3"/>
                </a:highlight>
              </a:rPr>
              <a:t>usability</a:t>
            </a:r>
            <a:endParaRPr>
              <a:highlight>
                <a:srgbClr val="CFE2F3"/>
              </a:highlight>
            </a:endParaRPr>
          </a:p>
        </p:txBody>
      </p:sp>
      <p:sp>
        <p:nvSpPr>
          <p:cNvPr id="419" name="Google Shape;419;g7cb796c0e5_1_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g7cb796c0e5_1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Design Principles</a:t>
            </a:r>
            <a:endParaRPr/>
          </a:p>
        </p:txBody>
      </p:sp>
      <p:sp>
        <p:nvSpPr>
          <p:cNvPr id="426" name="Google Shape;426;g7cb796c0e5_1_21"/>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Be Pythonic</a:t>
            </a:r>
            <a:endParaRPr/>
          </a:p>
          <a:p>
            <a:pPr indent="-342900" lvl="0" marL="457200" rtl="0" algn="l">
              <a:lnSpc>
                <a:spcPct val="90000"/>
              </a:lnSpc>
              <a:spcBef>
                <a:spcPts val="0"/>
              </a:spcBef>
              <a:spcAft>
                <a:spcPts val="0"/>
              </a:spcAft>
              <a:buSzPts val="1800"/>
              <a:buChar char="•"/>
            </a:pPr>
            <a:r>
              <a:rPr lang="en-US"/>
              <a:t>Put researchers first</a:t>
            </a:r>
            <a:endParaRPr/>
          </a:p>
          <a:p>
            <a:pPr indent="-342900" lvl="0" marL="457200" rtl="0" algn="l">
              <a:lnSpc>
                <a:spcPct val="90000"/>
              </a:lnSpc>
              <a:spcBef>
                <a:spcPts val="0"/>
              </a:spcBef>
              <a:spcAft>
                <a:spcPts val="0"/>
              </a:spcAft>
              <a:buSzPts val="1800"/>
              <a:buChar char="•"/>
            </a:pPr>
            <a:r>
              <a:rPr lang="en-US"/>
              <a:t>Provide pragmatic performance</a:t>
            </a:r>
            <a:endParaRPr/>
          </a:p>
          <a:p>
            <a:pPr indent="-342900" lvl="0" marL="457200" rtl="0" algn="l">
              <a:lnSpc>
                <a:spcPct val="90000"/>
              </a:lnSpc>
              <a:spcBef>
                <a:spcPts val="0"/>
              </a:spcBef>
              <a:spcAft>
                <a:spcPts val="0"/>
              </a:spcAft>
              <a:buSzPts val="1800"/>
              <a:buChar char="•"/>
            </a:pPr>
            <a:r>
              <a:rPr lang="en-US"/>
              <a:t>Worse is better</a:t>
            </a:r>
            <a:endParaRPr/>
          </a:p>
        </p:txBody>
      </p:sp>
      <p:sp>
        <p:nvSpPr>
          <p:cNvPr id="427" name="Google Shape;427;g7cb796c0e5_1_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g7cb796c0e5_1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Usability centric design</a:t>
            </a:r>
            <a:endParaRPr/>
          </a:p>
        </p:txBody>
      </p:sp>
      <p:sp>
        <p:nvSpPr>
          <p:cNvPr id="434" name="Google Shape;434;g7cb796c0e5_1_28"/>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To support the growing complexity of neural networks, PyTorch builds models, optimizers and data loaders by imperative Python </a:t>
            </a:r>
            <a:r>
              <a:rPr lang="en-US">
                <a:solidFill>
                  <a:srgbClr val="FF0000"/>
                </a:solidFill>
              </a:rPr>
              <a:t>without graph-metaprogramming</a:t>
            </a:r>
            <a:r>
              <a:rPr lang="en-US"/>
              <a:t>.</a:t>
            </a:r>
            <a:endParaRPr/>
          </a:p>
          <a:p>
            <a:pPr indent="-342900" lvl="0" marL="457200" rtl="0" algn="l">
              <a:lnSpc>
                <a:spcPct val="90000"/>
              </a:lnSpc>
              <a:spcBef>
                <a:spcPts val="0"/>
              </a:spcBef>
              <a:spcAft>
                <a:spcPts val="0"/>
              </a:spcAft>
              <a:buSzPts val="1800"/>
              <a:buChar char="•"/>
            </a:pPr>
            <a:r>
              <a:rPr lang="en-US"/>
              <a:t>Benefit: easy implementation for new potential neural network architecture</a:t>
            </a:r>
            <a:endParaRPr/>
          </a:p>
          <a:p>
            <a:pPr indent="-342900" lvl="0" marL="457200" rtl="0" algn="l">
              <a:lnSpc>
                <a:spcPct val="90000"/>
              </a:lnSpc>
              <a:spcBef>
                <a:spcPts val="0"/>
              </a:spcBef>
              <a:spcAft>
                <a:spcPts val="0"/>
              </a:spcAft>
              <a:buSzPts val="1800"/>
              <a:buChar char="•"/>
            </a:pPr>
            <a:r>
              <a:rPr lang="en-US"/>
              <a:t>E.g. layers: stateful functions with implicit parameters</a:t>
            </a:r>
            <a:endParaRPr/>
          </a:p>
          <a:p>
            <a:pPr indent="-342900" lvl="0" marL="457200" rtl="0" algn="l">
              <a:lnSpc>
                <a:spcPct val="90000"/>
              </a:lnSpc>
              <a:spcBef>
                <a:spcPts val="0"/>
              </a:spcBef>
              <a:spcAft>
                <a:spcPts val="0"/>
              </a:spcAft>
              <a:buSzPts val="1800"/>
              <a:buChar char="•"/>
            </a:pPr>
            <a:r>
              <a:rPr lang="en-US"/>
              <a:t>= Python class constructors create &amp; init. param., forward methods process an input activation</a:t>
            </a:r>
            <a:endParaRPr/>
          </a:p>
          <a:p>
            <a:pPr indent="-342900" lvl="0" marL="457200" rtl="0" algn="l">
              <a:lnSpc>
                <a:spcPct val="90000"/>
              </a:lnSpc>
              <a:spcBef>
                <a:spcPts val="0"/>
              </a:spcBef>
              <a:spcAft>
                <a:spcPts val="0"/>
              </a:spcAft>
              <a:buSzPts val="1800"/>
              <a:buChar char="•"/>
            </a:pPr>
            <a:r>
              <a:rPr lang="en-US"/>
              <a:t>E.g. Adversarial Neural Network</a:t>
            </a:r>
            <a:endParaRPr/>
          </a:p>
        </p:txBody>
      </p:sp>
      <p:sp>
        <p:nvSpPr>
          <p:cNvPr id="435" name="Google Shape;435;g7cb796c0e5_1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436" name="Google Shape;436;g7cb796c0e5_1_28"/>
          <p:cNvPicPr preferRelativeResize="0"/>
          <p:nvPr/>
        </p:nvPicPr>
        <p:blipFill>
          <a:blip r:embed="rId3">
            <a:alphaModFix/>
          </a:blip>
          <a:stretch>
            <a:fillRect/>
          </a:stretch>
        </p:blipFill>
        <p:spPr>
          <a:xfrm>
            <a:off x="6625275" y="3148200"/>
            <a:ext cx="4859725" cy="3106200"/>
          </a:xfrm>
          <a:prstGeom prst="rect">
            <a:avLst/>
          </a:prstGeom>
          <a:noFill/>
          <a:ln cap="flat" cmpd="sng" w="9525">
            <a:solidFill>
              <a:srgbClr val="073763"/>
            </a:solidFill>
            <a:prstDash val="solid"/>
            <a:round/>
            <a:headEnd len="sm" w="sm" type="none"/>
            <a:tailEnd len="sm" w="sm" type="none"/>
          </a:ln>
          <a:effectLst>
            <a:outerShdw blurRad="57150" rotWithShape="0" algn="bl" dir="5400000" dist="7620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g7cb796c0e5_1_35"/>
          <p:cNvSpPr txBox="1"/>
          <p:nvPr>
            <p:ph idx="1" type="body"/>
          </p:nvPr>
        </p:nvSpPr>
        <p:spPr>
          <a:xfrm>
            <a:off x="838200" y="1825625"/>
            <a:ext cx="10515600" cy="32766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Easy and efficient interoperability: PyTorch supports </a:t>
            </a:r>
            <a:r>
              <a:rPr lang="en-US">
                <a:solidFill>
                  <a:srgbClr val="FF0000"/>
                </a:solidFill>
              </a:rPr>
              <a:t>bidirectional data-exchange</a:t>
            </a:r>
            <a:r>
              <a:rPr lang="en-US"/>
              <a:t> with external libraries</a:t>
            </a:r>
            <a:endParaRPr/>
          </a:p>
          <a:p>
            <a:pPr indent="-342900" lvl="0" marL="457200" rtl="0" algn="l">
              <a:lnSpc>
                <a:spcPct val="90000"/>
              </a:lnSpc>
              <a:spcBef>
                <a:spcPts val="0"/>
              </a:spcBef>
              <a:spcAft>
                <a:spcPts val="0"/>
              </a:spcAft>
              <a:buSzPts val="1800"/>
              <a:buChar char="•"/>
            </a:pPr>
            <a:r>
              <a:rPr lang="en-US"/>
              <a:t>Benefits: shared memory region, small/no cost of copy</a:t>
            </a:r>
            <a:endParaRPr/>
          </a:p>
          <a:p>
            <a:pPr indent="-342900" lvl="0" marL="457200" rtl="0" algn="l">
              <a:lnSpc>
                <a:spcPct val="90000"/>
              </a:lnSpc>
              <a:spcBef>
                <a:spcPts val="0"/>
              </a:spcBef>
              <a:spcAft>
                <a:spcPts val="0"/>
              </a:spcAft>
              <a:buSzPts val="1800"/>
              <a:buChar char="•"/>
            </a:pPr>
            <a:r>
              <a:rPr lang="en-US"/>
              <a:t>E.g. </a:t>
            </a:r>
            <a:endParaRPr/>
          </a:p>
          <a:p>
            <a:pPr indent="0" lvl="0" marL="457200" rtl="0" algn="l">
              <a:lnSpc>
                <a:spcPct val="90000"/>
              </a:lnSpc>
              <a:spcBef>
                <a:spcPts val="1000"/>
              </a:spcBef>
              <a:spcAft>
                <a:spcPts val="0"/>
              </a:spcAft>
              <a:buSzPts val="1800"/>
              <a:buNone/>
            </a:pPr>
            <a:r>
              <a:t/>
            </a:r>
            <a:endParaRPr/>
          </a:p>
        </p:txBody>
      </p:sp>
      <p:sp>
        <p:nvSpPr>
          <p:cNvPr id="443" name="Google Shape;443;g7cb796c0e5_1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Usability centric design</a:t>
            </a:r>
            <a:endParaRPr/>
          </a:p>
        </p:txBody>
      </p:sp>
      <p:sp>
        <p:nvSpPr>
          <p:cNvPr id="444" name="Google Shape;444;g7cb796c0e5_1_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45" name="Google Shape;445;g7cb796c0e5_1_35"/>
          <p:cNvSpPr/>
          <p:nvPr/>
        </p:nvSpPr>
        <p:spPr>
          <a:xfrm>
            <a:off x="2486025" y="4071950"/>
            <a:ext cx="5715000" cy="2268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6" name="Google Shape;446;g7cb796c0e5_1_35"/>
          <p:cNvGrpSpPr/>
          <p:nvPr/>
        </p:nvGrpSpPr>
        <p:grpSpPr>
          <a:xfrm>
            <a:off x="4147050" y="4018450"/>
            <a:ext cx="3897899" cy="2322000"/>
            <a:chOff x="4147050" y="4018450"/>
            <a:chExt cx="3897899" cy="2322000"/>
          </a:xfrm>
        </p:grpSpPr>
        <p:sp>
          <p:nvSpPr>
            <p:cNvPr id="447" name="Google Shape;447;g7cb796c0e5_1_35"/>
            <p:cNvSpPr/>
            <p:nvPr/>
          </p:nvSpPr>
          <p:spPr>
            <a:xfrm>
              <a:off x="4949200" y="4670950"/>
              <a:ext cx="2381100" cy="984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7cb796c0e5_1_35"/>
            <p:cNvSpPr/>
            <p:nvPr/>
          </p:nvSpPr>
          <p:spPr>
            <a:xfrm>
              <a:off x="4147050" y="4904950"/>
              <a:ext cx="1539900" cy="5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ill Sans"/>
                  <a:ea typeface="Gill Sans"/>
                  <a:cs typeface="Gill Sans"/>
                  <a:sym typeface="Gill Sans"/>
                </a:rPr>
                <a:t>PyTorch</a:t>
              </a:r>
              <a:endParaRPr b="0" i="0" sz="2400" u="none" cap="none" strike="noStrike">
                <a:solidFill>
                  <a:srgbClr val="000000"/>
                </a:solidFill>
                <a:latin typeface="Courier New"/>
                <a:ea typeface="Courier New"/>
                <a:cs typeface="Courier New"/>
                <a:sym typeface="Courier New"/>
              </a:endParaRPr>
            </a:p>
          </p:txBody>
        </p:sp>
        <p:sp>
          <p:nvSpPr>
            <p:cNvPr id="449" name="Google Shape;449;g7cb796c0e5_1_35"/>
            <p:cNvSpPr/>
            <p:nvPr/>
          </p:nvSpPr>
          <p:spPr>
            <a:xfrm>
              <a:off x="6505049" y="4904950"/>
              <a:ext cx="1539900" cy="5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Gill Sans"/>
                  <a:ea typeface="Gill Sans"/>
                  <a:cs typeface="Gill Sans"/>
                  <a:sym typeface="Gill Sans"/>
                </a:rPr>
                <a:t>Numpy</a:t>
              </a:r>
              <a:endParaRPr b="0" i="0" sz="2400" u="none" cap="none" strike="noStrike">
                <a:solidFill>
                  <a:srgbClr val="000000"/>
                </a:solidFill>
                <a:latin typeface="Courier New"/>
                <a:ea typeface="Courier New"/>
                <a:cs typeface="Courier New"/>
                <a:sym typeface="Courier New"/>
              </a:endParaRPr>
            </a:p>
          </p:txBody>
        </p:sp>
        <p:sp>
          <p:nvSpPr>
            <p:cNvPr id="450" name="Google Shape;450;g7cb796c0e5_1_35"/>
            <p:cNvSpPr txBox="1"/>
            <p:nvPr/>
          </p:nvSpPr>
          <p:spPr>
            <a:xfrm>
              <a:off x="4244950" y="5687950"/>
              <a:ext cx="3789600" cy="65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torch.from_numpy()</a:t>
              </a:r>
              <a:endParaRPr b="0" i="0" sz="2400" u="none" cap="none" strike="noStrike">
                <a:solidFill>
                  <a:srgbClr val="000000"/>
                </a:solidFill>
                <a:latin typeface="Gill Sans"/>
                <a:ea typeface="Gill Sans"/>
                <a:cs typeface="Gill Sans"/>
                <a:sym typeface="Gill Sans"/>
              </a:endParaRPr>
            </a:p>
          </p:txBody>
        </p:sp>
        <p:sp>
          <p:nvSpPr>
            <p:cNvPr id="451" name="Google Shape;451;g7cb796c0e5_1_35"/>
            <p:cNvSpPr txBox="1"/>
            <p:nvPr/>
          </p:nvSpPr>
          <p:spPr>
            <a:xfrm>
              <a:off x="4453900" y="4018450"/>
              <a:ext cx="3371700" cy="65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.numpy</a:t>
              </a:r>
              <a:endParaRPr b="0" i="0" sz="2400" u="none" cap="none" strike="noStrike">
                <a:solidFill>
                  <a:srgbClr val="000000"/>
                </a:solidFill>
                <a:latin typeface="Gill Sans"/>
                <a:ea typeface="Gill Sans"/>
                <a:cs typeface="Gill Sans"/>
                <a:sym typeface="Gill Sans"/>
              </a:endParaRPr>
            </a:p>
          </p:txBody>
        </p:sp>
        <p:cxnSp>
          <p:nvCxnSpPr>
            <p:cNvPr id="452" name="Google Shape;452;g7cb796c0e5_1_35"/>
            <p:cNvCxnSpPr>
              <a:stCxn id="451" idx="2"/>
            </p:cNvCxnSpPr>
            <p:nvPr/>
          </p:nvCxnSpPr>
          <p:spPr>
            <a:xfrm>
              <a:off x="6139750" y="4670950"/>
              <a:ext cx="523800" cy="6900"/>
            </a:xfrm>
            <a:prstGeom prst="straightConnector1">
              <a:avLst/>
            </a:prstGeom>
            <a:noFill/>
            <a:ln cap="flat" cmpd="sng" w="19050">
              <a:solidFill>
                <a:schemeClr val="dk2"/>
              </a:solidFill>
              <a:prstDash val="solid"/>
              <a:round/>
              <a:headEnd len="sm" w="sm" type="none"/>
              <a:tailEnd len="med" w="med" type="triangle"/>
            </a:ln>
          </p:spPr>
        </p:cxnSp>
        <p:cxnSp>
          <p:nvCxnSpPr>
            <p:cNvPr id="453" name="Google Shape;453;g7cb796c0e5_1_35"/>
            <p:cNvCxnSpPr/>
            <p:nvPr/>
          </p:nvCxnSpPr>
          <p:spPr>
            <a:xfrm rot="10800000">
              <a:off x="5790550" y="5646275"/>
              <a:ext cx="777900" cy="0"/>
            </a:xfrm>
            <a:prstGeom prst="straightConnector1">
              <a:avLst/>
            </a:prstGeom>
            <a:noFill/>
            <a:ln cap="flat" cmpd="sng" w="19050">
              <a:solidFill>
                <a:schemeClr val="dk2"/>
              </a:solidFill>
              <a:prstDash val="solid"/>
              <a:round/>
              <a:headEnd len="sm" w="sm" type="none"/>
              <a:tailEnd len="med" w="med"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Parameter server architecture</a:t>
            </a:r>
            <a:endParaRPr/>
          </a:p>
        </p:txBody>
      </p:sp>
      <p:sp>
        <p:nvSpPr>
          <p:cNvPr id="119" name="Google Shape;119;p3"/>
          <p:cNvSpPr txBox="1"/>
          <p:nvPr>
            <p:ph idx="1" type="body"/>
          </p:nvPr>
        </p:nvSpPr>
        <p:spPr>
          <a:xfrm>
            <a:off x="577675" y="6356350"/>
            <a:ext cx="9202200" cy="462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i="1" lang="en-US" sz="1400" u="sng">
                <a:solidFill>
                  <a:schemeClr val="hlink"/>
                </a:solidFill>
                <a:latin typeface="Arial"/>
                <a:ea typeface="Arial"/>
                <a:cs typeface="Arial"/>
                <a:sym typeface="Arial"/>
                <a:hlinkClick r:id="rId3"/>
              </a:rPr>
              <a:t>https://www.matroid.com/scaledml/slides/jeff.pdf</a:t>
            </a:r>
            <a:endParaRPr i="1" sz="1400"/>
          </a:p>
        </p:txBody>
      </p:sp>
      <p:sp>
        <p:nvSpPr>
          <p:cNvPr id="120" name="Google Shape;120;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21" name="Google Shape;121;p3"/>
          <p:cNvPicPr preferRelativeResize="0"/>
          <p:nvPr/>
        </p:nvPicPr>
        <p:blipFill rotWithShape="1">
          <a:blip r:embed="rId4">
            <a:alphaModFix/>
          </a:blip>
          <a:srcRect b="0" l="0" r="0" t="0"/>
          <a:stretch/>
        </p:blipFill>
        <p:spPr>
          <a:xfrm>
            <a:off x="1522175" y="1598074"/>
            <a:ext cx="9147641" cy="48062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g7cb796c0e5_1_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Automatic differentiation</a:t>
            </a:r>
            <a:endParaRPr/>
          </a:p>
        </p:txBody>
      </p:sp>
      <p:sp>
        <p:nvSpPr>
          <p:cNvPr id="460" name="Google Shape;460;g7cb796c0e5_1_51"/>
          <p:cNvSpPr txBox="1"/>
          <p:nvPr>
            <p:ph idx="1" type="body"/>
          </p:nvPr>
        </p:nvSpPr>
        <p:spPr>
          <a:xfrm>
            <a:off x="838200" y="1825625"/>
            <a:ext cx="10515600" cy="11889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Goal: automatically compute gradients of random Python programs</a:t>
            </a:r>
            <a:endParaRPr/>
          </a:p>
          <a:p>
            <a:pPr indent="-342900" lvl="0" marL="457200" rtl="0" algn="l">
              <a:lnSpc>
                <a:spcPct val="90000"/>
              </a:lnSpc>
              <a:spcBef>
                <a:spcPts val="0"/>
              </a:spcBef>
              <a:spcAft>
                <a:spcPts val="0"/>
              </a:spcAft>
              <a:buSzPts val="1800"/>
              <a:buChar char="•"/>
            </a:pPr>
            <a:r>
              <a:rPr lang="en-US"/>
              <a:t>Problem: Python is dynamic, source-to-source differentiation not applicable</a:t>
            </a:r>
            <a:endParaRPr/>
          </a:p>
        </p:txBody>
      </p:sp>
      <p:sp>
        <p:nvSpPr>
          <p:cNvPr id="461" name="Google Shape;461;g7cb796c0e5_1_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62" name="Google Shape;462;g7cb796c0e5_1_51"/>
          <p:cNvSpPr txBox="1"/>
          <p:nvPr>
            <p:ph idx="1" type="body"/>
          </p:nvPr>
        </p:nvSpPr>
        <p:spPr>
          <a:xfrm>
            <a:off x="838200" y="3257550"/>
            <a:ext cx="10515600" cy="2671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0" lvl="0" marL="457200" rtl="0" algn="l">
              <a:lnSpc>
                <a:spcPct val="90000"/>
              </a:lnSpc>
              <a:spcBef>
                <a:spcPts val="1000"/>
              </a:spcBef>
              <a:spcAft>
                <a:spcPts val="0"/>
              </a:spcAft>
              <a:buSzPts val="1800"/>
              <a:buNone/>
            </a:pPr>
            <a:r>
              <a:rPr lang="en-US"/>
              <a:t>Operator overloading</a:t>
            </a:r>
            <a:endParaRPr/>
          </a:p>
          <a:p>
            <a:pPr indent="-342900" lvl="0" marL="457200" rtl="0" algn="l">
              <a:lnSpc>
                <a:spcPct val="90000"/>
              </a:lnSpc>
              <a:spcBef>
                <a:spcPts val="1000"/>
              </a:spcBef>
              <a:spcAft>
                <a:spcPts val="0"/>
              </a:spcAft>
              <a:buSzPts val="1800"/>
              <a:buChar char="•"/>
            </a:pPr>
            <a:r>
              <a:rPr lang="en-US"/>
              <a:t>Builds up a representation of the computed function every time it is executed</a:t>
            </a:r>
            <a:endParaRPr/>
          </a:p>
          <a:p>
            <a:pPr indent="-342900" lvl="0" marL="457200" rtl="0" algn="l">
              <a:lnSpc>
                <a:spcPct val="90000"/>
              </a:lnSpc>
              <a:spcBef>
                <a:spcPts val="0"/>
              </a:spcBef>
              <a:spcAft>
                <a:spcPts val="0"/>
              </a:spcAft>
              <a:buSzPts val="1800"/>
              <a:buChar char="•"/>
            </a:pPr>
            <a:r>
              <a:rPr lang="en-US"/>
              <a:t>Feature: differentiate code employing mutation on tensors</a:t>
            </a:r>
            <a:endParaRPr/>
          </a:p>
          <a:p>
            <a:pPr indent="-342900" lvl="0" marL="457200" rtl="0" algn="l">
              <a:lnSpc>
                <a:spcPct val="90000"/>
              </a:lnSpc>
              <a:spcBef>
                <a:spcPts val="0"/>
              </a:spcBef>
              <a:spcAft>
                <a:spcPts val="0"/>
              </a:spcAft>
              <a:buSzPts val="1800"/>
              <a:buChar char="•"/>
            </a:pPr>
            <a:r>
              <a:rPr lang="en-US"/>
              <a:t>Tradeoff: not supporting copy-on-write, to avoid subtle performance cliffs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Performance focused implementation</a:t>
            </a:r>
            <a:endParaRPr/>
          </a:p>
        </p:txBody>
      </p:sp>
      <p:sp>
        <p:nvSpPr>
          <p:cNvPr id="469" name="Google Shape;469;p37"/>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a:t>Python global interpreter lock limits only one thread runs at a time.</a:t>
            </a:r>
            <a:endParaRPr/>
          </a:p>
          <a:p>
            <a:pPr indent="-342900" lvl="0" marL="457200" rtl="0" algn="l">
              <a:lnSpc>
                <a:spcPct val="90000"/>
              </a:lnSpc>
              <a:spcBef>
                <a:spcPts val="1000"/>
              </a:spcBef>
              <a:spcAft>
                <a:spcPts val="0"/>
              </a:spcAft>
              <a:buSzPts val="1800"/>
              <a:buChar char="•"/>
            </a:pPr>
            <a:r>
              <a:rPr lang="en-US"/>
              <a:t>C++ core for tensor data structure, GPU and CPU operators and basic parallel primitives</a:t>
            </a:r>
            <a:endParaRPr/>
          </a:p>
          <a:p>
            <a:pPr indent="-342900" lvl="0" marL="457200" rtl="0" algn="l">
              <a:lnSpc>
                <a:spcPct val="90000"/>
              </a:lnSpc>
              <a:spcBef>
                <a:spcPts val="0"/>
              </a:spcBef>
              <a:spcAft>
                <a:spcPts val="0"/>
              </a:spcAft>
              <a:buSzPts val="1800"/>
              <a:buChar char="•"/>
            </a:pPr>
            <a:r>
              <a:rPr lang="en-US"/>
              <a:t>automatic differentiation system, gradient formulas for most built-in functions included → evaluator won’t hold GIL</a:t>
            </a:r>
            <a:endParaRPr/>
          </a:p>
          <a:p>
            <a:pPr indent="0" lvl="0" marL="0" rtl="0" algn="l">
              <a:lnSpc>
                <a:spcPct val="90000"/>
              </a:lnSpc>
              <a:spcBef>
                <a:spcPts val="1000"/>
              </a:spcBef>
              <a:spcAft>
                <a:spcPts val="0"/>
              </a:spcAft>
              <a:buSzPts val="1800"/>
              <a:buNone/>
            </a:pPr>
            <a:r>
              <a:t/>
            </a:r>
            <a:endParaRPr/>
          </a:p>
        </p:txBody>
      </p:sp>
      <p:sp>
        <p:nvSpPr>
          <p:cNvPr id="470" name="Google Shape;470;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Separated control and data flow</a:t>
            </a:r>
            <a:endParaRPr/>
          </a:p>
        </p:txBody>
      </p:sp>
      <p:sp>
        <p:nvSpPr>
          <p:cNvPr id="477" name="Google Shape;477;p38"/>
          <p:cNvSpPr txBox="1"/>
          <p:nvPr>
            <p:ph idx="1" type="body"/>
          </p:nvPr>
        </p:nvSpPr>
        <p:spPr>
          <a:xfrm>
            <a:off x="838200" y="1597025"/>
            <a:ext cx="10515600" cy="47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a:t>PyTorch separates control flow and data flow.</a:t>
            </a:r>
            <a:endParaRPr/>
          </a:p>
        </p:txBody>
      </p:sp>
      <p:sp>
        <p:nvSpPr>
          <p:cNvPr id="478" name="Google Shape;478;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79" name="Google Shape;479;p38"/>
          <p:cNvSpPr txBox="1"/>
          <p:nvPr>
            <p:ph idx="1" type="body"/>
          </p:nvPr>
        </p:nvSpPr>
        <p:spPr>
          <a:xfrm>
            <a:off x="838200" y="2206431"/>
            <a:ext cx="5031000" cy="1822500"/>
          </a:xfrm>
          <a:prstGeom prst="rect">
            <a:avLst/>
          </a:prstGeom>
          <a:noFill/>
          <a:ln cap="flat" cmpd="sng" w="19050">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sz="2400"/>
              <a:t>Control flow</a:t>
            </a:r>
            <a:endParaRPr sz="2400"/>
          </a:p>
          <a:p>
            <a:pPr indent="0" lvl="0" marL="0" rtl="0" algn="l">
              <a:lnSpc>
                <a:spcPct val="90000"/>
              </a:lnSpc>
              <a:spcBef>
                <a:spcPts val="1000"/>
              </a:spcBef>
              <a:spcAft>
                <a:spcPts val="0"/>
              </a:spcAft>
              <a:buSzPts val="1800"/>
              <a:buNone/>
            </a:pPr>
            <a:r>
              <a:rPr lang="en-US" sz="2400"/>
              <a:t>handled by Python and C++ executed on </a:t>
            </a:r>
            <a:r>
              <a:rPr lang="en-US" sz="2400">
                <a:solidFill>
                  <a:srgbClr val="000000"/>
                </a:solidFill>
              </a:rPr>
              <a:t>the host CPU</a:t>
            </a:r>
            <a:endParaRPr sz="2400">
              <a:solidFill>
                <a:srgbClr val="000000"/>
              </a:solidFill>
            </a:endParaRPr>
          </a:p>
        </p:txBody>
      </p:sp>
      <p:sp>
        <p:nvSpPr>
          <p:cNvPr id="480" name="Google Shape;480;p38"/>
          <p:cNvSpPr txBox="1"/>
          <p:nvPr>
            <p:ph idx="1" type="body"/>
          </p:nvPr>
        </p:nvSpPr>
        <p:spPr>
          <a:xfrm>
            <a:off x="5975208" y="2206425"/>
            <a:ext cx="5031000" cy="1822500"/>
          </a:xfrm>
          <a:prstGeom prst="rect">
            <a:avLst/>
          </a:prstGeom>
          <a:noFill/>
          <a:ln cap="flat" cmpd="sng" w="19050">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sz="2400"/>
              <a:t>Data flow</a:t>
            </a:r>
            <a:endParaRPr sz="2400"/>
          </a:p>
          <a:p>
            <a:pPr indent="0" lvl="0" marL="0" rtl="0" algn="l">
              <a:lnSpc>
                <a:spcPct val="90000"/>
              </a:lnSpc>
              <a:spcBef>
                <a:spcPts val="1000"/>
              </a:spcBef>
              <a:spcAft>
                <a:spcPts val="0"/>
              </a:spcAft>
              <a:buSzPts val="1800"/>
              <a:buNone/>
            </a:pPr>
            <a:r>
              <a:rPr lang="en-US" sz="2400"/>
              <a:t>CUDA stream mechanism</a:t>
            </a:r>
            <a:endParaRPr sz="2400"/>
          </a:p>
          <a:p>
            <a:pPr indent="0" lvl="0" marL="0" rtl="0" algn="l">
              <a:lnSpc>
                <a:spcPct val="90000"/>
              </a:lnSpc>
              <a:spcBef>
                <a:spcPts val="1000"/>
              </a:spcBef>
              <a:spcAft>
                <a:spcPts val="0"/>
              </a:spcAft>
              <a:buSzPts val="1800"/>
              <a:buNone/>
            </a:pPr>
            <a:r>
              <a:rPr lang="en-US" sz="2400"/>
              <a:t>asynchronously fed CUDA kernal queue invocations to GPUs</a:t>
            </a:r>
            <a:endParaRPr sz="2400"/>
          </a:p>
        </p:txBody>
      </p:sp>
      <p:sp>
        <p:nvSpPr>
          <p:cNvPr id="481" name="Google Shape;481;p38"/>
          <p:cNvSpPr txBox="1"/>
          <p:nvPr>
            <p:ph idx="1" type="body"/>
          </p:nvPr>
        </p:nvSpPr>
        <p:spPr>
          <a:xfrm>
            <a:off x="990600" y="5743575"/>
            <a:ext cx="10515600" cy="890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a:t>Overlap the execution of Python code on CPU with tensor operators on GPU → saturates GPU and maximize performance</a:t>
            </a:r>
            <a:endParaRPr/>
          </a:p>
        </p:txBody>
      </p:sp>
      <p:sp>
        <p:nvSpPr>
          <p:cNvPr id="482" name="Google Shape;482;p38"/>
          <p:cNvSpPr/>
          <p:nvPr/>
        </p:nvSpPr>
        <p:spPr>
          <a:xfrm>
            <a:off x="919175" y="4840200"/>
            <a:ext cx="2300400" cy="47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CUDA kernal queue</a:t>
            </a:r>
            <a:endParaRPr b="0" i="0" sz="1800" u="none" cap="none" strike="noStrike">
              <a:solidFill>
                <a:srgbClr val="000000"/>
              </a:solidFill>
              <a:latin typeface="Arial"/>
              <a:ea typeface="Arial"/>
              <a:cs typeface="Arial"/>
              <a:sym typeface="Arial"/>
            </a:endParaRPr>
          </a:p>
        </p:txBody>
      </p:sp>
      <p:sp>
        <p:nvSpPr>
          <p:cNvPr id="483" name="Google Shape;483;p38"/>
          <p:cNvSpPr/>
          <p:nvPr/>
        </p:nvSpPr>
        <p:spPr>
          <a:xfrm>
            <a:off x="1733675" y="4370650"/>
            <a:ext cx="1485900" cy="36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 flow</a:t>
            </a:r>
            <a:endParaRPr b="0" i="0" sz="1800" u="none" cap="none" strike="noStrike">
              <a:solidFill>
                <a:srgbClr val="000000"/>
              </a:solidFill>
              <a:latin typeface="Arial"/>
              <a:ea typeface="Arial"/>
              <a:cs typeface="Arial"/>
              <a:sym typeface="Arial"/>
            </a:endParaRPr>
          </a:p>
        </p:txBody>
      </p:sp>
      <p:cxnSp>
        <p:nvCxnSpPr>
          <p:cNvPr id="484" name="Google Shape;484;p38"/>
          <p:cNvCxnSpPr>
            <a:stCxn id="482" idx="3"/>
          </p:cNvCxnSpPr>
          <p:nvPr/>
        </p:nvCxnSpPr>
        <p:spPr>
          <a:xfrm>
            <a:off x="3219575" y="5077500"/>
            <a:ext cx="1781100" cy="0"/>
          </a:xfrm>
          <a:prstGeom prst="straightConnector1">
            <a:avLst/>
          </a:prstGeom>
          <a:noFill/>
          <a:ln cap="flat" cmpd="sng" w="19050">
            <a:solidFill>
              <a:schemeClr val="dk2"/>
            </a:solidFill>
            <a:prstDash val="solid"/>
            <a:round/>
            <a:headEnd len="sm" w="sm" type="none"/>
            <a:tailEnd len="med" w="med" type="stealth"/>
          </a:ln>
        </p:spPr>
      </p:cxnSp>
      <p:sp>
        <p:nvSpPr>
          <p:cNvPr id="485" name="Google Shape;485;p38"/>
          <p:cNvSpPr/>
          <p:nvPr/>
        </p:nvSpPr>
        <p:spPr>
          <a:xfrm>
            <a:off x="5000675" y="4314825"/>
            <a:ext cx="2300400" cy="1085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GPUs</a:t>
            </a:r>
            <a:endParaRPr b="0" i="0" sz="1800" u="none" cap="none" strike="noStrike">
              <a:solidFill>
                <a:srgbClr val="FF0000"/>
              </a:solidFill>
              <a:latin typeface="Arial"/>
              <a:ea typeface="Arial"/>
              <a:cs typeface="Arial"/>
              <a:sym typeface="Arial"/>
            </a:endParaRPr>
          </a:p>
        </p:txBody>
      </p:sp>
      <p:sp>
        <p:nvSpPr>
          <p:cNvPr id="486" name="Google Shape;486;p38"/>
          <p:cNvSpPr/>
          <p:nvPr/>
        </p:nvSpPr>
        <p:spPr>
          <a:xfrm>
            <a:off x="3500425" y="4314825"/>
            <a:ext cx="843000" cy="10857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Arial"/>
                <a:ea typeface="Arial"/>
                <a:cs typeface="Arial"/>
                <a:sym typeface="Arial"/>
              </a:rPr>
              <a:t>Host CPU</a:t>
            </a:r>
            <a:endParaRPr b="0" i="0" sz="1800" u="none" cap="none" strike="noStrike">
              <a:solidFill>
                <a:srgbClr val="FF0000"/>
              </a:solidFill>
              <a:latin typeface="Arial"/>
              <a:ea typeface="Arial"/>
              <a:cs typeface="Arial"/>
              <a:sym typeface="Arial"/>
            </a:endParaRPr>
          </a:p>
        </p:txBody>
      </p:sp>
      <p:cxnSp>
        <p:nvCxnSpPr>
          <p:cNvPr id="487" name="Google Shape;487;p38"/>
          <p:cNvCxnSpPr>
            <a:stCxn id="485" idx="2"/>
            <a:endCxn id="486" idx="2"/>
          </p:cNvCxnSpPr>
          <p:nvPr/>
        </p:nvCxnSpPr>
        <p:spPr>
          <a:xfrm rot="5400000">
            <a:off x="5036075" y="4286325"/>
            <a:ext cx="600" cy="2229000"/>
          </a:xfrm>
          <a:prstGeom prst="bentConnector3">
            <a:avLst>
              <a:gd fmla="val 39687500" name="adj1"/>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2" name="Shape 492"/>
        <p:cNvGrpSpPr/>
        <p:nvPr/>
      </p:nvGrpSpPr>
      <p:grpSpPr>
        <a:xfrm>
          <a:off x="0" y="0"/>
          <a:ext cx="0" cy="0"/>
          <a:chOff x="0" y="0"/>
          <a:chExt cx="0" cy="0"/>
        </a:xfrm>
      </p:grpSpPr>
      <p:sp>
        <p:nvSpPr>
          <p:cNvPr id="493" name="Google Shape;493;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Custom caching tensor allocator</a:t>
            </a:r>
            <a:endParaRPr/>
          </a:p>
        </p:txBody>
      </p:sp>
      <p:sp>
        <p:nvSpPr>
          <p:cNvPr id="494" name="Google Shape;494;p39"/>
          <p:cNvSpPr txBox="1"/>
          <p:nvPr>
            <p:ph idx="1" type="body"/>
          </p:nvPr>
        </p:nvSpPr>
        <p:spPr>
          <a:xfrm>
            <a:off x="838200" y="1825625"/>
            <a:ext cx="10515600" cy="1117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a:t>Optimize speed of the dynamic memory allocator</a:t>
            </a:r>
            <a:endParaRPr/>
          </a:p>
          <a:p>
            <a:pPr indent="0" lvl="0" marL="0" rtl="0" algn="l">
              <a:lnSpc>
                <a:spcPct val="90000"/>
              </a:lnSpc>
              <a:spcBef>
                <a:spcPts val="1000"/>
              </a:spcBef>
              <a:spcAft>
                <a:spcPts val="0"/>
              </a:spcAft>
              <a:buSzPts val="1800"/>
              <a:buNone/>
            </a:pPr>
            <a:r>
              <a:rPr lang="en-US"/>
              <a:t>GPU </a:t>
            </a:r>
            <a:r>
              <a:rPr lang="en-US" sz="2400">
                <a:latin typeface="Courier New"/>
                <a:ea typeface="Courier New"/>
                <a:cs typeface="Courier New"/>
                <a:sym typeface="Courier New"/>
              </a:rPr>
              <a:t>cudafree</a:t>
            </a:r>
            <a:r>
              <a:rPr lang="en-US"/>
              <a:t> routine tends to block GPU for queued work.</a:t>
            </a:r>
            <a:endParaRPr/>
          </a:p>
        </p:txBody>
      </p:sp>
      <p:sp>
        <p:nvSpPr>
          <p:cNvPr id="495" name="Google Shape;495;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96" name="Google Shape;496;p39"/>
          <p:cNvSpPr txBox="1"/>
          <p:nvPr>
            <p:ph idx="1" type="body"/>
          </p:nvPr>
        </p:nvSpPr>
        <p:spPr>
          <a:xfrm>
            <a:off x="838200" y="3171825"/>
            <a:ext cx="10515600" cy="31845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457200" lvl="0" marL="0" rtl="0" algn="l">
              <a:lnSpc>
                <a:spcPct val="90000"/>
              </a:lnSpc>
              <a:spcBef>
                <a:spcPts val="1000"/>
              </a:spcBef>
              <a:spcAft>
                <a:spcPts val="0"/>
              </a:spcAft>
              <a:buSzPts val="1800"/>
              <a:buNone/>
            </a:pPr>
            <a:r>
              <a:rPr lang="en-US"/>
              <a:t>PyTorch: One-pool-per-stream</a:t>
            </a:r>
            <a:endParaRPr/>
          </a:p>
          <a:p>
            <a:pPr indent="-342900" lvl="0" marL="457200" rtl="0" algn="l">
              <a:lnSpc>
                <a:spcPct val="90000"/>
              </a:lnSpc>
              <a:spcBef>
                <a:spcPts val="1000"/>
              </a:spcBef>
              <a:spcAft>
                <a:spcPts val="0"/>
              </a:spcAft>
              <a:buSzPts val="1800"/>
              <a:buChar char="•"/>
            </a:pPr>
            <a:r>
              <a:rPr lang="en-US"/>
              <a:t>Incrementally builds up a cache of CUDA memory without using CUDA APIs</a:t>
            </a:r>
            <a:endParaRPr/>
          </a:p>
          <a:p>
            <a:pPr indent="-342900" lvl="0" marL="457200" rtl="0" algn="l">
              <a:lnSpc>
                <a:spcPct val="90000"/>
              </a:lnSpc>
              <a:spcBef>
                <a:spcPts val="0"/>
              </a:spcBef>
              <a:spcAft>
                <a:spcPts val="0"/>
              </a:spcAft>
              <a:buSzPts val="1800"/>
              <a:buChar char="•"/>
            </a:pPr>
            <a:r>
              <a:rPr lang="en-US"/>
              <a:t>Tuning for specific memory usage patterns of DL and maintaining distinct pool of memory for every CUDA stream (work queue)</a:t>
            </a:r>
            <a:endParaRPr/>
          </a:p>
          <a:p>
            <a:pPr indent="-342900" lvl="0" marL="457200" rtl="0" algn="l">
              <a:lnSpc>
                <a:spcPct val="90000"/>
              </a:lnSpc>
              <a:spcBef>
                <a:spcPts val="0"/>
              </a:spcBef>
              <a:spcAft>
                <a:spcPts val="0"/>
              </a:spcAft>
              <a:buSzPts val="1800"/>
              <a:buChar char="•"/>
            </a:pPr>
            <a:r>
              <a:rPr lang="en-US"/>
              <a:t>Benefits: skip synchronization by serialized CPU-GPU execution </a:t>
            </a:r>
            <a:endParaRPr/>
          </a:p>
          <a:p>
            <a:pPr indent="-342900" lvl="0" marL="457200" rtl="0" algn="l">
              <a:lnSpc>
                <a:spcPct val="90000"/>
              </a:lnSpc>
              <a:spcBef>
                <a:spcPts val="0"/>
              </a:spcBef>
              <a:spcAft>
                <a:spcPts val="0"/>
              </a:spcAft>
              <a:buSzPts val="1800"/>
              <a:buChar char="•"/>
            </a:pPr>
            <a:r>
              <a:rPr lang="en-US"/>
              <a:t>Limitation: fragmented allocation by stream (uncommon in practice)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Multiprocessing</a:t>
            </a:r>
            <a:endParaRPr/>
          </a:p>
        </p:txBody>
      </p:sp>
      <p:sp>
        <p:nvSpPr>
          <p:cNvPr id="503" name="Google Shape;503;p40"/>
          <p:cNvSpPr txBox="1"/>
          <p:nvPr>
            <p:ph idx="1" type="body"/>
          </p:nvPr>
        </p:nvSpPr>
        <p:spPr>
          <a:xfrm>
            <a:off x="838200" y="1597025"/>
            <a:ext cx="10515600" cy="2009700"/>
          </a:xfrm>
          <a:prstGeom prst="rect">
            <a:avLst/>
          </a:prstGeom>
          <a:noFill/>
          <a:ln cap="flat" cmpd="sng" w="19050">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0" lvl="0" marL="457200" rtl="0" algn="l">
              <a:lnSpc>
                <a:spcPct val="90000"/>
              </a:lnSpc>
              <a:spcBef>
                <a:spcPts val="1000"/>
              </a:spcBef>
              <a:spcAft>
                <a:spcPts val="0"/>
              </a:spcAft>
              <a:buSzPts val="1800"/>
              <a:buNone/>
            </a:pPr>
            <a:r>
              <a:rPr lang="en-US"/>
              <a:t>Python </a:t>
            </a:r>
            <a:r>
              <a:rPr lang="en-US" sz="2400">
                <a:latin typeface="Courier New"/>
                <a:ea typeface="Courier New"/>
                <a:cs typeface="Courier New"/>
                <a:sym typeface="Courier New"/>
              </a:rPr>
              <a:t>multiprocessing</a:t>
            </a:r>
            <a:endParaRPr/>
          </a:p>
          <a:p>
            <a:pPr indent="-342900" lvl="0" marL="457200" rtl="0" algn="l">
              <a:lnSpc>
                <a:spcPct val="90000"/>
              </a:lnSpc>
              <a:spcBef>
                <a:spcPts val="1000"/>
              </a:spcBef>
              <a:spcAft>
                <a:spcPts val="0"/>
              </a:spcAft>
              <a:buSzPts val="1800"/>
              <a:buChar char="•"/>
            </a:pPr>
            <a:r>
              <a:rPr lang="en-US"/>
              <a:t>A workaround for GIL: module spawns child processes and implement basic inter-process communication primitives. </a:t>
            </a:r>
            <a:endParaRPr/>
          </a:p>
          <a:p>
            <a:pPr indent="-342900" lvl="0" marL="457200" rtl="0" algn="l">
              <a:lnSpc>
                <a:spcPct val="90000"/>
              </a:lnSpc>
              <a:spcBef>
                <a:spcPts val="0"/>
              </a:spcBef>
              <a:spcAft>
                <a:spcPts val="0"/>
              </a:spcAft>
              <a:buSzPts val="1800"/>
              <a:buChar char="•"/>
            </a:pPr>
            <a:r>
              <a:rPr lang="en-US"/>
              <a:t>Problem: inefficient serialization with large arrays. </a:t>
            </a:r>
            <a:endParaRPr/>
          </a:p>
        </p:txBody>
      </p:sp>
      <p:sp>
        <p:nvSpPr>
          <p:cNvPr id="504" name="Google Shape;504;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05" name="Google Shape;505;p40"/>
          <p:cNvSpPr txBox="1"/>
          <p:nvPr>
            <p:ph idx="1" type="body"/>
          </p:nvPr>
        </p:nvSpPr>
        <p:spPr>
          <a:xfrm>
            <a:off x="838200" y="3759125"/>
            <a:ext cx="10515600" cy="26703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0" lvl="0" marL="457200" rtl="0" algn="l">
              <a:lnSpc>
                <a:spcPct val="90000"/>
              </a:lnSpc>
              <a:spcBef>
                <a:spcPts val="1000"/>
              </a:spcBef>
              <a:spcAft>
                <a:spcPts val="0"/>
              </a:spcAft>
              <a:buSzPts val="1800"/>
              <a:buNone/>
            </a:pPr>
            <a:r>
              <a:rPr lang="en-US"/>
              <a:t>PyTorch </a:t>
            </a:r>
            <a:r>
              <a:rPr lang="en-US" sz="2400">
                <a:latin typeface="Courier New"/>
                <a:ea typeface="Courier New"/>
                <a:cs typeface="Courier New"/>
                <a:sym typeface="Courier New"/>
              </a:rPr>
              <a:t>torch.multiprocessing</a:t>
            </a:r>
            <a:endParaRPr/>
          </a:p>
          <a:p>
            <a:pPr indent="-342900" lvl="0" marL="457200" rtl="0" algn="l">
              <a:lnSpc>
                <a:spcPct val="90000"/>
              </a:lnSpc>
              <a:spcBef>
                <a:spcPts val="1000"/>
              </a:spcBef>
              <a:spcAft>
                <a:spcPts val="0"/>
              </a:spcAft>
              <a:buSzPts val="1800"/>
              <a:buChar char="•"/>
            </a:pPr>
            <a:r>
              <a:rPr lang="en-US"/>
              <a:t>Drop-in extension for Python </a:t>
            </a:r>
            <a:r>
              <a:rPr lang="en-US" sz="2400">
                <a:latin typeface="Courier New"/>
                <a:ea typeface="Courier New"/>
                <a:cs typeface="Courier New"/>
                <a:sym typeface="Courier New"/>
              </a:rPr>
              <a:t>multiprocessing</a:t>
            </a:r>
            <a:endParaRPr sz="2400">
              <a:latin typeface="Courier New"/>
              <a:ea typeface="Courier New"/>
              <a:cs typeface="Courier New"/>
              <a:sym typeface="Courier New"/>
            </a:endParaRPr>
          </a:p>
          <a:p>
            <a:pPr indent="-342900" lvl="0" marL="457200" rtl="0" algn="l">
              <a:lnSpc>
                <a:spcPct val="90000"/>
              </a:lnSpc>
              <a:spcBef>
                <a:spcPts val="0"/>
              </a:spcBef>
              <a:spcAft>
                <a:spcPts val="0"/>
              </a:spcAft>
              <a:buSzPts val="1800"/>
              <a:buChar char="•"/>
            </a:pPr>
            <a:r>
              <a:rPr lang="en-US"/>
              <a:t>Tensor uses shared memory space to avoid communication cost.</a:t>
            </a:r>
            <a:endParaRPr/>
          </a:p>
          <a:p>
            <a:pPr indent="-342900" lvl="0" marL="457200" rtl="0" algn="l">
              <a:lnSpc>
                <a:spcPct val="90000"/>
              </a:lnSpc>
              <a:spcBef>
                <a:spcPts val="0"/>
              </a:spcBef>
              <a:spcAft>
                <a:spcPts val="0"/>
              </a:spcAft>
              <a:buSzPts val="1800"/>
              <a:buChar char="•"/>
            </a:pPr>
            <a:r>
              <a:rPr lang="en-US"/>
              <a:t>Benefits: User can easily implement heavily parallel programs that operate on independent GPUs</a:t>
            </a:r>
            <a:endParaRPr/>
          </a:p>
          <a:p>
            <a:pPr indent="-342900" lvl="0" marL="457200" rtl="0" algn="l">
              <a:lnSpc>
                <a:spcPct val="90000"/>
              </a:lnSpc>
              <a:spcBef>
                <a:spcPts val="0"/>
              </a:spcBef>
              <a:spcAft>
                <a:spcPts val="0"/>
              </a:spcAft>
              <a:buSzPts val="1800"/>
              <a:buChar char="•"/>
            </a:pPr>
            <a:r>
              <a:rPr lang="en-US"/>
              <a:t>CUDA tensor sharing transparency</a:t>
            </a:r>
            <a:endParaRPr/>
          </a:p>
        </p:txBody>
      </p:sp>
      <p:sp>
        <p:nvSpPr>
          <p:cNvPr id="506" name="Google Shape;506;p40"/>
          <p:cNvSpPr/>
          <p:nvPr/>
        </p:nvSpPr>
        <p:spPr>
          <a:xfrm>
            <a:off x="628650" y="2138375"/>
            <a:ext cx="657300" cy="2182500"/>
          </a:xfrm>
          <a:prstGeom prst="curvedRightArrow">
            <a:avLst>
              <a:gd fmla="val 25000" name="adj1"/>
              <a:gd fmla="val 102038" name="adj2"/>
              <a:gd fmla="val 46140" name="adj3"/>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Reference counting</a:t>
            </a:r>
            <a:endParaRPr/>
          </a:p>
        </p:txBody>
      </p:sp>
      <p:sp>
        <p:nvSpPr>
          <p:cNvPr id="513" name="Google Shape;513;p41"/>
          <p:cNvSpPr txBox="1"/>
          <p:nvPr>
            <p:ph idx="1" type="body"/>
          </p:nvPr>
        </p:nvSpPr>
        <p:spPr>
          <a:xfrm>
            <a:off x="838200" y="1825625"/>
            <a:ext cx="10515600" cy="915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800"/>
              <a:buNone/>
            </a:pPr>
            <a:r>
              <a:rPr lang="en-US"/>
              <a:t>Goal: Users increase batch sizes to speed up process, we allocate memory resource reasonably.</a:t>
            </a:r>
            <a:endParaRPr/>
          </a:p>
          <a:p>
            <a:pPr indent="0" lvl="0" marL="0" rtl="0" algn="l">
              <a:lnSpc>
                <a:spcPct val="90000"/>
              </a:lnSpc>
              <a:spcBef>
                <a:spcPts val="1000"/>
              </a:spcBef>
              <a:spcAft>
                <a:spcPts val="0"/>
              </a:spcAft>
              <a:buSzPts val="1800"/>
              <a:buNone/>
            </a:pPr>
            <a:r>
              <a:t/>
            </a:r>
            <a:endParaRPr/>
          </a:p>
        </p:txBody>
      </p:sp>
      <p:sp>
        <p:nvSpPr>
          <p:cNvPr id="514" name="Google Shape;514;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15" name="Google Shape;515;p41"/>
          <p:cNvSpPr txBox="1"/>
          <p:nvPr>
            <p:ph idx="1" type="body"/>
          </p:nvPr>
        </p:nvSpPr>
        <p:spPr>
          <a:xfrm>
            <a:off x="838200" y="2536400"/>
            <a:ext cx="10515600" cy="1750800"/>
          </a:xfrm>
          <a:prstGeom prst="rect">
            <a:avLst/>
          </a:prstGeom>
          <a:noFill/>
          <a:ln cap="flat" cmpd="sng" w="19050">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457200" lvl="0" marL="0" rtl="0" algn="l">
              <a:lnSpc>
                <a:spcPct val="90000"/>
              </a:lnSpc>
              <a:spcBef>
                <a:spcPts val="1000"/>
              </a:spcBef>
              <a:spcAft>
                <a:spcPts val="0"/>
              </a:spcAft>
              <a:buSzPts val="1800"/>
              <a:buNone/>
            </a:pPr>
            <a:r>
              <a:rPr lang="en-US"/>
              <a:t>Automated garbage collection</a:t>
            </a:r>
            <a:endParaRPr/>
          </a:p>
          <a:p>
            <a:pPr indent="-342900" lvl="0" marL="457200" rtl="0" algn="l">
              <a:lnSpc>
                <a:spcPct val="90000"/>
              </a:lnSpc>
              <a:spcBef>
                <a:spcPts val="1000"/>
              </a:spcBef>
              <a:spcAft>
                <a:spcPts val="0"/>
              </a:spcAft>
              <a:buSzPts val="1800"/>
              <a:buChar char="•"/>
            </a:pPr>
            <a:r>
              <a:rPr lang="en-US"/>
              <a:t>Pro: good amortized performance.</a:t>
            </a:r>
            <a:endParaRPr/>
          </a:p>
          <a:p>
            <a:pPr indent="-342900" lvl="0" marL="457200" rtl="0" algn="l">
              <a:lnSpc>
                <a:spcPct val="90000"/>
              </a:lnSpc>
              <a:spcBef>
                <a:spcPts val="0"/>
              </a:spcBef>
              <a:spcAft>
                <a:spcPts val="0"/>
              </a:spcAft>
              <a:buSzPts val="1800"/>
              <a:buChar char="•"/>
            </a:pPr>
            <a:r>
              <a:rPr lang="en-US"/>
              <a:t>Con: </a:t>
            </a:r>
            <a:r>
              <a:rPr lang="en-US">
                <a:solidFill>
                  <a:srgbClr val="000000"/>
                </a:solidFill>
              </a:rPr>
              <a:t>deferred deallocation</a:t>
            </a:r>
            <a:r>
              <a:rPr lang="en-US"/>
              <a:t> leaves unacceptable memory overhead</a:t>
            </a:r>
            <a:endParaRPr/>
          </a:p>
        </p:txBody>
      </p:sp>
      <p:sp>
        <p:nvSpPr>
          <p:cNvPr id="516" name="Google Shape;516;p41"/>
          <p:cNvSpPr txBox="1"/>
          <p:nvPr>
            <p:ph idx="1" type="body"/>
          </p:nvPr>
        </p:nvSpPr>
        <p:spPr>
          <a:xfrm>
            <a:off x="838200" y="4406875"/>
            <a:ext cx="10515600" cy="19494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45700" lIns="91425" spcFirstLastPara="1" rIns="91425" wrap="square" tIns="45700">
            <a:noAutofit/>
          </a:bodyPr>
          <a:lstStyle/>
          <a:p>
            <a:pPr indent="457200" lvl="0" marL="0" rtl="0" algn="l">
              <a:lnSpc>
                <a:spcPct val="90000"/>
              </a:lnSpc>
              <a:spcBef>
                <a:spcPts val="1000"/>
              </a:spcBef>
              <a:spcAft>
                <a:spcPts val="0"/>
              </a:spcAft>
              <a:buSzPts val="1800"/>
              <a:buNone/>
            </a:pPr>
            <a:r>
              <a:rPr lang="en-US"/>
              <a:t>PyTorch: Reference counting</a:t>
            </a:r>
            <a:endParaRPr/>
          </a:p>
          <a:p>
            <a:pPr indent="-342900" lvl="0" marL="457200" rtl="0" algn="l">
              <a:lnSpc>
                <a:spcPct val="90000"/>
              </a:lnSpc>
              <a:spcBef>
                <a:spcPts val="1000"/>
              </a:spcBef>
              <a:spcAft>
                <a:spcPts val="0"/>
              </a:spcAft>
              <a:buSzPts val="1800"/>
              <a:buChar char="•"/>
            </a:pPr>
            <a:r>
              <a:rPr lang="en-US"/>
              <a:t>Track num. uses of each tensor, deallocates once count reaches 0</a:t>
            </a:r>
            <a:endParaRPr/>
          </a:p>
          <a:p>
            <a:pPr indent="-342900" lvl="0" marL="457200" rtl="0" algn="l">
              <a:lnSpc>
                <a:spcPct val="90000"/>
              </a:lnSpc>
              <a:spcBef>
                <a:spcPts val="0"/>
              </a:spcBef>
              <a:spcAft>
                <a:spcPts val="0"/>
              </a:spcAft>
              <a:buSzPts val="1800"/>
              <a:buChar char="•"/>
            </a:pPr>
            <a:r>
              <a:rPr lang="en-US"/>
              <a:t>Pro: release memory ASAP</a:t>
            </a:r>
            <a:endParaRPr/>
          </a:p>
          <a:p>
            <a:pPr indent="-342900" lvl="0" marL="457200" rtl="0" algn="l">
              <a:lnSpc>
                <a:spcPct val="90000"/>
              </a:lnSpc>
              <a:spcBef>
                <a:spcPts val="0"/>
              </a:spcBef>
              <a:spcAft>
                <a:spcPts val="0"/>
              </a:spcAft>
              <a:buSzPts val="1800"/>
              <a:buChar char="•"/>
            </a:pPr>
            <a:r>
              <a:rPr lang="en-US"/>
              <a:t>Limitation: language counting support required</a:t>
            </a:r>
            <a:endParaRPr/>
          </a:p>
        </p:txBody>
      </p:sp>
      <p:sp>
        <p:nvSpPr>
          <p:cNvPr id="517" name="Google Shape;517;p41"/>
          <p:cNvSpPr/>
          <p:nvPr/>
        </p:nvSpPr>
        <p:spPr>
          <a:xfrm>
            <a:off x="585400" y="3159300"/>
            <a:ext cx="537300" cy="1949400"/>
          </a:xfrm>
          <a:prstGeom prst="curvedRightArrow">
            <a:avLst>
              <a:gd fmla="val 25000" name="adj1"/>
              <a:gd fmla="val 102038" name="adj2"/>
              <a:gd fmla="val 46140" name="adj3"/>
            </a:avLst>
          </a:prstGeom>
          <a:solidFill>
            <a:srgbClr val="9FC5E8"/>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Discussion</a:t>
            </a:r>
            <a:endParaRPr/>
          </a:p>
        </p:txBody>
      </p:sp>
      <p:sp>
        <p:nvSpPr>
          <p:cNvPr id="524" name="Google Shape;524;p28"/>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What do you think is the limitation of parameter server architecture?</a:t>
            </a:r>
            <a:endParaRPr/>
          </a:p>
          <a:p>
            <a:pPr indent="-342900" lvl="1" marL="914400" rtl="0" algn="l">
              <a:lnSpc>
                <a:spcPct val="90000"/>
              </a:lnSpc>
              <a:spcBef>
                <a:spcPts val="0"/>
              </a:spcBef>
              <a:spcAft>
                <a:spcPts val="0"/>
              </a:spcAft>
              <a:buSzPts val="1800"/>
              <a:buChar char="○"/>
            </a:pPr>
            <a:r>
              <a:rPr lang="en-US"/>
              <a:t>not flexible for new optimization methods</a:t>
            </a:r>
            <a:endParaRPr/>
          </a:p>
        </p:txBody>
      </p:sp>
      <p:sp>
        <p:nvSpPr>
          <p:cNvPr id="525" name="Google Shape;525;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g7cadfdfefc_3_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a:t>
            </a:r>
            <a:endParaRPr/>
          </a:p>
        </p:txBody>
      </p:sp>
      <p:sp>
        <p:nvSpPr>
          <p:cNvPr id="532" name="Google Shape;532;g7cadfdfefc_3_25"/>
          <p:cNvSpPr txBox="1"/>
          <p:nvPr>
            <p:ph idx="1" type="body"/>
          </p:nvPr>
        </p:nvSpPr>
        <p:spPr>
          <a:xfrm>
            <a:off x="838200" y="1825625"/>
            <a:ext cx="10515600" cy="43512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Tradeoff of including Dynamic Control Flow</a:t>
            </a:r>
            <a:endParaRPr/>
          </a:p>
          <a:p>
            <a:pPr indent="-342900" lvl="1" marL="914400" rtl="0" algn="l">
              <a:spcBef>
                <a:spcPts val="0"/>
              </a:spcBef>
              <a:spcAft>
                <a:spcPts val="0"/>
              </a:spcAft>
              <a:buSzPts val="1800"/>
              <a:buChar char="○"/>
            </a:pPr>
            <a:r>
              <a:rPr lang="en-US"/>
              <a:t>TensorFlow: Include Dynamic Control Flow</a:t>
            </a:r>
            <a:endParaRPr/>
          </a:p>
          <a:p>
            <a:pPr indent="-342900" lvl="1" marL="914400" rtl="0" algn="l">
              <a:spcBef>
                <a:spcPts val="0"/>
              </a:spcBef>
              <a:spcAft>
                <a:spcPts val="0"/>
              </a:spcAft>
              <a:buSzPts val="1800"/>
              <a:buChar char="○"/>
            </a:pPr>
            <a:r>
              <a:rPr lang="en-US"/>
              <a:t>Pytorch: Handle by PyTorch</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TensorFlow vs. Pytorch?</a:t>
            </a:r>
            <a:endParaRPr/>
          </a:p>
        </p:txBody>
      </p:sp>
      <p:sp>
        <p:nvSpPr>
          <p:cNvPr id="533" name="Google Shape;533;g7cadfdfefc_3_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534" name="Google Shape;534;g7cadfdfefc_3_25"/>
          <p:cNvPicPr preferRelativeResize="0"/>
          <p:nvPr/>
        </p:nvPicPr>
        <p:blipFill>
          <a:blip r:embed="rId3">
            <a:alphaModFix/>
          </a:blip>
          <a:stretch>
            <a:fillRect/>
          </a:stretch>
        </p:blipFill>
        <p:spPr>
          <a:xfrm>
            <a:off x="5734050" y="3957488"/>
            <a:ext cx="5619750" cy="22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Limitations of DistBlief</a:t>
            </a:r>
            <a:endParaRPr/>
          </a:p>
        </p:txBody>
      </p:sp>
      <p:sp>
        <p:nvSpPr>
          <p:cNvPr id="128" name="Google Shape;128;p4"/>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Defining new Layers:</a:t>
            </a:r>
            <a:endParaRPr/>
          </a:p>
          <a:p>
            <a:pPr indent="-342900" lvl="1" marL="914400" rtl="0" algn="l">
              <a:lnSpc>
                <a:spcPct val="90000"/>
              </a:lnSpc>
              <a:spcBef>
                <a:spcPts val="0"/>
              </a:spcBef>
              <a:spcAft>
                <a:spcPts val="0"/>
              </a:spcAft>
              <a:buSzPts val="1800"/>
              <a:buChar char="○"/>
            </a:pPr>
            <a:r>
              <a:rPr lang="en-US"/>
              <a:t>DistBlief layers are implemented as C++ classes</a:t>
            </a:r>
            <a:endParaRPr/>
          </a:p>
          <a:p>
            <a:pPr indent="0" lvl="0" marL="9144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Refining the training algorithm:</a:t>
            </a:r>
            <a:endParaRPr/>
          </a:p>
          <a:p>
            <a:pPr indent="-342900" lvl="1" marL="914400" rtl="0" algn="l">
              <a:lnSpc>
                <a:spcPct val="90000"/>
              </a:lnSpc>
              <a:spcBef>
                <a:spcPts val="0"/>
              </a:spcBef>
              <a:spcAft>
                <a:spcPts val="0"/>
              </a:spcAft>
              <a:buSzPts val="1800"/>
              <a:buChar char="○"/>
            </a:pPr>
            <a:r>
              <a:rPr lang="en-US"/>
              <a:t>Good for SGD</a:t>
            </a:r>
            <a:endParaRPr/>
          </a:p>
          <a:p>
            <a:pPr indent="-342900" lvl="1" marL="914400" rtl="0" algn="l">
              <a:lnSpc>
                <a:spcPct val="90000"/>
              </a:lnSpc>
              <a:spcBef>
                <a:spcPts val="0"/>
              </a:spcBef>
              <a:spcAft>
                <a:spcPts val="0"/>
              </a:spcAft>
              <a:buSzPts val="1800"/>
              <a:buChar char="○"/>
            </a:pPr>
            <a:r>
              <a:rPr lang="en-US"/>
              <a:t>Parameter server implementation needs to be modified for new optimization methods (Momentum, Adam, etc.)</a:t>
            </a:r>
            <a:endParaRPr/>
          </a:p>
          <a:p>
            <a:pPr indent="0" lvl="0" marL="9144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Defining new training algorithms:</a:t>
            </a:r>
            <a:endParaRPr/>
          </a:p>
          <a:p>
            <a:pPr indent="-342900" lvl="1" marL="914400" rtl="0" algn="l">
              <a:lnSpc>
                <a:spcPct val="90000"/>
              </a:lnSpc>
              <a:spcBef>
                <a:spcPts val="0"/>
              </a:spcBef>
              <a:spcAft>
                <a:spcPts val="0"/>
              </a:spcAft>
              <a:buSzPts val="1800"/>
              <a:buChar char="○"/>
            </a:pPr>
            <a:r>
              <a:rPr lang="en-US"/>
              <a:t>Good for simple feed-forward NN</a:t>
            </a:r>
            <a:endParaRPr/>
          </a:p>
          <a:p>
            <a:pPr indent="-342900" lvl="1" marL="914400" rtl="0" algn="l">
              <a:lnSpc>
                <a:spcPct val="90000"/>
              </a:lnSpc>
              <a:spcBef>
                <a:spcPts val="0"/>
              </a:spcBef>
              <a:spcAft>
                <a:spcPts val="0"/>
              </a:spcAft>
              <a:buSzPts val="1800"/>
              <a:buChar char="○"/>
            </a:pPr>
            <a:r>
              <a:rPr lang="en-US"/>
              <a:t>Fails for advanced models(RNN, adversarial networks, RL models, etc.)</a:t>
            </a:r>
            <a:endParaRPr/>
          </a:p>
        </p:txBody>
      </p:sp>
      <p:sp>
        <p:nvSpPr>
          <p:cNvPr id="129" name="Google Shape;12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Design Principles of TensorFlow</a:t>
            </a:r>
            <a:endParaRPr/>
          </a:p>
        </p:txBody>
      </p:sp>
      <p:sp>
        <p:nvSpPr>
          <p:cNvPr id="136" name="Google Shape;136;p5"/>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Dataflow graphs of primitive operators</a:t>
            </a:r>
            <a:endParaRPr/>
          </a:p>
          <a:p>
            <a:pPr indent="-342900" lvl="1" marL="914400" rtl="0" algn="l">
              <a:lnSpc>
                <a:spcPct val="90000"/>
              </a:lnSpc>
              <a:spcBef>
                <a:spcPts val="0"/>
              </a:spcBef>
              <a:spcAft>
                <a:spcPts val="0"/>
              </a:spcAft>
              <a:buSzPts val="1800"/>
              <a:buChar char="○"/>
            </a:pPr>
            <a:r>
              <a:rPr lang="en-US"/>
              <a:t>DistBelief uses complex Layers</a:t>
            </a:r>
            <a:endParaRPr/>
          </a:p>
          <a:p>
            <a:pPr indent="-342900" lvl="1" marL="914400" rtl="0" algn="l">
              <a:lnSpc>
                <a:spcPct val="90000"/>
              </a:lnSpc>
              <a:spcBef>
                <a:spcPts val="0"/>
              </a:spcBef>
              <a:spcAft>
                <a:spcPts val="0"/>
              </a:spcAft>
              <a:buSzPts val="1800"/>
              <a:buChar char="○"/>
            </a:pPr>
            <a:r>
              <a:rPr lang="en-US"/>
              <a:t>TensorFlow represents math ops as nodes in the dataflow graph</a:t>
            </a:r>
            <a:endParaRPr/>
          </a:p>
          <a:p>
            <a:pPr indent="0" lvl="0" marL="9144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Deferred execution</a:t>
            </a:r>
            <a:endParaRPr/>
          </a:p>
          <a:p>
            <a:pPr indent="-342900" lvl="1" marL="914400" rtl="0" algn="l">
              <a:lnSpc>
                <a:spcPct val="90000"/>
              </a:lnSpc>
              <a:spcBef>
                <a:spcPts val="0"/>
              </a:spcBef>
              <a:spcAft>
                <a:spcPts val="0"/>
              </a:spcAft>
              <a:buSzPts val="1800"/>
              <a:buChar char="○"/>
            </a:pPr>
            <a:r>
              <a:rPr lang="en-US"/>
              <a:t>1st Phase: define a symbolic dataflow graph</a:t>
            </a:r>
            <a:endParaRPr/>
          </a:p>
          <a:p>
            <a:pPr indent="-342900" lvl="1" marL="914400" rtl="0" algn="l">
              <a:lnSpc>
                <a:spcPct val="90000"/>
              </a:lnSpc>
              <a:spcBef>
                <a:spcPts val="0"/>
              </a:spcBef>
              <a:spcAft>
                <a:spcPts val="0"/>
              </a:spcAft>
              <a:buSzPts val="1800"/>
              <a:buChar char="○"/>
            </a:pPr>
            <a:r>
              <a:rPr lang="en-US"/>
              <a:t>2nd Phase: execute an optimized version of program on the set of available devices</a:t>
            </a:r>
            <a:endParaRPr/>
          </a:p>
          <a:p>
            <a:pPr indent="0" lvl="0" marL="9144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Common abstraction for heterogeneous accelerators</a:t>
            </a:r>
            <a:endParaRPr/>
          </a:p>
          <a:p>
            <a:pPr indent="-342900" lvl="1" marL="914400" rtl="0" algn="l">
              <a:lnSpc>
                <a:spcPct val="90000"/>
              </a:lnSpc>
              <a:spcBef>
                <a:spcPts val="0"/>
              </a:spcBef>
              <a:spcAft>
                <a:spcPts val="0"/>
              </a:spcAft>
              <a:buSzPts val="1800"/>
              <a:buChar char="○"/>
            </a:pPr>
            <a:r>
              <a:rPr lang="en-US"/>
              <a:t>CPU, GPU, TPU</a:t>
            </a:r>
            <a:endParaRPr/>
          </a:p>
          <a:p>
            <a:pPr indent="-342900" lvl="1" marL="914400" rtl="0" algn="l">
              <a:lnSpc>
                <a:spcPct val="90000"/>
              </a:lnSpc>
              <a:spcBef>
                <a:spcPts val="0"/>
              </a:spcBef>
              <a:spcAft>
                <a:spcPts val="0"/>
              </a:spcAft>
              <a:buSzPts val="1800"/>
              <a:buChar char="○"/>
            </a:pPr>
            <a:r>
              <a:rPr lang="en-US"/>
              <a:t>Each operator can have multiple implementations for difference devices</a:t>
            </a:r>
            <a:endParaRPr/>
          </a:p>
        </p:txBody>
      </p:sp>
      <p:sp>
        <p:nvSpPr>
          <p:cNvPr id="137" name="Google Shape;137;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Consequence of the design principles</a:t>
            </a:r>
            <a:endParaRPr/>
          </a:p>
        </p:txBody>
      </p:sp>
      <p:sp>
        <p:nvSpPr>
          <p:cNvPr id="144" name="Google Shape;144;p6"/>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There’s no such thing as a parameter server!</a:t>
            </a:r>
            <a:endParaRPr/>
          </a:p>
          <a:p>
            <a:pPr indent="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Deploy TensorFlow as a set of </a:t>
            </a:r>
            <a:r>
              <a:rPr i="1" lang="en-US"/>
              <a:t>tasks</a:t>
            </a:r>
            <a:r>
              <a:rPr lang="en-US"/>
              <a:t> (named process)</a:t>
            </a:r>
            <a:endParaRPr/>
          </a:p>
          <a:p>
            <a:pPr indent="-342900" lvl="1" marL="914400" rtl="0" algn="l">
              <a:lnSpc>
                <a:spcPct val="90000"/>
              </a:lnSpc>
              <a:spcBef>
                <a:spcPts val="0"/>
              </a:spcBef>
              <a:spcAft>
                <a:spcPts val="0"/>
              </a:spcAft>
              <a:buSzPts val="1800"/>
              <a:buChar char="○"/>
            </a:pPr>
            <a:r>
              <a:rPr lang="en-US"/>
              <a:t>PS tasks (assumes the parameter server role)</a:t>
            </a:r>
            <a:endParaRPr/>
          </a:p>
          <a:p>
            <a:pPr indent="-342900" lvl="1" marL="914400" rtl="0" algn="l">
              <a:lnSpc>
                <a:spcPct val="90000"/>
              </a:lnSpc>
              <a:spcBef>
                <a:spcPts val="0"/>
              </a:spcBef>
              <a:spcAft>
                <a:spcPts val="0"/>
              </a:spcAft>
              <a:buSzPts val="1800"/>
              <a:buChar char="○"/>
            </a:pPr>
            <a:r>
              <a:rPr lang="en-US"/>
              <a:t>Worker tasks</a:t>
            </a:r>
            <a:endParaRPr/>
          </a:p>
          <a:p>
            <a:pPr indent="0" lvl="0" marL="9144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Key difference: PS task can run </a:t>
            </a:r>
            <a:r>
              <a:rPr b="1" lang="en-US"/>
              <a:t>arbitrary TensorFlow graphs</a:t>
            </a:r>
            <a:r>
              <a:rPr lang="en-US"/>
              <a:t>, users can program it with the same scripting interface that they use to define models.</a:t>
            </a:r>
            <a:endParaRPr/>
          </a:p>
        </p:txBody>
      </p:sp>
      <p:sp>
        <p:nvSpPr>
          <p:cNvPr id="145" name="Google Shape;145;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7"/>
          <p:cNvPicPr preferRelativeResize="0"/>
          <p:nvPr/>
        </p:nvPicPr>
        <p:blipFill rotWithShape="1">
          <a:blip r:embed="rId3">
            <a:alphaModFix/>
          </a:blip>
          <a:srcRect b="0" l="0" r="0" t="0"/>
          <a:stretch/>
        </p:blipFill>
        <p:spPr>
          <a:xfrm>
            <a:off x="0" y="4555591"/>
            <a:ext cx="12191999" cy="2302418"/>
          </a:xfrm>
          <a:prstGeom prst="rect">
            <a:avLst/>
          </a:prstGeom>
          <a:noFill/>
          <a:ln>
            <a:noFill/>
          </a:ln>
        </p:spPr>
      </p:pic>
      <p:sp>
        <p:nvSpPr>
          <p:cNvPr id="152" name="Google Shape;152;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TensorFlow Execution Model</a:t>
            </a:r>
            <a:endParaRPr/>
          </a:p>
        </p:txBody>
      </p:sp>
      <p:sp>
        <p:nvSpPr>
          <p:cNvPr id="153" name="Google Shape;153;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4" name="Google Shape;154;p7"/>
          <p:cNvSpPr txBox="1"/>
          <p:nvPr>
            <p:ph idx="1" type="body"/>
          </p:nvPr>
        </p:nvSpPr>
        <p:spPr>
          <a:xfrm>
            <a:off x="838200" y="1719650"/>
            <a:ext cx="10515600" cy="28071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TensorFlow uses </a:t>
            </a:r>
            <a:r>
              <a:rPr b="1" lang="en-US"/>
              <a:t>a single dataflow graph</a:t>
            </a:r>
            <a:r>
              <a:rPr lang="en-US"/>
              <a:t> to represent all computation and state in a ML algorithm</a:t>
            </a:r>
            <a:endParaRPr/>
          </a:p>
          <a:p>
            <a:pPr indent="-381000" lvl="0" marL="914400" rtl="0" algn="l">
              <a:lnSpc>
                <a:spcPct val="90000"/>
              </a:lnSpc>
              <a:spcBef>
                <a:spcPts val="0"/>
              </a:spcBef>
              <a:spcAft>
                <a:spcPts val="0"/>
              </a:spcAft>
              <a:buSzPts val="2400"/>
              <a:buChar char="•"/>
            </a:pPr>
            <a:r>
              <a:rPr lang="en-US" sz="2400"/>
              <a:t>the individual mathematical operations</a:t>
            </a:r>
            <a:endParaRPr sz="2400"/>
          </a:p>
          <a:p>
            <a:pPr indent="-381000" lvl="0" marL="914400" rtl="0" algn="l">
              <a:lnSpc>
                <a:spcPct val="90000"/>
              </a:lnSpc>
              <a:spcBef>
                <a:spcPts val="0"/>
              </a:spcBef>
              <a:spcAft>
                <a:spcPts val="0"/>
              </a:spcAft>
              <a:buSzPts val="2400"/>
              <a:buChar char="•"/>
            </a:pPr>
            <a:r>
              <a:rPr lang="en-US" sz="2400"/>
              <a:t>the parameters</a:t>
            </a:r>
            <a:endParaRPr sz="2400"/>
          </a:p>
          <a:p>
            <a:pPr indent="-381000" lvl="0" marL="914400" rtl="0" algn="l">
              <a:lnSpc>
                <a:spcPct val="90000"/>
              </a:lnSpc>
              <a:spcBef>
                <a:spcPts val="0"/>
              </a:spcBef>
              <a:spcAft>
                <a:spcPts val="0"/>
              </a:spcAft>
              <a:buSzPts val="2400"/>
              <a:buChar char="•"/>
            </a:pPr>
            <a:r>
              <a:rPr lang="en-US" sz="2400"/>
              <a:t>update rules</a:t>
            </a:r>
            <a:endParaRPr sz="2400"/>
          </a:p>
          <a:p>
            <a:pPr indent="-381000" lvl="0" marL="914400" rtl="0" algn="l">
              <a:lnSpc>
                <a:spcPct val="90000"/>
              </a:lnSpc>
              <a:spcBef>
                <a:spcPts val="0"/>
              </a:spcBef>
              <a:spcAft>
                <a:spcPts val="0"/>
              </a:spcAft>
              <a:buSzPts val="2400"/>
              <a:buChar char="•"/>
            </a:pPr>
            <a:r>
              <a:rPr lang="en-US" sz="2400"/>
              <a:t>input preprocessing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Key difference from batch dataflow system (Spark, etc.)</a:t>
            </a:r>
            <a:endParaRPr/>
          </a:p>
        </p:txBody>
      </p:sp>
      <p:sp>
        <p:nvSpPr>
          <p:cNvPr id="161" name="Google Shape;161;p8"/>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The model supports multiple </a:t>
            </a:r>
            <a:r>
              <a:rPr b="1" lang="en-US"/>
              <a:t>concurrent executions</a:t>
            </a:r>
            <a:r>
              <a:rPr lang="en-US"/>
              <a:t> on overlapping subgraphs of the overall graph.</a:t>
            </a:r>
            <a:endParaRPr/>
          </a:p>
          <a:p>
            <a:pPr indent="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Individual vertices may have </a:t>
            </a:r>
            <a:r>
              <a:rPr b="1" lang="en-US"/>
              <a:t>mutable state</a:t>
            </a:r>
            <a:r>
              <a:rPr lang="en-US"/>
              <a:t> that can be shared between different executions of the graph.</a:t>
            </a:r>
            <a:endParaRPr/>
          </a:p>
          <a:p>
            <a:pPr indent="-342900" lvl="1" marL="914400" rtl="0" algn="l">
              <a:lnSpc>
                <a:spcPct val="90000"/>
              </a:lnSpc>
              <a:spcBef>
                <a:spcPts val="0"/>
              </a:spcBef>
              <a:spcAft>
                <a:spcPts val="0"/>
              </a:spcAft>
              <a:buSzPts val="1800"/>
              <a:buChar char="○"/>
            </a:pPr>
            <a:r>
              <a:rPr lang="en-US"/>
              <a:t>Make in-place updates to very large parameters</a:t>
            </a:r>
            <a:endParaRPr/>
          </a:p>
          <a:p>
            <a:pPr indent="-342900" lvl="1" marL="914400" rtl="0" algn="l">
              <a:lnSpc>
                <a:spcPct val="90000"/>
              </a:lnSpc>
              <a:spcBef>
                <a:spcPts val="0"/>
              </a:spcBef>
              <a:spcAft>
                <a:spcPts val="0"/>
              </a:spcAft>
              <a:buSzPts val="1800"/>
              <a:buChar char="○"/>
            </a:pPr>
            <a:r>
              <a:rPr lang="en-US"/>
              <a:t>Propagate those updates to parallel training steps as quickly as possible</a:t>
            </a:r>
            <a:endParaRPr/>
          </a:p>
          <a:p>
            <a:pPr indent="-342900" lvl="1" marL="914400" rtl="0" algn="l">
              <a:lnSpc>
                <a:spcPct val="90000"/>
              </a:lnSpc>
              <a:spcBef>
                <a:spcPts val="0"/>
              </a:spcBef>
              <a:spcAft>
                <a:spcPts val="0"/>
              </a:spcAft>
              <a:buSzPts val="1800"/>
              <a:buChar char="○"/>
            </a:pPr>
            <a:r>
              <a:rPr lang="en-US"/>
              <a:t>Enable experiments with different optimization/consistency schemes/parallelization </a:t>
            </a:r>
            <a:r>
              <a:rPr lang="en-US"/>
              <a:t>strategies</a:t>
            </a:r>
            <a:endParaRPr/>
          </a:p>
        </p:txBody>
      </p:sp>
      <p:sp>
        <p:nvSpPr>
          <p:cNvPr id="162" name="Google Shape;162;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2015-12-27T15:42:19Z</dcterms:created>
  <dc:creator>Mosharaf Chowdhury</dc:creator>
</cp:coreProperties>
</file>