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18" r:id="rId3"/>
    <p:sldId id="319" r:id="rId4"/>
    <p:sldId id="320" r:id="rId5"/>
    <p:sldId id="321" r:id="rId6"/>
    <p:sldId id="324" r:id="rId7"/>
    <p:sldId id="325" r:id="rId8"/>
    <p:sldId id="327" r:id="rId9"/>
    <p:sldId id="328" r:id="rId10"/>
    <p:sldId id="264" r:id="rId11"/>
    <p:sldId id="265" r:id="rId12"/>
    <p:sldId id="270" r:id="rId13"/>
    <p:sldId id="259" r:id="rId14"/>
    <p:sldId id="267" r:id="rId15"/>
    <p:sldId id="271" r:id="rId16"/>
    <p:sldId id="272" r:id="rId17"/>
    <p:sldId id="273" r:id="rId18"/>
    <p:sldId id="280" r:id="rId19"/>
    <p:sldId id="279" r:id="rId20"/>
    <p:sldId id="274" r:id="rId21"/>
    <p:sldId id="277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CHEN LIU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83537"/>
  </p:normalViewPr>
  <p:slideViewPr>
    <p:cSldViewPr snapToGrid="0" snapToObjects="1">
      <p:cViewPr varScale="1">
        <p:scale>
          <a:sx n="101" d="100"/>
          <a:sy n="101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07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98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9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8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1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1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8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DD18-F0C6-B543-9867-1182EB29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DD18-F0C6-B543-9867-1182EB29C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DD18-F0C6-B543-9867-1182EB29C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\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DD18-F0C6-B543-9867-1182EB29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5DD18-F0C6-B543-9867-1182EB29C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5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53D-4D01-6B43-AED8-C7F86AD863CD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95C-5A72-4648-B62A-891206D2E361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62D4-F788-B045-B5A6-BC205EFFDF89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4183-D547-154B-9A07-F1FFFB674B6F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2B0-0AF1-194C-8051-9E4D91C09F44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29F-0A73-CE4D-840E-A1A46BB675CB}" type="datetime1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F279-1111-5144-9DB4-A95DE0E9E5B2}" type="datetime1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FC8C-4B6E-D343-8B39-A21BB41B927E}" type="datetime1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9CCB-74DC-0C4E-90C9-39CEE7B8DBB9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E948-AFA9-C643-8BFE-C18C90F6B6F7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50138A73-9F0B-3844-8C19-1BC53A762510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federated.with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Towards Federated Learning at Scale: 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B7B7B7"/>
                </a:solidFill>
              </a:rPr>
              <a:t>Presented by: Xiangfeng Zhu, </a:t>
            </a:r>
            <a:r>
              <a:rPr lang="en-US" dirty="0" err="1">
                <a:solidFill>
                  <a:srgbClr val="B7B7B7"/>
                </a:solidFill>
              </a:rPr>
              <a:t>Jiachen</a:t>
            </a:r>
            <a:r>
              <a:rPr lang="en-US" dirty="0">
                <a:solidFill>
                  <a:srgbClr val="B7B7B7"/>
                </a:solidFill>
              </a:rPr>
              <a:t> Liu, Chris Chen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2/10/20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"/>
            <a:ext cx="10515600" cy="1325563"/>
          </a:xfrm>
        </p:spPr>
        <p:txBody>
          <a:bodyPr/>
          <a:lstStyle/>
          <a:p>
            <a:r>
              <a:rPr lang="en-US" dirty="0" err="1"/>
              <a:t>FedAvg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3557" y="150630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Until converged: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a random subset (e.g. 1k) of the online clients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 parallel, send current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those clients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from server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Run some number of </a:t>
                </a:r>
                <a:r>
                  <a:rPr lang="en-US" dirty="0" err="1"/>
                  <a:t>minibatch</a:t>
                </a:r>
                <a:r>
                  <a:rPr lang="en-US" dirty="0"/>
                  <a:t> SGD steps, producing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server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+ weighted average of client updates.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57" y="1506303"/>
                <a:ext cx="10515600" cy="4351338"/>
              </a:xfrm>
              <a:blipFill rotWithShape="0">
                <a:blip r:embed="rId3"/>
                <a:stretch>
                  <a:fillRect l="-1217" t="-5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306" y="923649"/>
            <a:ext cx="2187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1647" y="2878089"/>
            <a:ext cx="2868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Selected Clients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7985" y="2878089"/>
            <a:ext cx="9901518" cy="1869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416092"/>
            <a:ext cx="10515600" cy="422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(Android)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34" y="1825625"/>
            <a:ext cx="5494866" cy="4351338"/>
          </a:xfrm>
        </p:spPr>
        <p:txBody>
          <a:bodyPr/>
          <a:lstStyle/>
          <a:p>
            <a:r>
              <a:rPr lang="en-US" dirty="0"/>
              <a:t>Application collects and stores on device training data</a:t>
            </a:r>
          </a:p>
          <a:p>
            <a:r>
              <a:rPr lang="en-US" dirty="0"/>
              <a:t>Training is scheduled as a background job</a:t>
            </a:r>
          </a:p>
          <a:p>
            <a:pPr lvl="1"/>
            <a:r>
              <a:rPr lang="en-US" dirty="0"/>
              <a:t>Avoid negative impact on user experience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1825625"/>
            <a:ext cx="4705405" cy="3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732" y="1825625"/>
            <a:ext cx="6460067" cy="4351338"/>
          </a:xfrm>
        </p:spPr>
        <p:txBody>
          <a:bodyPr/>
          <a:lstStyle/>
          <a:p>
            <a:r>
              <a:rPr lang="en-US" dirty="0"/>
              <a:t>Coordinator manages a training population</a:t>
            </a:r>
          </a:p>
          <a:p>
            <a:r>
              <a:rPr lang="en-US" dirty="0"/>
              <a:t>Selectors accept and forward device connections</a:t>
            </a:r>
          </a:p>
          <a:p>
            <a:r>
              <a:rPr lang="en-US" dirty="0"/>
              <a:t>(Master) Aggregators process device reports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134" y="1825625"/>
            <a:ext cx="4330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845" y="1840043"/>
            <a:ext cx="8698245" cy="27315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4771" y="5538651"/>
            <a:ext cx="727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Advances and Open Problems in Federated Learning by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Kairouz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et al (2019)  </a:t>
            </a:r>
          </a:p>
        </p:txBody>
      </p:sp>
    </p:spTree>
    <p:extLst>
      <p:ext uri="{BB962C8B-B14F-4D97-AF65-F5344CB8AC3E}">
        <p14:creationId xmlns:p14="http://schemas.microsoft.com/office/powerpoint/2010/main" val="16383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750" y="2705894"/>
            <a:ext cx="7810500" cy="2590800"/>
          </a:xfrm>
        </p:spPr>
      </p:pic>
    </p:spTree>
    <p:extLst>
      <p:ext uri="{BB962C8B-B14F-4D97-AF65-F5344CB8AC3E}">
        <p14:creationId xmlns:p14="http://schemas.microsoft.com/office/powerpoint/2010/main" val="164548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724" y="1027906"/>
            <a:ext cx="5552552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48005" y="568313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Deep Models under GAN by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Hitaj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et al. (2017)</a:t>
            </a:r>
          </a:p>
        </p:txBody>
      </p:sp>
    </p:spTree>
    <p:extLst>
      <p:ext uri="{BB962C8B-B14F-4D97-AF65-F5344CB8AC3E}">
        <p14:creationId xmlns:p14="http://schemas.microsoft.com/office/powerpoint/2010/main" val="205309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en-US" dirty="0"/>
              <a:t>Homomorphic encryption and secure aggregation – nodes encrypt the model updates such that the average can still be computed.</a:t>
            </a:r>
          </a:p>
          <a:p>
            <a:r>
              <a:rPr lang="en-US" dirty="0"/>
              <a:t>Differential privacy- nodes perturb the model updates such that the average can still be computed.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What makes a good application? </a:t>
            </a:r>
          </a:p>
          <a:p>
            <a:pPr lvl="1"/>
            <a:r>
              <a:rPr lang="en-US" dirty="0"/>
              <a:t>On-device data is more relevant than server side proxy data</a:t>
            </a:r>
          </a:p>
          <a:p>
            <a:pPr lvl="1"/>
            <a:r>
              <a:rPr lang="en-US" dirty="0"/>
              <a:t>On-device data is privacy sensitive or large</a:t>
            </a:r>
          </a:p>
          <a:p>
            <a:pPr lvl="1"/>
            <a:r>
              <a:rPr lang="en-US" dirty="0"/>
              <a:t>Labels can be inferred naturally from user interaction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application</a:t>
            </a:r>
          </a:p>
          <a:p>
            <a:pPr lvl="1"/>
            <a:r>
              <a:rPr lang="en-US" dirty="0"/>
              <a:t>Language Modeling(e.g., next word prediction) for mobile keyboards 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r>
              <a:rPr lang="en-US" dirty="0"/>
              <a:t>Browser search query suggestions</a:t>
            </a:r>
          </a:p>
          <a:p>
            <a:pPr lvl="1"/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8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037"/>
            <a:ext cx="10515600" cy="435133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1309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Scaling Video Analytics on Constrained Edge Nodes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057" y="369728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7B7B7"/>
                </a:solidFill>
              </a:rPr>
              <a:t>Presented by: Xiangfeng Zhu, </a:t>
            </a:r>
            <a:r>
              <a:rPr lang="en-US" dirty="0" err="1">
                <a:solidFill>
                  <a:srgbClr val="B7B7B7"/>
                </a:solidFill>
              </a:rPr>
              <a:t>Jiachen</a:t>
            </a:r>
            <a:r>
              <a:rPr lang="en-US" dirty="0">
                <a:solidFill>
                  <a:srgbClr val="B7B7B7"/>
                </a:solidFill>
              </a:rPr>
              <a:t> Liu, Chris Chen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2/10/20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EA85D-2F97-B042-BF46-3E381F48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What is Federal Learning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5A509-A98F-F04D-A0DE-A60FB5BC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795" y="2372378"/>
            <a:ext cx="7735756" cy="40033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" altLang="zh-CN" sz="4400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Federal Learning is a </a:t>
            </a:r>
            <a:r>
              <a:rPr lang="en" altLang="zh-CN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distributed machine learning approach</a:t>
            </a:r>
            <a:r>
              <a:rPr lang="en" altLang="zh-CN" sz="4400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which enables training on </a:t>
            </a:r>
            <a:r>
              <a:rPr lang="en" altLang="zh-CN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large decentralized data</a:t>
            </a:r>
            <a:r>
              <a:rPr lang="en" altLang="zh-CN" sz="4400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residing on devices like mobile phones.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ADBE1C-D725-7E46-9134-228AF27D635F}"/>
              </a:ext>
            </a:extLst>
          </p:cNvPr>
          <p:cNvSpPr/>
          <p:nvPr/>
        </p:nvSpPr>
        <p:spPr>
          <a:xfrm>
            <a:off x="800622" y="2049150"/>
            <a:ext cx="110333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500" b="1" dirty="0">
                <a:solidFill>
                  <a:srgbClr val="888888"/>
                </a:solidFill>
                <a:latin typeface="-apple-system-font"/>
              </a:rPr>
              <a:t>“</a:t>
            </a:r>
            <a:endParaRPr lang="zh-CN" altLang="en-US" sz="55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DB0D54-39FF-2B40-B2D9-D20B0D41B2D6}"/>
              </a:ext>
            </a:extLst>
          </p:cNvPr>
          <p:cNvSpPr/>
          <p:nvPr/>
        </p:nvSpPr>
        <p:spPr>
          <a:xfrm>
            <a:off x="9814468" y="4485468"/>
            <a:ext cx="110333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500" b="1" dirty="0">
                <a:solidFill>
                  <a:srgbClr val="888888"/>
                </a:solidFill>
                <a:latin typeface="-apple-system-font"/>
              </a:rPr>
              <a:t>”</a:t>
            </a:r>
            <a:endParaRPr lang="zh-CN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12929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718"/>
            <a:ext cx="10515600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183"/>
            <a:ext cx="10515600" cy="2001793"/>
          </a:xfrm>
        </p:spPr>
        <p:txBody>
          <a:bodyPr/>
          <a:lstStyle/>
          <a:p>
            <a:r>
              <a:rPr lang="en-US" dirty="0"/>
              <a:t>In smart cities, cameras are ubiquitous </a:t>
            </a:r>
          </a:p>
          <a:p>
            <a:pPr lvl="1"/>
            <a:r>
              <a:rPr lang="en-US" dirty="0"/>
              <a:t>More </a:t>
            </a:r>
            <a:r>
              <a:rPr lang="en-US" i="1" dirty="0"/>
              <a:t>deployments</a:t>
            </a:r>
            <a:r>
              <a:rPr lang="en-US" dirty="0"/>
              <a:t>, and importantly, more </a:t>
            </a:r>
            <a:r>
              <a:rPr lang="en-US" i="1" dirty="0"/>
              <a:t>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3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3312"/>
          </a:xfrm>
        </p:spPr>
        <p:txBody>
          <a:bodyPr/>
          <a:lstStyle/>
          <a:p>
            <a:r>
              <a:rPr lang="en-US" dirty="0"/>
              <a:t>Relevant events are rare</a:t>
            </a:r>
          </a:p>
          <a:p>
            <a:r>
              <a:rPr lang="en-US" dirty="0"/>
              <a:t>Data center applications require high-quality videos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bandwidth</a:t>
            </a:r>
          </a:p>
          <a:p>
            <a:pPr lvl="1"/>
            <a:r>
              <a:rPr lang="en-US" dirty="0"/>
              <a:t>Infeasible for real-time streaming</a:t>
            </a:r>
          </a:p>
          <a:p>
            <a:pPr lvl="1"/>
            <a:r>
              <a:rPr lang="en-US" i="1" dirty="0"/>
              <a:t>Solution</a:t>
            </a:r>
            <a:r>
              <a:rPr lang="en-US" dirty="0"/>
              <a:t>: filtering on edge nodes</a:t>
            </a:r>
          </a:p>
          <a:p>
            <a:r>
              <a:rPr lang="en-US" dirty="0"/>
              <a:t>Real-world video streams</a:t>
            </a:r>
          </a:p>
          <a:p>
            <a:pPr lvl="1"/>
            <a:r>
              <a:rPr lang="en-US" dirty="0"/>
              <a:t>High-quality videos with fine-grained details from wide-angle cameras</a:t>
            </a:r>
          </a:p>
          <a:p>
            <a:pPr lvl="1"/>
            <a:r>
              <a:rPr lang="en-US" i="1" dirty="0"/>
              <a:t>Solution</a:t>
            </a:r>
            <a:r>
              <a:rPr lang="en-US" dirty="0"/>
              <a:t>: novel NN architectures</a:t>
            </a:r>
          </a:p>
          <a:p>
            <a:r>
              <a:rPr lang="en-US" dirty="0"/>
              <a:t>Scalable multi-tenancy</a:t>
            </a:r>
          </a:p>
          <a:p>
            <a:pPr lvl="1"/>
            <a:r>
              <a:rPr lang="en-US" dirty="0"/>
              <a:t>High computational costs</a:t>
            </a:r>
          </a:p>
          <a:p>
            <a:pPr lvl="1"/>
            <a:r>
              <a:rPr lang="en-US" i="1" dirty="0"/>
              <a:t>Solution</a:t>
            </a:r>
            <a:r>
              <a:rPr lang="en-US" dirty="0"/>
              <a:t>: reuse shared computation</a:t>
            </a:r>
          </a:p>
        </p:txBody>
      </p:sp>
    </p:spTree>
    <p:extLst>
      <p:ext uri="{BB962C8B-B14F-4D97-AF65-F5344CB8AC3E}">
        <p14:creationId xmlns:p14="http://schemas.microsoft.com/office/powerpoint/2010/main" val="139233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FilterForward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  <a:p>
            <a:pPr lvl="1"/>
            <a:r>
              <a:rPr lang="en-US" dirty="0"/>
              <a:t>Identifies the most relevant video sequences</a:t>
            </a:r>
          </a:p>
          <a:p>
            <a:r>
              <a:rPr lang="en-US" dirty="0"/>
              <a:t>Forward</a:t>
            </a:r>
          </a:p>
          <a:p>
            <a:pPr lvl="1"/>
            <a:r>
              <a:rPr lang="en-US" dirty="0"/>
              <a:t>Offloads only the relevant data to datacenters for further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236" y="621045"/>
            <a:ext cx="6156739" cy="24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49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Identify frames of interest, e.g. frames containing dogs/cats.</a:t>
            </a:r>
          </a:p>
          <a:p>
            <a:r>
              <a:rPr lang="en-US" dirty="0"/>
              <a:t>Naïve approach</a:t>
            </a:r>
          </a:p>
          <a:p>
            <a:pPr lvl="1"/>
            <a:r>
              <a:rPr lang="en-US" dirty="0"/>
              <a:t>For each application, run a DNN for classification.</a:t>
            </a:r>
          </a:p>
          <a:p>
            <a:pPr lvl="1"/>
            <a:r>
              <a:rPr lang="en-US" dirty="0"/>
              <a:t>Though we can run DNNs in parallel, it’s too computationally expensive.</a:t>
            </a:r>
          </a:p>
          <a:p>
            <a:r>
              <a:rPr lang="en-US" dirty="0"/>
              <a:t>New approach by </a:t>
            </a:r>
            <a:r>
              <a:rPr lang="en-US" dirty="0" err="1"/>
              <a:t>FilterForward</a:t>
            </a:r>
            <a:endParaRPr lang="en-US" dirty="0"/>
          </a:p>
          <a:p>
            <a:pPr lvl="1"/>
            <a:r>
              <a:rPr lang="en-US" i="1" dirty="0"/>
              <a:t>Base DNN</a:t>
            </a:r>
            <a:r>
              <a:rPr lang="en-US" dirty="0"/>
              <a:t> + </a:t>
            </a:r>
            <a:r>
              <a:rPr lang="en-US" i="1" dirty="0" err="1"/>
              <a:t>Microclassifiers</a:t>
            </a:r>
            <a:r>
              <a:rPr lang="en-US" dirty="0"/>
              <a:t>(MCs).</a:t>
            </a:r>
          </a:p>
          <a:p>
            <a:pPr lvl="1"/>
            <a:r>
              <a:rPr lang="en-US" dirty="0"/>
              <a:t>Reuse shared computations.</a:t>
            </a:r>
          </a:p>
          <a:p>
            <a:pPr lvl="1"/>
            <a:r>
              <a:rPr lang="en-US" dirty="0"/>
              <a:t>High upfront costs but scale well.</a:t>
            </a:r>
          </a:p>
        </p:txBody>
      </p:sp>
    </p:spTree>
    <p:extLst>
      <p:ext uri="{BB962C8B-B14F-4D97-AF65-F5344CB8AC3E}">
        <p14:creationId xmlns:p14="http://schemas.microsoft.com/office/powerpoint/2010/main" val="25998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mr-IN" dirty="0"/>
              <a:t>–</a:t>
            </a:r>
            <a:r>
              <a:rPr lang="en-US" dirty="0"/>
              <a:t>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DNN processes every frame.</a:t>
            </a:r>
          </a:p>
          <a:p>
            <a:r>
              <a:rPr lang="en-US" dirty="0"/>
              <a:t>Feature extractors take intermediate results (activations) and produce </a:t>
            </a:r>
            <a:r>
              <a:rPr lang="en-US" i="1" dirty="0"/>
              <a:t>feature maps</a:t>
            </a:r>
            <a:r>
              <a:rPr lang="en-US" dirty="0"/>
              <a:t>.</a:t>
            </a:r>
          </a:p>
          <a:p>
            <a:r>
              <a:rPr lang="en-US" dirty="0"/>
              <a:t>Feature maps are reused/shared by the MCs.</a:t>
            </a:r>
          </a:p>
        </p:txBody>
      </p:sp>
    </p:spTree>
    <p:extLst>
      <p:ext uri="{BB962C8B-B14F-4D97-AF65-F5344CB8AC3E}">
        <p14:creationId xmlns:p14="http://schemas.microsoft.com/office/powerpoint/2010/main" val="154183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- </a:t>
            </a:r>
            <a:r>
              <a:rPr lang="en-US" dirty="0" err="1"/>
              <a:t>Microclassifiers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796"/>
            <a:ext cx="10515600" cy="4351338"/>
          </a:xfrm>
        </p:spPr>
        <p:txBody>
          <a:bodyPr/>
          <a:lstStyle/>
          <a:p>
            <a:r>
              <a:rPr lang="en-US" dirty="0"/>
              <a:t>MCs (lightweight binary classification NNs) take feature maps and perform binary classification specific to each analytic </a:t>
            </a:r>
            <a:r>
              <a:rPr lang="en-US"/>
              <a:t>application.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905" y="3110780"/>
            <a:ext cx="7909122" cy="26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mr-IN" dirty="0"/>
              <a:t>–</a:t>
            </a:r>
            <a:r>
              <a:rPr lang="en-US" dirty="0"/>
              <a:t> Detection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Per-frame classifications </a:t>
            </a:r>
            <a:r>
              <a:rPr lang="en-US" dirty="0">
                <a:sym typeface="Wingdings"/>
              </a:rPr>
              <a:t> events</a:t>
            </a:r>
          </a:p>
          <a:p>
            <a:r>
              <a:rPr lang="en-US" dirty="0">
                <a:sym typeface="Wingdings"/>
              </a:rPr>
              <a:t>Window: each MC’s results for N consecutive frames</a:t>
            </a:r>
          </a:p>
          <a:p>
            <a:r>
              <a:rPr lang="en-US" dirty="0"/>
              <a:t>Apply K-Voting to a window: at least K of the N frames are positive</a:t>
            </a:r>
          </a:p>
          <a:p>
            <a:r>
              <a:rPr lang="en-US" dirty="0"/>
              <a:t>False negatives are tolerable while false positives are detrimental</a:t>
            </a:r>
          </a:p>
          <a:p>
            <a:r>
              <a:rPr lang="en-US" dirty="0"/>
              <a:t>N = 5, K = 2</a:t>
            </a:r>
          </a:p>
        </p:txBody>
      </p:sp>
    </p:spTree>
    <p:extLst>
      <p:ext uri="{BB962C8B-B14F-4D97-AF65-F5344CB8AC3E}">
        <p14:creationId xmlns:p14="http://schemas.microsoft.com/office/powerpoint/2010/main" val="34282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Desktop computer with a quad-core Intel Core i7-6700K CPU and 32 GB of RAM to simulate an edge node.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Video captured from a traffic camera deployment in Jackson Hole, Wyoming. Detect pedestrian appearance.</a:t>
            </a:r>
          </a:p>
          <a:p>
            <a:pPr lvl="1"/>
            <a:r>
              <a:rPr lang="en-US" dirty="0"/>
              <a:t>Video from a higher-quality camera deployed on a city street. Detect “people with red.”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1825625"/>
            <a:ext cx="4339535" cy="37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1825625"/>
            <a:ext cx="5380383" cy="4351338"/>
          </a:xfrm>
        </p:spPr>
        <p:txBody>
          <a:bodyPr/>
          <a:lstStyle/>
          <a:p>
            <a:r>
              <a:rPr lang="en-US" dirty="0"/>
              <a:t>Event F1 Score: </a:t>
            </a:r>
            <a:r>
              <a:rPr lang="en-US" dirty="0" err="1"/>
              <a:t>EventRecall</a:t>
            </a:r>
            <a:endParaRPr lang="en-US" dirty="0"/>
          </a:p>
          <a:p>
            <a:pPr lvl="1"/>
            <a:r>
              <a:rPr lang="en-US" i="1" dirty="0" err="1"/>
              <a:t>Existence</a:t>
            </a:r>
            <a:r>
              <a:rPr lang="en-US" sz="2000" i="1" dirty="0" err="1"/>
              <a:t>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detecting at least one frame from an event</a:t>
            </a:r>
          </a:p>
          <a:p>
            <a:pPr lvl="1"/>
            <a:r>
              <a:rPr lang="en-US" i="1" dirty="0" err="1"/>
              <a:t>Overlap</a:t>
            </a:r>
            <a:r>
              <a:rPr lang="en-US" sz="2000" i="1" dirty="0" err="1"/>
              <a:t>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detecting an increasing fraction of the frames from an event</a:t>
            </a:r>
          </a:p>
          <a:p>
            <a:pPr lvl="1"/>
            <a:r>
              <a:rPr lang="en-US" i="1" dirty="0" err="1"/>
              <a:t>R</a:t>
            </a:r>
            <a:r>
              <a:rPr lang="en-US" sz="2000" i="1" dirty="0" err="1"/>
              <a:t>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ground truth event range</a:t>
            </a:r>
          </a:p>
          <a:p>
            <a:pPr lvl="1"/>
            <a:r>
              <a:rPr lang="en-US" i="1" dirty="0"/>
              <a:t>P</a:t>
            </a:r>
            <a:r>
              <a:rPr lang="en-US" sz="2000" i="1" dirty="0"/>
              <a:t>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predicted event range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 = 0.9, </a:t>
            </a:r>
            <a:r>
              <a:rPr lang="el-GR" dirty="0"/>
              <a:t>β</a:t>
            </a:r>
            <a:r>
              <a:rPr lang="en-US" dirty="0"/>
              <a:t> = 0.1: prioritize detecting a single frame in each event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421172"/>
            <a:ext cx="5869955" cy="27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804-CDBA-954A-8F3D-449EAC84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- System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4D08F-2A0F-534B-AF63-0749FE548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44"/>
            <a:ext cx="10515600" cy="50044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3400" dirty="0">
                <a:latin typeface="+mj-lt"/>
              </a:rPr>
              <a:t>This paper report a system design for federal learning algorithm in the domain of mobile phones (Android)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34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latin typeface="+mj-lt"/>
              </a:rPr>
              <a:t>Platform: </a:t>
            </a:r>
            <a:r>
              <a:rPr kumimoji="1" lang="en-US" altLang="zh-CN" dirty="0">
                <a:latin typeface="+mj-lt"/>
              </a:rPr>
              <a:t>TensorFlow framework,  Android mobile phones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latin typeface="+mj-lt"/>
              </a:rPr>
              <a:t>Data: </a:t>
            </a:r>
            <a:r>
              <a:rPr kumimoji="1" lang="en-US" altLang="zh-CN" dirty="0">
                <a:latin typeface="+mj-lt"/>
              </a:rPr>
              <a:t>Data distributed on device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latin typeface="+mj-lt"/>
              </a:rPr>
              <a:t>Training:  </a:t>
            </a:r>
            <a:r>
              <a:rPr kumimoji="1" lang="en-US" altLang="zh-CN" dirty="0">
                <a:latin typeface="+mj-lt"/>
              </a:rPr>
              <a:t>Weight combined in the Cloud with </a:t>
            </a:r>
            <a:r>
              <a:rPr kumimoji="1" lang="en-US" altLang="zh-CN" u="sng" dirty="0">
                <a:latin typeface="+mj-lt"/>
              </a:rPr>
              <a:t>Federal Average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kumimoji="1" lang="en-US" altLang="zh-CN" sz="2800" dirty="0">
                <a:latin typeface="+mj-lt"/>
              </a:rPr>
              <a:t>Users’ privacy is ensured by </a:t>
            </a:r>
            <a:r>
              <a:rPr kumimoji="1" lang="en-US" altLang="zh-CN" sz="2800" u="sng" dirty="0">
                <a:latin typeface="+mj-lt"/>
              </a:rPr>
              <a:t>Secure Aggregation</a:t>
            </a:r>
            <a:endParaRPr kumimoji="1" lang="en-US" altLang="zh-CN" sz="2800" b="1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latin typeface="+mj-lt"/>
              </a:rPr>
              <a:t>Inference:</a:t>
            </a:r>
            <a:r>
              <a:rPr kumimoji="1" lang="en-US" altLang="zh-CN" dirty="0">
                <a:latin typeface="+mj-lt"/>
              </a:rPr>
              <a:t> Mobile device pulls global model for inference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latin typeface="+mj-lt"/>
              </a:rPr>
              <a:t>Application: </a:t>
            </a:r>
            <a:r>
              <a:rPr kumimoji="1" lang="en-US" altLang="zh-CN" dirty="0">
                <a:latin typeface="+mj-lt"/>
              </a:rPr>
              <a:t>Has been applied in large scale applications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78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6789"/>
            <a:ext cx="10515600" cy="1325563"/>
          </a:xfrm>
        </p:spPr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Accuracy VS Bandwidth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783" y="2121290"/>
            <a:ext cx="4956421" cy="449154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5323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1.0 - all bandwidth is spent sending useful true positive frames</a:t>
            </a:r>
          </a:p>
        </p:txBody>
      </p:sp>
    </p:spTree>
    <p:extLst>
      <p:ext uri="{BB962C8B-B14F-4D97-AF65-F5344CB8AC3E}">
        <p14:creationId xmlns:p14="http://schemas.microsoft.com/office/powerpoint/2010/main" val="142192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Scalability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3224" y="1690688"/>
            <a:ext cx="6985552" cy="4197890"/>
          </a:xfrm>
        </p:spPr>
      </p:pic>
    </p:spTree>
    <p:extLst>
      <p:ext uri="{BB962C8B-B14F-4D97-AF65-F5344CB8AC3E}">
        <p14:creationId xmlns:p14="http://schemas.microsoft.com/office/powerpoint/2010/main" val="1051988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Scalability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34220"/>
            <a:ext cx="10515600" cy="3073973"/>
          </a:xfrm>
        </p:spPr>
      </p:pic>
    </p:spTree>
    <p:extLst>
      <p:ext uri="{BB962C8B-B14F-4D97-AF65-F5344CB8AC3E}">
        <p14:creationId xmlns:p14="http://schemas.microsoft.com/office/powerpoint/2010/main" val="534189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Computational Cost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2027" y="1348548"/>
            <a:ext cx="5021312" cy="5187836"/>
          </a:xfrm>
        </p:spPr>
      </p:pic>
    </p:spTree>
    <p:extLst>
      <p:ext uri="{BB962C8B-B14F-4D97-AF65-F5344CB8AC3E}">
        <p14:creationId xmlns:p14="http://schemas.microsoft.com/office/powerpoint/2010/main" val="164499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edge-to-cloud design</a:t>
            </a:r>
          </a:p>
          <a:p>
            <a:r>
              <a:rPr lang="en-US" dirty="0"/>
              <a:t>Reduce bandwidth use without sacrificing accuracy</a:t>
            </a:r>
          </a:p>
          <a:p>
            <a:r>
              <a:rPr lang="en-US" dirty="0"/>
              <a:t>Good for bandwidth-limited, compute-constrained edge deployment.</a:t>
            </a:r>
          </a:p>
        </p:txBody>
      </p:sp>
    </p:spTree>
    <p:extLst>
      <p:ext uri="{BB962C8B-B14F-4D97-AF65-F5344CB8AC3E}">
        <p14:creationId xmlns:p14="http://schemas.microsoft.com/office/powerpoint/2010/main" val="68982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appropriate base DNNs?</a:t>
            </a:r>
          </a:p>
          <a:p>
            <a:r>
              <a:rPr lang="en-US" dirty="0"/>
              <a:t>Ensemble methods?</a:t>
            </a:r>
          </a:p>
          <a:p>
            <a:r>
              <a:rPr lang="en-US" dirty="0"/>
              <a:t>Dynamic architecture?</a:t>
            </a:r>
          </a:p>
        </p:txBody>
      </p:sp>
    </p:spTree>
    <p:extLst>
      <p:ext uri="{BB962C8B-B14F-4D97-AF65-F5344CB8AC3E}">
        <p14:creationId xmlns:p14="http://schemas.microsoft.com/office/powerpoint/2010/main" val="1698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4AF916-940D-4E48-ABE2-741ADB75F2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53998"/>
            <a:ext cx="12192000" cy="27866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B69074-1EB5-0A47-883A-9F841E36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Protocol - Definition	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6A5D1A-E373-E741-B6F4-9B3B8941EB74}"/>
              </a:ext>
            </a:extLst>
          </p:cNvPr>
          <p:cNvSpPr/>
          <p:nvPr/>
        </p:nvSpPr>
        <p:spPr>
          <a:xfrm>
            <a:off x="838199" y="4352092"/>
            <a:ext cx="11049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/>
              <a:t>Participants: 	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Devices: </a:t>
            </a:r>
            <a:r>
              <a:rPr lang="en" altLang="zh-CN" sz="2400" dirty="0"/>
              <a:t>run FL tasks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FL server: </a:t>
            </a:r>
            <a:r>
              <a:rPr lang="en" altLang="zh-CN" sz="2400" dirty="0"/>
              <a:t>coordinates their activities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dirty="0"/>
              <a:t>FL population: A learning problem or application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/>
              <a:t>FL plan: Instruction on what computation to run on </a:t>
            </a:r>
            <a:r>
              <a:rPr lang="en-US" altLang="zh-CN" sz="2400" u="sng" dirty="0"/>
              <a:t>a device </a:t>
            </a:r>
            <a:r>
              <a:rPr lang="en-US" altLang="zh-CN" sz="2400" dirty="0"/>
              <a:t>assigned by the server.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TensorFlow graph and execution instruction</a:t>
            </a:r>
          </a:p>
        </p:txBody>
      </p:sp>
    </p:spTree>
    <p:extLst>
      <p:ext uri="{BB962C8B-B14F-4D97-AF65-F5344CB8AC3E}">
        <p14:creationId xmlns:p14="http://schemas.microsoft.com/office/powerpoint/2010/main" val="11788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4AF916-940D-4E48-ABE2-741ADB75F2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65428"/>
            <a:ext cx="12192000" cy="27866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B69074-1EB5-0A47-883A-9F841E36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Protocol - Definition	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6A5D1A-E373-E741-B6F4-9B3B8941EB74}"/>
              </a:ext>
            </a:extLst>
          </p:cNvPr>
          <p:cNvSpPr/>
          <p:nvPr/>
        </p:nvSpPr>
        <p:spPr>
          <a:xfrm>
            <a:off x="838200" y="4658503"/>
            <a:ext cx="110490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/>
              <a:t>FL task: A specific computation for a FL population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dirty="0"/>
              <a:t>FL checkpoint: global model state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dirty="0"/>
              <a:t>Round: A rendezvous between device and server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72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8757C-4108-C949-A402-E81C04BC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31"/>
            <a:ext cx="10515600" cy="1325563"/>
          </a:xfrm>
        </p:spPr>
        <p:txBody>
          <a:bodyPr/>
          <a:lstStyle/>
          <a:p>
            <a:r>
              <a:rPr lang="en-US" altLang="zh-CN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5A089-8030-DE49-A6F7-57B29E3D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84" y="5577649"/>
            <a:ext cx="10515600" cy="1667593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+mj-lt"/>
              </a:rPr>
              <a:t>The server selects a subset of typically a few hundred which are invited to work on a specific FL task.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69C9B2-F87F-7447-8AA0-8CE931A115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5997" y="1452694"/>
            <a:ext cx="3958225" cy="39022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1FE240-ECD4-0C46-9642-7EBD760A1BA9}"/>
              </a:ext>
            </a:extLst>
          </p:cNvPr>
          <p:cNvSpPr/>
          <p:nvPr/>
        </p:nvSpPr>
        <p:spPr>
          <a:xfrm>
            <a:off x="8726821" y="6458973"/>
            <a:ext cx="346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4"/>
              </a:rPr>
              <a:t>https://federated.withgoogle.com/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0108" y="1183449"/>
            <a:ext cx="2679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2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391"/>
            <a:ext cx="10515600" cy="1325563"/>
          </a:xfrm>
        </p:spPr>
        <p:txBody>
          <a:bodyPr/>
          <a:lstStyle/>
          <a:p>
            <a:r>
              <a:rPr lang="en-US" altLang="zh-CN" dirty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346" y="1577954"/>
            <a:ext cx="5576211" cy="3942560"/>
          </a:xfrm>
        </p:spPr>
        <p:txBody>
          <a:bodyPr>
            <a:noAutofit/>
          </a:bodyPr>
          <a:lstStyle/>
          <a:p>
            <a:r>
              <a:rPr lang="en" altLang="zh-CN" sz="3000" dirty="0">
                <a:latin typeface="+mj-ea"/>
                <a:ea typeface="+mj-ea"/>
              </a:rPr>
              <a:t>The server sends the current global model parameters and any other necessary state to the devices as an </a:t>
            </a:r>
            <a:r>
              <a:rPr lang="en" altLang="zh-CN" sz="3000" i="1" dirty="0">
                <a:latin typeface="+mj-ea"/>
                <a:ea typeface="+mj-ea"/>
              </a:rPr>
              <a:t>FL checkpoint</a:t>
            </a:r>
            <a:r>
              <a:rPr lang="en" altLang="zh-CN" sz="3000" dirty="0">
                <a:latin typeface="+mj-ea"/>
                <a:ea typeface="+mj-ea"/>
              </a:rPr>
              <a:t>. </a:t>
            </a:r>
          </a:p>
          <a:p>
            <a:r>
              <a:rPr lang="en" altLang="zh-CN" sz="3000" dirty="0">
                <a:latin typeface="+mj-ea"/>
                <a:ea typeface="+mj-ea"/>
              </a:rPr>
              <a:t>The devices perform their local computation and send an update back in FL checkpoint form.</a:t>
            </a:r>
            <a:endParaRPr lang="en-US" sz="3000" dirty="0">
              <a:latin typeface="+mj-ea"/>
              <a:ea typeface="+mj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1B374D-1A33-3E4D-92D7-8F09BD1D44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133" y="1219783"/>
            <a:ext cx="4998456" cy="4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78" y="1782844"/>
            <a:ext cx="5036695" cy="4351338"/>
          </a:xfrm>
        </p:spPr>
        <p:txBody>
          <a:bodyPr>
            <a:normAutofit/>
          </a:bodyPr>
          <a:lstStyle/>
          <a:p>
            <a:r>
              <a:rPr lang="en" altLang="zh-CN" sz="3300" dirty="0">
                <a:latin typeface="+mj-lt"/>
                <a:ea typeface="+mj-ea"/>
              </a:rPr>
              <a:t>When a device is ready, it reports an encrypted model update back to the server</a:t>
            </a:r>
          </a:p>
          <a:p>
            <a:r>
              <a:rPr lang="en" sz="3300" dirty="0">
                <a:latin typeface="+mj-lt"/>
                <a:ea typeface="+mj-ea"/>
              </a:rPr>
              <a:t>Server aggregates updates as they arrive</a:t>
            </a:r>
          </a:p>
          <a:p>
            <a:r>
              <a:rPr lang="en" sz="3300" dirty="0">
                <a:latin typeface="+mj-lt"/>
                <a:ea typeface="+mj-ea"/>
              </a:rPr>
              <a:t>Server closes round once seen enough reports</a:t>
            </a:r>
            <a:endParaRPr lang="en-US" sz="3300" dirty="0">
              <a:latin typeface="+mj-lt"/>
              <a:ea typeface="+mj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17E68F-9A79-F146-B7D9-D97E720501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96" y="1354273"/>
            <a:ext cx="7000407" cy="47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E4EF-6427-794C-8555-4A33302F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Protocol – Pace steering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E6179-9B6E-5B46-AA14-22EFE574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lt"/>
              </a:rPr>
              <a:t>A flow control mechanism regulating the pattern of device connections</a:t>
            </a:r>
          </a:p>
          <a:p>
            <a:r>
              <a:rPr kumimoji="1" lang="en-US" altLang="zh-CN" dirty="0">
                <a:latin typeface="+mj-lt"/>
              </a:rPr>
              <a:t>It enables FL server to scale to varying FL populations</a:t>
            </a:r>
          </a:p>
          <a:p>
            <a:pPr lvl="1"/>
            <a:r>
              <a:rPr kumimoji="1" lang="en-US" altLang="zh-CN" sz="2800" dirty="0">
                <a:latin typeface="+mj-lt"/>
              </a:rPr>
              <a:t>Small FL population: ensure sufficient devices to connect to the server simultaneously</a:t>
            </a:r>
          </a:p>
          <a:p>
            <a:pPr lvl="1"/>
            <a:r>
              <a:rPr kumimoji="1" lang="en-US" altLang="zh-CN" sz="2800" dirty="0">
                <a:latin typeface="+mj-lt"/>
              </a:rPr>
              <a:t>Large population : randomize device check-in times to stabilize the flow</a:t>
            </a:r>
            <a:endParaRPr kumimoji="1"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28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1130</Words>
  <Application>Microsoft Macintosh PowerPoint</Application>
  <PresentationFormat>Widescreen</PresentationFormat>
  <Paragraphs>214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DengXian Light</vt:lpstr>
      <vt:lpstr>-apple-system-font</vt:lpstr>
      <vt:lpstr>Arial</vt:lpstr>
      <vt:lpstr>Calibri</vt:lpstr>
      <vt:lpstr>Calibri Light</vt:lpstr>
      <vt:lpstr>Cambria Math</vt:lpstr>
      <vt:lpstr>Gill Sans</vt:lpstr>
      <vt:lpstr>Gill Sans Light</vt:lpstr>
      <vt:lpstr>TH SarabunPSK</vt:lpstr>
      <vt:lpstr>Wingdings</vt:lpstr>
      <vt:lpstr>Office Theme</vt:lpstr>
      <vt:lpstr>Towards Federated Learning at Scale: System Design</vt:lpstr>
      <vt:lpstr>What is Federal Learning ？</vt:lpstr>
      <vt:lpstr>Introduction - System</vt:lpstr>
      <vt:lpstr>Protocol - Definition </vt:lpstr>
      <vt:lpstr>Protocol - Definition </vt:lpstr>
      <vt:lpstr>Selection</vt:lpstr>
      <vt:lpstr>Configuration</vt:lpstr>
      <vt:lpstr>Reporting</vt:lpstr>
      <vt:lpstr>Protocol – Pace steering</vt:lpstr>
      <vt:lpstr>FedAvg</vt:lpstr>
      <vt:lpstr>Device (Android)</vt:lpstr>
      <vt:lpstr> Server </vt:lpstr>
      <vt:lpstr>Some numbers</vt:lpstr>
      <vt:lpstr>Security and Privacy</vt:lpstr>
      <vt:lpstr>PowerPoint Presentation</vt:lpstr>
      <vt:lpstr>PowerPoint Presentation</vt:lpstr>
      <vt:lpstr>Applications of FL</vt:lpstr>
      <vt:lpstr>PowerPoint Presentation</vt:lpstr>
      <vt:lpstr>Scaling Video Analytics on Constrained Edge Nodes</vt:lpstr>
      <vt:lpstr>Motivation</vt:lpstr>
      <vt:lpstr>Target environment</vt:lpstr>
      <vt:lpstr>Summary</vt:lpstr>
      <vt:lpstr>FilterForward</vt:lpstr>
      <vt:lpstr>Filter</vt:lpstr>
      <vt:lpstr>Filter – Feature Engineering</vt:lpstr>
      <vt:lpstr>Filter - Microclassifiers</vt:lpstr>
      <vt:lpstr>Filter – Detection of events</vt:lpstr>
      <vt:lpstr>Evaluation - Setup</vt:lpstr>
      <vt:lpstr>Evaluation - Metric</vt:lpstr>
      <vt:lpstr>Evaluation – Accuracy VS Bandwidth</vt:lpstr>
      <vt:lpstr>Evaluation - Scalability</vt:lpstr>
      <vt:lpstr>Evaluation - Scalability</vt:lpstr>
      <vt:lpstr>Evaluation – Computational Cost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N M Mosharaf</cp:lastModifiedBy>
  <cp:revision>66</cp:revision>
  <dcterms:created xsi:type="dcterms:W3CDTF">2015-12-27T15:42:19Z</dcterms:created>
  <dcterms:modified xsi:type="dcterms:W3CDTF">2020-02-10T20:02:56Z</dcterms:modified>
</cp:coreProperties>
</file>