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4" r:id="rId19"/>
    <p:sldId id="273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2898"/>
  </p:normalViewPr>
  <p:slideViewPr>
    <p:cSldViewPr snapToGrid="0" snapToObjects="1">
      <p:cViewPr varScale="1">
        <p:scale>
          <a:sx n="82" d="100"/>
          <a:sy n="82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Logic Module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4/10/19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bigdatarepublic/cost-comparison-of-deep-learning-hardware-google-tpuv2-vs-nvidia-tesla-v100-3c63fe56c20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Accelerators:</a:t>
            </a:r>
            <a:br>
              <a:rPr lang="en-US" dirty="0"/>
            </a:br>
            <a:r>
              <a:rPr lang="en-US" dirty="0"/>
              <a:t>TPU &amp;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689-792C-F840-AE3D-A62A024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TPU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303A95-B376-2947-A37E-6FFB52AE5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Performance is limited by memory bandwidth rather than by peak compute for most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22A72A-CD7A-E348-B15A-F60FD3C5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6160" y="1825625"/>
            <a:ext cx="4193680" cy="435133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B80FE-66D7-564A-8175-2BF64FE7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D8B3-BE3C-1147-8FEA-FBAC2B3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A8AD-6FB1-1E43-977A-E13D1C3E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A6D7-82A5-4745-9A0C-C2A5177D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TPUv2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36811D-535E-A34C-AD48-8FCAF7CAA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More memory</a:t>
            </a:r>
          </a:p>
          <a:p>
            <a:r>
              <a:rPr lang="en-US" dirty="0"/>
              <a:t>More bandwidth</a:t>
            </a:r>
          </a:p>
          <a:p>
            <a:r>
              <a:rPr lang="en-US" dirty="0"/>
              <a:t>Cluster configuration</a:t>
            </a:r>
          </a:p>
          <a:p>
            <a:r>
              <a:rPr lang="en-US" dirty="0"/>
              <a:t>Can do both inference and training </a:t>
            </a:r>
          </a:p>
          <a:p>
            <a:endParaRPr lang="en-US" dirty="0"/>
          </a:p>
          <a:p>
            <a:r>
              <a:rPr lang="en-US" dirty="0"/>
              <a:t>GPUs are catching up</a:t>
            </a:r>
          </a:p>
          <a:p>
            <a:pPr lvl="1"/>
            <a:r>
              <a:rPr lang="en-US" dirty="0"/>
              <a:t>Tensor Core in V100 GPUs</a:t>
            </a:r>
          </a:p>
          <a:p>
            <a:pPr lvl="1"/>
            <a:r>
              <a:rPr lang="en-US" dirty="0"/>
              <a:t>T4 for inference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F5E94B-E1A4-F644-81B0-93A24C6ECF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200" y="1775464"/>
            <a:ext cx="6400800" cy="161342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F23D-3CC6-7F4B-81E1-2E4EC932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839B-4ADA-2D47-85B0-4920A3BA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DC30-8689-FA40-839C-E227B87E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953968-1F1E-6E44-8176-92B92942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568275"/>
            <a:ext cx="4572000" cy="1894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4C6F1E-8263-3448-9742-A4F4F4FD7581}"/>
              </a:ext>
            </a:extLst>
          </p:cNvPr>
          <p:cNvSpPr txBox="1"/>
          <p:nvPr/>
        </p:nvSpPr>
        <p:spPr>
          <a:xfrm>
            <a:off x="7144719" y="141105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Fashion-MNIST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48172-B47E-8E4A-A5EA-7C6DF0525054}"/>
              </a:ext>
            </a:extLst>
          </p:cNvPr>
          <p:cNvSpPr txBox="1"/>
          <p:nvPr/>
        </p:nvSpPr>
        <p:spPr>
          <a:xfrm>
            <a:off x="5288216" y="5549555"/>
            <a:ext cx="6644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https://medium.com/bigdatarepublic/cost-comparison-of-deep-learning-hardware-google-tpuv2-vs-nvidia-tesla-v100-3c63fe56c20f</a:t>
            </a:r>
            <a:endParaRPr lang="en-US" sz="1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2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570BEB-3F9D-0C44-A509-EED2D127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DCB438-407B-214A-8A7F-2F662C5D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design an ASIC?</a:t>
            </a:r>
          </a:p>
          <a:p>
            <a:pPr lvl="1"/>
            <a:r>
              <a:rPr lang="en-US" dirty="0"/>
              <a:t>What’s the most important resource?</a:t>
            </a:r>
          </a:p>
          <a:p>
            <a:pPr lvl="1"/>
            <a:endParaRPr lang="en-US" dirty="0"/>
          </a:p>
          <a:p>
            <a:r>
              <a:rPr lang="en-US" dirty="0"/>
              <a:t>How to measure performance?</a:t>
            </a:r>
          </a:p>
          <a:p>
            <a:endParaRPr lang="en-US" dirty="0"/>
          </a:p>
          <a:p>
            <a:r>
              <a:rPr lang="en-US" dirty="0"/>
              <a:t>ASIC vs. FPGA?</a:t>
            </a:r>
          </a:p>
          <a:p>
            <a:pPr lvl="1"/>
            <a:r>
              <a:rPr lang="en-US" dirty="0"/>
              <a:t>Google abandoned due to performance and power concerns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8B52-6276-5849-ADD3-3A61AA4D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641E-DB90-6447-84D5-867CEC08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1FA2-9C6E-354C-AF29-00F2DF19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CAC639-3DE5-3A4F-BCB9-343CC7E50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Universal Access: </a:t>
            </a:r>
            <a:br>
              <a:rPr lang="en-US" dirty="0"/>
            </a:br>
            <a:r>
              <a:rPr lang="en-US" dirty="0"/>
              <a:t>Making Data Center Resources Available to FPGA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AEEBFD8-5C65-CD4C-AB54-E4FC67C7E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4844-422E-A74C-BCF1-D8361B75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9670-70A2-034E-8D42-5AC9021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BE62-A3AF-B844-8837-9D89F702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0BA7-9857-9047-958A-B3E35630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are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2FB0-1AC7-2A4A-B335-844B321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Web search ranking</a:t>
            </a:r>
          </a:p>
          <a:p>
            <a:pPr lvl="1"/>
            <a:r>
              <a:rPr lang="en-US" dirty="0"/>
              <a:t>Deep neural networks</a:t>
            </a:r>
          </a:p>
          <a:p>
            <a:pPr lvl="1"/>
            <a:r>
              <a:rPr lang="en-US" dirty="0"/>
              <a:t>Big data analytics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Network processing</a:t>
            </a:r>
          </a:p>
          <a:p>
            <a:r>
              <a:rPr lang="en-US" dirty="0"/>
              <a:t>Database/Storage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Key-value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C21-AE22-1341-8117-B748C340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462B-1C4C-E440-98A9-4E0A6677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F4EA-A0CE-7341-A017-82512276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C133-0459-8F41-84E4-0F286C97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FPGA Deployment in Datacenters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75B497-004B-2049-8188-D542F356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458244"/>
            <a:ext cx="10134600" cy="3086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068A-E9B7-DD43-BE30-24592A15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722D-7248-E64D-80F5-3B1CBCC4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7643-C489-3A48-9EE5-A2803691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2E7C-45EF-1E42-A3D3-4891EC7B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FPGA Deployment in Datacenters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ADB9-125D-D444-B916-FF6E822D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Too many interfaces</a:t>
            </a:r>
          </a:p>
          <a:p>
            <a:pPr lvl="1"/>
            <a:r>
              <a:rPr lang="en-US" dirty="0"/>
              <a:t>Too many namespaces</a:t>
            </a:r>
          </a:p>
          <a:p>
            <a:pPr lvl="1"/>
            <a:r>
              <a:rPr lang="en-US" dirty="0"/>
              <a:t>Difficult to share</a:t>
            </a:r>
          </a:p>
          <a:p>
            <a:pPr lvl="1"/>
            <a:r>
              <a:rPr lang="en-US" dirty="0"/>
              <a:t>Security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F4A4-F8EE-2443-9C6A-C00EC327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B628-579A-3243-969F-673E263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72E5-D729-DF45-8A4E-BBEA07A2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EF52-7176-0841-8426-8CBEBC22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3FD542-8CB6-3444-BD93-EEA021A77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4580"/>
            <a:ext cx="10515600" cy="19477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4961-88BB-0B4A-8DFA-3C5F7E0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4DB2-FF05-054E-AD2F-52D9EBAD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A659-D598-664C-B08B-34A27795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A04AE4-9952-A24F-AABA-7396055423FD}"/>
              </a:ext>
            </a:extLst>
          </p:cNvPr>
          <p:cNvSpPr txBox="1">
            <a:spLocks/>
          </p:cNvSpPr>
          <p:nvPr/>
        </p:nvSpPr>
        <p:spPr>
          <a:xfrm>
            <a:off x="838200" y="3843579"/>
            <a:ext cx="10515600" cy="233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names</a:t>
            </a:r>
          </a:p>
          <a:p>
            <a:r>
              <a:rPr lang="en-US" dirty="0"/>
              <a:t>Common communication interface</a:t>
            </a:r>
          </a:p>
          <a:p>
            <a:r>
              <a:rPr lang="en-US" dirty="0"/>
              <a:t>Transparent routing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89749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F5D8-0CC5-6742-BDE5-27EA11E1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 Control Plane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C416-C751-154C-8BA4-6587DA4E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4EDB-10F0-F44E-9471-50A84703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A4D6-9065-FC4F-9DF5-7393E01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C6FA7-455C-B04D-AFDA-0EAA9BC197AB}"/>
              </a:ext>
            </a:extLst>
          </p:cNvPr>
          <p:cNvSpPr txBox="1"/>
          <p:nvPr/>
        </p:nvSpPr>
        <p:spPr>
          <a:xfrm>
            <a:off x="7354824" y="638480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Source: DUA NSDI’19 presentation slides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49EC55-2B8B-B841-8A4B-D0A26A52E8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Resource management</a:t>
            </a:r>
          </a:p>
          <a:p>
            <a:r>
              <a:rPr lang="en-US" dirty="0"/>
              <a:t>Route calculation</a:t>
            </a:r>
          </a:p>
          <a:p>
            <a:r>
              <a:rPr lang="en-US" dirty="0"/>
              <a:t>Policies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5AD1464E-2D39-FB4F-BBB9-E61C5946F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200" y="2109844"/>
            <a:ext cx="6400800" cy="3782899"/>
          </a:xfrm>
        </p:spPr>
      </p:pic>
    </p:spTree>
    <p:extLst>
      <p:ext uri="{BB962C8B-B14F-4D97-AF65-F5344CB8AC3E}">
        <p14:creationId xmlns:p14="http://schemas.microsoft.com/office/powerpoint/2010/main" val="377187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A28C-08E9-AA4F-8058-C3EB93B2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 Data Plane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5505E-E0EE-2C44-AB62-1AE23E1B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3D0E-5547-FE48-B8BC-6E414F92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1252-814C-B34C-95EC-B5D4759F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7AEEA-9E07-5E4B-92CE-97685C170A64}"/>
              </a:ext>
            </a:extLst>
          </p:cNvPr>
          <p:cNvSpPr txBox="1"/>
          <p:nvPr/>
        </p:nvSpPr>
        <p:spPr>
          <a:xfrm>
            <a:off x="7354824" y="638480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Source: DUA NSDI’19 presentation slides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8F1AF0-C156-D24F-81C6-1704C8E04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Overlay</a:t>
            </a:r>
          </a:p>
          <a:p>
            <a:pPr lvl="1"/>
            <a:r>
              <a:rPr lang="en-US" dirty="0"/>
              <a:t>Unified interface</a:t>
            </a:r>
          </a:p>
          <a:p>
            <a:pPr lvl="1"/>
            <a:r>
              <a:rPr lang="en-US" dirty="0"/>
              <a:t>Routing</a:t>
            </a:r>
          </a:p>
          <a:p>
            <a:r>
              <a:rPr lang="en-US" dirty="0"/>
              <a:t>Underlay</a:t>
            </a:r>
          </a:p>
          <a:p>
            <a:pPr lvl="1"/>
            <a:r>
              <a:rPr lang="en-US" dirty="0"/>
              <a:t>Multiplexing</a:t>
            </a:r>
          </a:p>
          <a:p>
            <a:pPr lvl="1"/>
            <a:r>
              <a:rPr lang="en-US" dirty="0"/>
              <a:t>Security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1C247A8-6DE1-E240-9C74-3206BFB1DD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200" y="2116946"/>
            <a:ext cx="6400800" cy="3768695"/>
          </a:xfrm>
        </p:spPr>
      </p:pic>
    </p:spTree>
    <p:extLst>
      <p:ext uri="{BB962C8B-B14F-4D97-AF65-F5344CB8AC3E}">
        <p14:creationId xmlns:p14="http://schemas.microsoft.com/office/powerpoint/2010/main" val="17283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9576B3-4950-7843-8119-C64AE167D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In-Datacenter </a:t>
            </a:r>
            <a:br>
              <a:rPr lang="en-US" dirty="0"/>
            </a:br>
            <a:r>
              <a:rPr lang="en-US" dirty="0"/>
              <a:t>Performance Analysis of a </a:t>
            </a:r>
            <a:br>
              <a:rPr lang="en-US" dirty="0"/>
            </a:br>
            <a:r>
              <a:rPr lang="en-US" dirty="0"/>
              <a:t>Tensor Processing Unit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C00939A-809C-8648-A5EF-08478C0E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FDB3-D7F0-CE44-A536-3A3BB1B7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0921-871A-3241-870F-20D662B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67F6-B0BE-FC43-AE47-37F5A413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184D-D6BB-7843-839D-8AF79DCB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7C77-75A0-8348-8EE8-21B99331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  <a:p>
            <a:pPr lvl="1"/>
            <a:r>
              <a:rPr lang="en-US" dirty="0"/>
              <a:t>Naming/Addressing</a:t>
            </a:r>
          </a:p>
          <a:p>
            <a:pPr lvl="1"/>
            <a:r>
              <a:rPr lang="en-US" dirty="0"/>
              <a:t>Routing</a:t>
            </a:r>
          </a:p>
          <a:p>
            <a:r>
              <a:rPr lang="en-US" dirty="0"/>
              <a:t>Decentralization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B411-B42A-3D4C-8361-642A1D7B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2CCF-FBF1-B94F-8683-947C8E64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4731-8DF8-CA49-97A4-91556AC3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EF4-57E3-E841-851A-463E788B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9B94-C305-0A4B-A099-A1DDC19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4285-E313-F04A-A820-3231DB6C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B3CD-0972-DB4F-9239-05C2E56E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82657B-F3F1-824F-870C-3238B0CF4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77332"/>
            <a:ext cx="5181600" cy="2047923"/>
          </a:xfr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4EA5FD8-8747-444D-B0AE-27E63621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64818"/>
            <a:ext cx="5181600" cy="327295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42DF6D-3A75-3540-AC26-F86E3A90F17E}"/>
              </a:ext>
            </a:extLst>
          </p:cNvPr>
          <p:cNvSpPr txBox="1"/>
          <p:nvPr/>
        </p:nvSpPr>
        <p:spPr>
          <a:xfrm>
            <a:off x="7354824" y="638480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Source: DUA NSDI’19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175789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8E3A-6BD5-A940-B0CF-15524B6D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EB3E-F67D-A54B-B07E-A8709F354D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Altera Stratix V D5, with 172.6K ALMs of programmable logic</a:t>
            </a:r>
          </a:p>
          <a:p>
            <a:r>
              <a:rPr lang="en-US" dirty="0"/>
              <a:t>10% total overhead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8EB48B-56E6-B44D-A9E1-7DEBF2CA7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8398"/>
            <a:ext cx="5181600" cy="312579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1834-06AF-E04E-AAC6-6A86CE39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5940-3436-004F-AFD2-2A033B5C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266C8-D082-1D41-90EC-3F482F2C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F8F531-3A88-E94C-957F-65C46651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E54C3C-6324-DF44-A5C8-B17D4121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BDF8-722A-1A41-8671-5FA02156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C6C3-6894-DC42-80B1-FBA9C63E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BE23-0B84-1D48-8BC0-D515F47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C595-13E6-8144-845D-0F0680B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E0E7-0563-E847-A7CB-A4871666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floating point is used for model </a:t>
            </a:r>
            <a:r>
              <a:rPr lang="en-US" i="1" dirty="0"/>
              <a:t>training</a:t>
            </a:r>
          </a:p>
          <a:p>
            <a:pPr lvl="1"/>
            <a:r>
              <a:rPr lang="en-US" dirty="0"/>
              <a:t>GPUs are popular for floating point matrix operations</a:t>
            </a:r>
          </a:p>
          <a:p>
            <a:pPr lvl="1"/>
            <a:r>
              <a:rPr lang="en-US" dirty="0"/>
              <a:t>Throughput is the primary requirement</a:t>
            </a:r>
          </a:p>
          <a:p>
            <a:r>
              <a:rPr lang="en-US" i="1" dirty="0"/>
              <a:t>Inference</a:t>
            </a:r>
            <a:r>
              <a:rPr lang="en-US" dirty="0"/>
              <a:t> often takes place on quantized models</a:t>
            </a:r>
          </a:p>
          <a:p>
            <a:pPr lvl="1"/>
            <a:r>
              <a:rPr lang="en-US" dirty="0"/>
              <a:t>Transform floating points to integer</a:t>
            </a:r>
          </a:p>
          <a:p>
            <a:pPr lvl="1"/>
            <a:r>
              <a:rPr lang="en-US" dirty="0"/>
              <a:t>Energy- and space-efficient from a hardware design perspective</a:t>
            </a:r>
          </a:p>
          <a:p>
            <a:pPr lvl="1"/>
            <a:r>
              <a:rPr lang="en-US" dirty="0"/>
              <a:t>User-facing; hence, latency is king</a:t>
            </a:r>
          </a:p>
          <a:p>
            <a:pPr lvl="1"/>
            <a:endParaRPr lang="en-US" dirty="0"/>
          </a:p>
          <a:p>
            <a:r>
              <a:rPr lang="en-US" dirty="0"/>
              <a:t>GPUs (at least K80) are inefficient for most Google workloads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3D37-D50F-E747-83E6-9AA559B7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6112-81D4-2943-928E-6E8377B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BC2E-DD5D-C043-A5E1-8D8EFDA6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A672-4EC9-A243-BCE8-1986254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NN Workloads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B2B5E-B738-A54D-831A-AE277206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509044"/>
            <a:ext cx="10299700" cy="2984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C8EA-0AAB-A94F-8402-89513D35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2ED6-06AE-894D-8DEE-A8A19EB0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05C0-C2E2-E44B-97E9-FB06825D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EDBD-1B31-AE40-BB61-99B2A356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6CC9-11E6-B647-AF54-4AADD806D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To reduce the delay of deployment, the TPU was designed to be a coprocessor on the PCIe I/O bus</a:t>
            </a:r>
          </a:p>
          <a:p>
            <a:r>
              <a:rPr lang="en-US" dirty="0"/>
              <a:t>The TPU instructions are sent from the host over the PCIe Gen3 x16 bus into an instruction buffer </a:t>
            </a:r>
          </a:p>
          <a:p>
            <a:r>
              <a:rPr lang="en-US" dirty="0"/>
              <a:t>Internal blocks are connected together by 256-byte-wide paths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08F44F-8A12-C744-9347-CED61A06B7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438" y="1825625"/>
            <a:ext cx="4407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15EE-FE79-1A4D-A5AB-2280BEE8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8789-7E7F-C141-8651-7A12428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F6C3-B03D-1149-8184-A5A1C56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2189D-22CD-C348-97AB-553C912B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Compute: Matrix Multiply Unit(MMU)</a:t>
            </a:r>
            <a:endParaRPr lang="en-US" dirty="0">
              <a:effectLst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38E54-C1F2-344D-B8AE-9FD58235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256x256 MACs (Multiply Accumulate Unit)</a:t>
            </a:r>
          </a:p>
          <a:p>
            <a:pPr lvl="1"/>
            <a:r>
              <a:rPr lang="en-US" dirty="0"/>
              <a:t>Performing 8-bit multiply and adds on signed or unsigned integers </a:t>
            </a:r>
          </a:p>
          <a:p>
            <a:pPr lvl="2"/>
            <a:r>
              <a:rPr lang="en-US" dirty="0"/>
              <a:t>Output is 16-bit data</a:t>
            </a:r>
          </a:p>
          <a:p>
            <a:r>
              <a:rPr lang="en-US" dirty="0"/>
              <a:t>The matrix unit produces one 256-element partial sum per clock cycle</a:t>
            </a:r>
          </a:p>
          <a:p>
            <a:r>
              <a:rPr lang="en-US" dirty="0"/>
              <a:t>Can work when using a mix of 8-bit weights and 16-bit activations (or vice versa)</a:t>
            </a:r>
          </a:p>
          <a:p>
            <a:pPr lvl="1"/>
            <a:r>
              <a:rPr lang="en-US" dirty="0"/>
              <a:t>Half and quarter speeds respectively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171F-00E5-224C-86AF-2C33FD81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7F37-B624-E04C-8648-FFC10F5E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49327-4019-3646-BD3C-610B7439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A26-9EFF-A349-A131-2329D8E6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33D-1677-8941-819A-BA0B48F4B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14 </a:t>
            </a:r>
            <a:r>
              <a:rPr lang="en-US" dirty="0" err="1"/>
              <a:t>GiB</a:t>
            </a:r>
            <a:r>
              <a:rPr lang="en-US" dirty="0"/>
              <a:t>/s to PCIe interface</a:t>
            </a:r>
          </a:p>
          <a:p>
            <a:pPr lvl="1"/>
            <a:r>
              <a:rPr lang="en-US" dirty="0"/>
              <a:t>30GiB/s to DDR3 interface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GiB</a:t>
            </a:r>
            <a:r>
              <a:rPr lang="en-US" dirty="0"/>
              <a:t>/s for control plane</a:t>
            </a:r>
          </a:p>
          <a:p>
            <a:pPr lvl="1"/>
            <a:r>
              <a:rPr lang="en-US" dirty="0"/>
              <a:t>167 </a:t>
            </a:r>
            <a:r>
              <a:rPr lang="en-US" dirty="0" err="1"/>
              <a:t>GiB</a:t>
            </a:r>
            <a:r>
              <a:rPr lang="en-US" dirty="0"/>
              <a:t>/s for data plane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358F-8F4F-614E-B541-3C2EB2DA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C8D3-D3C4-E647-AF2E-32C9386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DB3-5A5D-5047-A188-912CEDB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4FE6919A-F3E8-3A4C-AA9E-A16553F3D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438" y="1825625"/>
            <a:ext cx="4407124" cy="4351338"/>
          </a:xfrm>
        </p:spPr>
      </p:pic>
    </p:spTree>
    <p:extLst>
      <p:ext uri="{BB962C8B-B14F-4D97-AF65-F5344CB8AC3E}">
        <p14:creationId xmlns:p14="http://schemas.microsoft.com/office/powerpoint/2010/main" val="5377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AD04-D734-8F49-9DCA-64B9263E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8ADF-051B-3849-AADA-1146421D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648D-6776-EB4F-83C8-DB0CABF7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E911-EE34-D443-BF08-3D5FE491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2CAF93-B032-1E42-BF74-4D2EB72DF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Unified Buffer is almost a third (29%) of the die</a:t>
            </a:r>
          </a:p>
          <a:p>
            <a:r>
              <a:rPr lang="en-US" dirty="0"/>
              <a:t>MMU is a quarter (24%)</a:t>
            </a:r>
          </a:p>
          <a:p>
            <a:r>
              <a:rPr lang="en-US" dirty="0"/>
              <a:t>Interfaces take up about 10%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1B1CFA7-E555-044C-8457-94CF9B6F3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0031" y="1825625"/>
            <a:ext cx="4605937" cy="4351338"/>
          </a:xfrm>
        </p:spPr>
      </p:pic>
    </p:spTree>
    <p:extLst>
      <p:ext uri="{BB962C8B-B14F-4D97-AF65-F5344CB8AC3E}">
        <p14:creationId xmlns:p14="http://schemas.microsoft.com/office/powerpoint/2010/main" val="398312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26B-343F-4340-BBA7-2818DCCE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3E18A0-BAD8-5C43-BDE5-860041DD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Haswell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300E19-E038-3E4B-BE26-FE56F1BA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9727"/>
            <a:ext cx="5157787" cy="357528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11EC87-2E0B-3F43-8CF2-D57DB1CC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NVIDIA K80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505F37-82D8-154D-8C39-78120C7286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7914"/>
            <a:ext cx="5183188" cy="341891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7242-847B-4947-870C-FE1ABBC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4/10/19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855D-43F0-7F4B-8893-E48909B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E6A0-7384-D543-AD07-1926659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599</Words>
  <Application>Microsoft Macintosh PowerPoint</Application>
  <PresentationFormat>Widescreen</PresentationFormat>
  <Paragraphs>177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</vt:lpstr>
      <vt:lpstr>Gill Sans Light</vt:lpstr>
      <vt:lpstr>Office Theme</vt:lpstr>
      <vt:lpstr>Accelerators: TPU &amp; FPGA</vt:lpstr>
      <vt:lpstr>In-Datacenter  Performance Analysis of a  Tensor Processing Unit</vt:lpstr>
      <vt:lpstr>Training vs. Inference</vt:lpstr>
      <vt:lpstr>Google NN Workloads</vt:lpstr>
      <vt:lpstr>Architecture</vt:lpstr>
      <vt:lpstr>Compute: Matrix Multiply Unit(MMU)</vt:lpstr>
      <vt:lpstr>IO Bandwidth</vt:lpstr>
      <vt:lpstr>Space Management</vt:lpstr>
      <vt:lpstr>Performance</vt:lpstr>
      <vt:lpstr>Performance: TPU</vt:lpstr>
      <vt:lpstr>TPUv2</vt:lpstr>
      <vt:lpstr>Discussion</vt:lpstr>
      <vt:lpstr>Direct Universal Access:  Making Data Center Resources Available to FPGA</vt:lpstr>
      <vt:lpstr>FPGA are Flexible</vt:lpstr>
      <vt:lpstr>Typical FPGA Deployment in Datacenters</vt:lpstr>
      <vt:lpstr>Typical FPGA Deployment in Datacenters</vt:lpstr>
      <vt:lpstr>Ideal Solution</vt:lpstr>
      <vt:lpstr>DUA Control Plane</vt:lpstr>
      <vt:lpstr>DUA Data Plane</vt:lpstr>
      <vt:lpstr>How to Scale?</vt:lpstr>
      <vt:lpstr>Latency</vt:lpstr>
      <vt:lpstr>Area</vt:lpstr>
      <vt:lpstr>Discussion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59</cp:revision>
  <dcterms:created xsi:type="dcterms:W3CDTF">2015-12-27T15:42:19Z</dcterms:created>
  <dcterms:modified xsi:type="dcterms:W3CDTF">2019-04-10T01:30:02Z</dcterms:modified>
</cp:coreProperties>
</file>