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(null)" ContentType="image/x-em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00" r:id="rId1"/>
    <p:sldMasterId id="2147483688" r:id="rId2"/>
  </p:sldMasterIdLst>
  <p:notesMasterIdLst>
    <p:notesMasterId r:id="rId42"/>
  </p:notesMasterIdLst>
  <p:handoutMasterIdLst>
    <p:handoutMasterId r:id="rId43"/>
  </p:handoutMasterIdLst>
  <p:sldIdLst>
    <p:sldId id="256" r:id="rId3"/>
    <p:sldId id="633" r:id="rId4"/>
    <p:sldId id="739" r:id="rId5"/>
    <p:sldId id="662" r:id="rId6"/>
    <p:sldId id="760" r:id="rId7"/>
    <p:sldId id="761" r:id="rId8"/>
    <p:sldId id="762" r:id="rId9"/>
    <p:sldId id="646" r:id="rId10"/>
    <p:sldId id="763" r:id="rId11"/>
    <p:sldId id="719" r:id="rId12"/>
    <p:sldId id="764" r:id="rId13"/>
    <p:sldId id="720" r:id="rId14"/>
    <p:sldId id="765" r:id="rId15"/>
    <p:sldId id="735" r:id="rId16"/>
    <p:sldId id="601" r:id="rId17"/>
    <p:sldId id="766" r:id="rId18"/>
    <p:sldId id="727" r:id="rId19"/>
    <p:sldId id="737" r:id="rId20"/>
    <p:sldId id="654" r:id="rId21"/>
    <p:sldId id="724" r:id="rId22"/>
    <p:sldId id="725" r:id="rId23"/>
    <p:sldId id="656" r:id="rId24"/>
    <p:sldId id="740" r:id="rId25"/>
    <p:sldId id="741" r:id="rId26"/>
    <p:sldId id="745" r:id="rId27"/>
    <p:sldId id="744" r:id="rId28"/>
    <p:sldId id="743" r:id="rId29"/>
    <p:sldId id="746" r:id="rId30"/>
    <p:sldId id="747" r:id="rId31"/>
    <p:sldId id="748" r:id="rId32"/>
    <p:sldId id="749" r:id="rId33"/>
    <p:sldId id="750" r:id="rId34"/>
    <p:sldId id="751" r:id="rId35"/>
    <p:sldId id="752" r:id="rId36"/>
    <p:sldId id="754" r:id="rId37"/>
    <p:sldId id="753" r:id="rId38"/>
    <p:sldId id="755" r:id="rId39"/>
    <p:sldId id="758" r:id="rId40"/>
    <p:sldId id="75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, Juncheng" initials="GJ" lastIdx="1" clrIdx="0">
    <p:extLst>
      <p:ext uri="{19B8F6BF-5375-455C-9EA6-DF929625EA0E}">
        <p15:presenceInfo xmlns:p15="http://schemas.microsoft.com/office/powerpoint/2012/main" userId="S::jcgu@umich.edu::b8cced08-e540-422b-a481-567f0ea3940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2600"/>
    <a:srgbClr val="FF8C00"/>
    <a:srgbClr val="F38274"/>
    <a:srgbClr val="003399"/>
    <a:srgbClr val="EAEFF7"/>
    <a:srgbClr val="D2DEEF"/>
    <a:srgbClr val="C00000"/>
    <a:srgbClr val="D73B1C"/>
    <a:srgbClr val="7F7F7F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34"/>
    <p:restoredTop sz="95672"/>
  </p:normalViewPr>
  <p:slideViewPr>
    <p:cSldViewPr snapToGrid="0" snapToObjects="1">
      <p:cViewPr varScale="1">
        <p:scale>
          <a:sx n="227" d="100"/>
          <a:sy n="227" d="100"/>
        </p:scale>
        <p:origin x="92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71" d="100"/>
          <a:sy n="171" d="100"/>
        </p:scale>
        <p:origin x="655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jc/Dropbox/UMich%20work/Tiresias/NSDI19/presentation/figure/loss_tra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jc/Dropbox/UMich%20work/Tiresias/NSDI19/presentation/figure/loss_trac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142779862440862"/>
          <c:y val="0.2179930795847751"/>
          <c:w val="0.67654144376991043"/>
          <c:h val="0.52422145328719716"/>
        </c:manualLayout>
      </c:layout>
      <c:lineChart>
        <c:grouping val="standard"/>
        <c:varyColors val="0"/>
        <c:ser>
          <c:idx val="0"/>
          <c:order val="0"/>
          <c:tx>
            <c:strRef>
              <c:f>Sheet2!$N$1</c:f>
              <c:strCache>
                <c:ptCount val="1"/>
                <c:pt idx="0">
                  <c:v>application_1508364558011_47238: 508.979856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Sheet2!$P$2:$P$285</c:f>
              <c:numCache>
                <c:formatCode>General</c:formatCode>
                <c:ptCount val="284"/>
                <c:pt idx="0">
                  <c:v>0.4700710586534988</c:v>
                </c:pt>
                <c:pt idx="1">
                  <c:v>0.46368782367818867</c:v>
                </c:pt>
                <c:pt idx="2">
                  <c:v>0.447669517042033</c:v>
                </c:pt>
                <c:pt idx="3">
                  <c:v>0.44212935083704691</c:v>
                </c:pt>
                <c:pt idx="4">
                  <c:v>0.43791400698542698</c:v>
                </c:pt>
                <c:pt idx="5">
                  <c:v>0.447669517042033</c:v>
                </c:pt>
                <c:pt idx="6">
                  <c:v>0.50680476936047214</c:v>
                </c:pt>
                <c:pt idx="7">
                  <c:v>0.45585932795375167</c:v>
                </c:pt>
                <c:pt idx="8">
                  <c:v>0.43972058292183552</c:v>
                </c:pt>
                <c:pt idx="9">
                  <c:v>0.43911839094303268</c:v>
                </c:pt>
                <c:pt idx="10">
                  <c:v>0.44008189810911719</c:v>
                </c:pt>
                <c:pt idx="11">
                  <c:v>0.45694327351559683</c:v>
                </c:pt>
                <c:pt idx="12">
                  <c:v>0.65976153197639409</c:v>
                </c:pt>
                <c:pt idx="13">
                  <c:v>0.63145850897266054</c:v>
                </c:pt>
                <c:pt idx="14">
                  <c:v>0.49066602432855599</c:v>
                </c:pt>
                <c:pt idx="15">
                  <c:v>0.46392870046970974</c:v>
                </c:pt>
                <c:pt idx="16">
                  <c:v>0.49873539684451407</c:v>
                </c:pt>
                <c:pt idx="17">
                  <c:v>0.46730097555100569</c:v>
                </c:pt>
                <c:pt idx="18">
                  <c:v>0.46561483801035769</c:v>
                </c:pt>
                <c:pt idx="19">
                  <c:v>0.45176442249789234</c:v>
                </c:pt>
                <c:pt idx="20">
                  <c:v>0.46718053715524516</c:v>
                </c:pt>
                <c:pt idx="21">
                  <c:v>0.44803083222931478</c:v>
                </c:pt>
                <c:pt idx="22">
                  <c:v>0.43923882933879321</c:v>
                </c:pt>
                <c:pt idx="23">
                  <c:v>0.46730097555100569</c:v>
                </c:pt>
                <c:pt idx="24">
                  <c:v>0.44911477779115982</c:v>
                </c:pt>
                <c:pt idx="25">
                  <c:v>0.43707093821510301</c:v>
                </c:pt>
                <c:pt idx="26">
                  <c:v>0.44273154281584975</c:v>
                </c:pt>
                <c:pt idx="27">
                  <c:v>0.49331566903528851</c:v>
                </c:pt>
                <c:pt idx="28">
                  <c:v>0.43960014452607493</c:v>
                </c:pt>
                <c:pt idx="29">
                  <c:v>0.44935565458268101</c:v>
                </c:pt>
                <c:pt idx="30">
                  <c:v>0.44140672046248347</c:v>
                </c:pt>
                <c:pt idx="31">
                  <c:v>0.43405997832108884</c:v>
                </c:pt>
                <c:pt idx="32">
                  <c:v>0.43261471757196196</c:v>
                </c:pt>
                <c:pt idx="33">
                  <c:v>0.50126460315548604</c:v>
                </c:pt>
                <c:pt idx="34">
                  <c:v>0.5139106347103457</c:v>
                </c:pt>
                <c:pt idx="35">
                  <c:v>0.45874984945200536</c:v>
                </c:pt>
                <c:pt idx="36">
                  <c:v>0.44032277490063831</c:v>
                </c:pt>
                <c:pt idx="37">
                  <c:v>0.43803444538118758</c:v>
                </c:pt>
                <c:pt idx="38">
                  <c:v>0.70119234011802967</c:v>
                </c:pt>
                <c:pt idx="39">
                  <c:v>0.49861495844875353</c:v>
                </c:pt>
                <c:pt idx="40">
                  <c:v>0.46718053715524516</c:v>
                </c:pt>
                <c:pt idx="41">
                  <c:v>0.45802721907744187</c:v>
                </c:pt>
                <c:pt idx="42">
                  <c:v>0.46176080934601954</c:v>
                </c:pt>
                <c:pt idx="43">
                  <c:v>0.45634108153679392</c:v>
                </c:pt>
                <c:pt idx="44">
                  <c:v>0.45513669757918823</c:v>
                </c:pt>
                <c:pt idx="45">
                  <c:v>0.44116584367096229</c:v>
                </c:pt>
                <c:pt idx="46">
                  <c:v>0.45417319041310372</c:v>
                </c:pt>
                <c:pt idx="47">
                  <c:v>0.44212935083704691</c:v>
                </c:pt>
                <c:pt idx="48">
                  <c:v>0.43767313019390586</c:v>
                </c:pt>
                <c:pt idx="49">
                  <c:v>0.43369866313380712</c:v>
                </c:pt>
                <c:pt idx="50">
                  <c:v>0.4321329639889197</c:v>
                </c:pt>
                <c:pt idx="51">
                  <c:v>0.53932313621582562</c:v>
                </c:pt>
                <c:pt idx="52">
                  <c:v>0.47308201854751297</c:v>
                </c:pt>
                <c:pt idx="53">
                  <c:v>0.46585571480187887</c:v>
                </c:pt>
                <c:pt idx="54">
                  <c:v>0.45272792966397696</c:v>
                </c:pt>
                <c:pt idx="55">
                  <c:v>0.48994339395399256</c:v>
                </c:pt>
                <c:pt idx="56">
                  <c:v>0.43803444538118758</c:v>
                </c:pt>
                <c:pt idx="57">
                  <c:v>0.43743225340238473</c:v>
                </c:pt>
                <c:pt idx="58">
                  <c:v>0.43116945682283514</c:v>
                </c:pt>
                <c:pt idx="59">
                  <c:v>0.47019149704925933</c:v>
                </c:pt>
                <c:pt idx="60">
                  <c:v>0.4444176803564977</c:v>
                </c:pt>
                <c:pt idx="61">
                  <c:v>0.45634108153679392</c:v>
                </c:pt>
                <c:pt idx="62">
                  <c:v>0.92207635794291221</c:v>
                </c:pt>
                <c:pt idx="63">
                  <c:v>0.57015536553053114</c:v>
                </c:pt>
                <c:pt idx="64">
                  <c:v>0.50849090690112009</c:v>
                </c:pt>
                <c:pt idx="65">
                  <c:v>0.47561122485848495</c:v>
                </c:pt>
                <c:pt idx="66">
                  <c:v>0.46513308442731544</c:v>
                </c:pt>
                <c:pt idx="67">
                  <c:v>0.45646151993255457</c:v>
                </c:pt>
                <c:pt idx="68">
                  <c:v>0.46272431651210405</c:v>
                </c:pt>
                <c:pt idx="69">
                  <c:v>0.46874623630013257</c:v>
                </c:pt>
                <c:pt idx="70">
                  <c:v>0.45200529928941352</c:v>
                </c:pt>
                <c:pt idx="71">
                  <c:v>0.52258219920510662</c:v>
                </c:pt>
                <c:pt idx="72">
                  <c:v>0.4744068409008792</c:v>
                </c:pt>
                <c:pt idx="73">
                  <c:v>0.50487775502830301</c:v>
                </c:pt>
                <c:pt idx="74">
                  <c:v>0.453811875225822</c:v>
                </c:pt>
                <c:pt idx="75">
                  <c:v>0.45670239672407564</c:v>
                </c:pt>
                <c:pt idx="76">
                  <c:v>0.43899795254727209</c:v>
                </c:pt>
                <c:pt idx="77">
                  <c:v>0.43490304709141281</c:v>
                </c:pt>
                <c:pt idx="78">
                  <c:v>0.43153077201011686</c:v>
                </c:pt>
                <c:pt idx="79">
                  <c:v>0.4371913766108636</c:v>
                </c:pt>
                <c:pt idx="80">
                  <c:v>0.43008551126099004</c:v>
                </c:pt>
                <c:pt idx="81">
                  <c:v>0.58677586414548966</c:v>
                </c:pt>
                <c:pt idx="82">
                  <c:v>0.45754546549439962</c:v>
                </c:pt>
                <c:pt idx="83">
                  <c:v>0.4822353366253162</c:v>
                </c:pt>
                <c:pt idx="84">
                  <c:v>0.44574250270986393</c:v>
                </c:pt>
                <c:pt idx="85">
                  <c:v>0.47585210165000608</c:v>
                </c:pt>
                <c:pt idx="86">
                  <c:v>0.4455016259183428</c:v>
                </c:pt>
                <c:pt idx="87">
                  <c:v>0.43153077201011686</c:v>
                </c:pt>
                <c:pt idx="88">
                  <c:v>0.42924244249066607</c:v>
                </c:pt>
                <c:pt idx="89">
                  <c:v>0.4344212935083705</c:v>
                </c:pt>
                <c:pt idx="90">
                  <c:v>0.46007467180537159</c:v>
                </c:pt>
                <c:pt idx="91">
                  <c:v>0.45236661447669524</c:v>
                </c:pt>
                <c:pt idx="92">
                  <c:v>0.4499578465614838</c:v>
                </c:pt>
                <c:pt idx="93">
                  <c:v>0.44116584367096229</c:v>
                </c:pt>
                <c:pt idx="94">
                  <c:v>0.42924244249066607</c:v>
                </c:pt>
                <c:pt idx="95">
                  <c:v>0.42683367457545468</c:v>
                </c:pt>
                <c:pt idx="96">
                  <c:v>0.42406359147296158</c:v>
                </c:pt>
                <c:pt idx="97">
                  <c:v>0.42803805853306037</c:v>
                </c:pt>
                <c:pt idx="98">
                  <c:v>0.45670239672407564</c:v>
                </c:pt>
                <c:pt idx="99">
                  <c:v>0.44309285800313147</c:v>
                </c:pt>
                <c:pt idx="100">
                  <c:v>0.43839576056846924</c:v>
                </c:pt>
                <c:pt idx="101">
                  <c:v>0.43984102131759606</c:v>
                </c:pt>
                <c:pt idx="102">
                  <c:v>0.4293628808864266</c:v>
                </c:pt>
                <c:pt idx="103">
                  <c:v>0.42201613874503197</c:v>
                </c:pt>
                <c:pt idx="104">
                  <c:v>0.46453089244851264</c:v>
                </c:pt>
                <c:pt idx="105">
                  <c:v>0.43128989521859573</c:v>
                </c:pt>
                <c:pt idx="106">
                  <c:v>0.42490666024328561</c:v>
                </c:pt>
                <c:pt idx="107">
                  <c:v>0.44971696976996273</c:v>
                </c:pt>
                <c:pt idx="108">
                  <c:v>0.53161507888714932</c:v>
                </c:pt>
                <c:pt idx="109">
                  <c:v>0.47922437673130203</c:v>
                </c:pt>
                <c:pt idx="110">
                  <c:v>0.44718776345899075</c:v>
                </c:pt>
                <c:pt idx="111">
                  <c:v>0.43514392388293394</c:v>
                </c:pt>
                <c:pt idx="112">
                  <c:v>0.42888112730338435</c:v>
                </c:pt>
                <c:pt idx="113">
                  <c:v>0.43574611586173678</c:v>
                </c:pt>
                <c:pt idx="114">
                  <c:v>0.42599060580513071</c:v>
                </c:pt>
                <c:pt idx="115">
                  <c:v>0.42249789232807422</c:v>
                </c:pt>
                <c:pt idx="116">
                  <c:v>0.54570637119113574</c:v>
                </c:pt>
                <c:pt idx="117">
                  <c:v>0.4606768637841745</c:v>
                </c:pt>
                <c:pt idx="118">
                  <c:v>0.43454173190413109</c:v>
                </c:pt>
                <c:pt idx="119">
                  <c:v>0.46766229073828741</c:v>
                </c:pt>
                <c:pt idx="120">
                  <c:v>0.60761170661206798</c:v>
                </c:pt>
                <c:pt idx="121">
                  <c:v>0.46513308442731544</c:v>
                </c:pt>
                <c:pt idx="122">
                  <c:v>0.44357461158617373</c:v>
                </c:pt>
                <c:pt idx="123">
                  <c:v>0.43249427917620137</c:v>
                </c:pt>
                <c:pt idx="124">
                  <c:v>0.43056726484403229</c:v>
                </c:pt>
                <c:pt idx="125">
                  <c:v>0.42996507286522945</c:v>
                </c:pt>
                <c:pt idx="126">
                  <c:v>0.46489220763579436</c:v>
                </c:pt>
                <c:pt idx="127">
                  <c:v>0.48018788389738654</c:v>
                </c:pt>
                <c:pt idx="128">
                  <c:v>0.44369504998193426</c:v>
                </c:pt>
                <c:pt idx="129">
                  <c:v>0.43923882933879321</c:v>
                </c:pt>
                <c:pt idx="130">
                  <c:v>0.42526797543056732</c:v>
                </c:pt>
                <c:pt idx="131">
                  <c:v>0.42249789232807422</c:v>
                </c:pt>
                <c:pt idx="132">
                  <c:v>0.42767674334577865</c:v>
                </c:pt>
                <c:pt idx="133">
                  <c:v>0.42924244249066607</c:v>
                </c:pt>
                <c:pt idx="134">
                  <c:v>0.41731904131036979</c:v>
                </c:pt>
                <c:pt idx="135">
                  <c:v>0.88281344092496694</c:v>
                </c:pt>
                <c:pt idx="136">
                  <c:v>0.49596531374202096</c:v>
                </c:pt>
                <c:pt idx="137">
                  <c:v>0.45369143683006147</c:v>
                </c:pt>
                <c:pt idx="138">
                  <c:v>0.4477899554377936</c:v>
                </c:pt>
                <c:pt idx="139">
                  <c:v>0.43670962302782129</c:v>
                </c:pt>
                <c:pt idx="140">
                  <c:v>0.42755630495001812</c:v>
                </c:pt>
                <c:pt idx="141">
                  <c:v>0.43923882933879321</c:v>
                </c:pt>
                <c:pt idx="142">
                  <c:v>0.4293628808864266</c:v>
                </c:pt>
                <c:pt idx="143">
                  <c:v>0.42273876911959535</c:v>
                </c:pt>
                <c:pt idx="144">
                  <c:v>0.42683367457545468</c:v>
                </c:pt>
                <c:pt idx="145">
                  <c:v>0.42876068890762381</c:v>
                </c:pt>
                <c:pt idx="146">
                  <c:v>0.72202818258460799</c:v>
                </c:pt>
                <c:pt idx="147">
                  <c:v>0.55341442851981215</c:v>
                </c:pt>
                <c:pt idx="148">
                  <c:v>0.46862579790437192</c:v>
                </c:pt>
                <c:pt idx="149">
                  <c:v>0.447669517042033</c:v>
                </c:pt>
                <c:pt idx="150">
                  <c:v>0.43947970613031434</c:v>
                </c:pt>
                <c:pt idx="151">
                  <c:v>0.43297603275924368</c:v>
                </c:pt>
                <c:pt idx="152">
                  <c:v>0.44610381789714565</c:v>
                </c:pt>
                <c:pt idx="153">
                  <c:v>0.42972419607370832</c:v>
                </c:pt>
                <c:pt idx="154">
                  <c:v>0.4271949897627364</c:v>
                </c:pt>
                <c:pt idx="155">
                  <c:v>0.56220643141033366</c:v>
                </c:pt>
                <c:pt idx="156">
                  <c:v>0.47127544261110449</c:v>
                </c:pt>
                <c:pt idx="157">
                  <c:v>0.44297241960737088</c:v>
                </c:pt>
                <c:pt idx="158">
                  <c:v>0.43393953992532824</c:v>
                </c:pt>
                <c:pt idx="159">
                  <c:v>0.43177164880163799</c:v>
                </c:pt>
                <c:pt idx="160">
                  <c:v>0.42815849692882096</c:v>
                </c:pt>
                <c:pt idx="161">
                  <c:v>0.62880886426592808</c:v>
                </c:pt>
                <c:pt idx="162">
                  <c:v>0.48970251716247137</c:v>
                </c:pt>
                <c:pt idx="163">
                  <c:v>0.45308924485125868</c:v>
                </c:pt>
                <c:pt idx="164">
                  <c:v>0.44297241960737088</c:v>
                </c:pt>
                <c:pt idx="165">
                  <c:v>0.43249427917620137</c:v>
                </c:pt>
                <c:pt idx="166">
                  <c:v>0.42851981211610263</c:v>
                </c:pt>
                <c:pt idx="167">
                  <c:v>0.42358183788991932</c:v>
                </c:pt>
                <c:pt idx="168">
                  <c:v>0.4282789353245815</c:v>
                </c:pt>
                <c:pt idx="169">
                  <c:v>0.42960375767794778</c:v>
                </c:pt>
                <c:pt idx="170">
                  <c:v>0.5028303023003734</c:v>
                </c:pt>
                <c:pt idx="171">
                  <c:v>0.45068047693604729</c:v>
                </c:pt>
                <c:pt idx="172">
                  <c:v>0.44875346260387811</c:v>
                </c:pt>
                <c:pt idx="173">
                  <c:v>0.44092496687944116</c:v>
                </c:pt>
                <c:pt idx="174">
                  <c:v>0.43116945682283514</c:v>
                </c:pt>
                <c:pt idx="175">
                  <c:v>0.42490666024328561</c:v>
                </c:pt>
                <c:pt idx="176">
                  <c:v>0.42478622184752501</c:v>
                </c:pt>
                <c:pt idx="177">
                  <c:v>0.4244249066602433</c:v>
                </c:pt>
                <c:pt idx="178">
                  <c:v>0.41683728772732753</c:v>
                </c:pt>
                <c:pt idx="179">
                  <c:v>0.42599060580513071</c:v>
                </c:pt>
                <c:pt idx="180">
                  <c:v>0.41768035649765151</c:v>
                </c:pt>
                <c:pt idx="181">
                  <c:v>0.41081536793929907</c:v>
                </c:pt>
                <c:pt idx="182">
                  <c:v>0.42057087799590515</c:v>
                </c:pt>
                <c:pt idx="183">
                  <c:v>0.41780079489341204</c:v>
                </c:pt>
                <c:pt idx="184">
                  <c:v>0.4344212935083705</c:v>
                </c:pt>
                <c:pt idx="185">
                  <c:v>0.45369143683006147</c:v>
                </c:pt>
                <c:pt idx="186">
                  <c:v>0.51884860893652907</c:v>
                </c:pt>
                <c:pt idx="187">
                  <c:v>0.43153077201011686</c:v>
                </c:pt>
                <c:pt idx="188">
                  <c:v>0.42370227628567991</c:v>
                </c:pt>
                <c:pt idx="189">
                  <c:v>0.41623509574852463</c:v>
                </c:pt>
                <c:pt idx="190">
                  <c:v>0.45935204143080816</c:v>
                </c:pt>
                <c:pt idx="191">
                  <c:v>0.46404913886547039</c:v>
                </c:pt>
                <c:pt idx="192">
                  <c:v>0.42888112730338435</c:v>
                </c:pt>
                <c:pt idx="193">
                  <c:v>0.42081175478742627</c:v>
                </c:pt>
                <c:pt idx="194">
                  <c:v>0.41454895820787668</c:v>
                </c:pt>
                <c:pt idx="195">
                  <c:v>0.61315187281705408</c:v>
                </c:pt>
                <c:pt idx="196">
                  <c:v>0.45573888955799113</c:v>
                </c:pt>
                <c:pt idx="197">
                  <c:v>0.4327351559677225</c:v>
                </c:pt>
                <c:pt idx="198">
                  <c:v>0.42779718174153925</c:v>
                </c:pt>
                <c:pt idx="199">
                  <c:v>0.44032277490063831</c:v>
                </c:pt>
                <c:pt idx="200">
                  <c:v>0.42334096109839819</c:v>
                </c:pt>
                <c:pt idx="201">
                  <c:v>0.41322413585451045</c:v>
                </c:pt>
                <c:pt idx="202">
                  <c:v>0.41322413585451045</c:v>
                </c:pt>
                <c:pt idx="203">
                  <c:v>0.54137058894375534</c:v>
                </c:pt>
                <c:pt idx="204">
                  <c:v>0.45296880645549803</c:v>
                </c:pt>
                <c:pt idx="205">
                  <c:v>0.44297241960737088</c:v>
                </c:pt>
                <c:pt idx="206">
                  <c:v>0.4293628808864266</c:v>
                </c:pt>
                <c:pt idx="207">
                  <c:v>0.43201252559315911</c:v>
                </c:pt>
                <c:pt idx="208">
                  <c:v>0.44152715885824401</c:v>
                </c:pt>
                <c:pt idx="209">
                  <c:v>0.42261833072383476</c:v>
                </c:pt>
                <c:pt idx="210">
                  <c:v>0.42261833072383476</c:v>
                </c:pt>
                <c:pt idx="211">
                  <c:v>0.41406720462483443</c:v>
                </c:pt>
                <c:pt idx="212">
                  <c:v>0.45742502709863908</c:v>
                </c:pt>
                <c:pt idx="213">
                  <c:v>0.44116584367096229</c:v>
                </c:pt>
                <c:pt idx="214">
                  <c:v>0.41984824762134171</c:v>
                </c:pt>
                <c:pt idx="215">
                  <c:v>0.42466578345176442</c:v>
                </c:pt>
                <c:pt idx="216">
                  <c:v>0.43562567746597619</c:v>
                </c:pt>
                <c:pt idx="217">
                  <c:v>0.42141394676622912</c:v>
                </c:pt>
                <c:pt idx="218">
                  <c:v>0.41250150547994702</c:v>
                </c:pt>
                <c:pt idx="219">
                  <c:v>0.40744309285800312</c:v>
                </c:pt>
                <c:pt idx="220">
                  <c:v>0.40852703841984828</c:v>
                </c:pt>
                <c:pt idx="221">
                  <c:v>0.48380103577020356</c:v>
                </c:pt>
                <c:pt idx="222">
                  <c:v>0.43225340238468024</c:v>
                </c:pt>
                <c:pt idx="223">
                  <c:v>0.44273154281584975</c:v>
                </c:pt>
                <c:pt idx="224">
                  <c:v>0.42117306997470799</c:v>
                </c:pt>
                <c:pt idx="225">
                  <c:v>0.42273876911959535</c:v>
                </c:pt>
                <c:pt idx="226">
                  <c:v>0.41370588943755271</c:v>
                </c:pt>
                <c:pt idx="227">
                  <c:v>0.472238949777189</c:v>
                </c:pt>
                <c:pt idx="228">
                  <c:v>0.42201613874503197</c:v>
                </c:pt>
                <c:pt idx="229">
                  <c:v>0.41864386366373602</c:v>
                </c:pt>
                <c:pt idx="230">
                  <c:v>0.58496928820908112</c:v>
                </c:pt>
                <c:pt idx="231">
                  <c:v>1</c:v>
                </c:pt>
                <c:pt idx="232">
                  <c:v>0.50933397567144412</c:v>
                </c:pt>
                <c:pt idx="233">
                  <c:v>0.46585571480187887</c:v>
                </c:pt>
                <c:pt idx="234">
                  <c:v>0.45031916174876557</c:v>
                </c:pt>
                <c:pt idx="235">
                  <c:v>0.43779356858966639</c:v>
                </c:pt>
                <c:pt idx="236">
                  <c:v>0.48608936528965441</c:v>
                </c:pt>
                <c:pt idx="237">
                  <c:v>0.4622425629290618</c:v>
                </c:pt>
                <c:pt idx="238">
                  <c:v>0.43478260869565222</c:v>
                </c:pt>
                <c:pt idx="239">
                  <c:v>0.42502709863904614</c:v>
                </c:pt>
                <c:pt idx="240">
                  <c:v>0.42526797543056732</c:v>
                </c:pt>
                <c:pt idx="241">
                  <c:v>0.41948693243405999</c:v>
                </c:pt>
                <c:pt idx="242">
                  <c:v>0.41755991810189091</c:v>
                </c:pt>
                <c:pt idx="243">
                  <c:v>0.45995423340961106</c:v>
                </c:pt>
                <c:pt idx="244">
                  <c:v>0.42791762013729984</c:v>
                </c:pt>
                <c:pt idx="245">
                  <c:v>0.41671684933156694</c:v>
                </c:pt>
                <c:pt idx="246">
                  <c:v>0.42129350837046853</c:v>
                </c:pt>
                <c:pt idx="247">
                  <c:v>0.45899072624352649</c:v>
                </c:pt>
                <c:pt idx="248">
                  <c:v>0.41840298687221489</c:v>
                </c:pt>
                <c:pt idx="249">
                  <c:v>0.41454895820787668</c:v>
                </c:pt>
                <c:pt idx="250">
                  <c:v>0.41334457425027099</c:v>
                </c:pt>
                <c:pt idx="251">
                  <c:v>0.41984824762134171</c:v>
                </c:pt>
                <c:pt idx="252">
                  <c:v>0.42888112730338435</c:v>
                </c:pt>
                <c:pt idx="253">
                  <c:v>0.43514392388293394</c:v>
                </c:pt>
                <c:pt idx="254">
                  <c:v>0.43598699265325791</c:v>
                </c:pt>
                <c:pt idx="255">
                  <c:v>0.41177887510538363</c:v>
                </c:pt>
                <c:pt idx="256">
                  <c:v>0.45766590389016015</c:v>
                </c:pt>
                <c:pt idx="257">
                  <c:v>0.41912561724677833</c:v>
                </c:pt>
                <c:pt idx="258">
                  <c:v>0.44887390099963875</c:v>
                </c:pt>
                <c:pt idx="259">
                  <c:v>0.4188847404552572</c:v>
                </c:pt>
                <c:pt idx="260">
                  <c:v>0.42081175478742627</c:v>
                </c:pt>
                <c:pt idx="261">
                  <c:v>0.46176080934601954</c:v>
                </c:pt>
                <c:pt idx="262">
                  <c:v>0.43249427917620137</c:v>
                </c:pt>
                <c:pt idx="263">
                  <c:v>0.41406720462483443</c:v>
                </c:pt>
                <c:pt idx="264">
                  <c:v>0.41057449114777794</c:v>
                </c:pt>
                <c:pt idx="265">
                  <c:v>0.60026496447067335</c:v>
                </c:pt>
                <c:pt idx="266">
                  <c:v>0.56329037697217876</c:v>
                </c:pt>
                <c:pt idx="267">
                  <c:v>0.4505600385402867</c:v>
                </c:pt>
                <c:pt idx="268">
                  <c:v>0.43574611586173678</c:v>
                </c:pt>
                <c:pt idx="269">
                  <c:v>0.43044682644827176</c:v>
                </c:pt>
                <c:pt idx="270">
                  <c:v>0.44586294110562452</c:v>
                </c:pt>
                <c:pt idx="271">
                  <c:v>0.42538841382632792</c:v>
                </c:pt>
                <c:pt idx="272">
                  <c:v>0.41804167168493322</c:v>
                </c:pt>
                <c:pt idx="273">
                  <c:v>0.41117668312658079</c:v>
                </c:pt>
                <c:pt idx="274">
                  <c:v>0.40888835360713</c:v>
                </c:pt>
                <c:pt idx="275">
                  <c:v>0.40828616162832715</c:v>
                </c:pt>
                <c:pt idx="276">
                  <c:v>0.41346501264603158</c:v>
                </c:pt>
                <c:pt idx="277">
                  <c:v>0.42635192099241243</c:v>
                </c:pt>
                <c:pt idx="278">
                  <c:v>0.41370588943755271</c:v>
                </c:pt>
                <c:pt idx="279">
                  <c:v>0.4059978321088763</c:v>
                </c:pt>
                <c:pt idx="280">
                  <c:v>0.40672046248343974</c:v>
                </c:pt>
                <c:pt idx="281">
                  <c:v>0.40455257135974954</c:v>
                </c:pt>
                <c:pt idx="282">
                  <c:v>0.49704925930386612</c:v>
                </c:pt>
                <c:pt idx="283">
                  <c:v>0.4888594483921474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0E-4F46-AFE1-015C5E983F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6131600"/>
        <c:axId val="958665744"/>
      </c:lineChart>
      <c:catAx>
        <c:axId val="1116131600"/>
        <c:scaling>
          <c:orientation val="minMax"/>
        </c:scaling>
        <c:delete val="1"/>
        <c:axPos val="b"/>
        <c:majorTickMark val="none"/>
        <c:minorTickMark val="none"/>
        <c:tickLblPos val="nextTo"/>
        <c:crossAx val="958665744"/>
        <c:crosses val="autoZero"/>
        <c:auto val="1"/>
        <c:lblAlgn val="ctr"/>
        <c:lblOffset val="100"/>
        <c:tickLblSkip val="50"/>
        <c:noMultiLvlLbl val="0"/>
      </c:catAx>
      <c:valAx>
        <c:axId val="958665744"/>
        <c:scaling>
          <c:orientation val="minMax"/>
          <c:max val="1"/>
        </c:scaling>
        <c:delete val="1"/>
        <c:axPos val="l"/>
        <c:numFmt formatCode="General" sourceLinked="1"/>
        <c:majorTickMark val="none"/>
        <c:minorTickMark val="none"/>
        <c:tickLblPos val="nextTo"/>
        <c:crossAx val="111613160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200">
          <a:solidFill>
            <a:schemeClr val="tx1"/>
          </a:solidFill>
          <a:latin typeface="Times" pitchFamily="2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174446844091128"/>
          <c:y val="0.14860701503221188"/>
          <c:w val="0.66038218808561422"/>
          <c:h val="0.57590722977809594"/>
        </c:manualLayout>
      </c:layout>
      <c:lineChart>
        <c:grouping val="standard"/>
        <c:varyColors val="0"/>
        <c:ser>
          <c:idx val="0"/>
          <c:order val="0"/>
          <c:tx>
            <c:strRef>
              <c:f>Sheet2!$A$1</c:f>
              <c:strCache>
                <c:ptCount val="1"/>
                <c:pt idx="0">
                  <c:v>application_1508364558011_45839: 14977.396</c:v>
                </c:pt>
              </c:strCache>
            </c:strRef>
          </c:tx>
          <c:spPr>
            <a:ln w="19050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Sheet2!$C$2:$C$27</c:f>
              <c:numCache>
                <c:formatCode>General</c:formatCode>
                <c:ptCount val="26"/>
                <c:pt idx="0">
                  <c:v>0.22983048872837422</c:v>
                </c:pt>
                <c:pt idx="1">
                  <c:v>0.18599638841964233</c:v>
                </c:pt>
                <c:pt idx="2">
                  <c:v>0.16629288751674726</c:v>
                </c:pt>
                <c:pt idx="3">
                  <c:v>0.14861361915302618</c:v>
                </c:pt>
                <c:pt idx="4">
                  <c:v>0.75694646705889213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50-FC4A-A8D4-9F76CA9CF0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4697696"/>
        <c:axId val="955709296"/>
      </c:lineChart>
      <c:catAx>
        <c:axId val="854697696"/>
        <c:scaling>
          <c:orientation val="minMax"/>
        </c:scaling>
        <c:delete val="1"/>
        <c:axPos val="b"/>
        <c:majorTickMark val="none"/>
        <c:minorTickMark val="none"/>
        <c:tickLblPos val="nextTo"/>
        <c:crossAx val="955709296"/>
        <c:crosses val="autoZero"/>
        <c:auto val="1"/>
        <c:lblAlgn val="ctr"/>
        <c:lblOffset val="100"/>
        <c:tickLblSkip val="5"/>
        <c:tickMarkSkip val="4"/>
        <c:noMultiLvlLbl val="0"/>
      </c:catAx>
      <c:valAx>
        <c:axId val="955709296"/>
        <c:scaling>
          <c:orientation val="minMax"/>
          <c:max val="1"/>
        </c:scaling>
        <c:delete val="1"/>
        <c:axPos val="l"/>
        <c:numFmt formatCode="General" sourceLinked="1"/>
        <c:majorTickMark val="none"/>
        <c:minorTickMark val="none"/>
        <c:tickLblPos val="nextTo"/>
        <c:crossAx val="854697696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200">
          <a:solidFill>
            <a:schemeClr val="tx1"/>
          </a:solidFill>
          <a:latin typeface="Times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BF694-52A1-3C43-B2D4-BFC829CB2D4C}" type="datetime1">
              <a:rPr lang="en-US" smtClean="0"/>
              <a:t>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D1F9A-3125-6246-BA46-B3DB1B868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240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60C9B-E6FB-424A-A092-E99CD4D289B8}" type="datetime1">
              <a:rPr lang="en-US" smtClean="0"/>
              <a:t>2/20/19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59D9E-2165-3240-B226-7C51A845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5085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Tiresias </a:t>
            </a:r>
            <a:r>
              <a:rPr lang="en-US" dirty="0"/>
              <a:t>/</a:t>
            </a:r>
            <a:r>
              <a:rPr lang="en-US" dirty="0" err="1"/>
              <a:t>taɪˈriːsiəs</a:t>
            </a:r>
            <a:r>
              <a:rPr lang="en-US" dirty="0"/>
              <a:t>/</a:t>
            </a:r>
          </a:p>
          <a:p>
            <a:endParaRPr lang="en-US" baseline="0" dirty="0"/>
          </a:p>
          <a:p>
            <a:r>
              <a:rPr lang="en-US" dirty="0"/>
              <a:t>Efficient and Information agnostic GPU cluster manager for DDL</a:t>
            </a:r>
          </a:p>
          <a:p>
            <a:endParaRPr lang="en-US" baseline="0" dirty="0"/>
          </a:p>
          <a:p>
            <a:r>
              <a:rPr lang="en-US" dirty="0"/>
              <a:t>This is a work done by </a:t>
            </a:r>
            <a:r>
              <a:rPr lang="en-US" dirty="0" err="1"/>
              <a:t>Umich</a:t>
            </a:r>
            <a:r>
              <a:rPr lang="en-US" dirty="0"/>
              <a:t> and researchers from </a:t>
            </a:r>
            <a:r>
              <a:rPr lang="en-US" dirty="0" err="1"/>
              <a:t>xxxxx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59D9E-2165-3240-B226-7C51A845E418}" type="slidenum">
              <a:rPr lang="en-US" smtClean="0"/>
              <a:t>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6CCF079-57DF-4448-81FD-CCAE11F8B0AF}" type="datetime1">
              <a:rPr lang="en-US" smtClean="0"/>
              <a:t>2/20/19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6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If we want to design a 2D scheduler, we have to get the information in both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Gittins index policy can decrease the average JCT as long as the job duration distribution is given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dirty="0"/>
                  <a:t> is how </a:t>
                </a:r>
                <a:r>
                  <a:rPr lang="en-US" sz="1200" i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likely</a:t>
                </a:r>
                <a:r>
                  <a:rPr lang="en-US" dirty="0"/>
                  <a:t> the job can complete within the next service quantum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Higher Gittins Index means higher priority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Jobs with more received service should have lower priority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All jobs start with the highest priority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Job’s priority is inverse to its attained service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/>
                <a:r>
                  <a:rPr lang="en-US" b="0" i="0">
                    <a:latin typeface="Cambria Math" panose="02040503050406030204" pitchFamily="18" charset="0"/>
                  </a:rPr>
                  <a:t>𝐺_𝐽</a:t>
                </a:r>
                <a:r>
                  <a:rPr lang="en-US" dirty="0"/>
                  <a:t> is how </a:t>
                </a:r>
                <a:r>
                  <a:rPr lang="en-US" sz="1200" i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likely</a:t>
                </a:r>
                <a:r>
                  <a:rPr lang="en-US" dirty="0"/>
                  <a:t> the job can complete within the next service quantum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38969DB-0EF1-6B41-881A-A1845428C78B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59D9E-2165-3240-B226-7C51A845E4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84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0A06095-FA2F-2C42-9F16-730444853589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59D9E-2165-3240-B226-7C51A845E4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30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If we want to design a 2D scheduler, we have to get the information in both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Gittins index policy can decrease the average JCT as long as the job duration distribution is given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dirty="0"/>
                  <a:t> is how </a:t>
                </a:r>
                <a:r>
                  <a:rPr lang="en-US" sz="1200" i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likely</a:t>
                </a:r>
                <a:r>
                  <a:rPr lang="en-US" dirty="0"/>
                  <a:t> the job can complete within the next service quantum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Higher Gittins Index means higher priority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Jobs with more received service should have lower priority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All jobs start with the highest priority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Job’s priority is inverse to its attained service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/>
                <a:r>
                  <a:rPr lang="en-US" b="0" i="0">
                    <a:latin typeface="Cambria Math" panose="02040503050406030204" pitchFamily="18" charset="0"/>
                  </a:rPr>
                  <a:t>𝐺_𝐽</a:t>
                </a:r>
                <a:r>
                  <a:rPr lang="en-US" dirty="0"/>
                  <a:t> is how </a:t>
                </a:r>
                <a:r>
                  <a:rPr lang="en-US" sz="1200" i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likely</a:t>
                </a:r>
                <a:r>
                  <a:rPr lang="en-US" dirty="0"/>
                  <a:t> the job can complete within the next service quantum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73995DA-2365-8D40-B0E4-97D4AB4DEF8D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59D9E-2165-3240-B226-7C51A845E4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45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80B6370-5979-6D43-ADA7-BE22AD6A7FFE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59D9E-2165-3240-B226-7C51A845E4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9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have been several designs proposed .</a:t>
            </a:r>
          </a:p>
          <a:p>
            <a:r>
              <a:rPr lang="en-US" dirty="0"/>
              <a:t>In </a:t>
            </a:r>
            <a:r>
              <a:rPr lang="en-US" dirty="0" err="1"/>
              <a:t>Industy</a:t>
            </a:r>
            <a:r>
              <a:rPr lang="en-US" dirty="0"/>
              <a:t>, companies are using the traditional DL applications, such as YARN-CS.</a:t>
            </a:r>
          </a:p>
          <a:p>
            <a:r>
              <a:rPr lang="en-US" dirty="0"/>
              <a:t>In </a:t>
            </a:r>
          </a:p>
          <a:p>
            <a:r>
              <a:rPr lang="en-US" dirty="0"/>
              <a:t>Among current approaches, YANR-CS is production, it uses FIFO scheduling and consolidation placement. </a:t>
            </a:r>
          </a:p>
          <a:p>
            <a:r>
              <a:rPr lang="en-US" dirty="0"/>
              <a:t>Optimus and </a:t>
            </a:r>
            <a:r>
              <a:rPr lang="en-US" dirty="0" err="1"/>
              <a:t>Gandiva</a:t>
            </a:r>
            <a:r>
              <a:rPr lang="en-US" dirty="0"/>
              <a:t> are two state-of-the-art </a:t>
            </a:r>
            <a:r>
              <a:rPr lang="en-US" dirty="0" err="1"/>
              <a:t>soultions</a:t>
            </a:r>
            <a:r>
              <a:rPr lang="en-US" dirty="0"/>
              <a:t> from academia.</a:t>
            </a:r>
          </a:p>
          <a:p>
            <a:r>
              <a:rPr lang="en-US" dirty="0"/>
              <a:t>The first one relies on the smooth loss curve for prediction. </a:t>
            </a:r>
          </a:p>
          <a:p>
            <a:r>
              <a:rPr lang="en-US" dirty="0"/>
              <a:t>The second schedules job in time-sharing manner.</a:t>
            </a:r>
          </a:p>
          <a:p>
            <a:r>
              <a:rPr lang="en-US" dirty="0"/>
              <a:t>However, none of them can solve the problem </a:t>
            </a:r>
          </a:p>
          <a:p>
            <a:r>
              <a:rPr lang="en-US" dirty="0"/>
              <a:t>Here, we propose our new solution: Tiresias,</a:t>
            </a:r>
          </a:p>
          <a:p>
            <a:r>
              <a:rPr lang="en-US" dirty="0"/>
              <a:t>it can schedule jobs without full job information. </a:t>
            </a:r>
          </a:p>
          <a:p>
            <a:r>
              <a:rPr lang="en-US" dirty="0"/>
              <a:t>And make the placement decision based on the information from its model profiler.</a:t>
            </a:r>
          </a:p>
          <a:p>
            <a:r>
              <a:rPr lang="en-US" dirty="0"/>
              <a:t>Both of them require no additional inputs from users.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DB3A62A-B807-3746-AD35-54B9DFFE3B28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59D9E-2165-3240-B226-7C51A845E4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19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Consolidation is important, but not </a:t>
            </a:r>
          </a:p>
          <a:p>
            <a:r>
              <a:rPr lang="en-US" dirty="0"/>
              <a:t>Because of many optimizations, network overhead is not always significant. </a:t>
            </a:r>
          </a:p>
          <a:p>
            <a:r>
              <a:rPr lang="en-US" dirty="0"/>
              <a:t>Some time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11052B1-BC2A-354B-BCF0-98496C8BA2AA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59D9E-2165-3240-B226-7C51A845E4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37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verify the </a:t>
            </a:r>
            <a:r>
              <a:rPr lang="en-US" dirty="0" err="1"/>
              <a:t>scability</a:t>
            </a: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15E115F-28D9-7F49-AE16-C606B7902258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59D9E-2165-3240-B226-7C51A845E4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36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 blocking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85989B1-BD0A-0341-87A2-B2D47F6C592F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59D9E-2165-3240-B226-7C51A845E41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90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 blocking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85989B1-BD0A-0341-87A2-B2D47F6C592F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59D9E-2165-3240-B226-7C51A845E41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36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DL tech has been widely used in many domains, such as  OD, Speech </a:t>
            </a:r>
            <a:r>
              <a:rPr lang="en-US" dirty="0" err="1"/>
              <a:t>recog</a:t>
            </a:r>
            <a:r>
              <a:rPr lang="en-US" dirty="0"/>
              <a:t>,….</a:t>
            </a:r>
          </a:p>
          <a:p>
            <a:r>
              <a:rPr lang="en-US" dirty="0"/>
              <a:t>With the increase of applications, more jobs need to be trained</a:t>
            </a:r>
          </a:p>
          <a:p>
            <a:r>
              <a:rPr lang="en-US" dirty="0"/>
              <a:t>In MS, the amount of DL training jobs has a 10.5 </a:t>
            </a:r>
            <a:r>
              <a:rPr lang="en-US" dirty="0" err="1"/>
              <a:t>increa</a:t>
            </a:r>
            <a:endParaRPr lang="en-US" dirty="0"/>
          </a:p>
          <a:p>
            <a:r>
              <a:rPr lang="en-US" dirty="0"/>
              <a:t>Normally, DL training job are computing intensive, and require GPU to accelerate</a:t>
            </a:r>
          </a:p>
          <a:p>
            <a:endParaRPr lang="en-US" dirty="0"/>
          </a:p>
          <a:p>
            <a:r>
              <a:rPr lang="en-US" dirty="0"/>
              <a:t>With the increase of demands, many companies have built their own GPU cluster </a:t>
            </a:r>
          </a:p>
          <a:p>
            <a:r>
              <a:rPr lang="en-US" dirty="0"/>
              <a:t>GPU cluster to train their DL models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In this work, we will see what are the </a:t>
            </a:r>
            <a:r>
              <a:rPr lang="en-US" dirty="0" err="1"/>
              <a:t>challeges</a:t>
            </a:r>
            <a:r>
              <a:rPr lang="en-US" dirty="0"/>
              <a:t> faced by DL training jobs, and how to ….</a:t>
            </a:r>
          </a:p>
          <a:p>
            <a:r>
              <a:rPr lang="en-US" dirty="0"/>
              <a:t>The general question we try to answer is</a:t>
            </a:r>
          </a:p>
          <a:p>
            <a:endParaRPr lang="en-US" dirty="0"/>
          </a:p>
          <a:p>
            <a:r>
              <a:rPr lang="en-US" dirty="0"/>
              <a:t>How different from  GPU cluster to the traditional cluster for big data applications in terms of resource management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we rely on the existing cluster manager for big data applications?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85989B1-BD0A-0341-87A2-B2D47F6C592F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59D9E-2165-3240-B226-7C51A845E41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5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DL tech has been widely used in many domains, such as  OD, Speech </a:t>
            </a:r>
            <a:r>
              <a:rPr lang="en-US" dirty="0" err="1"/>
              <a:t>recog</a:t>
            </a:r>
            <a:r>
              <a:rPr lang="en-US" dirty="0"/>
              <a:t>,….</a:t>
            </a:r>
          </a:p>
          <a:p>
            <a:r>
              <a:rPr lang="en-US" dirty="0"/>
              <a:t>With the increase of applications, more jobs need to be trained</a:t>
            </a:r>
          </a:p>
          <a:p>
            <a:r>
              <a:rPr lang="en-US" dirty="0"/>
              <a:t>In MS, the amount of DL training jobs has a 10.5 </a:t>
            </a:r>
            <a:r>
              <a:rPr lang="en-US" dirty="0" err="1"/>
              <a:t>increa</a:t>
            </a:r>
            <a:endParaRPr lang="en-US" dirty="0"/>
          </a:p>
          <a:p>
            <a:r>
              <a:rPr lang="en-US" dirty="0"/>
              <a:t>Normally, DL training job are computing intensive, and require GPU to accelerate</a:t>
            </a:r>
          </a:p>
          <a:p>
            <a:endParaRPr lang="en-US" dirty="0"/>
          </a:p>
          <a:p>
            <a:r>
              <a:rPr lang="en-US" dirty="0"/>
              <a:t>With the increase of demands, many companies have built their own GPU cluster </a:t>
            </a:r>
          </a:p>
          <a:p>
            <a:r>
              <a:rPr lang="en-US" dirty="0"/>
              <a:t>GPU cluster to train their DL models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In this work, we will see what are the </a:t>
            </a:r>
            <a:r>
              <a:rPr lang="en-US" dirty="0" err="1"/>
              <a:t>challeges</a:t>
            </a:r>
            <a:r>
              <a:rPr lang="en-US" dirty="0"/>
              <a:t> faced by DL training jobs, and how to ….</a:t>
            </a:r>
          </a:p>
          <a:p>
            <a:r>
              <a:rPr lang="en-US" dirty="0"/>
              <a:t>The general question we try to answer is</a:t>
            </a:r>
          </a:p>
          <a:p>
            <a:endParaRPr lang="en-US" dirty="0"/>
          </a:p>
          <a:p>
            <a:r>
              <a:rPr lang="en-US" dirty="0"/>
              <a:t>How different from  GPU cluster to the traditional cluster for big data applications in terms of resource management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we rely on the existing cluster manager for big data applications?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85989B1-BD0A-0341-87A2-B2D47F6C592F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59D9E-2165-3240-B226-7C51A845E4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38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85989B1-BD0A-0341-87A2-B2D47F6C592F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59D9E-2165-3240-B226-7C51A845E41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530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DL tech has been widely used in many domains, such as  OD, Speech </a:t>
            </a:r>
            <a:r>
              <a:rPr lang="en-US" dirty="0" err="1"/>
              <a:t>recog</a:t>
            </a:r>
            <a:r>
              <a:rPr lang="en-US" dirty="0"/>
              <a:t>,….</a:t>
            </a:r>
          </a:p>
          <a:p>
            <a:r>
              <a:rPr lang="en-US" dirty="0"/>
              <a:t>With the increase of applications, more jobs need to be trained</a:t>
            </a:r>
          </a:p>
          <a:p>
            <a:r>
              <a:rPr lang="en-US" dirty="0"/>
              <a:t>In MS, the amount of DL training jobs has a 10.5 </a:t>
            </a:r>
            <a:r>
              <a:rPr lang="en-US" dirty="0" err="1"/>
              <a:t>increa</a:t>
            </a:r>
            <a:endParaRPr lang="en-US" dirty="0"/>
          </a:p>
          <a:p>
            <a:r>
              <a:rPr lang="en-US" dirty="0"/>
              <a:t>Normally, DL training job are computing intensive, and require GPU to accelerate</a:t>
            </a:r>
          </a:p>
          <a:p>
            <a:endParaRPr lang="en-US" dirty="0"/>
          </a:p>
          <a:p>
            <a:r>
              <a:rPr lang="en-US" dirty="0"/>
              <a:t>With the increase of demands, many companies have built their own GPU cluster </a:t>
            </a:r>
          </a:p>
          <a:p>
            <a:r>
              <a:rPr lang="en-US" dirty="0"/>
              <a:t>GPU cluster to train their DL models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In this work, we will see what are the </a:t>
            </a:r>
            <a:r>
              <a:rPr lang="en-US" dirty="0" err="1"/>
              <a:t>challeges</a:t>
            </a:r>
            <a:r>
              <a:rPr lang="en-US" dirty="0"/>
              <a:t> faced by DL training jobs, and how to ….</a:t>
            </a:r>
          </a:p>
          <a:p>
            <a:r>
              <a:rPr lang="en-US" dirty="0"/>
              <a:t>The general question we try to answer is</a:t>
            </a:r>
          </a:p>
          <a:p>
            <a:endParaRPr lang="en-US" dirty="0"/>
          </a:p>
          <a:p>
            <a:r>
              <a:rPr lang="en-US" dirty="0"/>
              <a:t>How different from  GPU cluster to the traditional cluster for big data applications in terms of resource management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we rely on the existing cluster manager for big data applications?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85989B1-BD0A-0341-87A2-B2D47F6C592F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59D9E-2165-3240-B226-7C51A845E41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4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DL tech has been widely used in many domains, such as  OD, Speech </a:t>
            </a:r>
            <a:r>
              <a:rPr lang="en-US" dirty="0" err="1"/>
              <a:t>recog</a:t>
            </a:r>
            <a:r>
              <a:rPr lang="en-US" dirty="0"/>
              <a:t>,….</a:t>
            </a:r>
          </a:p>
          <a:p>
            <a:r>
              <a:rPr lang="en-US" dirty="0"/>
              <a:t>With the increase of applications, more jobs need to be trained</a:t>
            </a:r>
          </a:p>
          <a:p>
            <a:r>
              <a:rPr lang="en-US" dirty="0"/>
              <a:t>In MS, the amount of DL training jobs has a 10.5 </a:t>
            </a:r>
            <a:r>
              <a:rPr lang="en-US" dirty="0" err="1"/>
              <a:t>increa</a:t>
            </a:r>
            <a:endParaRPr lang="en-US" dirty="0"/>
          </a:p>
          <a:p>
            <a:r>
              <a:rPr lang="en-US" dirty="0"/>
              <a:t>Normally, DL training job are computing intensive, and require GPU to accelerate</a:t>
            </a:r>
          </a:p>
          <a:p>
            <a:endParaRPr lang="en-US" dirty="0"/>
          </a:p>
          <a:p>
            <a:r>
              <a:rPr lang="en-US" dirty="0"/>
              <a:t>With the increase of demands, many companies have built their own GPU cluster </a:t>
            </a:r>
          </a:p>
          <a:p>
            <a:r>
              <a:rPr lang="en-US" dirty="0"/>
              <a:t>GPU cluster to train their DL models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In this work, we will see what are the </a:t>
            </a:r>
            <a:r>
              <a:rPr lang="en-US" dirty="0" err="1"/>
              <a:t>challeges</a:t>
            </a:r>
            <a:r>
              <a:rPr lang="en-US" dirty="0"/>
              <a:t> faced by DL training jobs, and how to ….</a:t>
            </a:r>
          </a:p>
          <a:p>
            <a:r>
              <a:rPr lang="en-US" dirty="0"/>
              <a:t>The general question we try to answer is</a:t>
            </a:r>
          </a:p>
          <a:p>
            <a:endParaRPr lang="en-US" dirty="0"/>
          </a:p>
          <a:p>
            <a:r>
              <a:rPr lang="en-US" dirty="0"/>
              <a:t>How different from  GPU cluster to the traditional cluster for big data applications in terms of resource management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we rely on the existing cluster manager for big data applications?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85989B1-BD0A-0341-87A2-B2D47F6C592F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59D9E-2165-3240-B226-7C51A845E41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293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85989B1-BD0A-0341-87A2-B2D47F6C592F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59D9E-2165-3240-B226-7C51A845E41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326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Margianl</a:t>
            </a:r>
            <a:r>
              <a:rPr lang="en-US" dirty="0"/>
              <a:t> gain: with more resource, what’s (gain in time)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85989B1-BD0A-0341-87A2-B2D47F6C592F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59D9E-2165-3240-B226-7C51A845E41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32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Margianl</a:t>
            </a:r>
            <a:r>
              <a:rPr lang="en-US" dirty="0"/>
              <a:t> gain: with more resource, what’s (gain in time)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reduction in job completion  time when one worker (parameter server) is added to job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dividing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by the amount of dominate resource that a worker occupies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85989B1-BD0A-0341-87A2-B2D47F6C592F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59D9E-2165-3240-B226-7C51A845E41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059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Consolidation: the minimum number of servers.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85989B1-BD0A-0341-87A2-B2D47F6C592F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59D9E-2165-3240-B226-7C51A845E41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355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Consolidation: the minimum number of servers.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85989B1-BD0A-0341-87A2-B2D47F6C592F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59D9E-2165-3240-B226-7C51A845E41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37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Consolidation: the minimum number of servers.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85989B1-BD0A-0341-87A2-B2D47F6C592F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59D9E-2165-3240-B226-7C51A845E41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586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Consolidation: the minimum number of servers.</a:t>
            </a:r>
          </a:p>
          <a:p>
            <a:endParaRPr lang="en-US" dirty="0"/>
          </a:p>
          <a:p>
            <a:r>
              <a:rPr lang="en-US" dirty="0"/>
              <a:t>Slow down the jobs who are completing and have flat loss curve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85989B1-BD0A-0341-87A2-B2D47F6C592F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59D9E-2165-3240-B226-7C51A845E41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72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firstly get the overview of a GPU cluster manager</a:t>
            </a:r>
          </a:p>
          <a:p>
            <a:r>
              <a:rPr lang="en-US" dirty="0"/>
              <a:t>Assuming we have a GPU cluster</a:t>
            </a:r>
          </a:p>
          <a:p>
            <a:r>
              <a:rPr lang="en-US" dirty="0"/>
              <a:t>4-GPU in a single server</a:t>
            </a:r>
          </a:p>
          <a:p>
            <a:endParaRPr lang="en-US" dirty="0"/>
          </a:p>
          <a:p>
            <a:r>
              <a:rPr lang="en-US" dirty="0"/>
              <a:t>Users submit their jobs in an online fashion to the system.</a:t>
            </a:r>
          </a:p>
          <a:p>
            <a:r>
              <a:rPr lang="en-US" dirty="0"/>
              <a:t>There is a job queue of CM holding the submitted jobs</a:t>
            </a:r>
          </a:p>
          <a:p>
            <a:endParaRPr lang="en-US" dirty="0"/>
          </a:p>
          <a:p>
            <a:r>
              <a:rPr lang="en-US" dirty="0"/>
              <a:t>The job scheduler in CM should schedule jobs based on the cluster status and requirements from jobs.</a:t>
            </a:r>
          </a:p>
          <a:p>
            <a:endParaRPr lang="en-US" dirty="0"/>
          </a:p>
          <a:p>
            <a:r>
              <a:rPr lang="en-US" dirty="0"/>
              <a:t>After that, the job will be in the placing stage. The placement scheme will </a:t>
            </a:r>
            <a:r>
              <a:rPr lang="en-US" dirty="0" err="1"/>
              <a:t>alocate</a:t>
            </a:r>
            <a:r>
              <a:rPr lang="en-US" dirty="0"/>
              <a:t> the </a:t>
            </a:r>
            <a:r>
              <a:rPr lang="en-US" dirty="0" err="1"/>
              <a:t>requireds</a:t>
            </a:r>
            <a:r>
              <a:rPr lang="en-US" dirty="0"/>
              <a:t> resource for the job, and forward it into the cluster to execute.</a:t>
            </a:r>
          </a:p>
          <a:p>
            <a:endParaRPr lang="en-US" dirty="0"/>
          </a:p>
          <a:p>
            <a:r>
              <a:rPr lang="en-US" dirty="0"/>
              <a:t>For a good CM, its scheduler should be designed for minimizing,…; </a:t>
            </a:r>
          </a:p>
          <a:p>
            <a:r>
              <a:rPr lang="en-US" dirty="0"/>
              <a:t>And its placement scheme should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good CM should be able to minimize …. And also maximize …</a:t>
            </a:r>
          </a:p>
          <a:p>
            <a:r>
              <a:rPr lang="en-US" dirty="0"/>
              <a:t>GPU requirement is a user input</a:t>
            </a:r>
          </a:p>
          <a:p>
            <a:endParaRPr lang="en-US" dirty="0"/>
          </a:p>
          <a:p>
            <a:r>
              <a:rPr lang="en-US" dirty="0" err="1"/>
              <a:t>Howver</a:t>
            </a:r>
            <a:r>
              <a:rPr lang="en-US" dirty="0"/>
              <a:t>, as a new kind of workload, DL training jobs bring some unique challenges to the cluster manager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A1311D4-D135-EE4C-A274-D531BC61985D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59D9E-2165-3240-B226-7C51A845E418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2448BD-A2CF-4140-9A81-7551E6F21764}"/>
              </a:ext>
            </a:extLst>
          </p:cNvPr>
          <p:cNvSpPr txBox="1"/>
          <p:nvPr/>
        </p:nvSpPr>
        <p:spPr>
          <a:xfrm>
            <a:off x="2282283" y="52039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328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Consolidation: the minimum number of servers.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85989B1-BD0A-0341-87A2-B2D47F6C592F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59D9E-2165-3240-B226-7C51A845E41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060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Consolidation: the minimum number of servers.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85989B1-BD0A-0341-87A2-B2D47F6C592F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59D9E-2165-3240-B226-7C51A845E41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75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Time-based scheduling algorithms are often applied for </a:t>
            </a:r>
            <a:r>
              <a:rPr lang="en-US" dirty="0" err="1"/>
              <a:t>minimzing</a:t>
            </a:r>
            <a:r>
              <a:rPr lang="en-US" dirty="0"/>
              <a:t> the </a:t>
            </a:r>
            <a:r>
              <a:rPr lang="en-US" dirty="0" err="1"/>
              <a:t>ave.</a:t>
            </a:r>
            <a:r>
              <a:rPr lang="en-US" dirty="0"/>
              <a:t> JCT Such as </a:t>
            </a:r>
            <a:r>
              <a:rPr lang="en-US" dirty="0" err="1"/>
              <a:t>xxxxxx</a:t>
            </a:r>
            <a:r>
              <a:rPr lang="en-US" dirty="0"/>
              <a:t>, </a:t>
            </a:r>
          </a:p>
          <a:p>
            <a:r>
              <a:rPr lang="en-US" dirty="0"/>
              <a:t>Those algorithm require </a:t>
            </a:r>
            <a:r>
              <a:rPr lang="en-US" dirty="0" err="1"/>
              <a:t>xxxx</a:t>
            </a:r>
            <a:r>
              <a:rPr lang="en-US" dirty="0"/>
              <a:t> which is unaware for DL training jobs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Fortunately, for well-defined models, they often have smooth loss </a:t>
            </a:r>
            <a:r>
              <a:rPr lang="en-US" dirty="0" err="1"/>
              <a:t>cruve</a:t>
            </a:r>
            <a:r>
              <a:rPr lang="en-US" dirty="0"/>
              <a:t> which is easy to learn.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Using this feature, people can estimate the remaining execution time of the training jobs, and using in job scheduling.</a:t>
            </a:r>
          </a:p>
          <a:p>
            <a:endParaRPr lang="en-US" dirty="0"/>
          </a:p>
          <a:p>
            <a:r>
              <a:rPr lang="en-US" dirty="0"/>
              <a:t>However this method is not always valid in real cases.</a:t>
            </a:r>
          </a:p>
          <a:p>
            <a:r>
              <a:rPr lang="en-US" dirty="0"/>
              <a:t>DL models are explored in a trial-and-error manner. Many jobs are trials. Their models can have errors and bad configurations.</a:t>
            </a:r>
          </a:p>
          <a:p>
            <a:r>
              <a:rPr lang="en-US" dirty="0"/>
              <a:t>Because of these, their loss curve are non-smooth and unable to learn</a:t>
            </a:r>
          </a:p>
          <a:p>
            <a:r>
              <a:rPr lang="en-US" dirty="0"/>
              <a:t>Moreover, Because of the same reason, many jobs are killed by their users at early stage. Only a small portion of jobs can run to completion.</a:t>
            </a:r>
          </a:p>
          <a:p>
            <a:endParaRPr lang="en-US" dirty="0"/>
          </a:p>
          <a:p>
            <a:r>
              <a:rPr lang="en-US" dirty="0"/>
              <a:t>Therefore, for DL jobs, it’s hard (if not possible) estimate the execution time.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Deep Semantic Similarity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DSSM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B535EE6-EEF1-B34F-BE6E-BEAC42DBAC28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59D9E-2165-3240-B226-7C51A845E4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06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cost effectiveness, the GPU cluster manager should achieve high GPU </a:t>
            </a:r>
            <a:r>
              <a:rPr lang="en-US" dirty="0" err="1"/>
              <a:t>untilizaition</a:t>
            </a:r>
            <a:r>
              <a:rPr lang="en-US" dirty="0"/>
              <a:t> </a:t>
            </a:r>
          </a:p>
          <a:p>
            <a:r>
              <a:rPr lang="en-US" dirty="0"/>
              <a:t>However, there can be fragmented free GPUs on individual servers</a:t>
            </a:r>
          </a:p>
          <a:p>
            <a:endParaRPr lang="en-US" dirty="0"/>
          </a:p>
          <a:p>
            <a:r>
              <a:rPr lang="en-US" dirty="0"/>
              <a:t>In this example, each server have one free GPU. </a:t>
            </a:r>
          </a:p>
          <a:p>
            <a:r>
              <a:rPr lang="en-US" dirty="0"/>
              <a:t>Sometimes, it’s hard to utilize those </a:t>
            </a:r>
            <a:r>
              <a:rPr lang="en-US" dirty="0" err="1"/>
              <a:t>fragrmented</a:t>
            </a:r>
            <a:r>
              <a:rPr lang="en-US" dirty="0"/>
              <a:t> GPU resource if the next job is a multi-GPU one.</a:t>
            </a:r>
          </a:p>
          <a:p>
            <a:endParaRPr lang="en-US" dirty="0"/>
          </a:p>
          <a:p>
            <a:r>
              <a:rPr lang="en-US" dirty="0"/>
              <a:t>If the GPU resource in a D T job are from different servers. There will </a:t>
            </a:r>
          </a:p>
          <a:p>
            <a:r>
              <a:rPr lang="en-US" dirty="0"/>
              <a:t>It’s been believed that the network overhead in training will greatly slow down the training process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B3939FB-4AD2-F641-8A17-B53D44119675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59D9E-2165-3240-B226-7C51A845E4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78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design of GPUCM for DL training, has received many a</a:t>
            </a:r>
          </a:p>
          <a:p>
            <a:r>
              <a:rPr lang="en-US" dirty="0"/>
              <a:t>There have been several designs proposed .</a:t>
            </a:r>
          </a:p>
          <a:p>
            <a:r>
              <a:rPr lang="en-US" dirty="0"/>
              <a:t>In </a:t>
            </a:r>
            <a:r>
              <a:rPr lang="en-US" dirty="0" err="1"/>
              <a:t>Industy</a:t>
            </a:r>
            <a:r>
              <a:rPr lang="en-US" dirty="0"/>
              <a:t>, companies are using the traditional DL applications, such as YARN-CS.</a:t>
            </a:r>
          </a:p>
          <a:p>
            <a:r>
              <a:rPr lang="en-US" dirty="0"/>
              <a:t>In </a:t>
            </a:r>
          </a:p>
          <a:p>
            <a:r>
              <a:rPr lang="en-US" dirty="0"/>
              <a:t>Among current approaches, YANR-CS is production, it uses FIFO scheduling and consolidation placement. </a:t>
            </a:r>
          </a:p>
          <a:p>
            <a:r>
              <a:rPr lang="en-US" dirty="0"/>
              <a:t>Optimus and </a:t>
            </a:r>
            <a:r>
              <a:rPr lang="en-US" dirty="0" err="1"/>
              <a:t>Gandiva</a:t>
            </a:r>
            <a:r>
              <a:rPr lang="en-US" dirty="0"/>
              <a:t> are two state-of-the-art </a:t>
            </a:r>
            <a:r>
              <a:rPr lang="en-US" dirty="0" err="1"/>
              <a:t>soultions</a:t>
            </a:r>
            <a:r>
              <a:rPr lang="en-US" dirty="0"/>
              <a:t> from academia.</a:t>
            </a:r>
          </a:p>
          <a:p>
            <a:r>
              <a:rPr lang="en-US" dirty="0"/>
              <a:t>The first one relies on the smooth loss curve for prediction. </a:t>
            </a:r>
          </a:p>
          <a:p>
            <a:r>
              <a:rPr lang="en-US" dirty="0"/>
              <a:t>The second schedules job in time-sharing manner.</a:t>
            </a:r>
          </a:p>
          <a:p>
            <a:r>
              <a:rPr lang="en-US" dirty="0"/>
              <a:t>However, none of them can solve the problem </a:t>
            </a:r>
          </a:p>
          <a:p>
            <a:r>
              <a:rPr lang="en-US" dirty="0"/>
              <a:t>Here, we propose our new solution: Tiresias,</a:t>
            </a:r>
          </a:p>
          <a:p>
            <a:r>
              <a:rPr lang="en-US" dirty="0"/>
              <a:t>it can schedule jobs without full job information. </a:t>
            </a:r>
          </a:p>
          <a:p>
            <a:r>
              <a:rPr lang="en-US" dirty="0"/>
              <a:t>And make the placement decision based on the information from its model profiler.</a:t>
            </a:r>
          </a:p>
          <a:p>
            <a:r>
              <a:rPr lang="en-US" dirty="0"/>
              <a:t>Both of them require no additional inputs from users.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DB3A62A-B807-3746-AD35-54B9DFFE3B28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59D9E-2165-3240-B226-7C51A845E4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71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moving to the scheduler design,</a:t>
            </a:r>
          </a:p>
          <a:p>
            <a:r>
              <a:rPr lang="en-US" dirty="0"/>
              <a:t>Let’s firstly see the </a:t>
            </a:r>
            <a:r>
              <a:rPr lang="en-US" dirty="0" err="1"/>
              <a:t>charac</a:t>
            </a:r>
            <a:r>
              <a:rPr lang="en-US" dirty="0"/>
              <a:t> of DL training jobs.</a:t>
            </a:r>
          </a:p>
          <a:p>
            <a:endParaRPr lang="en-US" dirty="0"/>
          </a:p>
          <a:p>
            <a:r>
              <a:rPr lang="en-US" dirty="0"/>
              <a:t>The same situation for Spatial aspect of DL jobs.</a:t>
            </a:r>
          </a:p>
          <a:p>
            <a:r>
              <a:rPr lang="en-US" dirty="0"/>
              <a:t>Some jobs need just one GPU, there are jobs who need even 128 GPUs.</a:t>
            </a:r>
          </a:p>
          <a:p>
            <a:endParaRPr lang="en-US" dirty="0"/>
          </a:p>
          <a:p>
            <a:r>
              <a:rPr lang="en-U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center of the circle represent the </a:t>
            </a:r>
            <a:endParaRPr lang="en-US" dirty="0"/>
          </a:p>
          <a:p>
            <a:r>
              <a:rPr lang="en-US" dirty="0"/>
              <a:t>10-week job  trace from MS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scheduler we design should consider both of </a:t>
            </a:r>
          </a:p>
          <a:p>
            <a:endParaRPr lang="en-US" dirty="0"/>
          </a:p>
          <a:p>
            <a:r>
              <a:rPr kumimoji="1" lang="en-US" altLang="zh-CN" dirty="0"/>
              <a:t>If we look at this bubble</a:t>
            </a:r>
            <a:r>
              <a:rPr kumimoji="1" lang="en-US" altLang="zh-CN" baseline="0" dirty="0"/>
              <a:t> graph, it shows the T&amp;S characteristics of 10-week trace from MS in 2017.</a:t>
            </a:r>
          </a:p>
          <a:p>
            <a:r>
              <a:rPr kumimoji="1" lang="en-US" altLang="zh-CN" baseline="0" dirty="0"/>
              <a:t>The x-axis shows job execution time and the y-axis is the GPU requirement of training jobs.</a:t>
            </a:r>
          </a:p>
          <a:p>
            <a:r>
              <a:rPr kumimoji="1" lang="en-US" altLang="zh-CN" baseline="0" dirty="0"/>
              <a:t>The resource demands are heterogeneous.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95CB012-2D43-C349-8871-874DD4B79CCA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59D9E-2165-3240-B226-7C51A845E4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00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If we want to design a 2D scheduler, we have to get the information in both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Gittins index policy can decrease the average JCT as long as the job duration distribution is given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dirty="0"/>
                  <a:t> is how </a:t>
                </a:r>
                <a:r>
                  <a:rPr lang="en-US" sz="1200" i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likely</a:t>
                </a:r>
                <a:r>
                  <a:rPr lang="en-US" dirty="0"/>
                  <a:t> the job can complete within the next service quantum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Higher Gittins Index means higher priority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Jobs with more received service should have lower priority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All jobs start with the highest priority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Job’s priority is inverse to its attained service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/>
                <a:r>
                  <a:rPr lang="en-US" b="0" i="0">
                    <a:latin typeface="Cambria Math" panose="02040503050406030204" pitchFamily="18" charset="0"/>
                  </a:rPr>
                  <a:t>𝐺_𝐽</a:t>
                </a:r>
                <a:r>
                  <a:rPr lang="en-US" dirty="0"/>
                  <a:t> is how </a:t>
                </a:r>
                <a:r>
                  <a:rPr lang="en-US" sz="1200" i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likely</a:t>
                </a:r>
                <a:r>
                  <a:rPr lang="en-US" dirty="0"/>
                  <a:t> the job can complete within the next service quantum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4BB4EAC-F4E7-C148-933F-6009E8E8B6A2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59D9E-2165-3240-B226-7C51A845E4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17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If we want to design a 2D scheduler, we have to get the information in both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Gittins index policy can decrease the average JCT as long as the job duration distribution is given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dirty="0"/>
                  <a:t> is how </a:t>
                </a:r>
                <a:r>
                  <a:rPr lang="en-US" sz="1200" i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likely</a:t>
                </a:r>
                <a:r>
                  <a:rPr lang="en-US" dirty="0"/>
                  <a:t> the job can complete within the next service quantum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Higher Gittins Index means higher priority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Jobs with more received service should have lower priority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All jobs start with the highest priority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Job’s priority is inverse to its attained service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/>
                <a:r>
                  <a:rPr lang="en-US" b="0" i="0">
                    <a:latin typeface="Cambria Math" panose="02040503050406030204" pitchFamily="18" charset="0"/>
                  </a:rPr>
                  <a:t>𝐺_𝐽</a:t>
                </a:r>
                <a:r>
                  <a:rPr lang="en-US" dirty="0"/>
                  <a:t> is how </a:t>
                </a:r>
                <a:r>
                  <a:rPr lang="en-US" sz="1200" i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likely</a:t>
                </a:r>
                <a:r>
                  <a:rPr lang="en-US" dirty="0"/>
                  <a:t> the job can complete within the next service quantum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4BB4EAC-F4E7-C148-933F-6009E8E8B6A2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59D9E-2165-3240-B226-7C51A845E4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6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330525"/>
          </a:xfrm>
        </p:spPr>
        <p:txBody>
          <a:bodyPr anchor="ctr">
            <a:normAutofit/>
          </a:bodyPr>
          <a:lstStyle>
            <a:lvl1pPr marL="0" indent="685800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05779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84BE6-8AD8-2A49-BC7C-EB31A7D2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8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F2D9-E975-FF4F-B89B-86BD8089F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4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F2D9-E975-FF4F-B89B-86BD8089F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4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F2D9-E975-FF4F-B89B-86BD8089F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40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F2D9-E975-FF4F-B89B-86BD8089F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3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95176" y="6492875"/>
            <a:ext cx="496824" cy="365125"/>
          </a:xfrm>
          <a:prstGeom prst="rect">
            <a:avLst/>
          </a:prstGeom>
        </p:spPr>
        <p:txBody>
          <a:bodyPr/>
          <a:lstStyle/>
          <a:p>
            <a:fld id="{80C4585B-CFCB-F440-9495-A55347CBA6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-9704"/>
            <a:ext cx="10246784" cy="838200"/>
          </a:xfrm>
        </p:spPr>
        <p:txBody>
          <a:bodyPr/>
          <a:lstStyle>
            <a:lvl1pPr>
              <a:defRPr sz="3200" b="1" i="0"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92875"/>
            <a:ext cx="948267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33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95176" y="6492875"/>
            <a:ext cx="496824" cy="365125"/>
          </a:xfrm>
          <a:prstGeom prst="rect">
            <a:avLst/>
          </a:prstGeom>
        </p:spPr>
        <p:txBody>
          <a:bodyPr/>
          <a:lstStyle/>
          <a:p>
            <a:fld id="{80C4585B-CFCB-F440-9495-A55347CBA6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-9704"/>
            <a:ext cx="10246784" cy="838200"/>
          </a:xfrm>
        </p:spPr>
        <p:txBody>
          <a:bodyPr/>
          <a:lstStyle>
            <a:lvl1pPr>
              <a:defRPr sz="3200" b="1" i="0"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41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05779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84BE6-8AD8-2A49-BC7C-EB31A7D2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9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F2D9-E975-FF4F-B89B-86BD8089F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9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80175"/>
            <a:ext cx="2743200" cy="3651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</a:lstStyle>
          <a:p>
            <a:fld id="{80C4585B-CFCB-F440-9495-A55347CBA6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F2D9-E975-FF4F-B89B-86BD8089F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9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F2D9-E975-FF4F-B89B-86BD8089F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1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585B-CFCB-F440-9495-A55347CB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8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585B-CFCB-F440-9495-A55347CB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9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F2D9-E975-FF4F-B89B-86BD8089F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2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05779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84BE6-8AD8-2A49-BC7C-EB31A7D2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6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5400" i="0" kern="1200">
          <a:solidFill>
            <a:schemeClr val="tx1"/>
          </a:solidFill>
          <a:latin typeface="Gill Sans Light"/>
          <a:ea typeface="+mj-ea"/>
          <a:cs typeface="Gill Sans Light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Light"/>
          <a:ea typeface="+mn-ea"/>
          <a:cs typeface="Gill Sans Light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Light"/>
          <a:ea typeface="+mn-ea"/>
          <a:cs typeface="Gill Sans Light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Light"/>
          <a:ea typeface="+mn-ea"/>
          <a:cs typeface="Gill Sans Light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Light"/>
          <a:ea typeface="+mn-ea"/>
          <a:cs typeface="Gill Sans Light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Light"/>
          <a:ea typeface="+mn-ea"/>
          <a:cs typeface="Gill Sans Ligh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CF2D9-E975-FF4F-B89B-86BD8089F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5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678" r:id="rId12"/>
    <p:sldLayoutId id="214748367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Gill Sans Light" panose="020B0302020104020203" pitchFamily="34" charset="-79"/>
          <a:ea typeface="+mj-ea"/>
          <a:cs typeface="Gill Sans Light" panose="020B03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(null)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(null)"/><Relationship Id="rId2" Type="http://schemas.openxmlformats.org/officeDocument/2006/relationships/image" Target="../media/image9.(null)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(null)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(null)"/><Relationship Id="rId2" Type="http://schemas.openxmlformats.org/officeDocument/2006/relationships/image" Target="../media/image12.(null)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(null)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51280"/>
            <a:ext cx="10473479" cy="981431"/>
          </a:xfrm>
          <a:noFill/>
        </p:spPr>
        <p:txBody>
          <a:bodyPr>
            <a:noAutofit/>
          </a:bodyPr>
          <a:lstStyle/>
          <a:p>
            <a:r>
              <a:rPr lang="en-US" altLang="zh-CN" sz="8000" dirty="0">
                <a:effectLst/>
                <a:latin typeface="Abril Fatface" panose="02000503000000020003" pitchFamily="2" charset="77"/>
                <a:ea typeface="Arial" charset="0"/>
                <a:cs typeface="Arial" charset="0"/>
              </a:rPr>
              <a:t>Tiresias  &amp;  Optimus </a:t>
            </a:r>
            <a:endParaRPr lang="en-US" sz="8000" dirty="0">
              <a:effectLst/>
              <a:latin typeface="Abril Fatface" panose="02000503000000020003" pitchFamily="2" charset="77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971" y="4671876"/>
            <a:ext cx="2326429" cy="613881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ea typeface="Arial" charset="0"/>
              </a:rPr>
              <a:t>EECS 598 </a:t>
            </a:r>
          </a:p>
          <a:p>
            <a:pPr algn="l"/>
            <a:r>
              <a:rPr lang="en-US" dirty="0">
                <a:ea typeface="Arial" charset="0"/>
              </a:rPr>
              <a:t>By </a:t>
            </a:r>
            <a:r>
              <a:rPr lang="en-US" dirty="0" err="1">
                <a:ea typeface="Arial" charset="0"/>
              </a:rPr>
              <a:t>Juncheng</a:t>
            </a:r>
            <a:r>
              <a:rPr lang="en-US" dirty="0">
                <a:ea typeface="Arial" charset="0"/>
              </a:rPr>
              <a:t> Gu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645920" y="37856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951796-39E7-814E-8F14-E04DFB04B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71" y="6101352"/>
            <a:ext cx="3326504" cy="66862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8A795F4-0AF0-3647-B0CB-D2BAD3062AAC}"/>
              </a:ext>
            </a:extLst>
          </p:cNvPr>
          <p:cNvSpPr txBox="1">
            <a:spLocks/>
          </p:cNvSpPr>
          <p:nvPr/>
        </p:nvSpPr>
        <p:spPr>
          <a:xfrm>
            <a:off x="619971" y="3262137"/>
            <a:ext cx="10780470" cy="70814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j-ea"/>
                <a:cs typeface="Gill Sans Light" panose="020B0302020104020203" pitchFamily="34" charset="-79"/>
              </a:defRPr>
            </a:lvl1pPr>
          </a:lstStyle>
          <a:p>
            <a:pPr algn="l"/>
            <a:r>
              <a:rPr lang="en-US" altLang="zh-CN" sz="340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GPU Cluster Manager </a:t>
            </a:r>
          </a:p>
          <a:p>
            <a:pPr algn="l"/>
            <a:r>
              <a:rPr lang="en-US" altLang="zh-CN" sz="340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for Distributed Deep Learning</a:t>
            </a:r>
            <a:endParaRPr lang="en-US" sz="340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993"/>
    </mc:Choice>
    <mc:Fallback xmlns="">
      <p:transition spd="slow" advTm="8099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>
            <a:extLst>
              <a:ext uri="{FF2B5EF4-FFF2-40B4-BE49-F238E27FC236}">
                <a16:creationId xmlns:a16="http://schemas.microsoft.com/office/drawing/2014/main" id="{BB2A5D6F-9241-704B-A268-4F8F82821371}"/>
              </a:ext>
            </a:extLst>
          </p:cNvPr>
          <p:cNvSpPr txBox="1">
            <a:spLocks/>
          </p:cNvSpPr>
          <p:nvPr/>
        </p:nvSpPr>
        <p:spPr>
          <a:xfrm>
            <a:off x="0" y="6452378"/>
            <a:ext cx="12192000" cy="4056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j-ea"/>
                <a:cs typeface="Gill Sans Light" panose="020B0302020104020203" pitchFamily="34" charset="-79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E196-C1DF-1040-8E72-4D0F2AE7D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43" y="1554480"/>
            <a:ext cx="10515600" cy="19660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What’s the available information from each job?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Spatial: # of GPUs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Temporal: </a:t>
            </a:r>
            <a:r>
              <a:rPr lang="en-US" i="1" dirty="0">
                <a:solidFill>
                  <a:schemeClr val="accent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executed</a:t>
            </a:r>
            <a:r>
              <a:rPr lang="en-US" dirty="0"/>
              <a:t> time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CEAB-E195-314E-B345-3C272F78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585B-CFCB-F440-9495-A55347CBA6EB}" type="slidenum">
              <a:rPr lang="en-US" smtClean="0"/>
              <a:t>9</a:t>
            </a:fld>
            <a:endParaRPr lang="en-US"/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2F1FDE47-4AA5-EE4D-BA41-C8A93625DE4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305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j-ea"/>
                <a:cs typeface="Gill Sans Light" panose="020B0302020104020203" pitchFamily="34" charset="-79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  Available Job Information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860C2B8-9E16-6841-AEE4-15E02800143C}"/>
              </a:ext>
            </a:extLst>
          </p:cNvPr>
          <p:cNvCxnSpPr>
            <a:cxnSpLocks/>
          </p:cNvCxnSpPr>
          <p:nvPr/>
        </p:nvCxnSpPr>
        <p:spPr>
          <a:xfrm>
            <a:off x="5071683" y="4893701"/>
            <a:ext cx="286678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C757D47-9E31-0A45-B0C1-62C50D32D53A}"/>
              </a:ext>
            </a:extLst>
          </p:cNvPr>
          <p:cNvCxnSpPr>
            <a:cxnSpLocks/>
          </p:cNvCxnSpPr>
          <p:nvPr/>
        </p:nvCxnSpPr>
        <p:spPr>
          <a:xfrm>
            <a:off x="3750883" y="4895238"/>
            <a:ext cx="1371599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9255567-38DD-4649-8AE2-EA9DB5C46F17}"/>
              </a:ext>
            </a:extLst>
          </p:cNvPr>
          <p:cNvGrpSpPr/>
          <p:nvPr/>
        </p:nvGrpSpPr>
        <p:grpSpPr>
          <a:xfrm>
            <a:off x="3331727" y="3986784"/>
            <a:ext cx="6205482" cy="1285936"/>
            <a:chOff x="361088" y="3786973"/>
            <a:chExt cx="6205482" cy="128593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724EF50-0117-FB4B-A833-9D6F782424A8}"/>
                </a:ext>
              </a:extLst>
            </p:cNvPr>
            <p:cNvGrpSpPr/>
            <p:nvPr/>
          </p:nvGrpSpPr>
          <p:grpSpPr>
            <a:xfrm>
              <a:off x="640080" y="3786973"/>
              <a:ext cx="5926490" cy="1253826"/>
              <a:chOff x="640080" y="3786973"/>
              <a:chExt cx="5926490" cy="1253826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A59C18E-50BE-DF4D-A32A-7B8C1258174E}"/>
                  </a:ext>
                </a:extLst>
              </p:cNvPr>
              <p:cNvSpPr txBox="1"/>
              <p:nvPr/>
            </p:nvSpPr>
            <p:spPr>
              <a:xfrm>
                <a:off x="6099569" y="4794578"/>
                <a:ext cx="467001" cy="246221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defTabSz="914400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Gill Sans" panose="020B0502020104020203" pitchFamily="34" charset="-79"/>
                    <a:cs typeface="Gill Sans" panose="020B0502020104020203" pitchFamily="34" charset="-79"/>
                  </a:rPr>
                  <a:t>Time</a:t>
                </a: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34F9A91-0E93-1946-94F7-2EB34FB939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636" y="4723597"/>
                <a:ext cx="5655621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arrow"/>
              </a:ln>
              <a:effectLst/>
            </p:spPr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CB088F61-D72A-4E47-9C7F-3F4E079C47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5949" y="3786973"/>
                <a:ext cx="0" cy="949961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arrow"/>
              </a:ln>
              <a:effectLst/>
            </p:spPr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F369294-E243-F54C-AF28-80411DDB92F1}"/>
                  </a:ext>
                </a:extLst>
              </p:cNvPr>
              <p:cNvCxnSpPr/>
              <p:nvPr/>
            </p:nvCxnSpPr>
            <p:spPr>
              <a:xfrm>
                <a:off x="644509" y="4484627"/>
                <a:ext cx="914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B3B752E3-A564-9F49-A0A0-09CD3086B344}"/>
                  </a:ext>
                </a:extLst>
              </p:cNvPr>
              <p:cNvCxnSpPr/>
              <p:nvPr/>
            </p:nvCxnSpPr>
            <p:spPr>
              <a:xfrm>
                <a:off x="640080" y="4251960"/>
                <a:ext cx="914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BA3D38C-7D98-6D4D-A6F3-CED8D717CA9B}"/>
                  </a:ext>
                </a:extLst>
              </p:cNvPr>
              <p:cNvCxnSpPr/>
              <p:nvPr/>
            </p:nvCxnSpPr>
            <p:spPr>
              <a:xfrm>
                <a:off x="640080" y="4023360"/>
                <a:ext cx="914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F7BD9C2F-9A06-CB45-82C1-1B3E4C953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9723" y="4719627"/>
                <a:ext cx="0" cy="73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AA4E71E-F29B-3A4E-9C6D-44C867CF4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2877" y="4719627"/>
                <a:ext cx="0" cy="73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DF30B60-D0B7-2547-A6F9-AE161CC5EF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2015" y="4719741"/>
                <a:ext cx="0" cy="73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44FE3CB-49FF-9D44-99C0-61F1AA1B18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1534" y="4719741"/>
                <a:ext cx="0" cy="73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FACD05E6-C159-0A4A-81BE-8CD1B1AC2C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3497" y="4719291"/>
                <a:ext cx="0" cy="73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969491C-560F-FC40-B886-EC42CD62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6651" y="4719291"/>
                <a:ext cx="0" cy="73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06C4184-76F8-814C-BC2D-356EA359DE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5789" y="4719405"/>
                <a:ext cx="0" cy="73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F459778-8572-5B45-8634-C406FF22D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5308" y="4719405"/>
                <a:ext cx="0" cy="73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A029704-24F8-8C49-B497-CDDEDF0C6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7825" y="4722527"/>
                <a:ext cx="0" cy="73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5102CCE-CFCB-2E49-9FBC-CF95AD766E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0979" y="4722527"/>
                <a:ext cx="0" cy="73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1E125A2-FCE1-9B49-B0DB-858CB02E80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0117" y="4722641"/>
                <a:ext cx="0" cy="73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F788F0F-60E8-2F4E-BC59-91C2E54A4EE4}"/>
                </a:ext>
              </a:extLst>
            </p:cNvPr>
            <p:cNvSpPr txBox="1"/>
            <p:nvPr/>
          </p:nvSpPr>
          <p:spPr>
            <a:xfrm>
              <a:off x="1088365" y="479037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200" b="1" dirty="0">
                  <a:solidFill>
                    <a:prstClr val="black"/>
                  </a:solidFill>
                  <a:latin typeface="Gill Sans MT" panose="020B0502020104020203" pitchFamily="34" charset="77"/>
                  <a:cs typeface="Times"/>
                </a:rPr>
                <a:t>1</a:t>
              </a:r>
              <a:endParaRPr lang="en-US" sz="1200" b="1" baseline="-25000" dirty="0">
                <a:solidFill>
                  <a:prstClr val="black"/>
                </a:solidFill>
                <a:latin typeface="Gill Sans MT" panose="020B0502020104020203" pitchFamily="34" charset="77"/>
                <a:cs typeface="Time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3A624D5-D463-8F44-97C8-C7CB33903B16}"/>
                </a:ext>
              </a:extLst>
            </p:cNvPr>
            <p:cNvSpPr txBox="1"/>
            <p:nvPr/>
          </p:nvSpPr>
          <p:spPr>
            <a:xfrm>
              <a:off x="1546626" y="4790369"/>
              <a:ext cx="261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2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2</a:t>
              </a:r>
              <a:endParaRPr lang="en-US" sz="1200" baseline="-25000" dirty="0">
                <a:solidFill>
                  <a:prstClr val="black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C33F551-6B2C-114D-9640-AE2BC5201D53}"/>
                </a:ext>
              </a:extLst>
            </p:cNvPr>
            <p:cNvSpPr txBox="1"/>
            <p:nvPr/>
          </p:nvSpPr>
          <p:spPr>
            <a:xfrm>
              <a:off x="2021038" y="4790368"/>
              <a:ext cx="261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2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3</a:t>
              </a:r>
              <a:endParaRPr lang="en-US" sz="1200" baseline="-25000" dirty="0">
                <a:solidFill>
                  <a:prstClr val="black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5EAAD3A-CCFA-D842-A76A-E35D97DDF0F9}"/>
                </a:ext>
              </a:extLst>
            </p:cNvPr>
            <p:cNvSpPr txBox="1"/>
            <p:nvPr/>
          </p:nvSpPr>
          <p:spPr>
            <a:xfrm>
              <a:off x="2499538" y="4790368"/>
              <a:ext cx="261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2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4</a:t>
              </a:r>
              <a:endParaRPr lang="en-US" sz="1200" baseline="-25000" dirty="0">
                <a:solidFill>
                  <a:prstClr val="black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16739B1-EA66-254E-94CC-6CC2ABC9A6E9}"/>
                </a:ext>
              </a:extLst>
            </p:cNvPr>
            <p:cNvSpPr txBox="1"/>
            <p:nvPr/>
          </p:nvSpPr>
          <p:spPr>
            <a:xfrm>
              <a:off x="2957799" y="4790367"/>
              <a:ext cx="261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2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5</a:t>
              </a:r>
              <a:endParaRPr lang="en-US" sz="1200" baseline="-25000" dirty="0">
                <a:solidFill>
                  <a:prstClr val="black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2C08B68-E18A-CA45-B14B-968AE882B2D9}"/>
                </a:ext>
              </a:extLst>
            </p:cNvPr>
            <p:cNvSpPr txBox="1"/>
            <p:nvPr/>
          </p:nvSpPr>
          <p:spPr>
            <a:xfrm>
              <a:off x="3432211" y="4790366"/>
              <a:ext cx="261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2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6</a:t>
              </a:r>
              <a:endParaRPr lang="en-US" sz="1200" baseline="-25000" dirty="0">
                <a:solidFill>
                  <a:prstClr val="black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B44DB88-36FD-B64F-8439-4B7DCD81A096}"/>
                </a:ext>
              </a:extLst>
            </p:cNvPr>
            <p:cNvSpPr txBox="1"/>
            <p:nvPr/>
          </p:nvSpPr>
          <p:spPr>
            <a:xfrm>
              <a:off x="3901499" y="4790366"/>
              <a:ext cx="261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2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7</a:t>
              </a:r>
              <a:endParaRPr lang="en-US" sz="1200" baseline="-25000" dirty="0">
                <a:solidFill>
                  <a:prstClr val="black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E09BD7-F040-B946-8AC4-2CC939925C0D}"/>
                </a:ext>
              </a:extLst>
            </p:cNvPr>
            <p:cNvSpPr txBox="1"/>
            <p:nvPr/>
          </p:nvSpPr>
          <p:spPr>
            <a:xfrm>
              <a:off x="4359760" y="4790365"/>
              <a:ext cx="261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2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8</a:t>
              </a:r>
              <a:endParaRPr lang="en-US" sz="1200" baseline="-25000" dirty="0">
                <a:solidFill>
                  <a:prstClr val="black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F3E8157-874C-6044-A464-97A20A5C4EC3}"/>
                </a:ext>
              </a:extLst>
            </p:cNvPr>
            <p:cNvSpPr txBox="1"/>
            <p:nvPr/>
          </p:nvSpPr>
          <p:spPr>
            <a:xfrm>
              <a:off x="4834172" y="4790364"/>
              <a:ext cx="261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2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9</a:t>
              </a:r>
              <a:endParaRPr lang="en-US" sz="1200" baseline="-25000" dirty="0">
                <a:solidFill>
                  <a:prstClr val="black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318897A-1656-414D-9600-1B429C875CB9}"/>
                </a:ext>
              </a:extLst>
            </p:cNvPr>
            <p:cNvSpPr txBox="1"/>
            <p:nvPr/>
          </p:nvSpPr>
          <p:spPr>
            <a:xfrm>
              <a:off x="5267686" y="4790363"/>
              <a:ext cx="338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2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10</a:t>
              </a:r>
              <a:endParaRPr lang="en-US" sz="1200" baseline="-25000" dirty="0">
                <a:solidFill>
                  <a:prstClr val="black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0BB99BC-D6F2-BF4E-AAD4-3028548B6412}"/>
                </a:ext>
              </a:extLst>
            </p:cNvPr>
            <p:cNvSpPr txBox="1"/>
            <p:nvPr/>
          </p:nvSpPr>
          <p:spPr>
            <a:xfrm>
              <a:off x="5739238" y="4795910"/>
              <a:ext cx="338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2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11</a:t>
              </a:r>
              <a:endParaRPr lang="en-US" sz="1200" baseline="-25000" dirty="0">
                <a:solidFill>
                  <a:prstClr val="black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938F925-0358-1B44-9E45-34261E1559CE}"/>
                </a:ext>
              </a:extLst>
            </p:cNvPr>
            <p:cNvSpPr txBox="1"/>
            <p:nvPr/>
          </p:nvSpPr>
          <p:spPr>
            <a:xfrm>
              <a:off x="609525" y="4783145"/>
              <a:ext cx="261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2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0</a:t>
              </a:r>
              <a:endParaRPr lang="en-US" sz="1200" baseline="-25000" dirty="0">
                <a:solidFill>
                  <a:prstClr val="black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5CC529B-3B91-E344-B6DF-86DCD69F2536}"/>
                </a:ext>
              </a:extLst>
            </p:cNvPr>
            <p:cNvSpPr txBox="1"/>
            <p:nvPr/>
          </p:nvSpPr>
          <p:spPr>
            <a:xfrm>
              <a:off x="365067" y="4462783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2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G</a:t>
              </a:r>
              <a:r>
                <a:rPr lang="en-US" sz="1200" baseline="-250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1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BD151C8-F8D3-0346-AC35-8F5631AC46C5}"/>
                </a:ext>
              </a:extLst>
            </p:cNvPr>
            <p:cNvSpPr txBox="1"/>
            <p:nvPr/>
          </p:nvSpPr>
          <p:spPr>
            <a:xfrm>
              <a:off x="363181" y="4224380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2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G</a:t>
              </a:r>
              <a:r>
                <a:rPr lang="en-US" sz="1200" baseline="-250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2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528D266-4308-9C43-B242-31BB9793DA07}"/>
                </a:ext>
              </a:extLst>
            </p:cNvPr>
            <p:cNvSpPr txBox="1"/>
            <p:nvPr/>
          </p:nvSpPr>
          <p:spPr>
            <a:xfrm>
              <a:off x="361088" y="3995780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2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G</a:t>
              </a:r>
              <a:r>
                <a:rPr lang="en-US" sz="1200" baseline="-250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3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901E8D8-68B7-5F41-A9FC-AD7B5C05DA4A}"/>
              </a:ext>
            </a:extLst>
          </p:cNvPr>
          <p:cNvGrpSpPr/>
          <p:nvPr/>
        </p:nvGrpSpPr>
        <p:grpSpPr>
          <a:xfrm>
            <a:off x="3725262" y="4044690"/>
            <a:ext cx="2342853" cy="388030"/>
            <a:chOff x="3551171" y="2899524"/>
            <a:chExt cx="2342853" cy="388030"/>
          </a:xfrm>
        </p:grpSpPr>
        <p:sp>
          <p:nvSpPr>
            <p:cNvPr id="92" name="Left Brace 91">
              <a:extLst>
                <a:ext uri="{FF2B5EF4-FFF2-40B4-BE49-F238E27FC236}">
                  <a16:creationId xmlns:a16="http://schemas.microsoft.com/office/drawing/2014/main" id="{4251C12A-4CC1-3A42-ACC5-1B70B6A11235}"/>
                </a:ext>
              </a:extLst>
            </p:cNvPr>
            <p:cNvSpPr/>
            <p:nvPr/>
          </p:nvSpPr>
          <p:spPr>
            <a:xfrm rot="5400000">
              <a:off x="4649880" y="2043410"/>
              <a:ext cx="145435" cy="2342853"/>
            </a:xfrm>
            <a:prstGeom prst="leftBrace">
              <a:avLst>
                <a:gd name="adj1" fmla="val 41310"/>
                <a:gd name="adj2" fmla="val 50000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7DDCC84-8569-0C4F-BA0F-BA23B181E403}"/>
                </a:ext>
              </a:extLst>
            </p:cNvPr>
            <p:cNvSpPr txBox="1"/>
            <p:nvPr/>
          </p:nvSpPr>
          <p:spPr>
            <a:xfrm>
              <a:off x="4158519" y="2899524"/>
              <a:ext cx="1236686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 defTabSz="914400">
                <a:defRPr/>
              </a:pPr>
              <a:r>
                <a:rPr lang="en-US" sz="1600" i="1" kern="0" dirty="0">
                  <a:solidFill>
                    <a:schemeClr val="accent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Executed</a:t>
              </a:r>
              <a:r>
                <a:rPr lang="en-US" sz="1600" i="1" kern="0" dirty="0">
                  <a:solidFill>
                    <a:sysClr val="windowText" lastClr="000000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 time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8A499152-762A-F445-805C-A2CB1CEFCD15}"/>
              </a:ext>
            </a:extLst>
          </p:cNvPr>
          <p:cNvSpPr/>
          <p:nvPr/>
        </p:nvSpPr>
        <p:spPr>
          <a:xfrm>
            <a:off x="3724457" y="4443227"/>
            <a:ext cx="18288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B703587-1209-284A-AB6D-7A26D7AB8375}"/>
              </a:ext>
            </a:extLst>
          </p:cNvPr>
          <p:cNvCxnSpPr>
            <a:cxnSpLocks/>
          </p:cNvCxnSpPr>
          <p:nvPr/>
        </p:nvCxnSpPr>
        <p:spPr>
          <a:xfrm>
            <a:off x="3754058" y="4451214"/>
            <a:ext cx="1368424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9521336-192A-2A48-8568-A751FB490639}"/>
              </a:ext>
            </a:extLst>
          </p:cNvPr>
          <p:cNvCxnSpPr/>
          <p:nvPr/>
        </p:nvCxnSpPr>
        <p:spPr>
          <a:xfrm>
            <a:off x="5119307" y="4440052"/>
            <a:ext cx="0" cy="46634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E0693E5-46C3-3C40-89BB-B1F832FE89DD}"/>
              </a:ext>
            </a:extLst>
          </p:cNvPr>
          <p:cNvCxnSpPr/>
          <p:nvPr/>
        </p:nvCxnSpPr>
        <p:spPr>
          <a:xfrm>
            <a:off x="7932114" y="4440433"/>
            <a:ext cx="0" cy="46634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4C24937-2D5D-9C4A-BDF1-9ABC9EF7FB21}"/>
              </a:ext>
            </a:extLst>
          </p:cNvPr>
          <p:cNvCxnSpPr>
            <a:cxnSpLocks/>
          </p:cNvCxnSpPr>
          <p:nvPr/>
        </p:nvCxnSpPr>
        <p:spPr>
          <a:xfrm>
            <a:off x="5071683" y="4451214"/>
            <a:ext cx="286678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5AB6043-D614-9046-8AAD-FA87530A059D}"/>
              </a:ext>
            </a:extLst>
          </p:cNvPr>
          <p:cNvGrpSpPr/>
          <p:nvPr/>
        </p:nvGrpSpPr>
        <p:grpSpPr>
          <a:xfrm>
            <a:off x="7511866" y="4429883"/>
            <a:ext cx="672819" cy="464587"/>
            <a:chOff x="7519234" y="3577260"/>
            <a:chExt cx="672819" cy="464587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AE7173C-07A7-1149-AB02-8BE87D9FFBC6}"/>
                </a:ext>
              </a:extLst>
            </p:cNvPr>
            <p:cNvSpPr txBox="1"/>
            <p:nvPr/>
          </p:nvSpPr>
          <p:spPr>
            <a:xfrm>
              <a:off x="7519234" y="3580182"/>
              <a:ext cx="3388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661E8AF-2C19-8247-AACC-C29915C701A7}"/>
                </a:ext>
              </a:extLst>
            </p:cNvPr>
            <p:cNvSpPr txBox="1"/>
            <p:nvPr/>
          </p:nvSpPr>
          <p:spPr>
            <a:xfrm>
              <a:off x="7699610" y="357726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24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…</a:t>
              </a:r>
              <a:endParaRPr lang="en-US" sz="2400" dirty="0"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A5499A6-1D3F-1D4E-A682-53700E4870F7}"/>
              </a:ext>
            </a:extLst>
          </p:cNvPr>
          <p:cNvGrpSpPr/>
          <p:nvPr/>
        </p:nvGrpSpPr>
        <p:grpSpPr>
          <a:xfrm>
            <a:off x="3689566" y="4448385"/>
            <a:ext cx="1062925" cy="445315"/>
            <a:chOff x="5849720" y="3313398"/>
            <a:chExt cx="1062925" cy="445315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B204A23-3F41-B94B-8A75-B58D1136E547}"/>
                </a:ext>
              </a:extLst>
            </p:cNvPr>
            <p:cNvSpPr txBox="1"/>
            <p:nvPr/>
          </p:nvSpPr>
          <p:spPr>
            <a:xfrm>
              <a:off x="5849720" y="3418801"/>
              <a:ext cx="106292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 defTabSz="914400">
                <a:defRPr/>
              </a:pPr>
              <a:r>
                <a:rPr lang="en-US" sz="1400" i="1" kern="0" dirty="0">
                  <a:solidFill>
                    <a:sysClr val="windowText" lastClr="000000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# of GPUs</a:t>
              </a:r>
            </a:p>
          </p:txBody>
        </p:sp>
        <p:sp>
          <p:nvSpPr>
            <p:cNvPr id="104" name="Left Brace 103">
              <a:extLst>
                <a:ext uri="{FF2B5EF4-FFF2-40B4-BE49-F238E27FC236}">
                  <a16:creationId xmlns:a16="http://schemas.microsoft.com/office/drawing/2014/main" id="{4031F753-1D2E-8F40-BD70-80C7C0694F08}"/>
                </a:ext>
              </a:extLst>
            </p:cNvPr>
            <p:cNvSpPr/>
            <p:nvPr/>
          </p:nvSpPr>
          <p:spPr>
            <a:xfrm rot="10800000">
              <a:off x="5914213" y="3313398"/>
              <a:ext cx="97182" cy="445315"/>
            </a:xfrm>
            <a:prstGeom prst="leftBrace">
              <a:avLst>
                <a:gd name="adj1" fmla="val 41310"/>
                <a:gd name="adj2" fmla="val 50000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A8958DF-0100-1940-BFC6-9E11198D90D9}"/>
              </a:ext>
            </a:extLst>
          </p:cNvPr>
          <p:cNvSpPr/>
          <p:nvPr/>
        </p:nvSpPr>
        <p:spPr>
          <a:xfrm>
            <a:off x="3724371" y="4442110"/>
            <a:ext cx="234294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587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6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139 L 0.19154 0.00139 " pathEditMode="relative" rAng="0" ptsTypes="AA">
                                      <p:cBhvr>
                                        <p:cTn id="78" dur="6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10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>
            <a:extLst>
              <a:ext uri="{FF2B5EF4-FFF2-40B4-BE49-F238E27FC236}">
                <a16:creationId xmlns:a16="http://schemas.microsoft.com/office/drawing/2014/main" id="{E6D16402-66C1-9543-96E9-A175D4C0C703}"/>
              </a:ext>
            </a:extLst>
          </p:cNvPr>
          <p:cNvGrpSpPr/>
          <p:nvPr/>
        </p:nvGrpSpPr>
        <p:grpSpPr>
          <a:xfrm>
            <a:off x="7511866" y="4429883"/>
            <a:ext cx="672819" cy="464587"/>
            <a:chOff x="7519234" y="3577260"/>
            <a:chExt cx="672819" cy="464587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2A4421B-50FB-724C-AEC7-152C76847D88}"/>
                </a:ext>
              </a:extLst>
            </p:cNvPr>
            <p:cNvSpPr txBox="1"/>
            <p:nvPr/>
          </p:nvSpPr>
          <p:spPr>
            <a:xfrm>
              <a:off x="7699610" y="357726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24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…</a:t>
              </a:r>
              <a:endParaRPr lang="en-US" sz="2400" dirty="0"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019DFB3-BC51-C44F-8350-27F1E415D1CE}"/>
                </a:ext>
              </a:extLst>
            </p:cNvPr>
            <p:cNvSpPr txBox="1"/>
            <p:nvPr/>
          </p:nvSpPr>
          <p:spPr>
            <a:xfrm>
              <a:off x="7519234" y="3580182"/>
              <a:ext cx="3388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</p:grpSp>
      <p:sp>
        <p:nvSpPr>
          <p:cNvPr id="57" name="Title 1">
            <a:extLst>
              <a:ext uri="{FF2B5EF4-FFF2-40B4-BE49-F238E27FC236}">
                <a16:creationId xmlns:a16="http://schemas.microsoft.com/office/drawing/2014/main" id="{BB2A5D6F-9241-704B-A268-4F8F82821371}"/>
              </a:ext>
            </a:extLst>
          </p:cNvPr>
          <p:cNvSpPr txBox="1">
            <a:spLocks/>
          </p:cNvSpPr>
          <p:nvPr/>
        </p:nvSpPr>
        <p:spPr>
          <a:xfrm>
            <a:off x="0" y="6452378"/>
            <a:ext cx="12192000" cy="4056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j-ea"/>
                <a:cs typeface="Gill Sans Light" panose="020B0302020104020203" pitchFamily="34" charset="-79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CEAB-E195-314E-B345-3C272F78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585B-CFCB-F440-9495-A55347CBA6EB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865A51-AA08-6749-B700-9345797302F8}"/>
              </a:ext>
            </a:extLst>
          </p:cNvPr>
          <p:cNvSpPr txBox="1"/>
          <p:nvPr/>
        </p:nvSpPr>
        <p:spPr>
          <a:xfrm>
            <a:off x="1473248" y="6460982"/>
            <a:ext cx="3807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[1]. Feedback queueing models for time-shared systems. JACM, </a:t>
            </a:r>
            <a:r>
              <a:rPr lang="en-US" altLang="zh-Hans" sz="1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1968</a:t>
            </a:r>
            <a:r>
              <a:rPr lang="en-US" sz="1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[2]. Multi-armed bandit allocation indices. Wiley, </a:t>
            </a:r>
            <a:r>
              <a:rPr lang="en-US" sz="1000" dirty="0" err="1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Chichester</a:t>
            </a:r>
            <a:r>
              <a:rPr lang="en-US" sz="1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, 1989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2F1FDE47-4AA5-EE4D-BA41-C8A93625DE4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305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j-ea"/>
                <a:cs typeface="Gill Sans Light" panose="020B0302020104020203" pitchFamily="34" charset="-79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altLang="zh-Hans" dirty="0">
                <a:solidFill>
                  <a:schemeClr val="bg1"/>
                </a:solidFill>
              </a:rPr>
              <a:t>Age-Based Schedulers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E4F8A941-EFBF-054D-AF40-4ADED97F352A}"/>
              </a:ext>
            </a:extLst>
          </p:cNvPr>
          <p:cNvSpPr txBox="1">
            <a:spLocks/>
          </p:cNvSpPr>
          <p:nvPr/>
        </p:nvSpPr>
        <p:spPr>
          <a:xfrm>
            <a:off x="804672" y="1554480"/>
            <a:ext cx="10515600" cy="2622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Schedulers using jobs’ </a:t>
            </a:r>
            <a:r>
              <a:rPr lang="en-US" i="1" dirty="0">
                <a:solidFill>
                  <a:schemeClr val="accent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age</a:t>
            </a:r>
            <a:r>
              <a:rPr lang="en-US" dirty="0"/>
              <a:t> (</a:t>
            </a:r>
            <a:r>
              <a:rPr lang="en-US" i="1" dirty="0">
                <a:solidFill>
                  <a:schemeClr val="accent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executed time</a:t>
            </a:r>
            <a:r>
              <a:rPr lang="en-US" dirty="0"/>
              <a:t>)</a:t>
            </a:r>
          </a:p>
          <a:p>
            <a:pPr lvl="1"/>
            <a:r>
              <a:rPr lang="en-US" sz="2200" i="1" dirty="0">
                <a:latin typeface="Gill Sans" panose="020B0502020104020203" pitchFamily="34" charset="-79"/>
                <a:cs typeface="Gill Sans" panose="020B0502020104020203" pitchFamily="34" charset="-79"/>
              </a:rPr>
              <a:t>Least-Attained</a:t>
            </a:r>
            <a:r>
              <a:rPr lang="zh-Hans" altLang="en-US" sz="2200" i="1" dirty="0">
                <a:latin typeface="Gill Sans" panose="020B0502020104020203" pitchFamily="34" charset="-79"/>
                <a:cs typeface="Gill Sans" panose="020B0502020104020203" pitchFamily="34" charset="-79"/>
              </a:rPr>
              <a:t> </a:t>
            </a:r>
            <a:r>
              <a:rPr lang="en-US" sz="2200" i="1" dirty="0">
                <a:latin typeface="Gill Sans" panose="020B0502020104020203" pitchFamily="34" charset="-79"/>
                <a:cs typeface="Gill Sans" panose="020B0502020104020203" pitchFamily="34" charset="-79"/>
              </a:rPr>
              <a:t>Service</a:t>
            </a:r>
            <a:r>
              <a:rPr lang="en-US" sz="2200" baseline="-25000" dirty="0"/>
              <a:t>[1]</a:t>
            </a:r>
            <a:r>
              <a:rPr lang="en-US" sz="2200" dirty="0"/>
              <a:t> (LAS) </a:t>
            </a:r>
          </a:p>
          <a:p>
            <a:pPr lvl="2"/>
            <a:r>
              <a:rPr lang="en-US" dirty="0"/>
              <a:t>Prioritize job that has the shortest executed time</a:t>
            </a:r>
          </a:p>
          <a:p>
            <a:pPr lvl="1"/>
            <a:r>
              <a:rPr lang="en-US" sz="2200" i="1" dirty="0">
                <a:latin typeface="Gill Sans" panose="020B0502020104020203" pitchFamily="34" charset="-79"/>
                <a:cs typeface="Gill Sans" panose="020B0502020104020203" pitchFamily="34" charset="-79"/>
              </a:rPr>
              <a:t>Gittins Index policy</a:t>
            </a:r>
            <a:r>
              <a:rPr lang="en-US" sz="2200" baseline="-25000" dirty="0"/>
              <a:t>[2] </a:t>
            </a:r>
          </a:p>
          <a:p>
            <a:pPr lvl="2"/>
            <a:r>
              <a:rPr lang="en-US" i="1" dirty="0">
                <a:latin typeface="Gill Sans" panose="020B0502020104020203" pitchFamily="34" charset="-79"/>
                <a:cs typeface="Gill Sans" panose="020B0502020104020203" pitchFamily="34" charset="-79"/>
              </a:rPr>
              <a:t>Need the distribution of job execution time</a:t>
            </a:r>
          </a:p>
          <a:p>
            <a:pPr lvl="2"/>
            <a:r>
              <a:rPr lang="en-US" dirty="0"/>
              <a:t>Prioritize job that has the highest probability to complete in the near future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7992518-4D3C-0249-BBCE-871DAAB27F53}"/>
              </a:ext>
            </a:extLst>
          </p:cNvPr>
          <p:cNvCxnSpPr>
            <a:cxnSpLocks/>
          </p:cNvCxnSpPr>
          <p:nvPr/>
        </p:nvCxnSpPr>
        <p:spPr>
          <a:xfrm>
            <a:off x="5071683" y="4893701"/>
            <a:ext cx="286678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179F27C-B792-854B-BC77-0F842E5F16DA}"/>
              </a:ext>
            </a:extLst>
          </p:cNvPr>
          <p:cNvCxnSpPr>
            <a:cxnSpLocks/>
          </p:cNvCxnSpPr>
          <p:nvPr/>
        </p:nvCxnSpPr>
        <p:spPr>
          <a:xfrm>
            <a:off x="3750883" y="4895238"/>
            <a:ext cx="1371599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09DC2FE-DB77-5A41-BE66-FA04E8348D59}"/>
              </a:ext>
            </a:extLst>
          </p:cNvPr>
          <p:cNvGrpSpPr/>
          <p:nvPr/>
        </p:nvGrpSpPr>
        <p:grpSpPr>
          <a:xfrm>
            <a:off x="3331727" y="3986784"/>
            <a:ext cx="6205482" cy="1285936"/>
            <a:chOff x="361088" y="3786973"/>
            <a:chExt cx="6205482" cy="1285936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17C9C1F-4954-5746-A2E7-51B1B4D34D81}"/>
                </a:ext>
              </a:extLst>
            </p:cNvPr>
            <p:cNvGrpSpPr/>
            <p:nvPr/>
          </p:nvGrpSpPr>
          <p:grpSpPr>
            <a:xfrm>
              <a:off x="640080" y="3786973"/>
              <a:ext cx="5926490" cy="1253826"/>
              <a:chOff x="640080" y="3786973"/>
              <a:chExt cx="5926490" cy="1253826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7E42FC9-A3AB-1746-9813-12F72F40A291}"/>
                  </a:ext>
                </a:extLst>
              </p:cNvPr>
              <p:cNvSpPr txBox="1"/>
              <p:nvPr/>
            </p:nvSpPr>
            <p:spPr>
              <a:xfrm>
                <a:off x="6099569" y="4794578"/>
                <a:ext cx="467001" cy="246221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defTabSz="914400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Gill Sans" panose="020B0502020104020203" pitchFamily="34" charset="-79"/>
                    <a:cs typeface="Gill Sans" panose="020B0502020104020203" pitchFamily="34" charset="-79"/>
                  </a:rPr>
                  <a:t>Time</a:t>
                </a:r>
              </a:p>
            </p:txBody>
          </p: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1546CC36-0012-3F45-AA5A-8164F8962B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636" y="4723597"/>
                <a:ext cx="5655621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arrow"/>
              </a:ln>
              <a:effectLst/>
            </p:spPr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778C1014-C9D6-4D40-9C5F-87BD2C2A1A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5949" y="3786973"/>
                <a:ext cx="0" cy="949961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arrow"/>
              </a:ln>
              <a:effectLst/>
            </p:spPr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8F33CAB-86E0-C946-BB6B-42E1FEE62E08}"/>
                  </a:ext>
                </a:extLst>
              </p:cNvPr>
              <p:cNvCxnSpPr/>
              <p:nvPr/>
            </p:nvCxnSpPr>
            <p:spPr>
              <a:xfrm>
                <a:off x="644509" y="4484627"/>
                <a:ext cx="914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51366ACD-9C83-DE44-8D57-C54EBE119961}"/>
                  </a:ext>
                </a:extLst>
              </p:cNvPr>
              <p:cNvCxnSpPr/>
              <p:nvPr/>
            </p:nvCxnSpPr>
            <p:spPr>
              <a:xfrm>
                <a:off x="640080" y="4251960"/>
                <a:ext cx="914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BE78E9D-3AA4-864D-885C-DD42EF09F36E}"/>
                  </a:ext>
                </a:extLst>
              </p:cNvPr>
              <p:cNvCxnSpPr/>
              <p:nvPr/>
            </p:nvCxnSpPr>
            <p:spPr>
              <a:xfrm>
                <a:off x="640080" y="4023360"/>
                <a:ext cx="914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EC4D578-0A6E-794A-B442-BB8D6213D0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9723" y="4719627"/>
                <a:ext cx="0" cy="73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45CE39A8-D2E4-8B42-B873-00EC56A4B5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2877" y="4719627"/>
                <a:ext cx="0" cy="73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622DF3E6-10CD-7E4C-93AD-0DFFF1112B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2015" y="4719741"/>
                <a:ext cx="0" cy="73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85D028C9-36BF-EC4B-A47B-C429A4F31B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1534" y="4719741"/>
                <a:ext cx="0" cy="73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F319BCA7-CEF8-1D49-8B1F-421B65E971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3497" y="4719291"/>
                <a:ext cx="0" cy="73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7E923829-03C6-2144-A35D-FFFE354075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6651" y="4719291"/>
                <a:ext cx="0" cy="73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3CF254A9-D424-C54B-982E-AB7D029F04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5789" y="4719405"/>
                <a:ext cx="0" cy="73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0EFDE9F6-1498-8A4B-B941-9A967CE636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5308" y="4719405"/>
                <a:ext cx="0" cy="73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765706B-26A5-224E-9719-C876A8D3F9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7825" y="4722527"/>
                <a:ext cx="0" cy="73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0F05D125-875B-7142-8D04-7C8E505F3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0979" y="4722527"/>
                <a:ext cx="0" cy="73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5B944F6-52DC-4E49-8FC6-D4D0DF359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0117" y="4722641"/>
                <a:ext cx="0" cy="73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44099FC-9AC4-7246-AC21-6141735E9F72}"/>
                </a:ext>
              </a:extLst>
            </p:cNvPr>
            <p:cNvSpPr txBox="1"/>
            <p:nvPr/>
          </p:nvSpPr>
          <p:spPr>
            <a:xfrm>
              <a:off x="1088365" y="479037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200" b="1" dirty="0">
                  <a:solidFill>
                    <a:prstClr val="black"/>
                  </a:solidFill>
                  <a:latin typeface="Gill Sans MT" panose="020B0502020104020203" pitchFamily="34" charset="77"/>
                  <a:cs typeface="Times"/>
                </a:rPr>
                <a:t>1</a:t>
              </a:r>
              <a:endParaRPr lang="en-US" sz="1200" b="1" baseline="-25000" dirty="0">
                <a:solidFill>
                  <a:prstClr val="black"/>
                </a:solidFill>
                <a:latin typeface="Gill Sans MT" panose="020B0502020104020203" pitchFamily="34" charset="77"/>
                <a:cs typeface="Times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4B2129B-C2A8-764B-8271-D9DBBA84AD58}"/>
                </a:ext>
              </a:extLst>
            </p:cNvPr>
            <p:cNvSpPr txBox="1"/>
            <p:nvPr/>
          </p:nvSpPr>
          <p:spPr>
            <a:xfrm>
              <a:off x="1546626" y="4790369"/>
              <a:ext cx="261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2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2</a:t>
              </a:r>
              <a:endParaRPr lang="en-US" sz="1200" baseline="-25000" dirty="0">
                <a:solidFill>
                  <a:prstClr val="black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FB0842F-2968-6447-901F-4988CA1DD804}"/>
                </a:ext>
              </a:extLst>
            </p:cNvPr>
            <p:cNvSpPr txBox="1"/>
            <p:nvPr/>
          </p:nvSpPr>
          <p:spPr>
            <a:xfrm>
              <a:off x="2021038" y="4790368"/>
              <a:ext cx="261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2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3</a:t>
              </a:r>
              <a:endParaRPr lang="en-US" sz="1200" baseline="-25000" dirty="0">
                <a:solidFill>
                  <a:prstClr val="black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DEF7072-0AFE-2145-BF9C-8E25E5964497}"/>
                </a:ext>
              </a:extLst>
            </p:cNvPr>
            <p:cNvSpPr txBox="1"/>
            <p:nvPr/>
          </p:nvSpPr>
          <p:spPr>
            <a:xfrm>
              <a:off x="2499538" y="4790368"/>
              <a:ext cx="261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2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4</a:t>
              </a:r>
              <a:endParaRPr lang="en-US" sz="1200" baseline="-25000" dirty="0">
                <a:solidFill>
                  <a:prstClr val="black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19DB215-D777-F74F-B627-0DAC97557EC5}"/>
                </a:ext>
              </a:extLst>
            </p:cNvPr>
            <p:cNvSpPr txBox="1"/>
            <p:nvPr/>
          </p:nvSpPr>
          <p:spPr>
            <a:xfrm>
              <a:off x="2957799" y="4790367"/>
              <a:ext cx="261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2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5</a:t>
              </a:r>
              <a:endParaRPr lang="en-US" sz="1200" baseline="-25000" dirty="0">
                <a:solidFill>
                  <a:prstClr val="black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001AD21-CB8E-6F48-86A8-79C42D7640C5}"/>
                </a:ext>
              </a:extLst>
            </p:cNvPr>
            <p:cNvSpPr txBox="1"/>
            <p:nvPr/>
          </p:nvSpPr>
          <p:spPr>
            <a:xfrm>
              <a:off x="3432211" y="4790366"/>
              <a:ext cx="261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2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6</a:t>
              </a:r>
              <a:endParaRPr lang="en-US" sz="1200" baseline="-25000" dirty="0">
                <a:solidFill>
                  <a:prstClr val="black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1F05C01-EEC0-7346-8D52-1F6597A560DC}"/>
                </a:ext>
              </a:extLst>
            </p:cNvPr>
            <p:cNvSpPr txBox="1"/>
            <p:nvPr/>
          </p:nvSpPr>
          <p:spPr>
            <a:xfrm>
              <a:off x="3901499" y="4790366"/>
              <a:ext cx="261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2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7</a:t>
              </a:r>
              <a:endParaRPr lang="en-US" sz="1200" baseline="-25000" dirty="0">
                <a:solidFill>
                  <a:prstClr val="black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FA308C4-71F8-254E-8DB2-AF4631E3FCC1}"/>
                </a:ext>
              </a:extLst>
            </p:cNvPr>
            <p:cNvSpPr txBox="1"/>
            <p:nvPr/>
          </p:nvSpPr>
          <p:spPr>
            <a:xfrm>
              <a:off x="4359760" y="4790365"/>
              <a:ext cx="261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2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8</a:t>
              </a:r>
              <a:endParaRPr lang="en-US" sz="1200" baseline="-25000" dirty="0">
                <a:solidFill>
                  <a:prstClr val="black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3F00299-0E64-814F-89D6-3B452A1B444F}"/>
                </a:ext>
              </a:extLst>
            </p:cNvPr>
            <p:cNvSpPr txBox="1"/>
            <p:nvPr/>
          </p:nvSpPr>
          <p:spPr>
            <a:xfrm>
              <a:off x="4834172" y="4790364"/>
              <a:ext cx="261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2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9</a:t>
              </a:r>
              <a:endParaRPr lang="en-US" sz="1200" baseline="-25000" dirty="0">
                <a:solidFill>
                  <a:prstClr val="black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94B36BB-CBFE-4B43-A470-744C83110132}"/>
                </a:ext>
              </a:extLst>
            </p:cNvPr>
            <p:cNvSpPr txBox="1"/>
            <p:nvPr/>
          </p:nvSpPr>
          <p:spPr>
            <a:xfrm>
              <a:off x="5267686" y="4790363"/>
              <a:ext cx="338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2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10</a:t>
              </a:r>
              <a:endParaRPr lang="en-US" sz="1200" baseline="-25000" dirty="0">
                <a:solidFill>
                  <a:prstClr val="black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252DD0C-C7DE-2D41-B738-AACB163A14AF}"/>
                </a:ext>
              </a:extLst>
            </p:cNvPr>
            <p:cNvSpPr txBox="1"/>
            <p:nvPr/>
          </p:nvSpPr>
          <p:spPr>
            <a:xfrm>
              <a:off x="5739238" y="4795910"/>
              <a:ext cx="338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2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11</a:t>
              </a:r>
              <a:endParaRPr lang="en-US" sz="1200" baseline="-25000" dirty="0">
                <a:solidFill>
                  <a:prstClr val="black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B39600A-6732-D745-8463-D5F4CC5FF631}"/>
                </a:ext>
              </a:extLst>
            </p:cNvPr>
            <p:cNvSpPr txBox="1"/>
            <p:nvPr/>
          </p:nvSpPr>
          <p:spPr>
            <a:xfrm>
              <a:off x="609525" y="4783145"/>
              <a:ext cx="261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2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0</a:t>
              </a:r>
              <a:endParaRPr lang="en-US" sz="1200" baseline="-25000" dirty="0">
                <a:solidFill>
                  <a:prstClr val="black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33EFE7B-AB4A-5E46-AA49-91F83B97558D}"/>
                </a:ext>
              </a:extLst>
            </p:cNvPr>
            <p:cNvSpPr txBox="1"/>
            <p:nvPr/>
          </p:nvSpPr>
          <p:spPr>
            <a:xfrm>
              <a:off x="365067" y="4462783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2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G</a:t>
              </a:r>
              <a:r>
                <a:rPr lang="en-US" sz="1200" baseline="-250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1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919657B-934D-5242-B57A-5FE1186A2F6C}"/>
                </a:ext>
              </a:extLst>
            </p:cNvPr>
            <p:cNvSpPr txBox="1"/>
            <p:nvPr/>
          </p:nvSpPr>
          <p:spPr>
            <a:xfrm>
              <a:off x="363181" y="4224380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2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G</a:t>
              </a:r>
              <a:r>
                <a:rPr lang="en-US" sz="1200" baseline="-250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2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E6F1648-C2AF-8949-8183-082EEF4884AA}"/>
                </a:ext>
              </a:extLst>
            </p:cNvPr>
            <p:cNvSpPr txBox="1"/>
            <p:nvPr/>
          </p:nvSpPr>
          <p:spPr>
            <a:xfrm>
              <a:off x="361088" y="3995780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2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G</a:t>
              </a:r>
              <a:r>
                <a:rPr lang="en-US" sz="1200" baseline="-250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3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6282C584-B9D7-AE41-8677-2A827488B8A9}"/>
              </a:ext>
            </a:extLst>
          </p:cNvPr>
          <p:cNvGrpSpPr/>
          <p:nvPr/>
        </p:nvGrpSpPr>
        <p:grpSpPr>
          <a:xfrm>
            <a:off x="3725262" y="4011358"/>
            <a:ext cx="2342853" cy="421362"/>
            <a:chOff x="3551171" y="2866192"/>
            <a:chExt cx="2342853" cy="421362"/>
          </a:xfrm>
        </p:grpSpPr>
        <p:sp>
          <p:nvSpPr>
            <p:cNvPr id="142" name="Left Brace 141">
              <a:extLst>
                <a:ext uri="{FF2B5EF4-FFF2-40B4-BE49-F238E27FC236}">
                  <a16:creationId xmlns:a16="http://schemas.microsoft.com/office/drawing/2014/main" id="{58115741-7751-B74D-BC60-02E558F7EB93}"/>
                </a:ext>
              </a:extLst>
            </p:cNvPr>
            <p:cNvSpPr/>
            <p:nvPr/>
          </p:nvSpPr>
          <p:spPr>
            <a:xfrm rot="5400000">
              <a:off x="4649880" y="2043410"/>
              <a:ext cx="145435" cy="2342853"/>
            </a:xfrm>
            <a:prstGeom prst="leftBrace">
              <a:avLst>
                <a:gd name="adj1" fmla="val 41310"/>
                <a:gd name="adj2" fmla="val 50000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97B6E02-F1F0-7849-9116-35D0A2474BDE}"/>
                </a:ext>
              </a:extLst>
            </p:cNvPr>
            <p:cNvSpPr txBox="1"/>
            <p:nvPr/>
          </p:nvSpPr>
          <p:spPr>
            <a:xfrm>
              <a:off x="3957979" y="2866192"/>
              <a:ext cx="1595828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 defTabSz="914400">
                <a:defRPr/>
              </a:pPr>
              <a:r>
                <a:rPr lang="en-US" sz="1600" i="1" kern="0" dirty="0">
                  <a:solidFill>
                    <a:schemeClr val="accent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Age </a:t>
              </a:r>
              <a:r>
                <a:rPr lang="en-US" sz="1600" kern="0" dirty="0">
                  <a:latin typeface="Gill Sans" panose="020B0502020104020203" pitchFamily="34" charset="-79"/>
                  <a:cs typeface="Gill Sans" panose="020B0502020104020203" pitchFamily="34" charset="-79"/>
                </a:rPr>
                <a:t>(</a:t>
              </a:r>
              <a:r>
                <a:rPr lang="en-US" sz="1600" i="1" kern="0" dirty="0">
                  <a:solidFill>
                    <a:schemeClr val="accent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executed </a:t>
              </a:r>
              <a:r>
                <a:rPr lang="en-US" sz="1600" i="1" kern="0" dirty="0">
                  <a:latin typeface="Gill Sans" panose="020B0502020104020203" pitchFamily="34" charset="-79"/>
                  <a:cs typeface="Gill Sans" panose="020B0502020104020203" pitchFamily="34" charset="-79"/>
                </a:rPr>
                <a:t>time</a:t>
              </a:r>
              <a:r>
                <a:rPr lang="en-US" sz="1600" kern="0" dirty="0">
                  <a:latin typeface="Gill Sans" panose="020B0502020104020203" pitchFamily="34" charset="-79"/>
                  <a:cs typeface="Gill Sans" panose="020B0502020104020203" pitchFamily="34" charset="-79"/>
                </a:rPr>
                <a:t>)</a:t>
              </a:r>
            </a:p>
          </p:txBody>
        </p:sp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B68CED8-CDE9-DC43-8152-FAD0C69C0319}"/>
              </a:ext>
            </a:extLst>
          </p:cNvPr>
          <p:cNvSpPr/>
          <p:nvPr/>
        </p:nvSpPr>
        <p:spPr>
          <a:xfrm>
            <a:off x="3724457" y="4443227"/>
            <a:ext cx="18288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1075E7A-4A9C-184C-B037-B1A99512028D}"/>
              </a:ext>
            </a:extLst>
          </p:cNvPr>
          <p:cNvCxnSpPr>
            <a:cxnSpLocks/>
          </p:cNvCxnSpPr>
          <p:nvPr/>
        </p:nvCxnSpPr>
        <p:spPr>
          <a:xfrm>
            <a:off x="3754058" y="4451214"/>
            <a:ext cx="1368424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7F03CDD-7A61-9C4E-9B83-7412717EDB4F}"/>
              </a:ext>
            </a:extLst>
          </p:cNvPr>
          <p:cNvCxnSpPr/>
          <p:nvPr/>
        </p:nvCxnSpPr>
        <p:spPr>
          <a:xfrm>
            <a:off x="5119307" y="4440052"/>
            <a:ext cx="0" cy="46634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728BCFD4-BF10-FB4E-8083-F1E58E9EBBD9}"/>
              </a:ext>
            </a:extLst>
          </p:cNvPr>
          <p:cNvCxnSpPr>
            <a:cxnSpLocks/>
          </p:cNvCxnSpPr>
          <p:nvPr/>
        </p:nvCxnSpPr>
        <p:spPr>
          <a:xfrm>
            <a:off x="5071683" y="4451214"/>
            <a:ext cx="286678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A2C586F-5444-964E-9D76-D57364D70B6F}"/>
              </a:ext>
            </a:extLst>
          </p:cNvPr>
          <p:cNvGrpSpPr/>
          <p:nvPr/>
        </p:nvGrpSpPr>
        <p:grpSpPr>
          <a:xfrm>
            <a:off x="3689566" y="4448385"/>
            <a:ext cx="1062925" cy="445315"/>
            <a:chOff x="5849720" y="3313398"/>
            <a:chExt cx="1062925" cy="445315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C9598F87-61A6-C244-BCCA-9CA3D2ACA9A4}"/>
                </a:ext>
              </a:extLst>
            </p:cNvPr>
            <p:cNvSpPr txBox="1"/>
            <p:nvPr/>
          </p:nvSpPr>
          <p:spPr>
            <a:xfrm>
              <a:off x="5849720" y="3418801"/>
              <a:ext cx="106292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 defTabSz="914400">
                <a:defRPr/>
              </a:pPr>
              <a:r>
                <a:rPr lang="en-US" sz="1400" i="1" kern="0" dirty="0">
                  <a:solidFill>
                    <a:sysClr val="windowText" lastClr="000000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# of GPUs</a:t>
              </a:r>
            </a:p>
          </p:txBody>
        </p:sp>
        <p:sp>
          <p:nvSpPr>
            <p:cNvPr id="154" name="Left Brace 153">
              <a:extLst>
                <a:ext uri="{FF2B5EF4-FFF2-40B4-BE49-F238E27FC236}">
                  <a16:creationId xmlns:a16="http://schemas.microsoft.com/office/drawing/2014/main" id="{B15AD8A4-1149-B745-B178-7EB1E5FCDC78}"/>
                </a:ext>
              </a:extLst>
            </p:cNvPr>
            <p:cNvSpPr/>
            <p:nvPr/>
          </p:nvSpPr>
          <p:spPr>
            <a:xfrm rot="10800000">
              <a:off x="5914213" y="3313398"/>
              <a:ext cx="97182" cy="445315"/>
            </a:xfrm>
            <a:prstGeom prst="leftBrace">
              <a:avLst>
                <a:gd name="adj1" fmla="val 41310"/>
                <a:gd name="adj2" fmla="val 50000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903C708-4324-C340-A2AC-DF593C7BC1D9}"/>
              </a:ext>
            </a:extLst>
          </p:cNvPr>
          <p:cNvSpPr/>
          <p:nvPr/>
        </p:nvSpPr>
        <p:spPr>
          <a:xfrm>
            <a:off x="3724371" y="4442110"/>
            <a:ext cx="234294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DA9E408-FA71-D54A-8F67-84ED9ADA5E7A}"/>
              </a:ext>
            </a:extLst>
          </p:cNvPr>
          <p:cNvGrpSpPr/>
          <p:nvPr/>
        </p:nvGrpSpPr>
        <p:grpSpPr>
          <a:xfrm>
            <a:off x="6031596" y="4460202"/>
            <a:ext cx="1062925" cy="445315"/>
            <a:chOff x="5849720" y="3313398"/>
            <a:chExt cx="1062925" cy="445315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5EA7C8EC-42BA-164E-8532-E4EC65C998A8}"/>
                </a:ext>
              </a:extLst>
            </p:cNvPr>
            <p:cNvSpPr txBox="1"/>
            <p:nvPr/>
          </p:nvSpPr>
          <p:spPr>
            <a:xfrm>
              <a:off x="5849720" y="3418801"/>
              <a:ext cx="106292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 defTabSz="914400">
                <a:defRPr/>
              </a:pPr>
              <a:r>
                <a:rPr lang="en-US" sz="1400" i="1" kern="0" dirty="0">
                  <a:solidFill>
                    <a:sysClr val="windowText" lastClr="000000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# of GPUs</a:t>
              </a:r>
            </a:p>
          </p:txBody>
        </p:sp>
        <p:sp>
          <p:nvSpPr>
            <p:cNvPr id="158" name="Left Brace 157">
              <a:extLst>
                <a:ext uri="{FF2B5EF4-FFF2-40B4-BE49-F238E27FC236}">
                  <a16:creationId xmlns:a16="http://schemas.microsoft.com/office/drawing/2014/main" id="{D8455E54-2430-E54E-AD1A-D25D236ADA59}"/>
                </a:ext>
              </a:extLst>
            </p:cNvPr>
            <p:cNvSpPr/>
            <p:nvPr/>
          </p:nvSpPr>
          <p:spPr>
            <a:xfrm rot="10800000">
              <a:off x="5914213" y="3313398"/>
              <a:ext cx="97182" cy="445315"/>
            </a:xfrm>
            <a:prstGeom prst="leftBrace">
              <a:avLst>
                <a:gd name="adj1" fmla="val 41310"/>
                <a:gd name="adj2" fmla="val 50000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110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>
            <a:extLst>
              <a:ext uri="{FF2B5EF4-FFF2-40B4-BE49-F238E27FC236}">
                <a16:creationId xmlns:a16="http://schemas.microsoft.com/office/drawing/2014/main" id="{BB2A5D6F-9241-704B-A268-4F8F82821371}"/>
              </a:ext>
            </a:extLst>
          </p:cNvPr>
          <p:cNvSpPr txBox="1">
            <a:spLocks/>
          </p:cNvSpPr>
          <p:nvPr/>
        </p:nvSpPr>
        <p:spPr>
          <a:xfrm>
            <a:off x="0" y="6452378"/>
            <a:ext cx="12192000" cy="4056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j-ea"/>
                <a:cs typeface="Gill Sans Light" panose="020B0302020104020203" pitchFamily="34" charset="-79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E196-C1DF-1040-8E72-4D0F2AE7D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9256"/>
            <a:ext cx="8938364" cy="2337206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accent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2DAS</a:t>
            </a:r>
            <a:r>
              <a:rPr lang="en-US" dirty="0"/>
              <a:t> 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2"/>
                </a:solidFill>
              </a:rPr>
              <a:t>Two</a:t>
            </a:r>
            <a:r>
              <a:rPr lang="en-US" sz="2400" dirty="0"/>
              <a:t>-</a:t>
            </a:r>
            <a:r>
              <a:rPr lang="en-US" sz="2400" dirty="0">
                <a:solidFill>
                  <a:schemeClr val="accent2"/>
                </a:solidFill>
              </a:rPr>
              <a:t>D</a:t>
            </a:r>
            <a:r>
              <a:rPr lang="en-US" sz="2400" dirty="0"/>
              <a:t>imensional </a:t>
            </a:r>
            <a:r>
              <a:rPr lang="en-US" sz="2400" dirty="0">
                <a:solidFill>
                  <a:schemeClr val="accent2"/>
                </a:solidFill>
              </a:rPr>
              <a:t>A</a:t>
            </a:r>
            <a:r>
              <a:rPr lang="en-US" sz="2400" dirty="0"/>
              <a:t>ttained </a:t>
            </a:r>
            <a:r>
              <a:rPr lang="en-US" sz="2400" dirty="0">
                <a:solidFill>
                  <a:schemeClr val="accent2"/>
                </a:solidFill>
              </a:rPr>
              <a:t>S</a:t>
            </a:r>
            <a:r>
              <a:rPr lang="en-US" sz="2400" dirty="0"/>
              <a:t>ervice based scheduler)</a:t>
            </a:r>
          </a:p>
          <a:p>
            <a:pPr lvl="1"/>
            <a:r>
              <a:rPr lang="en-US" dirty="0"/>
              <a:t>Schemes for different available information</a:t>
            </a:r>
          </a:p>
          <a:p>
            <a:pPr lvl="2"/>
            <a:r>
              <a:rPr lang="en-US" sz="2200" dirty="0"/>
              <a:t>No prior information</a:t>
            </a:r>
          </a:p>
          <a:p>
            <a:pPr lvl="3"/>
            <a:r>
              <a:rPr lang="en-US" sz="2200" i="1" dirty="0">
                <a:solidFill>
                  <a:schemeClr val="accent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2D-LAS</a:t>
            </a:r>
          </a:p>
          <a:p>
            <a:pPr lvl="2"/>
            <a:r>
              <a:rPr lang="en-US" sz="2200" dirty="0"/>
              <a:t>With partial information: distribution of job GPU time.  </a:t>
            </a:r>
          </a:p>
          <a:p>
            <a:pPr lvl="3"/>
            <a:r>
              <a:rPr lang="en-US" sz="2200" i="1" dirty="0">
                <a:solidFill>
                  <a:schemeClr val="accent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2D-Gittins Index</a:t>
            </a:r>
            <a:endParaRPr lang="en-US" sz="2400" i="1" dirty="0">
              <a:solidFill>
                <a:schemeClr val="accent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lvl="2"/>
            <a:endParaRPr lang="en-US" i="1" dirty="0">
              <a:solidFill>
                <a:schemeClr val="accent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lvl="2"/>
            <a:endParaRPr lang="en-US" i="1" dirty="0">
              <a:solidFill>
                <a:schemeClr val="accent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CEAB-E195-314E-B345-3C272F78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585B-CFCB-F440-9495-A55347CBA6EB}" type="slidenum">
              <a:rPr lang="en-US" smtClean="0"/>
              <a:t>11</a:t>
            </a:fld>
            <a:endParaRPr lang="en-US"/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2F1FDE47-4AA5-EE4D-BA41-C8A93625DE4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305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j-ea"/>
                <a:cs typeface="Gill Sans Light" panose="020B0302020104020203" pitchFamily="34" charset="-79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sz="4300" dirty="0">
                <a:solidFill>
                  <a:schemeClr val="bg1"/>
                </a:solidFill>
              </a:rPr>
              <a:t>Two-Dimensional and Information-Agnostic Scheduler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7F15F9-9853-FA4D-A925-7DB620222C01}"/>
              </a:ext>
            </a:extLst>
          </p:cNvPr>
          <p:cNvSpPr txBox="1">
            <a:spLocks/>
          </p:cNvSpPr>
          <p:nvPr/>
        </p:nvSpPr>
        <p:spPr>
          <a:xfrm>
            <a:off x="838200" y="1584816"/>
            <a:ext cx="10515600" cy="1206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Two dimensional attained service</a:t>
            </a:r>
          </a:p>
          <a:p>
            <a:pPr lvl="1"/>
            <a:r>
              <a:rPr lang="en-US" dirty="0"/>
              <a:t>Job’s </a:t>
            </a:r>
            <a:r>
              <a:rPr lang="en-US" i="1" dirty="0">
                <a:solidFill>
                  <a:schemeClr val="accent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total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executed GPU time </a:t>
            </a:r>
            <a:r>
              <a:rPr lang="en-US" sz="2000" dirty="0"/>
              <a:t>(# of GPUs × executed time)</a:t>
            </a:r>
          </a:p>
        </p:txBody>
      </p:sp>
    </p:spTree>
    <p:extLst>
      <p:ext uri="{BB962C8B-B14F-4D97-AF65-F5344CB8AC3E}">
        <p14:creationId xmlns:p14="http://schemas.microsoft.com/office/powerpoint/2010/main" val="277199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itle 1">
            <a:extLst>
              <a:ext uri="{FF2B5EF4-FFF2-40B4-BE49-F238E27FC236}">
                <a16:creationId xmlns:a16="http://schemas.microsoft.com/office/drawing/2014/main" id="{FC660A04-0DDC-7E44-A573-44FDCF7913C2}"/>
              </a:ext>
            </a:extLst>
          </p:cNvPr>
          <p:cNvSpPr txBox="1">
            <a:spLocks/>
          </p:cNvSpPr>
          <p:nvPr/>
        </p:nvSpPr>
        <p:spPr>
          <a:xfrm>
            <a:off x="0" y="6452378"/>
            <a:ext cx="12192000" cy="4056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j-ea"/>
                <a:cs typeface="Gill Sans Light" panose="020B0302020104020203" pitchFamily="34" charset="-79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CEAB-E195-314E-B345-3C272F78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585B-CFCB-F440-9495-A55347CBA6EB}" type="slidenum">
              <a:rPr lang="en-US" smtClean="0"/>
              <a:t>12</a:t>
            </a:fld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9EAD89F6-204E-6246-905C-E1C1B8C3DA96}"/>
              </a:ext>
            </a:extLst>
          </p:cNvPr>
          <p:cNvSpPr/>
          <p:nvPr/>
        </p:nvSpPr>
        <p:spPr>
          <a:xfrm>
            <a:off x="442865" y="5680896"/>
            <a:ext cx="4255248" cy="356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" name="Title 1">
            <a:extLst>
              <a:ext uri="{FF2B5EF4-FFF2-40B4-BE49-F238E27FC236}">
                <a16:creationId xmlns:a16="http://schemas.microsoft.com/office/drawing/2014/main" id="{A6658BF0-D09F-8C44-A092-A3BB78DAFBB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305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j-ea"/>
                <a:cs typeface="Gill Sans Light" panose="020B0302020104020203" pitchFamily="34" charset="-79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  2D-Gittins Index</a:t>
            </a:r>
            <a:r>
              <a:rPr lang="zh-Hans" altLang="en-US" dirty="0">
                <a:solidFill>
                  <a:schemeClr val="bg1"/>
                </a:solidFill>
              </a:rPr>
              <a:t> </a:t>
            </a:r>
            <a:r>
              <a:rPr lang="en-US" altLang="zh-Hans" dirty="0">
                <a:solidFill>
                  <a:schemeClr val="bg1"/>
                </a:solidFill>
              </a:rPr>
              <a:t>— Partial Information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36" name="Table 235">
            <a:extLst>
              <a:ext uri="{FF2B5EF4-FFF2-40B4-BE49-F238E27FC236}">
                <a16:creationId xmlns:a16="http://schemas.microsoft.com/office/drawing/2014/main" id="{F6F318CD-8232-6648-91F6-68DB0D68AF1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88319" y="2562448"/>
          <a:ext cx="486808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59">
                  <a:extLst>
                    <a:ext uri="{9D8B030D-6E8A-4147-A177-3AD203B41FA5}">
                      <a16:colId xmlns:a16="http://schemas.microsoft.com/office/drawing/2014/main" val="1782846688"/>
                    </a:ext>
                  </a:extLst>
                </a:gridCol>
                <a:gridCol w="1017157">
                  <a:extLst>
                    <a:ext uri="{9D8B030D-6E8A-4147-A177-3AD203B41FA5}">
                      <a16:colId xmlns:a16="http://schemas.microsoft.com/office/drawing/2014/main" val="1961944612"/>
                    </a:ext>
                  </a:extLst>
                </a:gridCol>
                <a:gridCol w="1037968">
                  <a:extLst>
                    <a:ext uri="{9D8B030D-6E8A-4147-A177-3AD203B41FA5}">
                      <a16:colId xmlns:a16="http://schemas.microsoft.com/office/drawing/2014/main" val="3121674106"/>
                    </a:ext>
                  </a:extLst>
                </a:gridCol>
                <a:gridCol w="1208643">
                  <a:extLst>
                    <a:ext uri="{9D8B030D-6E8A-4147-A177-3AD203B41FA5}">
                      <a16:colId xmlns:a16="http://schemas.microsoft.com/office/drawing/2014/main" val="108289371"/>
                    </a:ext>
                  </a:extLst>
                </a:gridCol>
                <a:gridCol w="1065860">
                  <a:extLst>
                    <a:ext uri="{9D8B030D-6E8A-4147-A177-3AD203B41FA5}">
                      <a16:colId xmlns:a16="http://schemas.microsoft.com/office/drawing/2014/main" val="3970994809"/>
                    </a:ext>
                  </a:extLst>
                </a:gridCol>
              </a:tblGrid>
              <a:tr h="33218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# of GPUs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Duration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Attained Service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Gittins 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621692"/>
                  </a:ext>
                </a:extLst>
              </a:tr>
              <a:tr h="2768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accent2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J</a:t>
                      </a:r>
                      <a:r>
                        <a:rPr lang="en-US" sz="1400" b="0" i="0" baseline="-25000" dirty="0">
                          <a:solidFill>
                            <a:schemeClr val="accent2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b="0" i="0" dirty="0">
                          <a:solidFill>
                            <a:schemeClr val="accent2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2</a:t>
                      </a:r>
                      <a:endParaRPr lang="en-US" sz="1400" b="0" i="0" dirty="0">
                        <a:solidFill>
                          <a:schemeClr val="accent2"/>
                        </a:solidFill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b="0" i="0" dirty="0">
                          <a:solidFill>
                            <a:schemeClr val="accent2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2</a:t>
                      </a:r>
                      <a:endParaRPr lang="en-US" sz="1400" b="0" i="0" dirty="0">
                        <a:solidFill>
                          <a:schemeClr val="accent2"/>
                        </a:solidFill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accent2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accent2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0.25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89604"/>
                  </a:ext>
                </a:extLst>
              </a:tr>
              <a:tr h="2768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J</a:t>
                      </a:r>
                      <a:r>
                        <a:rPr lang="en-US" sz="1400" b="0" i="0" baseline="-25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1</a:t>
                      </a:r>
                      <a:endParaRPr lang="en-US" sz="14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8</a:t>
                      </a:r>
                      <a:endParaRPr lang="en-US" sz="14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0.25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219738"/>
                  </a:ext>
                </a:extLst>
              </a:tr>
              <a:tr h="2768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J</a:t>
                      </a:r>
                      <a:r>
                        <a:rPr lang="en-US" sz="1400" b="0" i="0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2</a:t>
                      </a:r>
                      <a:endParaRPr lang="en-US" sz="1400" b="0" i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6</a:t>
                      </a:r>
                      <a:endParaRPr lang="en-US" sz="1400" b="0" i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0.25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380519"/>
                  </a:ext>
                </a:extLst>
              </a:tr>
            </a:tbl>
          </a:graphicData>
        </a:graphic>
      </p:graphicFrame>
      <p:graphicFrame>
        <p:nvGraphicFramePr>
          <p:cNvPr id="238" name="Table 237">
            <a:extLst>
              <a:ext uri="{FF2B5EF4-FFF2-40B4-BE49-F238E27FC236}">
                <a16:creationId xmlns:a16="http://schemas.microsoft.com/office/drawing/2014/main" id="{194CF76B-3259-6947-9E25-5A77F0E383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89769" y="2565629"/>
          <a:ext cx="486808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59">
                  <a:extLst>
                    <a:ext uri="{9D8B030D-6E8A-4147-A177-3AD203B41FA5}">
                      <a16:colId xmlns:a16="http://schemas.microsoft.com/office/drawing/2014/main" val="1782846688"/>
                    </a:ext>
                  </a:extLst>
                </a:gridCol>
                <a:gridCol w="1017157">
                  <a:extLst>
                    <a:ext uri="{9D8B030D-6E8A-4147-A177-3AD203B41FA5}">
                      <a16:colId xmlns:a16="http://schemas.microsoft.com/office/drawing/2014/main" val="1961944612"/>
                    </a:ext>
                  </a:extLst>
                </a:gridCol>
                <a:gridCol w="1037968">
                  <a:extLst>
                    <a:ext uri="{9D8B030D-6E8A-4147-A177-3AD203B41FA5}">
                      <a16:colId xmlns:a16="http://schemas.microsoft.com/office/drawing/2014/main" val="3121674106"/>
                    </a:ext>
                  </a:extLst>
                </a:gridCol>
                <a:gridCol w="1208643">
                  <a:extLst>
                    <a:ext uri="{9D8B030D-6E8A-4147-A177-3AD203B41FA5}">
                      <a16:colId xmlns:a16="http://schemas.microsoft.com/office/drawing/2014/main" val="108289371"/>
                    </a:ext>
                  </a:extLst>
                </a:gridCol>
                <a:gridCol w="1065860">
                  <a:extLst>
                    <a:ext uri="{9D8B030D-6E8A-4147-A177-3AD203B41FA5}">
                      <a16:colId xmlns:a16="http://schemas.microsoft.com/office/drawing/2014/main" val="3970994809"/>
                    </a:ext>
                  </a:extLst>
                </a:gridCol>
              </a:tblGrid>
              <a:tr h="35261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# of GPUs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Duration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Attained Service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Gittins 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621692"/>
                  </a:ext>
                </a:extLst>
              </a:tr>
              <a:tr h="2938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accent2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J</a:t>
                      </a:r>
                      <a:r>
                        <a:rPr lang="en-US" sz="1400" b="0" i="0" baseline="-25000" dirty="0">
                          <a:solidFill>
                            <a:schemeClr val="accent2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b="0" i="0" dirty="0">
                          <a:solidFill>
                            <a:schemeClr val="accent2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2</a:t>
                      </a:r>
                      <a:endParaRPr lang="en-US" sz="1400" b="0" i="0" dirty="0">
                        <a:solidFill>
                          <a:schemeClr val="accent2"/>
                        </a:solidFill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b="0" i="0" dirty="0">
                          <a:solidFill>
                            <a:schemeClr val="accent2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2</a:t>
                      </a:r>
                      <a:endParaRPr lang="en-US" sz="1400" b="0" i="0" dirty="0">
                        <a:solidFill>
                          <a:schemeClr val="accent2"/>
                        </a:solidFill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accent2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accent2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89604"/>
                  </a:ext>
                </a:extLst>
              </a:tr>
              <a:tr h="2938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J</a:t>
                      </a:r>
                      <a:r>
                        <a:rPr lang="en-US" sz="1400" b="0" i="0" baseline="-25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1</a:t>
                      </a:r>
                      <a:endParaRPr lang="en-US" sz="14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8</a:t>
                      </a:r>
                      <a:endParaRPr lang="en-US" sz="14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0.25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219738"/>
                  </a:ext>
                </a:extLst>
              </a:tr>
              <a:tr h="2938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J</a:t>
                      </a:r>
                      <a:r>
                        <a:rPr lang="en-US" sz="1400" b="0" i="0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2</a:t>
                      </a:r>
                      <a:endParaRPr lang="en-US" sz="1400" b="0" i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6</a:t>
                      </a:r>
                      <a:endParaRPr lang="en-US" sz="1400" b="0" i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0.25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380519"/>
                  </a:ext>
                </a:extLst>
              </a:tr>
            </a:tbl>
          </a:graphicData>
        </a:graphic>
      </p:graphicFrame>
      <p:graphicFrame>
        <p:nvGraphicFramePr>
          <p:cNvPr id="239" name="Table 238">
            <a:extLst>
              <a:ext uri="{FF2B5EF4-FFF2-40B4-BE49-F238E27FC236}">
                <a16:creationId xmlns:a16="http://schemas.microsoft.com/office/drawing/2014/main" id="{106D7E3C-F818-D14E-AA88-28A1E78A330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89769" y="2565629"/>
          <a:ext cx="486808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59">
                  <a:extLst>
                    <a:ext uri="{9D8B030D-6E8A-4147-A177-3AD203B41FA5}">
                      <a16:colId xmlns:a16="http://schemas.microsoft.com/office/drawing/2014/main" val="1782846688"/>
                    </a:ext>
                  </a:extLst>
                </a:gridCol>
                <a:gridCol w="1017157">
                  <a:extLst>
                    <a:ext uri="{9D8B030D-6E8A-4147-A177-3AD203B41FA5}">
                      <a16:colId xmlns:a16="http://schemas.microsoft.com/office/drawing/2014/main" val="1961944612"/>
                    </a:ext>
                  </a:extLst>
                </a:gridCol>
                <a:gridCol w="1037968">
                  <a:extLst>
                    <a:ext uri="{9D8B030D-6E8A-4147-A177-3AD203B41FA5}">
                      <a16:colId xmlns:a16="http://schemas.microsoft.com/office/drawing/2014/main" val="3121674106"/>
                    </a:ext>
                  </a:extLst>
                </a:gridCol>
                <a:gridCol w="1208643">
                  <a:extLst>
                    <a:ext uri="{9D8B030D-6E8A-4147-A177-3AD203B41FA5}">
                      <a16:colId xmlns:a16="http://schemas.microsoft.com/office/drawing/2014/main" val="108289371"/>
                    </a:ext>
                  </a:extLst>
                </a:gridCol>
                <a:gridCol w="1065860">
                  <a:extLst>
                    <a:ext uri="{9D8B030D-6E8A-4147-A177-3AD203B41FA5}">
                      <a16:colId xmlns:a16="http://schemas.microsoft.com/office/drawing/2014/main" val="3970994809"/>
                    </a:ext>
                  </a:extLst>
                </a:gridCol>
              </a:tblGrid>
              <a:tr h="26468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# of GPUs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Duration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Attained Service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Gittins 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621692"/>
                  </a:ext>
                </a:extLst>
              </a:tr>
              <a:tr h="220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accent2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J</a:t>
                      </a:r>
                      <a:r>
                        <a:rPr lang="en-US" sz="1400" b="0" i="0" baseline="-25000" dirty="0">
                          <a:solidFill>
                            <a:schemeClr val="accent2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b="0" i="0" dirty="0">
                          <a:solidFill>
                            <a:schemeClr val="accent2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2</a:t>
                      </a:r>
                      <a:endParaRPr lang="en-US" sz="1400" b="0" i="0" dirty="0">
                        <a:solidFill>
                          <a:schemeClr val="accent2"/>
                        </a:solidFill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b="0" i="0" dirty="0">
                          <a:solidFill>
                            <a:schemeClr val="accent2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2</a:t>
                      </a:r>
                      <a:endParaRPr lang="en-US" sz="1400" b="0" i="0" dirty="0">
                        <a:solidFill>
                          <a:schemeClr val="accent2"/>
                        </a:solidFill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accent2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accent2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89604"/>
                  </a:ext>
                </a:extLst>
              </a:tr>
              <a:tr h="220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J</a:t>
                      </a:r>
                      <a:r>
                        <a:rPr lang="en-US" sz="1400" b="0" i="0" baseline="-25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1</a:t>
                      </a:r>
                      <a:endParaRPr lang="en-US" sz="14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8</a:t>
                      </a:r>
                      <a:endParaRPr lang="en-US" sz="14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219738"/>
                  </a:ext>
                </a:extLst>
              </a:tr>
              <a:tr h="220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J</a:t>
                      </a:r>
                      <a:r>
                        <a:rPr lang="en-US" sz="1400" b="0" i="0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2</a:t>
                      </a:r>
                      <a:endParaRPr lang="en-US" sz="1400" b="0" i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6</a:t>
                      </a:r>
                      <a:endParaRPr lang="en-US" sz="1400" b="0" i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0.25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380519"/>
                  </a:ext>
                </a:extLst>
              </a:tr>
            </a:tbl>
          </a:graphicData>
        </a:graphic>
      </p:graphicFrame>
      <p:graphicFrame>
        <p:nvGraphicFramePr>
          <p:cNvPr id="240" name="Table 239">
            <a:extLst>
              <a:ext uri="{FF2B5EF4-FFF2-40B4-BE49-F238E27FC236}">
                <a16:creationId xmlns:a16="http://schemas.microsoft.com/office/drawing/2014/main" id="{AB71FF0A-3FAC-5A4D-98C8-F0C4AF39A26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90862" y="2565629"/>
          <a:ext cx="486808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59">
                  <a:extLst>
                    <a:ext uri="{9D8B030D-6E8A-4147-A177-3AD203B41FA5}">
                      <a16:colId xmlns:a16="http://schemas.microsoft.com/office/drawing/2014/main" val="1782846688"/>
                    </a:ext>
                  </a:extLst>
                </a:gridCol>
                <a:gridCol w="1017157">
                  <a:extLst>
                    <a:ext uri="{9D8B030D-6E8A-4147-A177-3AD203B41FA5}">
                      <a16:colId xmlns:a16="http://schemas.microsoft.com/office/drawing/2014/main" val="1961944612"/>
                    </a:ext>
                  </a:extLst>
                </a:gridCol>
                <a:gridCol w="1037968">
                  <a:extLst>
                    <a:ext uri="{9D8B030D-6E8A-4147-A177-3AD203B41FA5}">
                      <a16:colId xmlns:a16="http://schemas.microsoft.com/office/drawing/2014/main" val="3121674106"/>
                    </a:ext>
                  </a:extLst>
                </a:gridCol>
                <a:gridCol w="1208643">
                  <a:extLst>
                    <a:ext uri="{9D8B030D-6E8A-4147-A177-3AD203B41FA5}">
                      <a16:colId xmlns:a16="http://schemas.microsoft.com/office/drawing/2014/main" val="108289371"/>
                    </a:ext>
                  </a:extLst>
                </a:gridCol>
                <a:gridCol w="1065860">
                  <a:extLst>
                    <a:ext uri="{9D8B030D-6E8A-4147-A177-3AD203B41FA5}">
                      <a16:colId xmlns:a16="http://schemas.microsoft.com/office/drawing/2014/main" val="3970994809"/>
                    </a:ext>
                  </a:extLst>
                </a:gridCol>
              </a:tblGrid>
              <a:tr h="2856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# of GPUs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Duration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Attained Service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Gittins 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621692"/>
                  </a:ext>
                </a:extLst>
              </a:tr>
              <a:tr h="238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accent2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J</a:t>
                      </a:r>
                      <a:r>
                        <a:rPr lang="en-US" sz="1400" b="0" i="0" baseline="-25000" dirty="0">
                          <a:solidFill>
                            <a:schemeClr val="accent2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b="0" i="0" dirty="0">
                          <a:solidFill>
                            <a:schemeClr val="accent2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2</a:t>
                      </a:r>
                      <a:endParaRPr lang="en-US" sz="1400" b="0" i="0" dirty="0">
                        <a:solidFill>
                          <a:schemeClr val="accent2"/>
                        </a:solidFill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b="0" i="0" dirty="0">
                          <a:solidFill>
                            <a:schemeClr val="accent2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2</a:t>
                      </a:r>
                      <a:endParaRPr lang="en-US" sz="1400" b="0" i="0" dirty="0">
                        <a:solidFill>
                          <a:schemeClr val="accent2"/>
                        </a:solidFill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accent2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accent2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89604"/>
                  </a:ext>
                </a:extLst>
              </a:tr>
              <a:tr h="238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J</a:t>
                      </a:r>
                      <a:r>
                        <a:rPr lang="en-US" sz="1400" b="0" i="0" baseline="-25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1</a:t>
                      </a:r>
                      <a:endParaRPr lang="en-US" sz="14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8</a:t>
                      </a:r>
                      <a:endParaRPr lang="en-US" sz="14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219738"/>
                  </a:ext>
                </a:extLst>
              </a:tr>
              <a:tr h="238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J</a:t>
                      </a:r>
                      <a:r>
                        <a:rPr lang="en-US" sz="1400" b="0" i="0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2</a:t>
                      </a:r>
                      <a:endParaRPr lang="en-US" sz="1400" b="0" i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6</a:t>
                      </a:r>
                      <a:endParaRPr lang="en-US" sz="1400" b="0" i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380519"/>
                  </a:ext>
                </a:extLst>
              </a:tr>
            </a:tbl>
          </a:graphicData>
        </a:graphic>
      </p:graphicFrame>
      <p:graphicFrame>
        <p:nvGraphicFramePr>
          <p:cNvPr id="241" name="Table 240">
            <a:extLst>
              <a:ext uri="{FF2B5EF4-FFF2-40B4-BE49-F238E27FC236}">
                <a16:creationId xmlns:a16="http://schemas.microsoft.com/office/drawing/2014/main" id="{F262597C-2DCD-BD48-9509-7B4D848F2E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89769" y="2565629"/>
          <a:ext cx="486808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59">
                  <a:extLst>
                    <a:ext uri="{9D8B030D-6E8A-4147-A177-3AD203B41FA5}">
                      <a16:colId xmlns:a16="http://schemas.microsoft.com/office/drawing/2014/main" val="1782846688"/>
                    </a:ext>
                  </a:extLst>
                </a:gridCol>
                <a:gridCol w="1017157">
                  <a:extLst>
                    <a:ext uri="{9D8B030D-6E8A-4147-A177-3AD203B41FA5}">
                      <a16:colId xmlns:a16="http://schemas.microsoft.com/office/drawing/2014/main" val="1961944612"/>
                    </a:ext>
                  </a:extLst>
                </a:gridCol>
                <a:gridCol w="1037968">
                  <a:extLst>
                    <a:ext uri="{9D8B030D-6E8A-4147-A177-3AD203B41FA5}">
                      <a16:colId xmlns:a16="http://schemas.microsoft.com/office/drawing/2014/main" val="3121674106"/>
                    </a:ext>
                  </a:extLst>
                </a:gridCol>
                <a:gridCol w="1208643">
                  <a:extLst>
                    <a:ext uri="{9D8B030D-6E8A-4147-A177-3AD203B41FA5}">
                      <a16:colId xmlns:a16="http://schemas.microsoft.com/office/drawing/2014/main" val="108289371"/>
                    </a:ext>
                  </a:extLst>
                </a:gridCol>
                <a:gridCol w="1065860">
                  <a:extLst>
                    <a:ext uri="{9D8B030D-6E8A-4147-A177-3AD203B41FA5}">
                      <a16:colId xmlns:a16="http://schemas.microsoft.com/office/drawing/2014/main" val="3970994809"/>
                    </a:ext>
                  </a:extLst>
                </a:gridCol>
              </a:tblGrid>
              <a:tr h="26468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# of GPUs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Duration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Attained Service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Gittins 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621692"/>
                  </a:ext>
                </a:extLst>
              </a:tr>
              <a:tr h="220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accent2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J</a:t>
                      </a:r>
                      <a:r>
                        <a:rPr lang="en-US" sz="1400" b="0" i="0" baseline="-25000" dirty="0">
                          <a:solidFill>
                            <a:schemeClr val="accent2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b="0" i="0" dirty="0">
                          <a:solidFill>
                            <a:schemeClr val="accent2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2</a:t>
                      </a:r>
                      <a:endParaRPr lang="en-US" sz="1400" b="0" i="0" dirty="0">
                        <a:solidFill>
                          <a:schemeClr val="accent2"/>
                        </a:solidFill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b="0" i="0" dirty="0">
                          <a:solidFill>
                            <a:schemeClr val="accent2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2</a:t>
                      </a:r>
                      <a:endParaRPr lang="en-US" sz="1400" b="0" i="0" dirty="0">
                        <a:solidFill>
                          <a:schemeClr val="accent2"/>
                        </a:solidFill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accent2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accent2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89604"/>
                  </a:ext>
                </a:extLst>
              </a:tr>
              <a:tr h="220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J</a:t>
                      </a:r>
                      <a:r>
                        <a:rPr lang="en-US" sz="1400" b="0" i="0" baseline="-25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1</a:t>
                      </a:r>
                      <a:endParaRPr lang="en-US" sz="14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8</a:t>
                      </a:r>
                      <a:endParaRPr lang="en-US" sz="14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0.125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219738"/>
                  </a:ext>
                </a:extLst>
              </a:tr>
              <a:tr h="220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J</a:t>
                      </a:r>
                      <a:r>
                        <a:rPr lang="en-US" sz="1400" b="0" i="0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2</a:t>
                      </a:r>
                      <a:endParaRPr lang="en-US" sz="1400" b="0" i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6</a:t>
                      </a:r>
                      <a:endParaRPr lang="en-US" sz="1400" b="0" i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380519"/>
                  </a:ext>
                </a:extLst>
              </a:tr>
            </a:tbl>
          </a:graphicData>
        </a:graphic>
      </p:graphicFrame>
      <p:graphicFrame>
        <p:nvGraphicFramePr>
          <p:cNvPr id="242" name="Table 241">
            <a:extLst>
              <a:ext uri="{FF2B5EF4-FFF2-40B4-BE49-F238E27FC236}">
                <a16:creationId xmlns:a16="http://schemas.microsoft.com/office/drawing/2014/main" id="{DF67BCE4-E372-AD4E-A734-853C67A749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89850" y="2565629"/>
          <a:ext cx="486808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59">
                  <a:extLst>
                    <a:ext uri="{9D8B030D-6E8A-4147-A177-3AD203B41FA5}">
                      <a16:colId xmlns:a16="http://schemas.microsoft.com/office/drawing/2014/main" val="1782846688"/>
                    </a:ext>
                  </a:extLst>
                </a:gridCol>
                <a:gridCol w="1017157">
                  <a:extLst>
                    <a:ext uri="{9D8B030D-6E8A-4147-A177-3AD203B41FA5}">
                      <a16:colId xmlns:a16="http://schemas.microsoft.com/office/drawing/2014/main" val="1961944612"/>
                    </a:ext>
                  </a:extLst>
                </a:gridCol>
                <a:gridCol w="1037968">
                  <a:extLst>
                    <a:ext uri="{9D8B030D-6E8A-4147-A177-3AD203B41FA5}">
                      <a16:colId xmlns:a16="http://schemas.microsoft.com/office/drawing/2014/main" val="3121674106"/>
                    </a:ext>
                  </a:extLst>
                </a:gridCol>
                <a:gridCol w="1208643">
                  <a:extLst>
                    <a:ext uri="{9D8B030D-6E8A-4147-A177-3AD203B41FA5}">
                      <a16:colId xmlns:a16="http://schemas.microsoft.com/office/drawing/2014/main" val="108289371"/>
                    </a:ext>
                  </a:extLst>
                </a:gridCol>
                <a:gridCol w="1065860">
                  <a:extLst>
                    <a:ext uri="{9D8B030D-6E8A-4147-A177-3AD203B41FA5}">
                      <a16:colId xmlns:a16="http://schemas.microsoft.com/office/drawing/2014/main" val="3970994809"/>
                    </a:ext>
                  </a:extLst>
                </a:gridCol>
              </a:tblGrid>
              <a:tr h="29685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# of GPUs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Duration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Attained Service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Gittins 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621692"/>
                  </a:ext>
                </a:extLst>
              </a:tr>
              <a:tr h="2473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accent2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J</a:t>
                      </a:r>
                      <a:r>
                        <a:rPr lang="en-US" sz="1400" b="0" i="0" baseline="-25000" dirty="0">
                          <a:solidFill>
                            <a:schemeClr val="accent2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b="0" i="0" dirty="0">
                          <a:solidFill>
                            <a:schemeClr val="accent2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2</a:t>
                      </a:r>
                      <a:endParaRPr lang="en-US" sz="1400" b="0" i="0" dirty="0">
                        <a:solidFill>
                          <a:schemeClr val="accent2"/>
                        </a:solidFill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b="0" i="0" dirty="0">
                          <a:solidFill>
                            <a:schemeClr val="accent2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2</a:t>
                      </a:r>
                      <a:endParaRPr lang="en-US" sz="1400" b="0" i="0" dirty="0">
                        <a:solidFill>
                          <a:schemeClr val="accent2"/>
                        </a:solidFill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accent2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accent2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89604"/>
                  </a:ext>
                </a:extLst>
              </a:tr>
              <a:tr h="2473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J</a:t>
                      </a:r>
                      <a:r>
                        <a:rPr lang="en-US" sz="1400" b="0" i="0" baseline="-25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1</a:t>
                      </a:r>
                      <a:endParaRPr lang="en-US" sz="14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8</a:t>
                      </a:r>
                      <a:endParaRPr lang="en-US" sz="14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0.125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219738"/>
                  </a:ext>
                </a:extLst>
              </a:tr>
              <a:tr h="2473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J</a:t>
                      </a:r>
                      <a:r>
                        <a:rPr lang="en-US" sz="1400" b="0" i="0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2</a:t>
                      </a:r>
                      <a:endParaRPr lang="en-US" sz="1400" b="0" i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6</a:t>
                      </a:r>
                      <a:endParaRPr lang="en-US" sz="1400" b="0" i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380519"/>
                  </a:ext>
                </a:extLst>
              </a:tr>
            </a:tbl>
          </a:graphicData>
        </a:graphic>
      </p:graphicFrame>
      <p:sp>
        <p:nvSpPr>
          <p:cNvPr id="243" name="Rectangle 242">
            <a:extLst>
              <a:ext uri="{FF2B5EF4-FFF2-40B4-BE49-F238E27FC236}">
                <a16:creationId xmlns:a16="http://schemas.microsoft.com/office/drawing/2014/main" id="{63EE8D7A-0E51-9F4E-93F3-4BFAA4A0E21B}"/>
              </a:ext>
            </a:extLst>
          </p:cNvPr>
          <p:cNvSpPr/>
          <p:nvPr/>
        </p:nvSpPr>
        <p:spPr>
          <a:xfrm>
            <a:off x="4465529" y="2479628"/>
            <a:ext cx="1203436" cy="1415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26C82CE-1FE4-B649-B3E8-0CCF67B3218E}"/>
              </a:ext>
            </a:extLst>
          </p:cNvPr>
          <p:cNvSpPr/>
          <p:nvPr/>
        </p:nvSpPr>
        <p:spPr>
          <a:xfrm>
            <a:off x="5662074" y="2466095"/>
            <a:ext cx="1275641" cy="1448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12DC12CC-CAFD-4A45-85FC-519A35DD9D4A}"/>
              </a:ext>
            </a:extLst>
          </p:cNvPr>
          <p:cNvSpPr/>
          <p:nvPr/>
        </p:nvSpPr>
        <p:spPr>
          <a:xfrm>
            <a:off x="3460383" y="2945530"/>
            <a:ext cx="1015904" cy="1006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55FC2B02-CB02-E94C-A85B-F4AB66B28475}"/>
              </a:ext>
            </a:extLst>
          </p:cNvPr>
          <p:cNvSpPr txBox="1"/>
          <p:nvPr/>
        </p:nvSpPr>
        <p:spPr>
          <a:xfrm>
            <a:off x="3509120" y="3209198"/>
            <a:ext cx="940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(4,</a:t>
            </a:r>
            <a:r>
              <a:rPr lang="zh-Han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</a:t>
            </a:r>
            <a:r>
              <a:rPr lang="en-US" altLang="zh-Hans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8,12)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093B4EDB-A021-C447-8805-E0CA44DA629B}"/>
              </a:ext>
            </a:extLst>
          </p:cNvPr>
          <p:cNvSpPr/>
          <p:nvPr/>
        </p:nvSpPr>
        <p:spPr>
          <a:xfrm>
            <a:off x="1910846" y="4908969"/>
            <a:ext cx="290968" cy="5622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70D07A9B-9196-C64E-AC6A-AAE9A78D5F2A}"/>
              </a:ext>
            </a:extLst>
          </p:cNvPr>
          <p:cNvSpPr/>
          <p:nvPr/>
        </p:nvSpPr>
        <p:spPr>
          <a:xfrm>
            <a:off x="2497689" y="5204261"/>
            <a:ext cx="1186077" cy="274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E964BC47-306E-CC41-A734-BAAC4B8165DF}"/>
              </a:ext>
            </a:extLst>
          </p:cNvPr>
          <p:cNvSpPr/>
          <p:nvPr/>
        </p:nvSpPr>
        <p:spPr>
          <a:xfrm>
            <a:off x="3696569" y="4930099"/>
            <a:ext cx="584097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7DCBAA0D-92F8-4740-9FBE-99AEAD05C66F}"/>
              </a:ext>
            </a:extLst>
          </p:cNvPr>
          <p:cNvSpPr/>
          <p:nvPr/>
        </p:nvSpPr>
        <p:spPr>
          <a:xfrm>
            <a:off x="4292782" y="5201539"/>
            <a:ext cx="1199567" cy="274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A1D99ABE-063D-3647-8826-F1E56910D57F}"/>
              </a:ext>
            </a:extLst>
          </p:cNvPr>
          <p:cNvSpPr/>
          <p:nvPr/>
        </p:nvSpPr>
        <p:spPr>
          <a:xfrm>
            <a:off x="5507286" y="4926844"/>
            <a:ext cx="1176856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67D6B5B1-C3CA-1C45-AAC3-BD1DE3FCEB18}"/>
              </a:ext>
            </a:extLst>
          </p:cNvPr>
          <p:cNvGrpSpPr/>
          <p:nvPr/>
        </p:nvGrpSpPr>
        <p:grpSpPr>
          <a:xfrm>
            <a:off x="2245426" y="4579471"/>
            <a:ext cx="565219" cy="900526"/>
            <a:chOff x="2361307" y="666555"/>
            <a:chExt cx="565219" cy="900526"/>
          </a:xfrm>
        </p:grpSpPr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53F5548F-320E-6D47-8824-DC5016B37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4263" y="879968"/>
              <a:ext cx="0" cy="68711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8B6A5E7E-BFE2-DB4E-9D07-77D6620A792D}"/>
                </a:ext>
              </a:extLst>
            </p:cNvPr>
            <p:cNvSpPr txBox="1"/>
            <p:nvPr/>
          </p:nvSpPr>
          <p:spPr>
            <a:xfrm>
              <a:off x="2361307" y="666555"/>
              <a:ext cx="565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J</a:t>
              </a:r>
              <a:r>
                <a:rPr lang="en-US" sz="1200" baseline="-250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1</a:t>
              </a:r>
              <a:r>
                <a:rPr lang="en-US" sz="12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 end</a:t>
              </a:r>
              <a:endParaRPr lang="en-US" sz="1200" baseline="-25000" dirty="0"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1064339-4F47-2F40-83FA-7D92D64BBF92}"/>
              </a:ext>
            </a:extLst>
          </p:cNvPr>
          <p:cNvGrpSpPr/>
          <p:nvPr/>
        </p:nvGrpSpPr>
        <p:grpSpPr>
          <a:xfrm>
            <a:off x="5255873" y="4583588"/>
            <a:ext cx="546945" cy="900526"/>
            <a:chOff x="2361307" y="666555"/>
            <a:chExt cx="546945" cy="900526"/>
          </a:xfrm>
        </p:grpSpPr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2E980673-1727-D442-9516-DE96752B4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4263" y="879968"/>
              <a:ext cx="0" cy="68711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6F286AC4-6309-9B40-A169-501F28D5D12A}"/>
                </a:ext>
              </a:extLst>
            </p:cNvPr>
            <p:cNvSpPr txBox="1"/>
            <p:nvPr/>
          </p:nvSpPr>
          <p:spPr>
            <a:xfrm>
              <a:off x="2361307" y="666555"/>
              <a:ext cx="5469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J</a:t>
              </a:r>
              <a:r>
                <a:rPr lang="en-US" altLang="zh-Hans" sz="1200" baseline="-250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2</a:t>
              </a:r>
              <a:r>
                <a:rPr lang="en-US" sz="12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 end</a:t>
              </a:r>
              <a:endParaRPr lang="en-US" sz="1200" baseline="-25000" dirty="0"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C8156677-B8EF-4C4F-917C-A2155F8B079B}"/>
              </a:ext>
            </a:extLst>
          </p:cNvPr>
          <p:cNvGrpSpPr/>
          <p:nvPr/>
        </p:nvGrpSpPr>
        <p:grpSpPr>
          <a:xfrm>
            <a:off x="6448671" y="4579356"/>
            <a:ext cx="546945" cy="900526"/>
            <a:chOff x="2361307" y="666555"/>
            <a:chExt cx="546945" cy="900526"/>
          </a:xfrm>
        </p:grpSpPr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B446F18F-6F96-CD49-A8C8-06BD644EA1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4263" y="879968"/>
              <a:ext cx="0" cy="68711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07E6AAD7-7A83-2245-B550-0693AF2918D1}"/>
                </a:ext>
              </a:extLst>
            </p:cNvPr>
            <p:cNvSpPr txBox="1"/>
            <p:nvPr/>
          </p:nvSpPr>
          <p:spPr>
            <a:xfrm>
              <a:off x="2361307" y="666555"/>
              <a:ext cx="5469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J</a:t>
              </a:r>
              <a:r>
                <a:rPr lang="en-US" altLang="zh-Hans" sz="1200" baseline="-250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3</a:t>
              </a:r>
              <a:r>
                <a:rPr lang="en-US" sz="12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 end</a:t>
              </a:r>
              <a:endParaRPr lang="en-US" sz="1200" baseline="-25000" dirty="0"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6C1C3B8-75C6-CB4E-AEA2-4C544D2E7509}"/>
              </a:ext>
            </a:extLst>
          </p:cNvPr>
          <p:cNvGrpSpPr/>
          <p:nvPr/>
        </p:nvGrpSpPr>
        <p:grpSpPr>
          <a:xfrm>
            <a:off x="1566444" y="4560945"/>
            <a:ext cx="5820498" cy="1399736"/>
            <a:chOff x="5400614" y="3424088"/>
            <a:chExt cx="5820498" cy="1399736"/>
          </a:xfrm>
        </p:grpSpPr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5775379B-221F-4A45-B173-CD30ED53F292}"/>
                </a:ext>
              </a:extLst>
            </p:cNvPr>
            <p:cNvGrpSpPr/>
            <p:nvPr/>
          </p:nvGrpSpPr>
          <p:grpSpPr>
            <a:xfrm>
              <a:off x="5400614" y="3424088"/>
              <a:ext cx="5820498" cy="1235559"/>
              <a:chOff x="1305814" y="1177925"/>
              <a:chExt cx="5820498" cy="1235559"/>
            </a:xfrm>
          </p:grpSpPr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A9B930EC-9300-2946-992D-EA633722AD0F}"/>
                  </a:ext>
                </a:extLst>
              </p:cNvPr>
              <p:cNvSpPr txBox="1"/>
              <p:nvPr/>
            </p:nvSpPr>
            <p:spPr>
              <a:xfrm>
                <a:off x="6659311" y="2152186"/>
                <a:ext cx="467001" cy="246221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defTabSz="914400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Gill Sans" panose="020B0502020104020203" pitchFamily="34" charset="-79"/>
                    <a:cs typeface="Gill Sans" panose="020B0502020104020203" pitchFamily="34" charset="-79"/>
                  </a:rPr>
                  <a:t>Time</a:t>
                </a:r>
              </a:p>
            </p:txBody>
          </p:sp>
          <p:cxnSp>
            <p:nvCxnSpPr>
              <p:cNvPr id="250" name="Straight Arrow Connector 249">
                <a:extLst>
                  <a:ext uri="{FF2B5EF4-FFF2-40B4-BE49-F238E27FC236}">
                    <a16:creationId xmlns:a16="http://schemas.microsoft.com/office/drawing/2014/main" id="{347ABF63-D618-734A-8077-C6E43506F7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4072" y="2107884"/>
                <a:ext cx="5322828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arrow"/>
              </a:ln>
              <a:effectLst/>
            </p:spPr>
          </p:cxnSp>
          <p:cxnSp>
            <p:nvCxnSpPr>
              <p:cNvPr id="251" name="Straight Arrow Connector 250">
                <a:extLst>
                  <a:ext uri="{FF2B5EF4-FFF2-40B4-BE49-F238E27FC236}">
                    <a16:creationId xmlns:a16="http://schemas.microsoft.com/office/drawing/2014/main" id="{643EC21D-71C3-1B4A-8763-1B797F1945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32385" y="1177925"/>
                <a:ext cx="0" cy="943296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arrow"/>
              </a:ln>
              <a:effectLst/>
            </p:spPr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12E198A9-A7B3-AB4B-BEDB-BFAB3DADCA17}"/>
                  </a:ext>
                </a:extLst>
              </p:cNvPr>
              <p:cNvCxnSpPr/>
              <p:nvPr/>
            </p:nvCxnSpPr>
            <p:spPr>
              <a:xfrm>
                <a:off x="1548759" y="1813880"/>
                <a:ext cx="914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DF1C1970-B603-CA46-8AC1-B501AE3C5521}"/>
                  </a:ext>
                </a:extLst>
              </p:cNvPr>
              <p:cNvCxnSpPr/>
              <p:nvPr/>
            </p:nvCxnSpPr>
            <p:spPr>
              <a:xfrm>
                <a:off x="1545336" y="1525368"/>
                <a:ext cx="914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55D569A-AB41-D246-8D64-D0F570383F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4743" y="2093976"/>
                <a:ext cx="0" cy="73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A2E2EF80-FBCA-D040-9890-7C90420FA3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8342" y="2093976"/>
                <a:ext cx="0" cy="73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25753B97-D47A-F14B-ABC4-66B9D2E08AC3}"/>
                  </a:ext>
                </a:extLst>
              </p:cNvPr>
              <p:cNvSpPr txBox="1"/>
              <p:nvPr/>
            </p:nvSpPr>
            <p:spPr>
              <a:xfrm>
                <a:off x="1797857" y="2121408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en-US" sz="1200" b="1" dirty="0">
                    <a:solidFill>
                      <a:prstClr val="black"/>
                    </a:solidFill>
                    <a:latin typeface="Gill Sans MT" panose="020B0502020104020203" pitchFamily="34" charset="77"/>
                    <a:cs typeface="Times"/>
                  </a:rPr>
                  <a:t>1</a:t>
                </a:r>
                <a:endParaRPr lang="en-US" sz="1200" b="1" baseline="-25000" dirty="0">
                  <a:solidFill>
                    <a:prstClr val="black"/>
                  </a:solidFill>
                  <a:latin typeface="Gill Sans MT" panose="020B0502020104020203" pitchFamily="34" charset="77"/>
                  <a:cs typeface="Times"/>
                </a:endParaRPr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19D7110D-A0F8-1943-BDC9-EA687D8201DE}"/>
                  </a:ext>
                </a:extLst>
              </p:cNvPr>
              <p:cNvSpPr txBox="1"/>
              <p:nvPr/>
            </p:nvSpPr>
            <p:spPr>
              <a:xfrm>
                <a:off x="2099127" y="2121408"/>
                <a:ext cx="2616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1200" dirty="0">
                    <a:solidFill>
                      <a:prstClr val="black"/>
                    </a:solidFill>
                    <a:latin typeface="Gill Sans" panose="020B0502020104020203" pitchFamily="34" charset="-79"/>
                    <a:cs typeface="Gill Sans" panose="020B0502020104020203" pitchFamily="34" charset="-79"/>
                  </a:rPr>
                  <a:t>2</a:t>
                </a:r>
                <a:endParaRPr lang="en-US" sz="1200" baseline="-250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5B219257-092C-AE41-B4B3-029288CCAB3C}"/>
                  </a:ext>
                </a:extLst>
              </p:cNvPr>
              <p:cNvSpPr txBox="1"/>
              <p:nvPr/>
            </p:nvSpPr>
            <p:spPr>
              <a:xfrm>
                <a:off x="2395145" y="2121408"/>
                <a:ext cx="2616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1200" dirty="0">
                    <a:solidFill>
                      <a:prstClr val="black"/>
                    </a:solidFill>
                    <a:latin typeface="Gill Sans" panose="020B0502020104020203" pitchFamily="34" charset="-79"/>
                    <a:cs typeface="Gill Sans" panose="020B0502020104020203" pitchFamily="34" charset="-79"/>
                  </a:rPr>
                  <a:t>3</a:t>
                </a:r>
                <a:endParaRPr lang="en-US" sz="1200" baseline="-250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endParaRP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15A8A04-A722-FD42-9203-A14A429168EE}"/>
                  </a:ext>
                </a:extLst>
              </p:cNvPr>
              <p:cNvSpPr txBox="1"/>
              <p:nvPr/>
            </p:nvSpPr>
            <p:spPr>
              <a:xfrm>
                <a:off x="2690807" y="2121408"/>
                <a:ext cx="2616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1200" dirty="0">
                    <a:solidFill>
                      <a:prstClr val="black"/>
                    </a:solidFill>
                    <a:latin typeface="Gill Sans" panose="020B0502020104020203" pitchFamily="34" charset="-79"/>
                    <a:cs typeface="Gill Sans" panose="020B0502020104020203" pitchFamily="34" charset="-79"/>
                  </a:rPr>
                  <a:t>4</a:t>
                </a:r>
                <a:endParaRPr lang="en-US" sz="1200" baseline="-250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622D430D-85B2-1048-BD44-9E697E524EE7}"/>
                  </a:ext>
                </a:extLst>
              </p:cNvPr>
              <p:cNvSpPr txBox="1"/>
              <p:nvPr/>
            </p:nvSpPr>
            <p:spPr>
              <a:xfrm>
                <a:off x="3014177" y="2121408"/>
                <a:ext cx="2616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1200" dirty="0">
                    <a:solidFill>
                      <a:prstClr val="black"/>
                    </a:solidFill>
                    <a:latin typeface="Gill Sans" panose="020B0502020104020203" pitchFamily="34" charset="-79"/>
                    <a:cs typeface="Gill Sans" panose="020B0502020104020203" pitchFamily="34" charset="-79"/>
                  </a:rPr>
                  <a:t>5</a:t>
                </a:r>
                <a:endParaRPr lang="en-US" sz="1200" baseline="-250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endParaRPr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D6B7AFE3-B067-DB42-8B0B-856D0E4DEF70}"/>
                  </a:ext>
                </a:extLst>
              </p:cNvPr>
              <p:cNvSpPr txBox="1"/>
              <p:nvPr/>
            </p:nvSpPr>
            <p:spPr>
              <a:xfrm>
                <a:off x="3301003" y="2136485"/>
                <a:ext cx="2616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1200" dirty="0">
                    <a:solidFill>
                      <a:prstClr val="black"/>
                    </a:solidFill>
                    <a:latin typeface="Gill Sans" panose="020B0502020104020203" pitchFamily="34" charset="-79"/>
                    <a:cs typeface="Gill Sans" panose="020B0502020104020203" pitchFamily="34" charset="-79"/>
                  </a:rPr>
                  <a:t>6</a:t>
                </a:r>
                <a:endParaRPr lang="en-US" sz="1200" baseline="-250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9599E7A-924E-7646-B584-A44C686F1AB0}"/>
                  </a:ext>
                </a:extLst>
              </p:cNvPr>
              <p:cNvSpPr txBox="1"/>
              <p:nvPr/>
            </p:nvSpPr>
            <p:spPr>
              <a:xfrm>
                <a:off x="3603727" y="2121408"/>
                <a:ext cx="2616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1200" dirty="0">
                    <a:solidFill>
                      <a:prstClr val="black"/>
                    </a:solidFill>
                    <a:latin typeface="Gill Sans" panose="020B0502020104020203" pitchFamily="34" charset="-79"/>
                    <a:cs typeface="Gill Sans" panose="020B0502020104020203" pitchFamily="34" charset="-79"/>
                  </a:rPr>
                  <a:t>7</a:t>
                </a:r>
                <a:endParaRPr lang="en-US" sz="1200" baseline="-250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endParaRPr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C6EE2097-3073-BD49-BE62-76CA12B84182}"/>
                  </a:ext>
                </a:extLst>
              </p:cNvPr>
              <p:cNvSpPr txBox="1"/>
              <p:nvPr/>
            </p:nvSpPr>
            <p:spPr>
              <a:xfrm>
                <a:off x="3902230" y="2121408"/>
                <a:ext cx="2616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1200" dirty="0">
                    <a:solidFill>
                      <a:prstClr val="black"/>
                    </a:solidFill>
                    <a:latin typeface="Gill Sans" panose="020B0502020104020203" pitchFamily="34" charset="-79"/>
                    <a:cs typeface="Gill Sans" panose="020B0502020104020203" pitchFamily="34" charset="-79"/>
                  </a:rPr>
                  <a:t>8</a:t>
                </a:r>
                <a:endParaRPr lang="en-US" sz="1200" baseline="-250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endParaRPr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37ED32C4-A9EA-F943-8FD5-E4631D0FE93A}"/>
                  </a:ext>
                </a:extLst>
              </p:cNvPr>
              <p:cNvSpPr txBox="1"/>
              <p:nvPr/>
            </p:nvSpPr>
            <p:spPr>
              <a:xfrm>
                <a:off x="4209315" y="2121408"/>
                <a:ext cx="2616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1200" dirty="0">
                    <a:solidFill>
                      <a:prstClr val="black"/>
                    </a:solidFill>
                    <a:latin typeface="Gill Sans" panose="020B0502020104020203" pitchFamily="34" charset="-79"/>
                    <a:cs typeface="Gill Sans" panose="020B0502020104020203" pitchFamily="34" charset="-79"/>
                  </a:rPr>
                  <a:t>9</a:t>
                </a:r>
                <a:endParaRPr lang="en-US" sz="1200" baseline="-250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endParaRPr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4633B240-C3F2-114B-9385-B01ED687AE6B}"/>
                  </a:ext>
                </a:extLst>
              </p:cNvPr>
              <p:cNvSpPr txBox="1"/>
              <p:nvPr/>
            </p:nvSpPr>
            <p:spPr>
              <a:xfrm>
                <a:off x="4461980" y="2121408"/>
                <a:ext cx="3385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1200" dirty="0">
                    <a:solidFill>
                      <a:prstClr val="black"/>
                    </a:solidFill>
                    <a:latin typeface="Gill Sans" panose="020B0502020104020203" pitchFamily="34" charset="-79"/>
                    <a:cs typeface="Gill Sans" panose="020B0502020104020203" pitchFamily="34" charset="-79"/>
                  </a:rPr>
                  <a:t>10</a:t>
                </a:r>
                <a:endParaRPr lang="en-US" sz="1200" baseline="-250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endParaRPr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26218CE6-01F8-5543-BC11-7EB9B2CFFDE2}"/>
                  </a:ext>
                </a:extLst>
              </p:cNvPr>
              <p:cNvSpPr txBox="1"/>
              <p:nvPr/>
            </p:nvSpPr>
            <p:spPr>
              <a:xfrm>
                <a:off x="4776570" y="2121408"/>
                <a:ext cx="3385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1200" dirty="0">
                    <a:solidFill>
                      <a:prstClr val="black"/>
                    </a:solidFill>
                    <a:latin typeface="Gill Sans" panose="020B0502020104020203" pitchFamily="34" charset="-79"/>
                    <a:cs typeface="Gill Sans" panose="020B0502020104020203" pitchFamily="34" charset="-79"/>
                  </a:rPr>
                  <a:t>11</a:t>
                </a:r>
                <a:endParaRPr lang="en-US" sz="1200" baseline="-250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endParaRP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8C74747E-53F8-1141-A4FB-8FED081DDCF9}"/>
                  </a:ext>
                </a:extLst>
              </p:cNvPr>
              <p:cNvSpPr txBox="1"/>
              <p:nvPr/>
            </p:nvSpPr>
            <p:spPr>
              <a:xfrm>
                <a:off x="1507447" y="2121408"/>
                <a:ext cx="2616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1200" dirty="0">
                    <a:solidFill>
                      <a:prstClr val="black"/>
                    </a:solidFill>
                    <a:latin typeface="Gill Sans" panose="020B0502020104020203" pitchFamily="34" charset="-79"/>
                    <a:cs typeface="Gill Sans" panose="020B0502020104020203" pitchFamily="34" charset="-79"/>
                  </a:rPr>
                  <a:t>0</a:t>
                </a:r>
                <a:endParaRPr lang="en-US" sz="1200" baseline="-250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endParaRPr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F82CFC98-8C6E-1044-9A7E-C3438EE9F1BD}"/>
                  </a:ext>
                </a:extLst>
              </p:cNvPr>
              <p:cNvSpPr txBox="1"/>
              <p:nvPr/>
            </p:nvSpPr>
            <p:spPr>
              <a:xfrm>
                <a:off x="1305814" y="1802144"/>
                <a:ext cx="3561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en-US" sz="1200" dirty="0">
                    <a:solidFill>
                      <a:prstClr val="black"/>
                    </a:solidFill>
                    <a:latin typeface="Gill Sans" panose="020B0502020104020203" pitchFamily="34" charset="-79"/>
                    <a:cs typeface="Gill Sans" panose="020B0502020104020203" pitchFamily="34" charset="-79"/>
                  </a:rPr>
                  <a:t>G</a:t>
                </a:r>
                <a:r>
                  <a:rPr lang="en-US" sz="1200" baseline="-25000" dirty="0">
                    <a:solidFill>
                      <a:prstClr val="black"/>
                    </a:solidFill>
                    <a:latin typeface="Gill Sans" panose="020B0502020104020203" pitchFamily="34" charset="-79"/>
                    <a:cs typeface="Gill Sans" panose="020B0502020104020203" pitchFamily="34" charset="-79"/>
                  </a:rPr>
                  <a:t>1</a:t>
                </a: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D92CC9C-4E41-AF42-9813-B24C5CE2EF52}"/>
                  </a:ext>
                </a:extLst>
              </p:cNvPr>
              <p:cNvSpPr txBox="1"/>
              <p:nvPr/>
            </p:nvSpPr>
            <p:spPr>
              <a:xfrm>
                <a:off x="1305814" y="1523545"/>
                <a:ext cx="3561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en-US" sz="1200" dirty="0">
                    <a:solidFill>
                      <a:prstClr val="black"/>
                    </a:solidFill>
                    <a:latin typeface="Gill Sans" panose="020B0502020104020203" pitchFamily="34" charset="-79"/>
                    <a:cs typeface="Gill Sans" panose="020B0502020104020203" pitchFamily="34" charset="-79"/>
                  </a:rPr>
                  <a:t>G</a:t>
                </a:r>
                <a:r>
                  <a:rPr lang="en-US" sz="1200" baseline="-25000" dirty="0">
                    <a:solidFill>
                      <a:prstClr val="black"/>
                    </a:solidFill>
                    <a:latin typeface="Gill Sans" panose="020B0502020104020203" pitchFamily="34" charset="-79"/>
                    <a:cs typeface="Gill Sans" panose="020B0502020104020203" pitchFamily="34" charset="-79"/>
                  </a:rPr>
                  <a:t>2</a:t>
                </a:r>
              </a:p>
            </p:txBody>
          </p: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7AAE521A-0CC2-964E-92CD-52AA52134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1643" y="2093976"/>
                <a:ext cx="0" cy="73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54D23506-7845-EE4F-9DCE-A4126ECF3F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5242" y="2093976"/>
                <a:ext cx="0" cy="73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E3899F2-C897-1C48-AD3C-6403AE33EF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0531" y="2093976"/>
                <a:ext cx="0" cy="73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BA1F0362-8AEA-3C47-A515-58798113E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4130" y="2093976"/>
                <a:ext cx="0" cy="73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5137947F-9F5E-6443-82E0-C3E796F42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7431" y="2093976"/>
                <a:ext cx="0" cy="73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F7D7EF86-B9E3-0946-9B85-3DC19A06A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1030" y="2093976"/>
                <a:ext cx="0" cy="73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69DF2FD-31B0-3F4E-8513-7A0EE48CA0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4331" y="2093976"/>
                <a:ext cx="0" cy="73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0B4845DB-DD3D-E54B-87E1-10BEA34E47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7930" y="2093976"/>
                <a:ext cx="0" cy="73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B4CE68B9-38B6-2E48-AC7B-90EA1361F8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3219" y="2093976"/>
                <a:ext cx="0" cy="73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474458B9-37AB-C94C-909E-33048584A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6818" y="2093976"/>
                <a:ext cx="0" cy="73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B2BA9973-3F6A-1242-A2A8-61CBA6A3E1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0119" y="2093976"/>
                <a:ext cx="0" cy="73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7244A354-808E-6143-BB16-D17BE419F7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718" y="2093976"/>
                <a:ext cx="0" cy="73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8F711F4A-E277-1F45-B5FD-47AEDA9667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7019" y="2093976"/>
                <a:ext cx="0" cy="73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EBEC98EA-D345-F846-BBB0-481842122E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0618" y="2093976"/>
                <a:ext cx="0" cy="73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A0B2124D-79E9-3544-B038-D4C589560942}"/>
                  </a:ext>
                </a:extLst>
              </p:cNvPr>
              <p:cNvSpPr txBox="1"/>
              <p:nvPr/>
            </p:nvSpPr>
            <p:spPr>
              <a:xfrm>
                <a:off x="5063324" y="2121408"/>
                <a:ext cx="338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1200" dirty="0">
                    <a:solidFill>
                      <a:prstClr val="black"/>
                    </a:solidFill>
                    <a:latin typeface="Gill Sans" panose="020B0502020104020203" pitchFamily="34" charset="-79"/>
                    <a:cs typeface="Gill Sans" panose="020B0502020104020203" pitchFamily="34" charset="-79"/>
                  </a:rPr>
                  <a:t>12</a:t>
                </a:r>
                <a:endParaRPr lang="en-US" sz="1200" baseline="-250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endParaRP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6A06775E-DBC0-444F-9A38-A6E57B022114}"/>
                  </a:ext>
                </a:extLst>
              </p:cNvPr>
              <p:cNvSpPr txBox="1"/>
              <p:nvPr/>
            </p:nvSpPr>
            <p:spPr>
              <a:xfrm>
                <a:off x="5370362" y="2121408"/>
                <a:ext cx="3373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1200" dirty="0">
                    <a:solidFill>
                      <a:prstClr val="black"/>
                    </a:solidFill>
                    <a:latin typeface="Gill Sans" panose="020B0502020104020203" pitchFamily="34" charset="-79"/>
                    <a:cs typeface="Gill Sans" panose="020B0502020104020203" pitchFamily="34" charset="-79"/>
                  </a:rPr>
                  <a:t>13</a:t>
                </a:r>
                <a:endParaRPr lang="en-US" sz="1200" baseline="-250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endParaRP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A6643901-8213-554F-B2B1-B4D5F91BCDD4}"/>
                  </a:ext>
                </a:extLst>
              </p:cNvPr>
              <p:cNvSpPr txBox="1"/>
              <p:nvPr/>
            </p:nvSpPr>
            <p:spPr>
              <a:xfrm>
                <a:off x="5668522" y="2121408"/>
                <a:ext cx="3366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1200" dirty="0">
                    <a:solidFill>
                      <a:prstClr val="black"/>
                    </a:solidFill>
                    <a:latin typeface="Gill Sans" panose="020B0502020104020203" pitchFamily="34" charset="-79"/>
                    <a:cs typeface="Gill Sans" panose="020B0502020104020203" pitchFamily="34" charset="-79"/>
                  </a:rPr>
                  <a:t>14</a:t>
                </a:r>
                <a:endParaRPr lang="en-US" sz="1200" baseline="-250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endParaRPr>
              </a:p>
            </p:txBody>
          </p: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86606238-8E5B-E940-BDB9-23780FED1396}"/>
                  </a:ext>
                </a:extLst>
              </p:cNvPr>
              <p:cNvSpPr txBox="1"/>
              <p:nvPr/>
            </p:nvSpPr>
            <p:spPr>
              <a:xfrm>
                <a:off x="5966662" y="2121408"/>
                <a:ext cx="3385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1200" dirty="0">
                    <a:solidFill>
                      <a:prstClr val="black"/>
                    </a:solidFill>
                    <a:latin typeface="Gill Sans" panose="020B0502020104020203" pitchFamily="34" charset="-79"/>
                    <a:cs typeface="Gill Sans" panose="020B0502020104020203" pitchFamily="34" charset="-79"/>
                  </a:rPr>
                  <a:t>15</a:t>
                </a:r>
                <a:endParaRPr lang="en-US" sz="1200" baseline="-250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endParaRPr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D18E5287-10DB-2E46-81BA-4999E98EBF9C}"/>
                  </a:ext>
                </a:extLst>
              </p:cNvPr>
              <p:cNvSpPr txBox="1"/>
              <p:nvPr/>
            </p:nvSpPr>
            <p:spPr>
              <a:xfrm>
                <a:off x="6260660" y="2121408"/>
                <a:ext cx="3385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1200" dirty="0">
                    <a:solidFill>
                      <a:prstClr val="black"/>
                    </a:solidFill>
                    <a:latin typeface="Gill Sans" panose="020B0502020104020203" pitchFamily="34" charset="-79"/>
                    <a:cs typeface="Gill Sans" panose="020B0502020104020203" pitchFamily="34" charset="-79"/>
                  </a:rPr>
                  <a:t>16</a:t>
                </a:r>
                <a:endParaRPr lang="en-US" sz="1200" baseline="-25000" dirty="0">
                  <a:solidFill>
                    <a:prstClr val="black"/>
                  </a:solidFill>
                  <a:latin typeface="Gill Sans" panose="020B0502020104020203" pitchFamily="34" charset="-79"/>
                  <a:cs typeface="Gill Sans" panose="020B0502020104020203" pitchFamily="34" charset="-79"/>
                </a:endParaRPr>
              </a:p>
            </p:txBody>
          </p:sp>
        </p:grp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3C18C5BC-FCAC-DD4E-9B11-ACF5B6489346}"/>
                </a:ext>
              </a:extLst>
            </p:cNvPr>
            <p:cNvSpPr txBox="1"/>
            <p:nvPr/>
          </p:nvSpPr>
          <p:spPr>
            <a:xfrm>
              <a:off x="7490178" y="4516047"/>
              <a:ext cx="1409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2D-Gittins Index</a:t>
              </a:r>
            </a:p>
          </p:txBody>
        </p:sp>
      </p:grpSp>
      <p:sp>
        <p:nvSpPr>
          <p:cNvPr id="304" name="Rectangle 303">
            <a:extLst>
              <a:ext uri="{FF2B5EF4-FFF2-40B4-BE49-F238E27FC236}">
                <a16:creationId xmlns:a16="http://schemas.microsoft.com/office/drawing/2014/main" id="{91C4DAF8-E6A4-2445-BCDE-292472D5EEFA}"/>
              </a:ext>
            </a:extLst>
          </p:cNvPr>
          <p:cNvSpPr/>
          <p:nvPr/>
        </p:nvSpPr>
        <p:spPr>
          <a:xfrm>
            <a:off x="2189113" y="4908577"/>
            <a:ext cx="291088" cy="5622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4EB9D042-2420-0446-9216-ECE36DF2C5B1}"/>
              </a:ext>
            </a:extLst>
          </p:cNvPr>
          <p:cNvGrpSpPr/>
          <p:nvPr/>
        </p:nvGrpSpPr>
        <p:grpSpPr>
          <a:xfrm>
            <a:off x="3327758" y="4571435"/>
            <a:ext cx="822918" cy="910991"/>
            <a:chOff x="2242419" y="656090"/>
            <a:chExt cx="822918" cy="910991"/>
          </a:xfrm>
        </p:grpSpPr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1DCDD106-B4F5-0F40-974E-733AF2CB33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4263" y="879968"/>
              <a:ext cx="0" cy="68711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3CC962EA-4FA6-924D-B423-D3AE3D750429}"/>
                </a:ext>
              </a:extLst>
            </p:cNvPr>
            <p:cNvSpPr txBox="1"/>
            <p:nvPr/>
          </p:nvSpPr>
          <p:spPr>
            <a:xfrm>
              <a:off x="2242419" y="656090"/>
              <a:ext cx="8229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Job switch</a:t>
              </a: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D69E3165-6E6C-0B45-8679-59C1DBC6FAAB}"/>
              </a:ext>
            </a:extLst>
          </p:cNvPr>
          <p:cNvGrpSpPr/>
          <p:nvPr/>
        </p:nvGrpSpPr>
        <p:grpSpPr>
          <a:xfrm>
            <a:off x="4040280" y="4566218"/>
            <a:ext cx="822918" cy="900526"/>
            <a:chOff x="2361307" y="666555"/>
            <a:chExt cx="822918" cy="900526"/>
          </a:xfrm>
        </p:grpSpPr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167F6424-C904-BC45-8CAD-506ADE40C8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4263" y="879968"/>
              <a:ext cx="0" cy="68711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43E7B931-C62A-F949-BED2-3CD43DABCF40}"/>
                </a:ext>
              </a:extLst>
            </p:cNvPr>
            <p:cNvSpPr txBox="1"/>
            <p:nvPr/>
          </p:nvSpPr>
          <p:spPr>
            <a:xfrm>
              <a:off x="2361307" y="666555"/>
              <a:ext cx="8229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Job switch</a:t>
              </a:r>
            </a:p>
          </p:txBody>
        </p:sp>
      </p:grpSp>
      <p:sp>
        <p:nvSpPr>
          <p:cNvPr id="312" name="Content Placeholder 2">
            <a:extLst>
              <a:ext uri="{FF2B5EF4-FFF2-40B4-BE49-F238E27FC236}">
                <a16:creationId xmlns:a16="http://schemas.microsoft.com/office/drawing/2014/main" id="{86F3BA6F-70F6-934B-8E5A-BF46B7CF1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99" y="1791739"/>
            <a:ext cx="10515600" cy="726573"/>
          </a:xfrm>
        </p:spPr>
        <p:txBody>
          <a:bodyPr>
            <a:noAutofit/>
          </a:bodyPr>
          <a:lstStyle/>
          <a:p>
            <a:r>
              <a:rPr lang="en-US" dirty="0"/>
              <a:t>Higher </a:t>
            </a:r>
            <a:r>
              <a:rPr lang="en-US" i="1" dirty="0">
                <a:latin typeface="Gill Sans" panose="020B0502020104020203" pitchFamily="34" charset="-79"/>
                <a:cs typeface="Gill Sans" panose="020B0502020104020203" pitchFamily="34" charset="-79"/>
              </a:rPr>
              <a:t>probability to complete</a:t>
            </a:r>
            <a:r>
              <a:rPr lang="en-US" dirty="0"/>
              <a:t>, higher priority</a:t>
            </a:r>
            <a:br>
              <a:rPr lang="en-US" baseline="-25000" dirty="0"/>
            </a:b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71A281-9FED-0C4E-9336-B3E7A16663C5}"/>
              </a:ext>
            </a:extLst>
          </p:cNvPr>
          <p:cNvGrpSpPr/>
          <p:nvPr/>
        </p:nvGrpSpPr>
        <p:grpSpPr>
          <a:xfrm>
            <a:off x="3462003" y="2599893"/>
            <a:ext cx="1066318" cy="311044"/>
            <a:chOff x="2599515" y="-922898"/>
            <a:chExt cx="1066318" cy="31104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67C29C3-D346-AF44-ACC6-946FA451D4FA}"/>
                </a:ext>
              </a:extLst>
            </p:cNvPr>
            <p:cNvSpPr/>
            <p:nvPr/>
          </p:nvSpPr>
          <p:spPr>
            <a:xfrm>
              <a:off x="2654638" y="-922898"/>
              <a:ext cx="891663" cy="3082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85174B-54B0-9047-8DCE-AD65887DF0C6}"/>
                </a:ext>
              </a:extLst>
            </p:cNvPr>
            <p:cNvSpPr txBox="1"/>
            <p:nvPr/>
          </p:nvSpPr>
          <p:spPr>
            <a:xfrm>
              <a:off x="2599515" y="-919631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1400" dirty="0">
                  <a:solidFill>
                    <a:schemeClr val="accent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Distribution</a:t>
              </a:r>
              <a:endParaRPr lang="en-US" sz="1400" dirty="0">
                <a:solidFill>
                  <a:schemeClr val="accent2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</p:grpSp>
      <p:pic>
        <p:nvPicPr>
          <p:cNvPr id="156" name="Picture 155">
            <a:extLst>
              <a:ext uri="{FF2B5EF4-FFF2-40B4-BE49-F238E27FC236}">
                <a16:creationId xmlns:a16="http://schemas.microsoft.com/office/drawing/2014/main" id="{6050AA17-53FF-0345-A91A-12D4CF2F59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7" t="2262" r="1489" b="4170"/>
          <a:stretch/>
        </p:blipFill>
        <p:spPr>
          <a:xfrm>
            <a:off x="7386942" y="2336919"/>
            <a:ext cx="3394864" cy="1838705"/>
          </a:xfrm>
          <a:prstGeom prst="rect">
            <a:avLst/>
          </a:prstGeom>
        </p:spPr>
      </p:pic>
      <p:graphicFrame>
        <p:nvGraphicFramePr>
          <p:cNvPr id="157" name="Table 156">
            <a:extLst>
              <a:ext uri="{FF2B5EF4-FFF2-40B4-BE49-F238E27FC236}">
                <a16:creationId xmlns:a16="http://schemas.microsoft.com/office/drawing/2014/main" id="{2DDC6D38-989F-7F46-81BF-CE534581F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021751"/>
              </p:ext>
            </p:extLst>
          </p:nvPr>
        </p:nvGraphicFramePr>
        <p:xfrm>
          <a:off x="7679822" y="4487285"/>
          <a:ext cx="3889080" cy="10145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3255">
                  <a:extLst>
                    <a:ext uri="{9D8B030D-6E8A-4147-A177-3AD203B41FA5}">
                      <a16:colId xmlns:a16="http://schemas.microsoft.com/office/drawing/2014/main" val="1782846688"/>
                    </a:ext>
                  </a:extLst>
                </a:gridCol>
                <a:gridCol w="1615108">
                  <a:extLst>
                    <a:ext uri="{9D8B030D-6E8A-4147-A177-3AD203B41FA5}">
                      <a16:colId xmlns:a16="http://schemas.microsoft.com/office/drawing/2014/main" val="1961944612"/>
                    </a:ext>
                  </a:extLst>
                </a:gridCol>
                <a:gridCol w="880717">
                  <a:extLst>
                    <a:ext uri="{9D8B030D-6E8A-4147-A177-3AD203B41FA5}">
                      <a16:colId xmlns:a16="http://schemas.microsoft.com/office/drawing/2014/main" val="3121674106"/>
                    </a:ext>
                  </a:extLst>
                </a:gridCol>
              </a:tblGrid>
              <a:tr h="404928">
                <a:tc>
                  <a:txBody>
                    <a:bodyPr/>
                    <a:lstStyle/>
                    <a:p>
                      <a:endParaRPr lang="en-US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Extra Information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Avg. JCT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621692"/>
                  </a:ext>
                </a:extLst>
              </a:tr>
              <a:tr h="269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dirty="0"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2D-Gittins Index</a:t>
                      </a:r>
                      <a:endParaRPr lang="en-US" sz="1400" b="0" i="0" baseline="-250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GPU time distribution</a:t>
                      </a:r>
                      <a:endParaRPr lang="en-US" sz="1200" b="0" i="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accent2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10.0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219738"/>
                  </a:ext>
                </a:extLst>
              </a:tr>
              <a:tr h="269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dirty="0"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2D-LAS</a:t>
                      </a:r>
                      <a:endParaRPr lang="en-US" sz="1400" b="0" i="0" baseline="-25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b="0" i="0" dirty="0"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None</a:t>
                      </a:r>
                      <a:endParaRPr lang="en-US" sz="12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accent2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11.7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380519"/>
                  </a:ext>
                </a:extLst>
              </a:tr>
            </a:tbl>
          </a:graphicData>
        </a:graphic>
      </p:graphicFrame>
      <p:sp>
        <p:nvSpPr>
          <p:cNvPr id="158" name="Rectangle 157">
            <a:extLst>
              <a:ext uri="{FF2B5EF4-FFF2-40B4-BE49-F238E27FC236}">
                <a16:creationId xmlns:a16="http://schemas.microsoft.com/office/drawing/2014/main" id="{B37D927A-A4E9-E646-B32B-C3B13ED86293}"/>
              </a:ext>
            </a:extLst>
          </p:cNvPr>
          <p:cNvSpPr/>
          <p:nvPr/>
        </p:nvSpPr>
        <p:spPr>
          <a:xfrm>
            <a:off x="7590068" y="4308538"/>
            <a:ext cx="4179635" cy="1448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3733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9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9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9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9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00"/>
                            </p:stCondLst>
                            <p:childTnLst>
                              <p:par>
                                <p:cTn id="9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9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9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9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9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80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8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 animBg="1"/>
      <p:bldP spid="244" grpId="0" animBg="1"/>
      <p:bldP spid="246" grpId="0" animBg="1"/>
      <p:bldP spid="247" grpId="0"/>
      <p:bldP spid="289" grpId="0" animBg="1"/>
      <p:bldP spid="290" grpId="0" animBg="1"/>
      <p:bldP spid="291" grpId="0" animBg="1"/>
      <p:bldP spid="292" grpId="0" animBg="1"/>
      <p:bldP spid="293" grpId="0" animBg="1"/>
      <p:bldP spid="304" grpId="0" animBg="1"/>
      <p:bldP spid="1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>
            <a:extLst>
              <a:ext uri="{FF2B5EF4-FFF2-40B4-BE49-F238E27FC236}">
                <a16:creationId xmlns:a16="http://schemas.microsoft.com/office/drawing/2014/main" id="{BB2A5D6F-9241-704B-A268-4F8F82821371}"/>
              </a:ext>
            </a:extLst>
          </p:cNvPr>
          <p:cNvSpPr txBox="1">
            <a:spLocks/>
          </p:cNvSpPr>
          <p:nvPr/>
        </p:nvSpPr>
        <p:spPr>
          <a:xfrm>
            <a:off x="0" y="6452378"/>
            <a:ext cx="12192000" cy="4056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j-ea"/>
                <a:cs typeface="Gill Sans Light" panose="020B0302020104020203" pitchFamily="34" charset="-79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E196-C1DF-1040-8E72-4D0F2AE7D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9256"/>
            <a:ext cx="8938364" cy="2337206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accent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2DAS</a:t>
            </a:r>
            <a:r>
              <a:rPr lang="en-US" dirty="0"/>
              <a:t> 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2"/>
                </a:solidFill>
              </a:rPr>
              <a:t>T</a:t>
            </a:r>
            <a:r>
              <a:rPr lang="en-US" sz="2400" dirty="0"/>
              <a:t>wo-</a:t>
            </a:r>
            <a:r>
              <a:rPr lang="en-US" sz="2400" dirty="0">
                <a:solidFill>
                  <a:schemeClr val="accent2"/>
                </a:solidFill>
              </a:rPr>
              <a:t>D</a:t>
            </a:r>
            <a:r>
              <a:rPr lang="en-US" sz="2400" dirty="0"/>
              <a:t>imensional </a:t>
            </a:r>
            <a:r>
              <a:rPr lang="en-US" sz="2400" dirty="0">
                <a:solidFill>
                  <a:schemeClr val="accent2"/>
                </a:solidFill>
              </a:rPr>
              <a:t>A</a:t>
            </a:r>
            <a:r>
              <a:rPr lang="en-US" sz="2400" dirty="0"/>
              <a:t>ttained </a:t>
            </a:r>
            <a:r>
              <a:rPr lang="en-US" sz="2400" dirty="0">
                <a:solidFill>
                  <a:schemeClr val="accent2"/>
                </a:solidFill>
              </a:rPr>
              <a:t>S</a:t>
            </a:r>
            <a:r>
              <a:rPr lang="en-US" sz="2400" dirty="0"/>
              <a:t>ervice based scheduler)</a:t>
            </a:r>
          </a:p>
          <a:p>
            <a:pPr lvl="1"/>
            <a:r>
              <a:rPr lang="en-US" dirty="0"/>
              <a:t>Schemes for different available information</a:t>
            </a:r>
          </a:p>
          <a:p>
            <a:pPr lvl="2"/>
            <a:r>
              <a:rPr lang="en-US" sz="2200" dirty="0"/>
              <a:t>No prior information</a:t>
            </a:r>
          </a:p>
          <a:p>
            <a:pPr lvl="3"/>
            <a:r>
              <a:rPr lang="en-US" sz="2200" i="1" dirty="0">
                <a:solidFill>
                  <a:schemeClr val="accent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2D-LAS</a:t>
            </a:r>
          </a:p>
          <a:p>
            <a:pPr lvl="2"/>
            <a:r>
              <a:rPr lang="en-US" sz="2200" dirty="0"/>
              <a:t>With partial information: distribution of job GPU time.  </a:t>
            </a:r>
          </a:p>
          <a:p>
            <a:pPr lvl="3"/>
            <a:r>
              <a:rPr lang="en-US" sz="2200" i="1" dirty="0">
                <a:solidFill>
                  <a:schemeClr val="accent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2D-Gittins Index</a:t>
            </a:r>
          </a:p>
          <a:p>
            <a:pPr lvl="2"/>
            <a:endParaRPr lang="en-US" i="1" dirty="0">
              <a:solidFill>
                <a:schemeClr val="accent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lvl="2"/>
            <a:endParaRPr lang="en-US" i="1" dirty="0">
              <a:solidFill>
                <a:schemeClr val="accent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CEAB-E195-314E-B345-3C272F78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585B-CFCB-F440-9495-A55347CBA6EB}" type="slidenum">
              <a:rPr lang="en-US" smtClean="0"/>
              <a:t>13</a:t>
            </a:fld>
            <a:endParaRPr lang="en-US"/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2F1FDE47-4AA5-EE4D-BA41-C8A93625DE4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305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j-ea"/>
                <a:cs typeface="Gill Sans Light" panose="020B0302020104020203" pitchFamily="34" charset="-79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sz="4300" dirty="0">
                <a:solidFill>
                  <a:schemeClr val="bg1"/>
                </a:solidFill>
              </a:rPr>
              <a:t>Two-Dimensional and Information-Agnostic Scheduler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7F15F9-9853-FA4D-A925-7DB620222C01}"/>
              </a:ext>
            </a:extLst>
          </p:cNvPr>
          <p:cNvSpPr txBox="1">
            <a:spLocks/>
          </p:cNvSpPr>
          <p:nvPr/>
        </p:nvSpPr>
        <p:spPr>
          <a:xfrm>
            <a:off x="838200" y="1584816"/>
            <a:ext cx="10515600" cy="1206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Two dimensional attained service</a:t>
            </a:r>
          </a:p>
          <a:p>
            <a:pPr lvl="1"/>
            <a:r>
              <a:rPr lang="en-US" dirty="0"/>
              <a:t>Job’s </a:t>
            </a:r>
            <a:r>
              <a:rPr lang="en-US" i="1" dirty="0">
                <a:solidFill>
                  <a:schemeClr val="accent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total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executed GPU time </a:t>
            </a:r>
            <a:r>
              <a:rPr lang="en-US" sz="2000" dirty="0"/>
              <a:t>(# of GPUs × executed time)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D82F5B-79DC-DE47-A051-8E9F9DBC106A}"/>
              </a:ext>
            </a:extLst>
          </p:cNvPr>
          <p:cNvSpPr txBox="1">
            <a:spLocks/>
          </p:cNvSpPr>
          <p:nvPr/>
        </p:nvSpPr>
        <p:spPr>
          <a:xfrm>
            <a:off x="838200" y="5371625"/>
            <a:ext cx="10515600" cy="1080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Priority discretization – </a:t>
            </a:r>
            <a:r>
              <a:rPr lang="en-US" i="1" dirty="0">
                <a:latin typeface="Gill Sans" panose="020B0502020104020203" pitchFamily="34" charset="-79"/>
                <a:cs typeface="Gill Sans" panose="020B0502020104020203" pitchFamily="34" charset="-79"/>
              </a:rPr>
              <a:t>Discretized-2DAS</a:t>
            </a:r>
          </a:p>
          <a:p>
            <a:pPr lvl="1"/>
            <a:r>
              <a:rPr lang="en-US" dirty="0"/>
              <a:t>Less job switches (preemptions / resumptions)</a:t>
            </a:r>
          </a:p>
          <a:p>
            <a:pPr lvl="1"/>
            <a:endParaRPr lang="en-US" dirty="0"/>
          </a:p>
          <a:p>
            <a:pPr lvl="1"/>
            <a:endParaRPr lang="en-US" i="1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1273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8FA84363-EEB5-AB4C-B6E9-56EC6F7281DC}"/>
              </a:ext>
            </a:extLst>
          </p:cNvPr>
          <p:cNvSpPr txBox="1">
            <a:spLocks/>
          </p:cNvSpPr>
          <p:nvPr/>
        </p:nvSpPr>
        <p:spPr>
          <a:xfrm>
            <a:off x="0" y="6452378"/>
            <a:ext cx="12192000" cy="4056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j-ea"/>
                <a:cs typeface="Gill Sans Light" panose="020B0302020104020203" pitchFamily="34" charset="-79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CEAB-E195-314E-B345-3C272F78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585B-CFCB-F440-9495-A55347CBA6EB}" type="slidenum">
              <a:rPr lang="en-US" smtClean="0"/>
              <a:t>14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AEA7EE-D968-E64C-93A2-F724838C6C16}"/>
              </a:ext>
            </a:extLst>
          </p:cNvPr>
          <p:cNvSpPr txBox="1"/>
          <p:nvPr/>
        </p:nvSpPr>
        <p:spPr>
          <a:xfrm>
            <a:off x="1408498" y="6530626"/>
            <a:ext cx="4687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[1]. Scheduling: The multi-level feedback queue. Operating Systems: Three Easy Pieces </a:t>
            </a:r>
          </a:p>
        </p:txBody>
      </p:sp>
      <p:sp>
        <p:nvSpPr>
          <p:cNvPr id="172" name="Content Placeholder 2">
            <a:extLst>
              <a:ext uri="{FF2B5EF4-FFF2-40B4-BE49-F238E27FC236}">
                <a16:creationId xmlns:a16="http://schemas.microsoft.com/office/drawing/2014/main" id="{2AF98CA7-C081-E147-A566-4504F67CA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52" y="1787349"/>
            <a:ext cx="10515600" cy="3113087"/>
          </a:xfrm>
        </p:spPr>
        <p:txBody>
          <a:bodyPr>
            <a:normAutofit/>
          </a:bodyPr>
          <a:lstStyle/>
          <a:p>
            <a:r>
              <a:rPr lang="en-US" i="1" dirty="0">
                <a:latin typeface="Gill Sans" panose="020B0502020104020203" pitchFamily="34" charset="-79"/>
                <a:cs typeface="Gill Sans" panose="020B0502020104020203" pitchFamily="34" charset="-79"/>
              </a:rPr>
              <a:t>Priority Discretization </a:t>
            </a:r>
            <a:r>
              <a:rPr lang="en-US" dirty="0"/>
              <a:t>with Multi-level Feedback Queue</a:t>
            </a:r>
            <a:r>
              <a:rPr lang="en-US" baseline="-25000" dirty="0"/>
              <a:t>[1]</a:t>
            </a:r>
            <a:r>
              <a:rPr lang="en-US" dirty="0"/>
              <a:t> (MLFQ)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1853B399-4381-A548-820C-7BE513CCD162}"/>
              </a:ext>
            </a:extLst>
          </p:cNvPr>
          <p:cNvSpPr/>
          <p:nvPr/>
        </p:nvSpPr>
        <p:spPr>
          <a:xfrm>
            <a:off x="5511384" y="2770874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4854ECEF-73A0-0946-9506-068B4B2F77EE}"/>
              </a:ext>
            </a:extLst>
          </p:cNvPr>
          <p:cNvSpPr/>
          <p:nvPr/>
        </p:nvSpPr>
        <p:spPr>
          <a:xfrm>
            <a:off x="6508754" y="2770874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E863394-7406-1941-A141-4B1027073B1E}"/>
              </a:ext>
            </a:extLst>
          </p:cNvPr>
          <p:cNvSpPr/>
          <p:nvPr/>
        </p:nvSpPr>
        <p:spPr>
          <a:xfrm>
            <a:off x="7506123" y="2770874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9815443E-3530-7240-8FC5-9741162DC3BA}"/>
              </a:ext>
            </a:extLst>
          </p:cNvPr>
          <p:cNvSpPr/>
          <p:nvPr/>
        </p:nvSpPr>
        <p:spPr>
          <a:xfrm>
            <a:off x="7007439" y="2770874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B850BB2-65E4-A544-AF04-E97D8ED212B0}"/>
              </a:ext>
            </a:extLst>
          </p:cNvPr>
          <p:cNvSpPr/>
          <p:nvPr/>
        </p:nvSpPr>
        <p:spPr>
          <a:xfrm>
            <a:off x="6010069" y="2770874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8A0D1101-0B44-1A47-8B4F-D0193E735D73}"/>
              </a:ext>
            </a:extLst>
          </p:cNvPr>
          <p:cNvGrpSpPr/>
          <p:nvPr/>
        </p:nvGrpSpPr>
        <p:grpSpPr>
          <a:xfrm>
            <a:off x="5335409" y="2669692"/>
            <a:ext cx="4462014" cy="2530103"/>
            <a:chOff x="4968239" y="3636022"/>
            <a:chExt cx="4462014" cy="2530103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6652B170-9C50-1746-9B9B-83C4886A21C6}"/>
                </a:ext>
              </a:extLst>
            </p:cNvPr>
            <p:cNvSpPr txBox="1"/>
            <p:nvPr/>
          </p:nvSpPr>
          <p:spPr>
            <a:xfrm>
              <a:off x="7709544" y="4583531"/>
              <a:ext cx="421911" cy="338554"/>
            </a:xfrm>
            <a:prstGeom prst="rect">
              <a:avLst/>
            </a:prstGeom>
            <a:noFill/>
            <a:ln w="19050" cmpd="sng"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Q</a:t>
              </a:r>
              <a:r>
                <a:rPr lang="en-US" sz="1600" baseline="-250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2</a:t>
              </a:r>
              <a:endParaRPr lang="en-US" baseline="-25000" dirty="0"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D81AB900-1161-F24A-B8B4-4CA944DD2E98}"/>
                </a:ext>
              </a:extLst>
            </p:cNvPr>
            <p:cNvSpPr txBox="1"/>
            <p:nvPr/>
          </p:nvSpPr>
          <p:spPr>
            <a:xfrm>
              <a:off x="8080203" y="3636022"/>
              <a:ext cx="1350050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Highest-Priority</a:t>
              </a:r>
            </a:p>
            <a:p>
              <a:pPr algn="ctr"/>
              <a:r>
                <a:rPr lang="en-US" sz="14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Queue</a:t>
              </a:r>
            </a:p>
          </p:txBody>
        </p: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18E469E0-57BE-3544-B4CE-EC33DB743E38}"/>
                </a:ext>
              </a:extLst>
            </p:cNvPr>
            <p:cNvCxnSpPr>
              <a:cxnSpLocks/>
            </p:cNvCxnSpPr>
            <p:nvPr/>
          </p:nvCxnSpPr>
          <p:spPr>
            <a:xfrm>
              <a:off x="8215217" y="4005590"/>
              <a:ext cx="0" cy="1661427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BE1F07F-C747-7746-B7F5-A0A0C96F0744}"/>
                </a:ext>
              </a:extLst>
            </p:cNvPr>
            <p:cNvSpPr txBox="1"/>
            <p:nvPr/>
          </p:nvSpPr>
          <p:spPr>
            <a:xfrm>
              <a:off x="8099696" y="5642905"/>
              <a:ext cx="1319592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Lowest-Priority</a:t>
              </a:r>
            </a:p>
            <a:p>
              <a:pPr algn="ctr"/>
              <a:r>
                <a:rPr lang="en-US" sz="14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Queue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36F974EF-B894-3F4F-81C2-AD8AF82D2EA0}"/>
                </a:ext>
              </a:extLst>
            </p:cNvPr>
            <p:cNvGrpSpPr/>
            <p:nvPr/>
          </p:nvGrpSpPr>
          <p:grpSpPr>
            <a:xfrm>
              <a:off x="4968239" y="4535745"/>
              <a:ext cx="2743200" cy="484607"/>
              <a:chOff x="4968240" y="3626848"/>
              <a:chExt cx="2743200" cy="484607"/>
            </a:xfrm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CEBD72AA-E73D-EE4B-8547-69E8AAAB5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8240" y="3627733"/>
                <a:ext cx="2743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9EFB5C1-F932-9143-BBA3-BF2E5D030E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8240" y="4111455"/>
                <a:ext cx="2743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8CC5871B-DC49-B747-B222-7A772E2F7D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11439" y="3626848"/>
                <a:ext cx="1" cy="484607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F3FE6C1E-B795-A34D-831E-8E1601EB07EB}"/>
                </a:ext>
              </a:extLst>
            </p:cNvPr>
            <p:cNvGrpSpPr/>
            <p:nvPr/>
          </p:nvGrpSpPr>
          <p:grpSpPr>
            <a:xfrm>
              <a:off x="4968239" y="5639147"/>
              <a:ext cx="2743200" cy="484607"/>
              <a:chOff x="4968240" y="3626848"/>
              <a:chExt cx="2743200" cy="484607"/>
            </a:xfrm>
          </p:grpSpPr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E6B3906E-A6CD-1047-989F-52953DD78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8240" y="3627733"/>
                <a:ext cx="2743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97E071E0-F8FE-4D46-9647-C927E6C337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8240" y="4111455"/>
                <a:ext cx="2743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1931DDEB-EE1C-FD46-9ACC-05733217E7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11439" y="3626848"/>
                <a:ext cx="1" cy="484607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1CEFB77-A353-B44F-AF90-4BB64F035101}"/>
                </a:ext>
              </a:extLst>
            </p:cNvPr>
            <p:cNvSpPr txBox="1"/>
            <p:nvPr/>
          </p:nvSpPr>
          <p:spPr>
            <a:xfrm>
              <a:off x="7709545" y="3676039"/>
              <a:ext cx="421911" cy="338554"/>
            </a:xfrm>
            <a:prstGeom prst="rect">
              <a:avLst/>
            </a:prstGeom>
            <a:noFill/>
            <a:ln w="19050" cmpd="sng"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Q</a:t>
              </a:r>
              <a:r>
                <a:rPr lang="en-US" sz="1600" baseline="-250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1</a:t>
              </a:r>
              <a:endParaRPr lang="en-US" baseline="-25000" dirty="0"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EB77ACB-D634-BD4E-A0D0-15939FF374A5}"/>
                </a:ext>
              </a:extLst>
            </p:cNvPr>
            <p:cNvSpPr txBox="1"/>
            <p:nvPr/>
          </p:nvSpPr>
          <p:spPr>
            <a:xfrm>
              <a:off x="7699124" y="5706953"/>
              <a:ext cx="442750" cy="338554"/>
            </a:xfrm>
            <a:prstGeom prst="rect">
              <a:avLst/>
            </a:prstGeom>
            <a:noFill/>
            <a:ln w="19050" cmpd="sng"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Q</a:t>
              </a:r>
              <a:r>
                <a:rPr lang="en-US" sz="1600" baseline="-250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K</a:t>
              </a:r>
              <a:endParaRPr lang="en-US" baseline="-25000" dirty="0"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5DF98D5D-7D10-BE4E-8FA0-FD5C1F077B1E}"/>
                </a:ext>
              </a:extLst>
            </p:cNvPr>
            <p:cNvSpPr txBox="1"/>
            <p:nvPr/>
          </p:nvSpPr>
          <p:spPr>
            <a:xfrm>
              <a:off x="6107138" y="4867993"/>
              <a:ext cx="646331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36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…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BD2BA90A-7641-F94F-A060-C765DABB04D1}"/>
              </a:ext>
            </a:extLst>
          </p:cNvPr>
          <p:cNvGrpSpPr/>
          <p:nvPr/>
        </p:nvGrpSpPr>
        <p:grpSpPr>
          <a:xfrm>
            <a:off x="4136753" y="2666831"/>
            <a:ext cx="3918493" cy="737204"/>
            <a:chOff x="3260032" y="2757037"/>
            <a:chExt cx="3918493" cy="737204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DEC78185-9822-3541-98A2-8513BB3A50A4}"/>
                </a:ext>
              </a:extLst>
            </p:cNvPr>
            <p:cNvSpPr txBox="1"/>
            <p:nvPr/>
          </p:nvSpPr>
          <p:spPr>
            <a:xfrm>
              <a:off x="3260032" y="3155687"/>
              <a:ext cx="7608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DL Job</a:t>
              </a: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35B0D3CD-D981-904C-950B-28E8744A3134}"/>
                </a:ext>
              </a:extLst>
            </p:cNvPr>
            <p:cNvSpPr/>
            <p:nvPr/>
          </p:nvSpPr>
          <p:spPr>
            <a:xfrm>
              <a:off x="3453417" y="2855146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572541AC-051F-774A-BA4F-CC9070DD43EE}"/>
                </a:ext>
              </a:extLst>
            </p:cNvPr>
            <p:cNvGrpSpPr/>
            <p:nvPr/>
          </p:nvGrpSpPr>
          <p:grpSpPr>
            <a:xfrm>
              <a:off x="3930279" y="2757037"/>
              <a:ext cx="3248246" cy="485493"/>
              <a:chOff x="4439830" y="2551121"/>
              <a:chExt cx="3248246" cy="485493"/>
            </a:xfrm>
          </p:grpSpPr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5EA9361E-FEF5-6E49-84B3-CE3F14B548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4876" y="2551121"/>
                <a:ext cx="2743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4891DDFE-5FC6-D144-8354-19C85B040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4876" y="3034843"/>
                <a:ext cx="2743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Right Arrow 199">
                <a:extLst>
                  <a:ext uri="{FF2B5EF4-FFF2-40B4-BE49-F238E27FC236}">
                    <a16:creationId xmlns:a16="http://schemas.microsoft.com/office/drawing/2014/main" id="{202D8ED3-23AE-7E42-9A1B-CF0E246E9BCA}"/>
                  </a:ext>
                </a:extLst>
              </p:cNvPr>
              <p:cNvSpPr/>
              <p:nvPr/>
            </p:nvSpPr>
            <p:spPr>
              <a:xfrm>
                <a:off x="4439830" y="2673512"/>
                <a:ext cx="465192" cy="211402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48BFE48B-3BF9-6E40-A504-1A06C3EA5D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88075" y="2552007"/>
                <a:ext cx="1" cy="484607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2" name="Content Placeholder 2">
            <a:extLst>
              <a:ext uri="{FF2B5EF4-FFF2-40B4-BE49-F238E27FC236}">
                <a16:creationId xmlns:a16="http://schemas.microsoft.com/office/drawing/2014/main" id="{221FE693-0B61-7244-A588-7AB969CD3542}"/>
              </a:ext>
            </a:extLst>
          </p:cNvPr>
          <p:cNvSpPr txBox="1">
            <a:spLocks/>
          </p:cNvSpPr>
          <p:nvPr/>
        </p:nvSpPr>
        <p:spPr>
          <a:xfrm>
            <a:off x="171462" y="4368576"/>
            <a:ext cx="5346771" cy="2097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i="1" dirty="0">
                <a:solidFill>
                  <a:schemeClr val="accent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Discretized-2DAS</a:t>
            </a:r>
          </a:p>
          <a:p>
            <a:pPr lvl="2"/>
            <a:r>
              <a:rPr lang="en-US" sz="18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Priority across queues</a:t>
            </a:r>
          </a:p>
          <a:p>
            <a:pPr lvl="2"/>
            <a:r>
              <a:rPr lang="en-US" sz="18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 Job will be demoted when its attained service exceeds the queue threshold</a:t>
            </a:r>
          </a:p>
          <a:p>
            <a:pPr lvl="1"/>
            <a:endParaRPr lang="en-US" sz="2000" dirty="0">
              <a:latin typeface="+mj-lt"/>
            </a:endParaRP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B373D678-5148-714F-A023-1969E7C4F37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305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j-ea"/>
                <a:cs typeface="Gill Sans Light" panose="020B0302020104020203" pitchFamily="34" charset="-79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  Less Job Switches</a:t>
            </a:r>
          </a:p>
        </p:txBody>
      </p:sp>
    </p:spTree>
    <p:extLst>
      <p:ext uri="{BB962C8B-B14F-4D97-AF65-F5344CB8AC3E}">
        <p14:creationId xmlns:p14="http://schemas.microsoft.com/office/powerpoint/2010/main" val="324943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59259E-6 L -2.91667E-6 0.1319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9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0.0414 -2.59259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0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59259E-6 L 0.04024 -2.59259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5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0.04023 0.0011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5" y="46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59259E-6 L 0.04193 -2.59259E-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  <p:bldP spid="177" grpId="0" animBg="1"/>
      <p:bldP spid="17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itle 1">
            <a:extLst>
              <a:ext uri="{FF2B5EF4-FFF2-40B4-BE49-F238E27FC236}">
                <a16:creationId xmlns:a16="http://schemas.microsoft.com/office/drawing/2014/main" id="{1CAF0AF3-7A4D-5F4B-9105-D6264B654DA1}"/>
              </a:ext>
            </a:extLst>
          </p:cNvPr>
          <p:cNvSpPr txBox="1">
            <a:spLocks/>
          </p:cNvSpPr>
          <p:nvPr/>
        </p:nvSpPr>
        <p:spPr>
          <a:xfrm>
            <a:off x="0" y="6452378"/>
            <a:ext cx="12192000" cy="4056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j-ea"/>
                <a:cs typeface="Gill Sans Light" panose="020B0302020104020203" pitchFamily="34" charset="-79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CEAB-E195-314E-B345-3C272F78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585B-CFCB-F440-9495-A55347CBA6EB}" type="slidenum">
              <a:rPr lang="en-US" smtClean="0"/>
              <a:t>15</a:t>
            </a:fld>
            <a:endParaRPr lang="en-US"/>
          </a:p>
        </p:txBody>
      </p:sp>
      <p:sp>
        <p:nvSpPr>
          <p:cNvPr id="419" name="Title 1">
            <a:extLst>
              <a:ext uri="{FF2B5EF4-FFF2-40B4-BE49-F238E27FC236}">
                <a16:creationId xmlns:a16="http://schemas.microsoft.com/office/drawing/2014/main" id="{F200BC12-7FD3-B74B-B298-B4D0D816E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30525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Prior Solutions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DD0C717-D6CE-F84D-8704-414F989635B6}"/>
              </a:ext>
            </a:extLst>
          </p:cNvPr>
          <p:cNvCxnSpPr>
            <a:cxnSpLocks/>
          </p:cNvCxnSpPr>
          <p:nvPr/>
        </p:nvCxnSpPr>
        <p:spPr>
          <a:xfrm>
            <a:off x="263998" y="2645272"/>
            <a:ext cx="11700636" cy="0"/>
          </a:xfrm>
          <a:prstGeom prst="line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7E740D-4CF2-774B-81AD-D8446CD02311}"/>
              </a:ext>
            </a:extLst>
          </p:cNvPr>
          <p:cNvSpPr txBox="1"/>
          <p:nvPr/>
        </p:nvSpPr>
        <p:spPr>
          <a:xfrm>
            <a:off x="3226516" y="1721085"/>
            <a:ext cx="38036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dirty="0">
                <a:latin typeface="Gill Sans" panose="020B0502020104020203" pitchFamily="34" charset="-79"/>
                <a:cs typeface="Gill Sans" panose="020B0502020104020203" pitchFamily="34" charset="-79"/>
              </a:rPr>
              <a:t>I. </a:t>
            </a:r>
            <a:r>
              <a:rPr lang="en-US" altLang="zh-CN" sz="2600" i="1" dirty="0">
                <a:latin typeface="Gill Sans" panose="020B0502020104020203" pitchFamily="34" charset="-79"/>
                <a:cs typeface="Gill Sans" panose="020B0502020104020203" pitchFamily="34" charset="-79"/>
              </a:rPr>
              <a:t>Unpredictable Training Time</a:t>
            </a:r>
          </a:p>
          <a:p>
            <a:pPr algn="ctr"/>
            <a:r>
              <a:rPr lang="en-US" altLang="zh-CN" sz="2600" dirty="0"/>
              <a:t>(</a:t>
            </a:r>
            <a:r>
              <a:rPr lang="en-US" altLang="zh-CN" sz="2600" i="1" dirty="0">
                <a:solidFill>
                  <a:schemeClr val="accent2"/>
                </a:solidFill>
              </a:rPr>
              <a:t>Scheduling</a:t>
            </a:r>
            <a:r>
              <a:rPr lang="en-US" altLang="zh-CN" sz="2600" dirty="0"/>
              <a:t>)</a:t>
            </a:r>
            <a:endParaRPr lang="en-US" sz="2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32D472-9A02-F24E-8C03-C432693A775D}"/>
              </a:ext>
            </a:extLst>
          </p:cNvPr>
          <p:cNvSpPr txBox="1"/>
          <p:nvPr/>
        </p:nvSpPr>
        <p:spPr>
          <a:xfrm>
            <a:off x="7205868" y="1710762"/>
            <a:ext cx="5232035" cy="8925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3400" i="1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altLang="zh-CN" sz="2600" i="0" dirty="0"/>
              <a:t>II.</a:t>
            </a:r>
            <a:r>
              <a:rPr lang="en-US" altLang="zh-CN" sz="2600" dirty="0"/>
              <a:t> Over-Aggressive Job Consolidation</a:t>
            </a:r>
            <a:endParaRPr lang="en-US" altLang="zh-CN" sz="2600" dirty="0">
              <a:solidFill>
                <a:schemeClr val="accent2"/>
              </a:solidFill>
            </a:endParaRPr>
          </a:p>
          <a:p>
            <a:pPr algn="ctr"/>
            <a:r>
              <a:rPr lang="en-US" altLang="zh-CN" sz="2600" i="0" dirty="0"/>
              <a:t>(</a:t>
            </a:r>
            <a:r>
              <a:rPr lang="en-US" altLang="zh-CN" sz="2600" dirty="0">
                <a:solidFill>
                  <a:schemeClr val="accent2"/>
                </a:solidFill>
              </a:rPr>
              <a:t>Job Placement</a:t>
            </a:r>
            <a:r>
              <a:rPr lang="en-US" altLang="zh-CN" sz="2600" i="0" dirty="0"/>
              <a:t>)</a:t>
            </a:r>
            <a:endParaRPr lang="en-US" sz="2600" i="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876291-FC83-AE48-BCEB-ED3A0A29F48A}"/>
              </a:ext>
            </a:extLst>
          </p:cNvPr>
          <p:cNvSpPr txBox="1"/>
          <p:nvPr/>
        </p:nvSpPr>
        <p:spPr>
          <a:xfrm>
            <a:off x="478916" y="3435078"/>
            <a:ext cx="2278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i="1" dirty="0">
                <a:latin typeface="Gill Sans" panose="020B0502020104020203" pitchFamily="34" charset="-79"/>
                <a:cs typeface="Gill Sans" panose="020B0502020104020203" pitchFamily="34" charset="-79"/>
              </a:rPr>
              <a:t>YARN-CS</a:t>
            </a:r>
            <a:endParaRPr lang="en-US" sz="3200" i="1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303220-F996-6A49-9805-813317AE0CF1}"/>
              </a:ext>
            </a:extLst>
          </p:cNvPr>
          <p:cNvSpPr txBox="1"/>
          <p:nvPr/>
        </p:nvSpPr>
        <p:spPr>
          <a:xfrm>
            <a:off x="478917" y="2668861"/>
            <a:ext cx="2278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i="1" dirty="0">
                <a:latin typeface="Gill Sans" panose="020B0502020104020203" pitchFamily="34" charset="-79"/>
                <a:cs typeface="Gill Sans" panose="020B0502020104020203" pitchFamily="34" charset="-79"/>
              </a:rPr>
              <a:t>Optimus</a:t>
            </a:r>
            <a:r>
              <a:rPr lang="en-US" altLang="zh-CN" sz="32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[1]</a:t>
            </a:r>
            <a:endParaRPr lang="en-US" sz="3200" baseline="-25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5E4E44-49CA-164A-93FE-D9245B101520}"/>
              </a:ext>
            </a:extLst>
          </p:cNvPr>
          <p:cNvSpPr txBox="1"/>
          <p:nvPr/>
        </p:nvSpPr>
        <p:spPr>
          <a:xfrm>
            <a:off x="469185" y="4162405"/>
            <a:ext cx="2278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i="1" dirty="0" err="1">
                <a:latin typeface="Gill Sans" panose="020B0502020104020203" pitchFamily="34" charset="-79"/>
                <a:cs typeface="Gill Sans" panose="020B0502020104020203" pitchFamily="34" charset="-79"/>
              </a:rPr>
              <a:t>Gandiva</a:t>
            </a:r>
            <a:r>
              <a:rPr lang="en-US" altLang="zh-CN" sz="32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[2]</a:t>
            </a:r>
            <a:endParaRPr lang="en-US" sz="3200" baseline="-25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32C31-E0A2-8D4F-B021-1EC9C0E069F6}"/>
              </a:ext>
            </a:extLst>
          </p:cNvPr>
          <p:cNvSpPr txBox="1"/>
          <p:nvPr/>
        </p:nvSpPr>
        <p:spPr>
          <a:xfrm>
            <a:off x="478916" y="4956195"/>
            <a:ext cx="22789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400" dirty="0">
                <a:solidFill>
                  <a:schemeClr val="accent2"/>
                </a:solidFill>
                <a:latin typeface="Abril Fatface" panose="02000503000000020003" pitchFamily="2" charset="77"/>
                <a:cs typeface="Gill Sans" panose="020B0502020104020203" pitchFamily="34" charset="-79"/>
              </a:rPr>
              <a:t>Tiresias</a:t>
            </a:r>
            <a:endParaRPr lang="en-US" sz="3400" dirty="0">
              <a:solidFill>
                <a:schemeClr val="accent2"/>
              </a:solidFill>
              <a:latin typeface="Abril Fatface" panose="02000503000000020003" pitchFamily="2" charset="77"/>
              <a:cs typeface="Gill Sans" panose="020B0502020104020203" pitchFamily="34" charset="-79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179634-2C1C-5043-ACD5-329D0BA2CB7A}"/>
              </a:ext>
            </a:extLst>
          </p:cNvPr>
          <p:cNvCxnSpPr>
            <a:cxnSpLocks/>
          </p:cNvCxnSpPr>
          <p:nvPr/>
        </p:nvCxnSpPr>
        <p:spPr>
          <a:xfrm>
            <a:off x="263998" y="3384696"/>
            <a:ext cx="11700636" cy="0"/>
          </a:xfrm>
          <a:prstGeom prst="line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C1D8FD2-ED0E-7443-9E2C-4F5E1E770CF8}"/>
              </a:ext>
            </a:extLst>
          </p:cNvPr>
          <p:cNvSpPr txBox="1"/>
          <p:nvPr/>
        </p:nvSpPr>
        <p:spPr>
          <a:xfrm>
            <a:off x="4193134" y="3475018"/>
            <a:ext cx="1870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i="1" dirty="0">
                <a:latin typeface="Gill Sans" panose="020B0502020104020203" pitchFamily="34" charset="-79"/>
                <a:cs typeface="Gill Sans" panose="020B0502020104020203" pitchFamily="34" charset="-79"/>
              </a:rPr>
              <a:t>FIFO</a:t>
            </a:r>
            <a:endParaRPr lang="en-US" sz="3000" i="1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79AA16-EB64-C741-A5FF-3834AF350EED}"/>
              </a:ext>
            </a:extLst>
          </p:cNvPr>
          <p:cNvSpPr txBox="1"/>
          <p:nvPr/>
        </p:nvSpPr>
        <p:spPr>
          <a:xfrm>
            <a:off x="4111465" y="4188583"/>
            <a:ext cx="2065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i="1" dirty="0">
                <a:latin typeface="Gill Sans" panose="020B0502020104020203" pitchFamily="34" charset="-79"/>
                <a:cs typeface="Gill Sans" panose="020B0502020104020203" pitchFamily="34" charset="-79"/>
              </a:rPr>
              <a:t>Time-sharing</a:t>
            </a:r>
            <a:endParaRPr lang="en-US" sz="3000" i="1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8693E9-B663-ED47-9047-1F74998F4A7E}"/>
              </a:ext>
            </a:extLst>
          </p:cNvPr>
          <p:cNvSpPr txBox="1"/>
          <p:nvPr/>
        </p:nvSpPr>
        <p:spPr>
          <a:xfrm>
            <a:off x="8610600" y="4188583"/>
            <a:ext cx="212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i="1" dirty="0">
                <a:latin typeface="Gill Sans" panose="020B0502020104020203" pitchFamily="34" charset="-79"/>
                <a:cs typeface="Gill Sans" panose="020B0502020104020203" pitchFamily="34" charset="-79"/>
              </a:rPr>
              <a:t>Trial-and-error</a:t>
            </a:r>
            <a:endParaRPr lang="en-US" sz="2800" i="1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68E1A3-FCA6-CB4F-8634-824D759C6840}"/>
              </a:ext>
            </a:extLst>
          </p:cNvPr>
          <p:cNvSpPr txBox="1"/>
          <p:nvPr/>
        </p:nvSpPr>
        <p:spPr>
          <a:xfrm>
            <a:off x="8761483" y="2758205"/>
            <a:ext cx="212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None</a:t>
            </a:r>
            <a:endParaRPr lang="en-US" sz="28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06F252-21DB-5B4C-8721-5F299B63D08E}"/>
              </a:ext>
            </a:extLst>
          </p:cNvPr>
          <p:cNvSpPr txBox="1"/>
          <p:nvPr/>
        </p:nvSpPr>
        <p:spPr>
          <a:xfrm>
            <a:off x="3389945" y="4976225"/>
            <a:ext cx="3321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i="1" dirty="0">
                <a:solidFill>
                  <a:schemeClr val="accent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Information-agnostic</a:t>
            </a:r>
            <a:endParaRPr lang="en-US" sz="2800" i="1" dirty="0">
              <a:solidFill>
                <a:schemeClr val="accent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6B19ED-437A-344E-9E66-1D0C8BE5559B}"/>
              </a:ext>
            </a:extLst>
          </p:cNvPr>
          <p:cNvSpPr txBox="1"/>
          <p:nvPr/>
        </p:nvSpPr>
        <p:spPr>
          <a:xfrm>
            <a:off x="7994460" y="5002362"/>
            <a:ext cx="3654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i="1" dirty="0">
                <a:solidFill>
                  <a:schemeClr val="accent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Model profile-based</a:t>
            </a:r>
            <a:endParaRPr lang="en-US" sz="2800" i="1" dirty="0">
              <a:solidFill>
                <a:schemeClr val="accent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8C136C8-2A93-0C46-AF86-0FB7F839B2AD}"/>
              </a:ext>
            </a:extLst>
          </p:cNvPr>
          <p:cNvCxnSpPr>
            <a:cxnSpLocks/>
          </p:cNvCxnSpPr>
          <p:nvPr/>
        </p:nvCxnSpPr>
        <p:spPr>
          <a:xfrm>
            <a:off x="7121198" y="1763925"/>
            <a:ext cx="0" cy="4010342"/>
          </a:xfrm>
          <a:prstGeom prst="line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0D60FF3-4699-2A49-9A4A-B286F9227D2E}"/>
              </a:ext>
            </a:extLst>
          </p:cNvPr>
          <p:cNvCxnSpPr>
            <a:cxnSpLocks/>
          </p:cNvCxnSpPr>
          <p:nvPr/>
        </p:nvCxnSpPr>
        <p:spPr>
          <a:xfrm>
            <a:off x="263998" y="4124120"/>
            <a:ext cx="11700636" cy="0"/>
          </a:xfrm>
          <a:prstGeom prst="line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0EDF6D-D9C3-754A-802C-AD34B297042F}"/>
              </a:ext>
            </a:extLst>
          </p:cNvPr>
          <p:cNvCxnSpPr>
            <a:cxnSpLocks/>
          </p:cNvCxnSpPr>
          <p:nvPr/>
        </p:nvCxnSpPr>
        <p:spPr>
          <a:xfrm>
            <a:off x="263998" y="4863543"/>
            <a:ext cx="11700636" cy="0"/>
          </a:xfrm>
          <a:prstGeom prst="line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A230C8-AD2C-9541-8AAD-81B1CD2B7CEC}"/>
              </a:ext>
            </a:extLst>
          </p:cNvPr>
          <p:cNvCxnSpPr>
            <a:cxnSpLocks/>
          </p:cNvCxnSpPr>
          <p:nvPr/>
        </p:nvCxnSpPr>
        <p:spPr>
          <a:xfrm>
            <a:off x="3167268" y="1763925"/>
            <a:ext cx="0" cy="4010342"/>
          </a:xfrm>
          <a:prstGeom prst="line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8D1A5E8-7457-6C49-A5D1-1AAF74B30291}"/>
              </a:ext>
            </a:extLst>
          </p:cNvPr>
          <p:cNvSpPr txBox="1"/>
          <p:nvPr/>
        </p:nvSpPr>
        <p:spPr>
          <a:xfrm>
            <a:off x="1374680" y="6452378"/>
            <a:ext cx="5170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[1]. Optimus: An Efficient Dynamic Resource Scheduler for Deep Learning Clusters</a:t>
            </a:r>
            <a:r>
              <a:rPr lang="en-US" altLang="zh-Hans" sz="1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,</a:t>
            </a:r>
            <a:r>
              <a:rPr lang="zh-Hans" altLang="en-US" sz="1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</a:t>
            </a:r>
            <a:r>
              <a:rPr lang="en-US" altLang="zh-Hans" sz="1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EuroSys’18</a:t>
            </a:r>
          </a:p>
          <a:p>
            <a:r>
              <a:rPr lang="en-US" sz="1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[2]. </a:t>
            </a:r>
            <a:r>
              <a:rPr lang="en-US" sz="1000" dirty="0" err="1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Gandiva</a:t>
            </a:r>
            <a:r>
              <a:rPr lang="en-US" sz="1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: Introspective Cluster Scheduling for Deep Learning,</a:t>
            </a:r>
            <a:r>
              <a:rPr lang="zh-Hans" altLang="en-US" sz="1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</a:t>
            </a:r>
            <a:r>
              <a:rPr lang="en-US" altLang="zh-Hans" sz="1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OSDI’18</a:t>
            </a:r>
            <a:endParaRPr lang="en-US" sz="100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66F8E8-8FCA-D940-ADD4-44271B9D18C3}"/>
              </a:ext>
            </a:extLst>
          </p:cNvPr>
          <p:cNvSpPr txBox="1"/>
          <p:nvPr/>
        </p:nvSpPr>
        <p:spPr>
          <a:xfrm>
            <a:off x="8761482" y="3487968"/>
            <a:ext cx="212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None</a:t>
            </a:r>
            <a:endParaRPr lang="en-US" sz="28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4D628E-695C-9746-9887-3D289E0384E3}"/>
              </a:ext>
            </a:extLst>
          </p:cNvPr>
          <p:cNvSpPr txBox="1"/>
          <p:nvPr/>
        </p:nvSpPr>
        <p:spPr>
          <a:xfrm>
            <a:off x="4067938" y="2734599"/>
            <a:ext cx="212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None</a:t>
            </a:r>
            <a:endParaRPr lang="en-US" sz="28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67A800-E3F2-2D4A-B413-0BFAFB423A6C}"/>
              </a:ext>
            </a:extLst>
          </p:cNvPr>
          <p:cNvCxnSpPr>
            <a:cxnSpLocks/>
          </p:cNvCxnSpPr>
          <p:nvPr/>
        </p:nvCxnSpPr>
        <p:spPr>
          <a:xfrm>
            <a:off x="5050890" y="4875082"/>
            <a:ext cx="0" cy="882251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38B9DD7-BC53-274E-A4FD-5DF6BF108BCF}"/>
              </a:ext>
            </a:extLst>
          </p:cNvPr>
          <p:cNvSpPr txBox="1"/>
          <p:nvPr/>
        </p:nvSpPr>
        <p:spPr>
          <a:xfrm>
            <a:off x="3528209" y="5002361"/>
            <a:ext cx="1348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i="1" dirty="0">
                <a:solidFill>
                  <a:schemeClr val="accent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LAS</a:t>
            </a:r>
            <a:endParaRPr lang="en-US" sz="2800" i="1" dirty="0">
              <a:solidFill>
                <a:schemeClr val="accent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94FAE6-4609-5E49-BB08-C241B6A932D7}"/>
              </a:ext>
            </a:extLst>
          </p:cNvPr>
          <p:cNvSpPr txBox="1"/>
          <p:nvPr/>
        </p:nvSpPr>
        <p:spPr>
          <a:xfrm>
            <a:off x="4856299" y="5010642"/>
            <a:ext cx="2414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i="1" dirty="0">
                <a:solidFill>
                  <a:schemeClr val="accent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Gittins Index</a:t>
            </a:r>
            <a:endParaRPr lang="en-US" sz="2800" i="1" dirty="0">
              <a:solidFill>
                <a:schemeClr val="accent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6286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38" grpId="0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27632"/>
            <a:ext cx="12192000" cy="25256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560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rPr>
              <a:t>Challenge II</a:t>
            </a:r>
            <a:br>
              <a:rPr lang="en-US" sz="540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rPr>
            </a:br>
            <a:endParaRPr lang="en-US" sz="480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algn="ctr"/>
            <a:r>
              <a:rPr lang="en-US" sz="480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rPr>
              <a:t>How to Place DL Jobs</a:t>
            </a:r>
          </a:p>
          <a:p>
            <a:pPr algn="ctr"/>
            <a:r>
              <a:rPr lang="en-US" sz="480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rPr>
              <a:t>Without Hurting Training Performance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1E5FFB-6C55-C14C-90A1-2606964F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F2D9-E975-FF4F-B89B-86BD8089FB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0027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1">
            <a:extLst>
              <a:ext uri="{FF2B5EF4-FFF2-40B4-BE49-F238E27FC236}">
                <a16:creationId xmlns:a16="http://schemas.microsoft.com/office/drawing/2014/main" id="{6AB7EBC4-F550-5743-8E93-6726989DD9BC}"/>
              </a:ext>
            </a:extLst>
          </p:cNvPr>
          <p:cNvSpPr txBox="1">
            <a:spLocks/>
          </p:cNvSpPr>
          <p:nvPr/>
        </p:nvSpPr>
        <p:spPr>
          <a:xfrm>
            <a:off x="0" y="6452378"/>
            <a:ext cx="12192000" cy="4056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j-ea"/>
                <a:cs typeface="Gill Sans Light" panose="020B0302020104020203" pitchFamily="34" charset="-79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E196-C1DF-1040-8E72-4D0F2AE7D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900984"/>
          </a:xfrm>
        </p:spPr>
        <p:txBody>
          <a:bodyPr>
            <a:normAutofit/>
          </a:bodyPr>
          <a:lstStyle/>
          <a:p>
            <a:r>
              <a:rPr lang="en-US" dirty="0"/>
              <a:t>Consolidated placement is not always needed</a:t>
            </a:r>
          </a:p>
          <a:p>
            <a:pPr lvl="1"/>
            <a:r>
              <a:rPr lang="en-US" i="1" dirty="0">
                <a:latin typeface="Gill Sans" panose="020B0502020104020203" pitchFamily="34" charset="-79"/>
                <a:cs typeface="Gill Sans" panose="020B0502020104020203" pitchFamily="34" charset="-79"/>
              </a:rPr>
              <a:t>Huge tensors </a:t>
            </a:r>
            <a:r>
              <a:rPr lang="en-US" dirty="0"/>
              <a:t>in model make network congested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CEAB-E195-314E-B345-3C272F78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585B-CFCB-F440-9495-A55347CBA6EB}" type="slidenum">
              <a:rPr lang="en-US" smtClean="0"/>
              <a:t>17</a:t>
            </a:fld>
            <a:endParaRPr lang="en-US"/>
          </a:p>
        </p:txBody>
      </p:sp>
      <p:sp>
        <p:nvSpPr>
          <p:cNvPr id="88" name="Title 1">
            <a:extLst>
              <a:ext uri="{FF2B5EF4-FFF2-40B4-BE49-F238E27FC236}">
                <a16:creationId xmlns:a16="http://schemas.microsoft.com/office/drawing/2014/main" id="{B019FA8F-6614-AC45-BCA6-1F131B1A384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305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j-ea"/>
                <a:cs typeface="Gill Sans Light" panose="020B0302020104020203" pitchFamily="34" charset="-79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  Placement – Relax Job Consolidation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5AFEE60-0630-FB4E-9B89-626BD2A86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327774"/>
              </p:ext>
            </p:extLst>
          </p:nvPr>
        </p:nvGraphicFramePr>
        <p:xfrm>
          <a:off x="1303319" y="2733291"/>
          <a:ext cx="8293167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5057">
                  <a:extLst>
                    <a:ext uri="{9D8B030D-6E8A-4147-A177-3AD203B41FA5}">
                      <a16:colId xmlns:a16="http://schemas.microsoft.com/office/drawing/2014/main" val="3713067755"/>
                    </a:ext>
                  </a:extLst>
                </a:gridCol>
                <a:gridCol w="1787954">
                  <a:extLst>
                    <a:ext uri="{9D8B030D-6E8A-4147-A177-3AD203B41FA5}">
                      <a16:colId xmlns:a16="http://schemas.microsoft.com/office/drawing/2014/main" val="1769179586"/>
                    </a:ext>
                  </a:extLst>
                </a:gridCol>
                <a:gridCol w="2060872">
                  <a:extLst>
                    <a:ext uri="{9D8B030D-6E8A-4147-A177-3AD203B41FA5}">
                      <a16:colId xmlns:a16="http://schemas.microsoft.com/office/drawing/2014/main" val="3946031461"/>
                    </a:ext>
                  </a:extLst>
                </a:gridCol>
                <a:gridCol w="3199284">
                  <a:extLst>
                    <a:ext uri="{9D8B030D-6E8A-4147-A177-3AD203B41FA5}">
                      <a16:colId xmlns:a16="http://schemas.microsoft.com/office/drawing/2014/main" val="13724063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Model size (MB)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accent2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Largest</a:t>
                      </a:r>
                      <a:r>
                        <a:rPr lang="en-US" b="0" i="0" dirty="0"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 tensor (MB)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Perf. of distributed placement</a:t>
                      </a:r>
                    </a:p>
                    <a:p>
                      <a:pPr algn="ctr"/>
                      <a:r>
                        <a:rPr lang="en-US" b="0" i="0" dirty="0"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(</a:t>
                      </a:r>
                      <a:r>
                        <a:rPr lang="en-US" b="0" i="0" dirty="0" err="1"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w.r.t</a:t>
                      </a:r>
                      <a:r>
                        <a:rPr lang="en-US" b="0" i="0" dirty="0"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. consolidated placement)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4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AlexNet</a:t>
                      </a:r>
                      <a:endParaRPr lang="en-US" b="0" i="0" dirty="0"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144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F0000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919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ResNet152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accent2"/>
                          </a:solidFill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97%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8431407"/>
                  </a:ext>
                </a:extLst>
              </a:tr>
            </a:tbl>
          </a:graphicData>
        </a:graphic>
      </p:graphicFrame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BE639C29-AE1E-4049-AF42-DA298BC65AED}"/>
              </a:ext>
            </a:extLst>
          </p:cNvPr>
          <p:cNvSpPr txBox="1">
            <a:spLocks/>
          </p:cNvSpPr>
          <p:nvPr/>
        </p:nvSpPr>
        <p:spPr>
          <a:xfrm>
            <a:off x="838200" y="2726542"/>
            <a:ext cx="10515600" cy="129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Gill Sans" panose="020B0502020104020203" pitchFamily="34" charset="-79"/>
                <a:cs typeface="Gill Sans" panose="020B0502020104020203" pitchFamily="34" charset="-79"/>
              </a:rPr>
              <a:t>Model profile-based </a:t>
            </a: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placement</a:t>
            </a:r>
            <a:r>
              <a:rPr lang="en-US" i="1" dirty="0">
                <a:latin typeface="Gill Sans" panose="020B0502020104020203" pitchFamily="34" charset="-79"/>
                <a:cs typeface="Gill Sans" panose="020B0502020104020203" pitchFamily="34" charset="-79"/>
              </a:rPr>
              <a:t> </a:t>
            </a:r>
          </a:p>
          <a:p>
            <a:pPr lvl="1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Capture tensor size information</a:t>
            </a:r>
          </a:p>
          <a:p>
            <a:pPr lvl="1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Relax consolidation constraint when not needed</a:t>
            </a:r>
          </a:p>
          <a:p>
            <a:pPr lvl="1"/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180A3C9-8A94-CE4B-B8EF-C956C23A3745}"/>
              </a:ext>
            </a:extLst>
          </p:cNvPr>
          <p:cNvGrpSpPr/>
          <p:nvPr/>
        </p:nvGrpSpPr>
        <p:grpSpPr>
          <a:xfrm>
            <a:off x="5520221" y="4403401"/>
            <a:ext cx="771721" cy="640080"/>
            <a:chOff x="5154512" y="921124"/>
            <a:chExt cx="771721" cy="64008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F5B7529-BD73-D741-BDFD-6CB8AF2F96EF}"/>
                </a:ext>
              </a:extLst>
            </p:cNvPr>
            <p:cNvSpPr/>
            <p:nvPr/>
          </p:nvSpPr>
          <p:spPr>
            <a:xfrm>
              <a:off x="5216638" y="921124"/>
              <a:ext cx="640080" cy="640080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4EDF6E62-0D11-4D4E-9A6F-6162B9CB1841}"/>
                </a:ext>
              </a:extLst>
            </p:cNvPr>
            <p:cNvGrpSpPr/>
            <p:nvPr/>
          </p:nvGrpSpPr>
          <p:grpSpPr>
            <a:xfrm>
              <a:off x="5318929" y="1062381"/>
              <a:ext cx="420217" cy="357566"/>
              <a:chOff x="6155168" y="2041408"/>
              <a:chExt cx="849174" cy="731520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38DE7A0-E2B8-004C-93E6-0D1CA803629B}"/>
                  </a:ext>
                </a:extLst>
              </p:cNvPr>
              <p:cNvCxnSpPr/>
              <p:nvPr/>
            </p:nvCxnSpPr>
            <p:spPr>
              <a:xfrm>
                <a:off x="6278509" y="2041408"/>
                <a:ext cx="603316" cy="727749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5BDA4908-0CD1-044E-92D6-27F62807C44A}"/>
                  </a:ext>
                </a:extLst>
              </p:cNvPr>
              <p:cNvCxnSpPr/>
              <p:nvPr/>
            </p:nvCxnSpPr>
            <p:spPr>
              <a:xfrm flipV="1">
                <a:off x="6274738" y="2041408"/>
                <a:ext cx="610858" cy="731520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060B746F-133A-4644-A6B2-C2D135D8DCBF}"/>
                  </a:ext>
                </a:extLst>
              </p:cNvPr>
              <p:cNvCxnSpPr/>
              <p:nvPr/>
            </p:nvCxnSpPr>
            <p:spPr>
              <a:xfrm>
                <a:off x="6877021" y="2046213"/>
                <a:ext cx="126209" cy="1466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89B4A48D-EA33-2A48-A41D-DBB2010B4A07}"/>
                  </a:ext>
                </a:extLst>
              </p:cNvPr>
              <p:cNvCxnSpPr/>
              <p:nvPr/>
            </p:nvCxnSpPr>
            <p:spPr>
              <a:xfrm>
                <a:off x="6159768" y="2046762"/>
                <a:ext cx="126209" cy="1466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C817453B-D442-394D-A2D3-08F0266AA7ED}"/>
                  </a:ext>
                </a:extLst>
              </p:cNvPr>
              <p:cNvCxnSpPr/>
              <p:nvPr/>
            </p:nvCxnSpPr>
            <p:spPr>
              <a:xfrm>
                <a:off x="6155168" y="2764601"/>
                <a:ext cx="126209" cy="1466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00A904D1-D48C-064A-8164-D73DB3A10DC2}"/>
                  </a:ext>
                </a:extLst>
              </p:cNvPr>
              <p:cNvCxnSpPr/>
              <p:nvPr/>
            </p:nvCxnSpPr>
            <p:spPr>
              <a:xfrm>
                <a:off x="6878133" y="2760548"/>
                <a:ext cx="126209" cy="1466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1162ADA-89E9-A648-980D-5E82E72BBDB0}"/>
                </a:ext>
              </a:extLst>
            </p:cNvPr>
            <p:cNvSpPr/>
            <p:nvPr/>
          </p:nvSpPr>
          <p:spPr>
            <a:xfrm>
              <a:off x="5154512" y="980085"/>
              <a:ext cx="124251" cy="16459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D4ABA97-5C96-E642-991A-2EFA557DA48B}"/>
                </a:ext>
              </a:extLst>
            </p:cNvPr>
            <p:cNvSpPr/>
            <p:nvPr/>
          </p:nvSpPr>
          <p:spPr>
            <a:xfrm>
              <a:off x="5155012" y="1332317"/>
              <a:ext cx="128016" cy="16459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3C74FCD-4A9E-D745-9D1F-7A5CF378BA92}"/>
                </a:ext>
              </a:extLst>
            </p:cNvPr>
            <p:cNvSpPr/>
            <p:nvPr/>
          </p:nvSpPr>
          <p:spPr>
            <a:xfrm>
              <a:off x="5798217" y="982270"/>
              <a:ext cx="128016" cy="16459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84098CB-B900-BD41-A919-ABC116D114B3}"/>
                </a:ext>
              </a:extLst>
            </p:cNvPr>
            <p:cNvSpPr/>
            <p:nvPr/>
          </p:nvSpPr>
          <p:spPr>
            <a:xfrm>
              <a:off x="5798217" y="1331600"/>
              <a:ext cx="128016" cy="16459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B310FC5-7133-0045-9A79-3C37BD28AC7B}"/>
              </a:ext>
            </a:extLst>
          </p:cNvPr>
          <p:cNvGrpSpPr/>
          <p:nvPr/>
        </p:nvGrpSpPr>
        <p:grpSpPr>
          <a:xfrm>
            <a:off x="3824377" y="5309437"/>
            <a:ext cx="925253" cy="976501"/>
            <a:chOff x="3512643" y="1911347"/>
            <a:chExt cx="925253" cy="976501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8402F7AD-04E4-7344-BE0A-C2A3FCBEC273}"/>
                </a:ext>
              </a:extLst>
            </p:cNvPr>
            <p:cNvSpPr txBox="1"/>
            <p:nvPr/>
          </p:nvSpPr>
          <p:spPr>
            <a:xfrm>
              <a:off x="3512643" y="2580071"/>
              <a:ext cx="9252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" charset="0"/>
                  <a:ea typeface="Gill Sans" charset="0"/>
                  <a:cs typeface="Gill Sans" charset="0"/>
                </a:rPr>
                <a:t>Machine 1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443300A5-FBCE-5442-AB5C-BE6CC2F2D23F}"/>
                </a:ext>
              </a:extLst>
            </p:cNvPr>
            <p:cNvGrpSpPr/>
            <p:nvPr/>
          </p:nvGrpSpPr>
          <p:grpSpPr>
            <a:xfrm>
              <a:off x="3625646" y="1911347"/>
              <a:ext cx="699247" cy="685452"/>
              <a:chOff x="3596958" y="1911347"/>
              <a:chExt cx="699247" cy="685452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1FDD0994-C221-A248-97B9-C3799202C8A6}"/>
                  </a:ext>
                </a:extLst>
              </p:cNvPr>
              <p:cNvSpPr/>
              <p:nvPr/>
            </p:nvSpPr>
            <p:spPr>
              <a:xfrm>
                <a:off x="3596958" y="1911347"/>
                <a:ext cx="699247" cy="685452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3281644F-CDC0-A246-A420-01B6507A5407}"/>
                  </a:ext>
                </a:extLst>
              </p:cNvPr>
              <p:cNvGrpSpPr/>
              <p:nvPr/>
            </p:nvGrpSpPr>
            <p:grpSpPr>
              <a:xfrm>
                <a:off x="3671858" y="1979753"/>
                <a:ext cx="549446" cy="548640"/>
                <a:chOff x="5164062" y="3234231"/>
                <a:chExt cx="549446" cy="548640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F0F46138-1EBD-0943-932D-BE001B4156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64062" y="3234231"/>
                  <a:ext cx="274755" cy="274320"/>
                </a:xfrm>
                <a:prstGeom prst="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307AFBD1-9230-954E-9C8E-F3645FAC51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38753" y="3234231"/>
                  <a:ext cx="274755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FFF0E376-86BE-BC4B-AA0C-3B482B50DE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64062" y="3508551"/>
                  <a:ext cx="274755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B406A7A9-2815-A941-93F3-6952BC1007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38753" y="3508551"/>
                  <a:ext cx="274755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B141AA8-569F-8D45-ADCA-A8BFC02132DA}"/>
              </a:ext>
            </a:extLst>
          </p:cNvPr>
          <p:cNvGrpSpPr/>
          <p:nvPr/>
        </p:nvGrpSpPr>
        <p:grpSpPr>
          <a:xfrm>
            <a:off x="4859209" y="5309437"/>
            <a:ext cx="925253" cy="976501"/>
            <a:chOff x="3512643" y="1911347"/>
            <a:chExt cx="925253" cy="976501"/>
          </a:xfrm>
        </p:grpSpPr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26A1F89-D950-0348-AC9B-0F796EA99B72}"/>
                </a:ext>
              </a:extLst>
            </p:cNvPr>
            <p:cNvSpPr txBox="1"/>
            <p:nvPr/>
          </p:nvSpPr>
          <p:spPr>
            <a:xfrm>
              <a:off x="3512643" y="2580071"/>
              <a:ext cx="9252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" charset="0"/>
                  <a:ea typeface="Gill Sans" charset="0"/>
                  <a:cs typeface="Gill Sans" charset="0"/>
                </a:rPr>
                <a:t>Machine 2</a:t>
              </a:r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FAF6FAB0-CAA8-9544-9604-36C6DCB64452}"/>
                </a:ext>
              </a:extLst>
            </p:cNvPr>
            <p:cNvGrpSpPr/>
            <p:nvPr/>
          </p:nvGrpSpPr>
          <p:grpSpPr>
            <a:xfrm>
              <a:off x="3625646" y="1911347"/>
              <a:ext cx="699247" cy="685452"/>
              <a:chOff x="3596958" y="1911347"/>
              <a:chExt cx="699247" cy="685452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BAC40018-924F-0D49-8D52-1404354ECC11}"/>
                  </a:ext>
                </a:extLst>
              </p:cNvPr>
              <p:cNvSpPr/>
              <p:nvPr/>
            </p:nvSpPr>
            <p:spPr>
              <a:xfrm>
                <a:off x="3596958" y="1911347"/>
                <a:ext cx="699247" cy="685452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2D2C116E-0D12-A841-85C6-600CBCDAA321}"/>
                  </a:ext>
                </a:extLst>
              </p:cNvPr>
              <p:cNvGrpSpPr/>
              <p:nvPr/>
            </p:nvGrpSpPr>
            <p:grpSpPr>
              <a:xfrm>
                <a:off x="3671858" y="1979753"/>
                <a:ext cx="549446" cy="548640"/>
                <a:chOff x="5164062" y="3234231"/>
                <a:chExt cx="549446" cy="548640"/>
              </a:xfrm>
            </p:grpSpPr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B3A33742-C51F-2A44-8CDC-BB8B7432D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64062" y="3234231"/>
                  <a:ext cx="274755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DD193CE6-C3A1-8649-AA18-775155890C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38753" y="3234231"/>
                  <a:ext cx="274755" cy="274320"/>
                </a:xfrm>
                <a:prstGeom prst="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0F995255-4C04-444C-B469-D2929FECA3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64062" y="3508551"/>
                  <a:ext cx="274755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4F7BE25F-197D-AD46-B359-8001BFE4F1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38753" y="3508551"/>
                  <a:ext cx="274755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0593FFC-9B45-9747-AAE0-0302E40EB45C}"/>
              </a:ext>
            </a:extLst>
          </p:cNvPr>
          <p:cNvGrpSpPr/>
          <p:nvPr/>
        </p:nvGrpSpPr>
        <p:grpSpPr>
          <a:xfrm>
            <a:off x="6029978" y="5309437"/>
            <a:ext cx="925253" cy="976501"/>
            <a:chOff x="3512643" y="1911347"/>
            <a:chExt cx="925253" cy="976501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8D12F1E4-0E64-7749-B0D1-C8F142AFB421}"/>
                </a:ext>
              </a:extLst>
            </p:cNvPr>
            <p:cNvSpPr txBox="1"/>
            <p:nvPr/>
          </p:nvSpPr>
          <p:spPr>
            <a:xfrm>
              <a:off x="3512643" y="2580071"/>
              <a:ext cx="9252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" charset="0"/>
                  <a:ea typeface="Gill Sans" charset="0"/>
                  <a:cs typeface="Gill Sans" charset="0"/>
                </a:rPr>
                <a:t>Machine 3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B6FD77BB-DDA3-184D-AF2E-F2257D0418AB}"/>
                </a:ext>
              </a:extLst>
            </p:cNvPr>
            <p:cNvGrpSpPr/>
            <p:nvPr/>
          </p:nvGrpSpPr>
          <p:grpSpPr>
            <a:xfrm>
              <a:off x="3625646" y="1911347"/>
              <a:ext cx="699247" cy="685452"/>
              <a:chOff x="3596958" y="1911347"/>
              <a:chExt cx="699247" cy="685452"/>
            </a:xfrm>
          </p:grpSpPr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F5191422-B015-C848-BCC6-D5BD799AD2EB}"/>
                  </a:ext>
                </a:extLst>
              </p:cNvPr>
              <p:cNvSpPr/>
              <p:nvPr/>
            </p:nvSpPr>
            <p:spPr>
              <a:xfrm>
                <a:off x="3596958" y="1911347"/>
                <a:ext cx="699247" cy="685452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C69E8EA9-DA75-3B44-91B7-A1FB5E48C485}"/>
                  </a:ext>
                </a:extLst>
              </p:cNvPr>
              <p:cNvGrpSpPr/>
              <p:nvPr/>
            </p:nvGrpSpPr>
            <p:grpSpPr>
              <a:xfrm>
                <a:off x="3671858" y="1979753"/>
                <a:ext cx="549446" cy="548640"/>
                <a:chOff x="5164062" y="3234231"/>
                <a:chExt cx="549446" cy="548640"/>
              </a:xfrm>
            </p:grpSpPr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726330F9-1D08-0A46-B7A6-229A5FEA9B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64062" y="3234231"/>
                  <a:ext cx="274755" cy="274320"/>
                </a:xfrm>
                <a:prstGeom prst="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0BC79739-E81E-7241-AADD-9CF0D3EDD6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38753" y="3234231"/>
                  <a:ext cx="274755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DF1B08FF-D459-BF46-816D-F6BDA1C7C4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64062" y="3508551"/>
                  <a:ext cx="274755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9696BF32-68CD-ED43-8F87-53E4187444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38753" y="3508551"/>
                  <a:ext cx="274755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DD47DCF-CBD1-F241-B786-3A3889D523B0}"/>
              </a:ext>
            </a:extLst>
          </p:cNvPr>
          <p:cNvGrpSpPr/>
          <p:nvPr/>
        </p:nvGrpSpPr>
        <p:grpSpPr>
          <a:xfrm>
            <a:off x="7096982" y="5309437"/>
            <a:ext cx="925253" cy="976501"/>
            <a:chOff x="3512643" y="1911347"/>
            <a:chExt cx="925253" cy="976501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5B84D259-6A75-7F4F-B505-33B956687D90}"/>
                </a:ext>
              </a:extLst>
            </p:cNvPr>
            <p:cNvSpPr txBox="1"/>
            <p:nvPr/>
          </p:nvSpPr>
          <p:spPr>
            <a:xfrm>
              <a:off x="3512643" y="2580071"/>
              <a:ext cx="9252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" charset="0"/>
                  <a:ea typeface="Gill Sans" charset="0"/>
                  <a:cs typeface="Gill Sans" charset="0"/>
                </a:rPr>
                <a:t>Machine 4</a:t>
              </a:r>
            </a:p>
          </p:txBody>
        </p: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16340F4E-7F0F-1844-8426-9B3A322F5B70}"/>
                </a:ext>
              </a:extLst>
            </p:cNvPr>
            <p:cNvGrpSpPr/>
            <p:nvPr/>
          </p:nvGrpSpPr>
          <p:grpSpPr>
            <a:xfrm>
              <a:off x="3625646" y="1911347"/>
              <a:ext cx="699247" cy="685452"/>
              <a:chOff x="3596958" y="1911347"/>
              <a:chExt cx="699247" cy="685452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6ADF6733-9927-574A-8CA0-47E78BA609E3}"/>
                  </a:ext>
                </a:extLst>
              </p:cNvPr>
              <p:cNvSpPr/>
              <p:nvPr/>
            </p:nvSpPr>
            <p:spPr>
              <a:xfrm>
                <a:off x="3596958" y="1911347"/>
                <a:ext cx="699247" cy="685452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9AC66D45-64D7-F743-A6A6-D43BAF0A31C4}"/>
                  </a:ext>
                </a:extLst>
              </p:cNvPr>
              <p:cNvGrpSpPr/>
              <p:nvPr/>
            </p:nvGrpSpPr>
            <p:grpSpPr>
              <a:xfrm>
                <a:off x="3671858" y="1979753"/>
                <a:ext cx="549446" cy="548640"/>
                <a:chOff x="5164062" y="3234231"/>
                <a:chExt cx="549446" cy="548640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925B75D3-F452-3340-A829-8A13285680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64062" y="3234231"/>
                  <a:ext cx="274755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FE9C4427-76F7-1545-95AC-001320004D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38753" y="3234231"/>
                  <a:ext cx="274755" cy="274320"/>
                </a:xfrm>
                <a:prstGeom prst="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A0FC0DBF-8FFE-3844-9885-42F9C6B70B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64062" y="3508551"/>
                  <a:ext cx="274755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4ACA0E10-3968-974E-A93B-9DE09EEEC2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38753" y="3508551"/>
                  <a:ext cx="274755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</p:grp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6E1661CC-72A6-324D-BE9C-DCA3D0735C88}"/>
              </a:ext>
            </a:extLst>
          </p:cNvPr>
          <p:cNvCxnSpPr>
            <a:stCxn id="93" idx="1"/>
            <a:endCxn id="193" idx="0"/>
          </p:cNvCxnSpPr>
          <p:nvPr/>
        </p:nvCxnSpPr>
        <p:spPr>
          <a:xfrm rot="10800000" flipV="1">
            <a:off x="5321837" y="4896889"/>
            <a:ext cx="198885" cy="412547"/>
          </a:xfrm>
          <a:prstGeom prst="bentConnector2">
            <a:avLst/>
          </a:prstGeom>
          <a:ln w="381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20E29FC3-C753-4649-95A4-D60D26D34F1E}"/>
              </a:ext>
            </a:extLst>
          </p:cNvPr>
          <p:cNvCxnSpPr>
            <a:cxnSpLocks/>
            <a:stCxn id="95" idx="3"/>
            <a:endCxn id="202" idx="0"/>
          </p:cNvCxnSpPr>
          <p:nvPr/>
        </p:nvCxnSpPr>
        <p:spPr>
          <a:xfrm>
            <a:off x="6291942" y="4896173"/>
            <a:ext cx="200663" cy="413264"/>
          </a:xfrm>
          <a:prstGeom prst="bentConnector2">
            <a:avLst/>
          </a:prstGeom>
          <a:ln w="381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>
            <a:extLst>
              <a:ext uri="{FF2B5EF4-FFF2-40B4-BE49-F238E27FC236}">
                <a16:creationId xmlns:a16="http://schemas.microsoft.com/office/drawing/2014/main" id="{32F07203-4249-9F41-BB06-419CCB39A336}"/>
              </a:ext>
            </a:extLst>
          </p:cNvPr>
          <p:cNvCxnSpPr>
            <a:cxnSpLocks/>
            <a:stCxn id="92" idx="1"/>
            <a:endCxn id="184" idx="0"/>
          </p:cNvCxnSpPr>
          <p:nvPr/>
        </p:nvCxnSpPr>
        <p:spPr>
          <a:xfrm rot="10800000" flipV="1">
            <a:off x="4287005" y="4544657"/>
            <a:ext cx="1233217" cy="764779"/>
          </a:xfrm>
          <a:prstGeom prst="bentConnector2">
            <a:avLst/>
          </a:prstGeom>
          <a:ln w="381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B0F6F14F-445F-0F4B-B6D1-6A68706EEC24}"/>
              </a:ext>
            </a:extLst>
          </p:cNvPr>
          <p:cNvCxnSpPr>
            <a:cxnSpLocks/>
            <a:stCxn id="94" idx="3"/>
            <a:endCxn id="211" idx="0"/>
          </p:cNvCxnSpPr>
          <p:nvPr/>
        </p:nvCxnSpPr>
        <p:spPr>
          <a:xfrm>
            <a:off x="6291942" y="4546843"/>
            <a:ext cx="1267667" cy="762594"/>
          </a:xfrm>
          <a:prstGeom prst="bentConnector2">
            <a:avLst/>
          </a:prstGeom>
          <a:ln w="38100" cmpd="dbl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3C5E4D19-382C-8B40-BB27-514CC16FDB7B}"/>
              </a:ext>
            </a:extLst>
          </p:cNvPr>
          <p:cNvGrpSpPr/>
          <p:nvPr/>
        </p:nvGrpSpPr>
        <p:grpSpPr>
          <a:xfrm>
            <a:off x="8325444" y="5187187"/>
            <a:ext cx="1392562" cy="369332"/>
            <a:chOff x="8088396" y="1172373"/>
            <a:chExt cx="1392562" cy="369332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22A1C50-1544-7E47-A365-BBCAF55E8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88396" y="1217335"/>
              <a:ext cx="274755" cy="27432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E514EB2-F2EE-FF42-BA27-A1EF5CD6B6B6}"/>
                </a:ext>
              </a:extLst>
            </p:cNvPr>
            <p:cNvSpPr txBox="1"/>
            <p:nvPr/>
          </p:nvSpPr>
          <p:spPr>
            <a:xfrm>
              <a:off x="8363151" y="1172373"/>
              <a:ext cx="1117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" charset="0"/>
                  <a:ea typeface="Gill Sans" charset="0"/>
                  <a:cs typeface="Gill Sans" charset="0"/>
                </a:rPr>
                <a:t>Free GPU</a:t>
              </a: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4C1E2C79-D568-3045-9CEF-361808358A79}"/>
              </a:ext>
            </a:extLst>
          </p:cNvPr>
          <p:cNvGrpSpPr/>
          <p:nvPr/>
        </p:nvGrpSpPr>
        <p:grpSpPr>
          <a:xfrm>
            <a:off x="8325444" y="5698197"/>
            <a:ext cx="1878046" cy="369332"/>
            <a:chOff x="8088396" y="1621591"/>
            <a:chExt cx="1878046" cy="369332"/>
          </a:xfrm>
        </p:grpSpPr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F15523C1-917F-5C45-AAE7-AB69D3D803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88396" y="1669097"/>
              <a:ext cx="274755" cy="2743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1C416CE8-5719-714C-BE23-6A710772F954}"/>
                </a:ext>
              </a:extLst>
            </p:cNvPr>
            <p:cNvSpPr txBox="1"/>
            <p:nvPr/>
          </p:nvSpPr>
          <p:spPr>
            <a:xfrm>
              <a:off x="8363118" y="1621591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" charset="0"/>
                  <a:ea typeface="Gill Sans" charset="0"/>
                  <a:cs typeface="Gill Sans" charset="0"/>
                </a:rPr>
                <a:t>Occupied GPU</a:t>
              </a:r>
            </a:p>
          </p:txBody>
        </p: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26C0EA01-20C8-5F43-BDB7-8A7093461F77}"/>
              </a:ext>
            </a:extLst>
          </p:cNvPr>
          <p:cNvSpPr txBox="1"/>
          <p:nvPr/>
        </p:nvSpPr>
        <p:spPr>
          <a:xfrm>
            <a:off x="5103775" y="53153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EC474AE9-5FDA-6A4E-9265-0DF2516E72F6}"/>
              </a:ext>
            </a:extLst>
          </p:cNvPr>
          <p:cNvCxnSpPr>
            <a:cxnSpLocks/>
          </p:cNvCxnSpPr>
          <p:nvPr/>
        </p:nvCxnSpPr>
        <p:spPr>
          <a:xfrm>
            <a:off x="1731622" y="4502953"/>
            <a:ext cx="139926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624A5E3B-FAEB-0741-BF32-8EAC791E58EB}"/>
              </a:ext>
            </a:extLst>
          </p:cNvPr>
          <p:cNvCxnSpPr>
            <a:cxnSpLocks/>
          </p:cNvCxnSpPr>
          <p:nvPr/>
        </p:nvCxnSpPr>
        <p:spPr>
          <a:xfrm>
            <a:off x="1731622" y="5001413"/>
            <a:ext cx="139926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CB732277-B2B9-6644-939C-F3BF9D53BD03}"/>
              </a:ext>
            </a:extLst>
          </p:cNvPr>
          <p:cNvSpPr txBox="1"/>
          <p:nvPr/>
        </p:nvSpPr>
        <p:spPr>
          <a:xfrm>
            <a:off x="1731622" y="5007945"/>
            <a:ext cx="1132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" panose="020B0502020104020203" pitchFamily="34" charset="-79"/>
                <a:cs typeface="Gill Sans" panose="020B0502020104020203" pitchFamily="34" charset="-79"/>
              </a:rPr>
              <a:t> Job Queue</a:t>
            </a:r>
          </a:p>
        </p:txBody>
      </p:sp>
      <p:sp>
        <p:nvSpPr>
          <p:cNvPr id="231" name="Right Arrow 230">
            <a:extLst>
              <a:ext uri="{FF2B5EF4-FFF2-40B4-BE49-F238E27FC236}">
                <a16:creationId xmlns:a16="http://schemas.microsoft.com/office/drawing/2014/main" id="{D3BEE72B-F0D5-904F-B190-63A0940A509A}"/>
              </a:ext>
            </a:extLst>
          </p:cNvPr>
          <p:cNvSpPr/>
          <p:nvPr/>
        </p:nvSpPr>
        <p:spPr>
          <a:xfrm>
            <a:off x="3178577" y="4689819"/>
            <a:ext cx="1023534" cy="21140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F3AEA1A-236D-ED48-AA25-AAAD22C187BA}"/>
              </a:ext>
            </a:extLst>
          </p:cNvPr>
          <p:cNvSpPr/>
          <p:nvPr/>
        </p:nvSpPr>
        <p:spPr>
          <a:xfrm>
            <a:off x="2717745" y="4560517"/>
            <a:ext cx="365760" cy="36576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4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A37A5750-99A8-944B-B626-C0BCFBD59F65}"/>
              </a:ext>
            </a:extLst>
          </p:cNvPr>
          <p:cNvSpPr/>
          <p:nvPr/>
        </p:nvSpPr>
        <p:spPr>
          <a:xfrm>
            <a:off x="2196993" y="4563596"/>
            <a:ext cx="365760" cy="36576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4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0A43E03-FCF6-184B-AC27-49274594484F}"/>
              </a:ext>
            </a:extLst>
          </p:cNvPr>
          <p:cNvGrpSpPr/>
          <p:nvPr/>
        </p:nvGrpSpPr>
        <p:grpSpPr>
          <a:xfrm>
            <a:off x="8274186" y="4599065"/>
            <a:ext cx="1596737" cy="381455"/>
            <a:chOff x="7863061" y="2985719"/>
            <a:chExt cx="1596737" cy="381455"/>
          </a:xfrm>
        </p:grpSpPr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4A13892E-FBB3-9B48-A9C8-AB2CD3BBD3F2}"/>
                </a:ext>
              </a:extLst>
            </p:cNvPr>
            <p:cNvSpPr/>
            <p:nvPr/>
          </p:nvSpPr>
          <p:spPr>
            <a:xfrm>
              <a:off x="7863061" y="3001414"/>
              <a:ext cx="365760" cy="3657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N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BA75360-9502-B94D-8F4E-35192074400B}"/>
                </a:ext>
              </a:extLst>
            </p:cNvPr>
            <p:cNvSpPr txBox="1"/>
            <p:nvPr/>
          </p:nvSpPr>
          <p:spPr>
            <a:xfrm>
              <a:off x="8208943" y="2985719"/>
              <a:ext cx="1250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" charset="0"/>
                  <a:ea typeface="Gill Sans" charset="0"/>
                  <a:cs typeface="Gill Sans" charset="0"/>
                </a:rPr>
                <a:t>N-GPU Job</a:t>
              </a:r>
            </a:p>
          </p:txBody>
        </p:sp>
      </p:grpSp>
      <p:sp>
        <p:nvSpPr>
          <p:cNvPr id="237" name="Oval 236">
            <a:extLst>
              <a:ext uri="{FF2B5EF4-FFF2-40B4-BE49-F238E27FC236}">
                <a16:creationId xmlns:a16="http://schemas.microsoft.com/office/drawing/2014/main" id="{7C67A521-2F8B-114A-B770-8997BD3B7859}"/>
              </a:ext>
            </a:extLst>
          </p:cNvPr>
          <p:cNvSpPr/>
          <p:nvPr/>
        </p:nvSpPr>
        <p:spPr>
          <a:xfrm>
            <a:off x="2719826" y="4560517"/>
            <a:ext cx="365760" cy="36576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4</a:t>
            </a: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BC9D5552-00CF-C247-9F5B-DE32D3ED95E0}"/>
              </a:ext>
            </a:extLst>
          </p:cNvPr>
          <p:cNvSpPr/>
          <p:nvPr/>
        </p:nvSpPr>
        <p:spPr>
          <a:xfrm>
            <a:off x="2717745" y="4560517"/>
            <a:ext cx="365760" cy="36576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4</a:t>
            </a: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23756ECD-6585-C144-9E00-4507C8CFCB25}"/>
              </a:ext>
            </a:extLst>
          </p:cNvPr>
          <p:cNvSpPr/>
          <p:nvPr/>
        </p:nvSpPr>
        <p:spPr>
          <a:xfrm>
            <a:off x="2717745" y="4560517"/>
            <a:ext cx="365760" cy="36576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4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2071EF3E-CB66-0F42-9D36-19D58E75AC1F}"/>
              </a:ext>
            </a:extLst>
          </p:cNvPr>
          <p:cNvSpPr>
            <a:spLocks noChangeAspect="1"/>
          </p:cNvSpPr>
          <p:nvPr/>
        </p:nvSpPr>
        <p:spPr>
          <a:xfrm>
            <a:off x="4012279" y="5377843"/>
            <a:ext cx="274755" cy="274320"/>
          </a:xfrm>
          <a:prstGeom prst="rect">
            <a:avLst/>
          </a:prstGeom>
          <a:solidFill>
            <a:schemeClr val="accent2"/>
          </a:solidFill>
          <a:ln w="158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847FD900-81A4-4B4A-AF2B-B1E04A18E95F}"/>
              </a:ext>
            </a:extLst>
          </p:cNvPr>
          <p:cNvSpPr>
            <a:spLocks noChangeAspect="1"/>
          </p:cNvSpPr>
          <p:nvPr/>
        </p:nvSpPr>
        <p:spPr>
          <a:xfrm>
            <a:off x="5321802" y="5377843"/>
            <a:ext cx="274755" cy="274320"/>
          </a:xfrm>
          <a:prstGeom prst="rect">
            <a:avLst/>
          </a:prstGeom>
          <a:solidFill>
            <a:schemeClr val="accent2"/>
          </a:solidFill>
          <a:ln w="158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64D15877-7961-AE42-A4F8-B1EF1A384789}"/>
              </a:ext>
            </a:extLst>
          </p:cNvPr>
          <p:cNvSpPr>
            <a:spLocks noChangeAspect="1"/>
          </p:cNvSpPr>
          <p:nvPr/>
        </p:nvSpPr>
        <p:spPr>
          <a:xfrm>
            <a:off x="6217817" y="5377843"/>
            <a:ext cx="274755" cy="274320"/>
          </a:xfrm>
          <a:prstGeom prst="rect">
            <a:avLst/>
          </a:prstGeom>
          <a:solidFill>
            <a:schemeClr val="accent2"/>
          </a:solidFill>
          <a:ln w="158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103B18E5-4F79-544D-ACB8-DEB482763CFC}"/>
              </a:ext>
            </a:extLst>
          </p:cNvPr>
          <p:cNvSpPr>
            <a:spLocks noChangeAspect="1"/>
          </p:cNvSpPr>
          <p:nvPr/>
        </p:nvSpPr>
        <p:spPr>
          <a:xfrm>
            <a:off x="7559576" y="5379422"/>
            <a:ext cx="274755" cy="274320"/>
          </a:xfrm>
          <a:prstGeom prst="rect">
            <a:avLst/>
          </a:prstGeom>
          <a:solidFill>
            <a:schemeClr val="accent2"/>
          </a:solidFill>
          <a:ln w="158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DAAF985F-BD09-864D-B008-0BFBB1554A3C}"/>
              </a:ext>
            </a:extLst>
          </p:cNvPr>
          <p:cNvSpPr/>
          <p:nvPr/>
        </p:nvSpPr>
        <p:spPr>
          <a:xfrm rot="5400000">
            <a:off x="3447040" y="4027478"/>
            <a:ext cx="422449" cy="83382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Model Profiler 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9EF039F5-B745-F347-B6E8-0AA1F56071EB}"/>
              </a:ext>
            </a:extLst>
          </p:cNvPr>
          <p:cNvSpPr/>
          <p:nvPr/>
        </p:nvSpPr>
        <p:spPr>
          <a:xfrm>
            <a:off x="951538" y="4135505"/>
            <a:ext cx="9137365" cy="2289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78181AD-A6CB-9849-9DEE-586CD7CDFBB1}"/>
              </a:ext>
            </a:extLst>
          </p:cNvPr>
          <p:cNvSpPr/>
          <p:nvPr/>
        </p:nvSpPr>
        <p:spPr>
          <a:xfrm>
            <a:off x="6392273" y="2682971"/>
            <a:ext cx="3269178" cy="1624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7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22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0.05182 3.33333E-6 C 0.07526 3.33333E-6 0.10404 0.03055 0.10404 0.05555 L 0.10404 0.11134 " pathEditMode="relative" rAng="0" ptsTypes="AAAA">
                                      <p:cBhvr>
                                        <p:cTn id="45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5" y="555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0.19727 3.33333E-6 C 0.28581 3.33333E-6 0.39492 0.03055 0.39492 0.05555 L 0.39492 0.11134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55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0.10508 3.33333E-6 C 0.15234 3.33333E-6 0.21055 0.03055 0.21055 0.05555 L 0.21055 0.11134 " pathEditMode="relative" rAng="0" ptsTypes="AAAA">
                                      <p:cBhvr>
                                        <p:cTn id="49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555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0.14271 3.33333E-6 C 0.20651 3.33333E-6 0.28529 0.03078 0.28529 0.05625 L 0.28529 0.1125 " pathEditMode="relative" rAng="0" ptsTypes="AAAA">
                                      <p:cBhvr>
                                        <p:cTn id="51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58" y="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2" grpId="1" animBg="1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1" animBg="1"/>
      <p:bldP spid="10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813CA-2FEE-3549-83A1-12914E86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585B-CFCB-F440-9495-A55347CBA6E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25ACD-E9F6-4F44-8593-29C39182FD00}"/>
              </a:ext>
            </a:extLst>
          </p:cNvPr>
          <p:cNvSpPr txBox="1"/>
          <p:nvPr/>
        </p:nvSpPr>
        <p:spPr>
          <a:xfrm>
            <a:off x="0" y="0"/>
            <a:ext cx="3998148" cy="685800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noAutofit/>
          </a:bodyPr>
          <a:lstStyle/>
          <a:p>
            <a:pPr algn="ctr"/>
            <a:endParaRPr lang="en-US" sz="24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97029AF-C63C-0545-994F-7DD14106A40B}"/>
              </a:ext>
            </a:extLst>
          </p:cNvPr>
          <p:cNvSpPr txBox="1"/>
          <p:nvPr/>
        </p:nvSpPr>
        <p:spPr>
          <a:xfrm>
            <a:off x="8195062" y="89"/>
            <a:ext cx="3998148" cy="685800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noAutofit/>
          </a:bodyPr>
          <a:lstStyle/>
          <a:p>
            <a:pPr algn="ctr"/>
            <a:endParaRPr lang="en-US" sz="24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208" name="Title 3">
            <a:extLst>
              <a:ext uri="{FF2B5EF4-FFF2-40B4-BE49-F238E27FC236}">
                <a16:creationId xmlns:a16="http://schemas.microsoft.com/office/drawing/2014/main" id="{8A7CCB5A-5F8F-484A-A0C8-A7F1FEAE1033}"/>
              </a:ext>
            </a:extLst>
          </p:cNvPr>
          <p:cNvSpPr txBox="1">
            <a:spLocks/>
          </p:cNvSpPr>
          <p:nvPr/>
        </p:nvSpPr>
        <p:spPr>
          <a:xfrm>
            <a:off x="244733" y="2047957"/>
            <a:ext cx="352131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sz="6400" dirty="0">
                <a:solidFill>
                  <a:srgbClr val="FF6600"/>
                </a:solidFill>
                <a:latin typeface="Abril Fatface"/>
                <a:ea typeface="ＭＳ Ｐゴシック" charset="-128"/>
                <a:cs typeface="Abril Fatface"/>
              </a:rPr>
              <a:t>Tiresias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8ACE5AC-29DC-2942-8AD7-86CD5E990FF3}"/>
              </a:ext>
            </a:extLst>
          </p:cNvPr>
          <p:cNvSpPr txBox="1"/>
          <p:nvPr/>
        </p:nvSpPr>
        <p:spPr>
          <a:xfrm>
            <a:off x="338333" y="3640247"/>
            <a:ext cx="4220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solidFill>
                  <a:srgbClr val="FFFFFF"/>
                </a:solidFill>
                <a:latin typeface="Gill Sans Light"/>
                <a:cs typeface="Gill Sans Light"/>
              </a:rPr>
              <a:t>Central Master </a:t>
            </a:r>
          </a:p>
          <a:p>
            <a:r>
              <a:rPr lang="en-US" sz="2400" i="1" dirty="0">
                <a:solidFill>
                  <a:srgbClr val="FFFFFF"/>
                </a:solidFill>
                <a:latin typeface="Gill Sans Light"/>
                <a:cs typeface="Gill Sans Light"/>
              </a:rPr>
              <a:t>Network-Level Model Profiler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74B7D53-6F14-8D47-9497-CE447475CEB8}"/>
              </a:ext>
            </a:extLst>
          </p:cNvPr>
          <p:cNvSpPr txBox="1"/>
          <p:nvPr/>
        </p:nvSpPr>
        <p:spPr>
          <a:xfrm>
            <a:off x="8310675" y="3027390"/>
            <a:ext cx="353908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i="1" dirty="0">
                <a:solidFill>
                  <a:schemeClr val="accent2"/>
                </a:solidFill>
                <a:latin typeface="Gill Sans Light"/>
                <a:cs typeface="Gill Sans Light"/>
              </a:rPr>
              <a:t>60-GPU</a:t>
            </a:r>
            <a:r>
              <a:rPr lang="en-US" altLang="zh-CN" sz="3400" i="1" dirty="0">
                <a:solidFill>
                  <a:srgbClr val="FFFFFF"/>
                </a:solidFill>
                <a:latin typeface="Gill Sans Light"/>
                <a:cs typeface="Gill Sans Light"/>
              </a:rPr>
              <a:t> </a:t>
            </a:r>
          </a:p>
          <a:p>
            <a:r>
              <a:rPr lang="en-US" altLang="zh-CN" sz="3400" i="1" dirty="0">
                <a:solidFill>
                  <a:srgbClr val="FFFFFF"/>
                </a:solidFill>
                <a:latin typeface="Gill Sans Light"/>
                <a:cs typeface="Gill Sans Light"/>
              </a:rPr>
              <a:t>Testbed Experiment</a:t>
            </a:r>
            <a:endParaRPr lang="en-US" sz="3400" i="1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152C377-8857-DB46-8BB1-CF2EFF64C28E}"/>
              </a:ext>
            </a:extLst>
          </p:cNvPr>
          <p:cNvSpPr txBox="1"/>
          <p:nvPr/>
        </p:nvSpPr>
        <p:spPr>
          <a:xfrm>
            <a:off x="8313711" y="4346164"/>
            <a:ext cx="422017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i="1" dirty="0">
                <a:solidFill>
                  <a:schemeClr val="accent2"/>
                </a:solidFill>
                <a:latin typeface="Gill Sans Light"/>
                <a:cs typeface="Gill Sans Light"/>
              </a:rPr>
              <a:t>Large-scale &amp; </a:t>
            </a:r>
          </a:p>
          <a:p>
            <a:r>
              <a:rPr lang="en-US" altLang="zh-CN" sz="3400" i="1" dirty="0">
                <a:solidFill>
                  <a:schemeClr val="accent2"/>
                </a:solidFill>
                <a:latin typeface="Gill Sans Light"/>
                <a:cs typeface="Gill Sans Light"/>
              </a:rPr>
              <a:t>Trace-driven</a:t>
            </a:r>
            <a:r>
              <a:rPr lang="en-US" altLang="zh-CN" sz="3400" i="1" dirty="0">
                <a:solidFill>
                  <a:srgbClr val="FFFFFF"/>
                </a:solidFill>
                <a:latin typeface="Gill Sans Light"/>
                <a:cs typeface="Gill Sans Light"/>
              </a:rPr>
              <a:t> Simulation</a:t>
            </a:r>
            <a:endParaRPr lang="en-US" sz="3400" i="1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96FF6F8-9D67-2A4D-BF62-891E455B0C4D}"/>
              </a:ext>
            </a:extLst>
          </p:cNvPr>
          <p:cNvSpPr txBox="1"/>
          <p:nvPr/>
        </p:nvSpPr>
        <p:spPr>
          <a:xfrm>
            <a:off x="8506179" y="2140403"/>
            <a:ext cx="3539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i="1" dirty="0">
                <a:solidFill>
                  <a:schemeClr val="accent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Evaluation</a:t>
            </a:r>
            <a:endParaRPr lang="en-US" sz="4000" i="1" dirty="0">
              <a:solidFill>
                <a:srgbClr val="FFFFFF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1D496A42-EAAE-B149-8443-5B1B999C24B3}"/>
              </a:ext>
            </a:extLst>
          </p:cNvPr>
          <p:cNvGrpSpPr/>
          <p:nvPr/>
        </p:nvGrpSpPr>
        <p:grpSpPr>
          <a:xfrm>
            <a:off x="3998148" y="1046052"/>
            <a:ext cx="4024883" cy="5030068"/>
            <a:chOff x="4006851" y="862398"/>
            <a:chExt cx="4024883" cy="5030068"/>
          </a:xfrm>
        </p:grpSpPr>
        <p:grpSp>
          <p:nvGrpSpPr>
            <p:cNvPr id="412" name="Group 411">
              <a:extLst>
                <a:ext uri="{FF2B5EF4-FFF2-40B4-BE49-F238E27FC236}">
                  <a16:creationId xmlns:a16="http://schemas.microsoft.com/office/drawing/2014/main" id="{92FEE86B-1AB2-5144-A222-EC2E55402F79}"/>
                </a:ext>
              </a:extLst>
            </p:cNvPr>
            <p:cNvGrpSpPr/>
            <p:nvPr/>
          </p:nvGrpSpPr>
          <p:grpSpPr>
            <a:xfrm>
              <a:off x="5720122" y="3405874"/>
              <a:ext cx="2157984" cy="2154580"/>
              <a:chOff x="7767697" y="440196"/>
              <a:chExt cx="2157984" cy="2154580"/>
            </a:xfrm>
          </p:grpSpPr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1363D6C2-4C24-9F40-9183-01E2A9254717}"/>
                  </a:ext>
                </a:extLst>
              </p:cNvPr>
              <p:cNvSpPr/>
              <p:nvPr/>
            </p:nvSpPr>
            <p:spPr>
              <a:xfrm>
                <a:off x="7767697" y="440196"/>
                <a:ext cx="2157984" cy="2154580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pSp>
            <p:nvGrpSpPr>
              <p:cNvPr id="429" name="Group 428">
                <a:extLst>
                  <a:ext uri="{FF2B5EF4-FFF2-40B4-BE49-F238E27FC236}">
                    <a16:creationId xmlns:a16="http://schemas.microsoft.com/office/drawing/2014/main" id="{C2D69DBB-ED2B-F441-9ED2-330192BFD18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814626" y="485046"/>
                <a:ext cx="274754" cy="274320"/>
                <a:chOff x="4933259" y="5062909"/>
                <a:chExt cx="549508" cy="548640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605" name="Rectangle 604">
                  <a:extLst>
                    <a:ext uri="{FF2B5EF4-FFF2-40B4-BE49-F238E27FC236}">
                      <a16:creationId xmlns:a16="http://schemas.microsoft.com/office/drawing/2014/main" id="{D12D336D-F1C1-E443-80FC-2F5A845E47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06290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606" name="Rectangle 605">
                  <a:extLst>
                    <a:ext uri="{FF2B5EF4-FFF2-40B4-BE49-F238E27FC236}">
                      <a16:creationId xmlns:a16="http://schemas.microsoft.com/office/drawing/2014/main" id="{E5E5BADF-ECB2-D649-A4E8-B569C406B1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06290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607" name="Rectangle 606">
                  <a:extLst>
                    <a:ext uri="{FF2B5EF4-FFF2-40B4-BE49-F238E27FC236}">
                      <a16:creationId xmlns:a16="http://schemas.microsoft.com/office/drawing/2014/main" id="{370CE957-0F44-6740-829B-36822CAAF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33722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608" name="Rectangle 607">
                  <a:extLst>
                    <a:ext uri="{FF2B5EF4-FFF2-40B4-BE49-F238E27FC236}">
                      <a16:creationId xmlns:a16="http://schemas.microsoft.com/office/drawing/2014/main" id="{D65A58FA-934F-DE4E-BACF-2E93922AF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33722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grpSp>
            <p:nvGrpSpPr>
              <p:cNvPr id="430" name="Group 429">
                <a:extLst>
                  <a:ext uri="{FF2B5EF4-FFF2-40B4-BE49-F238E27FC236}">
                    <a16:creationId xmlns:a16="http://schemas.microsoft.com/office/drawing/2014/main" id="{CB7FC866-066E-2949-BE40-998ADD7BC1B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171669" y="485046"/>
                <a:ext cx="274754" cy="274320"/>
                <a:chOff x="4933259" y="5062909"/>
                <a:chExt cx="549508" cy="548640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35CA978D-5BA3-6D41-B3F3-C0ADF7D14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06290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602" name="Rectangle 601">
                  <a:extLst>
                    <a:ext uri="{FF2B5EF4-FFF2-40B4-BE49-F238E27FC236}">
                      <a16:creationId xmlns:a16="http://schemas.microsoft.com/office/drawing/2014/main" id="{35F2CE93-3084-BA43-A87B-7483A0B16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06290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603" name="Rectangle 602">
                  <a:extLst>
                    <a:ext uri="{FF2B5EF4-FFF2-40B4-BE49-F238E27FC236}">
                      <a16:creationId xmlns:a16="http://schemas.microsoft.com/office/drawing/2014/main" id="{5E59B1B7-7A20-B441-B568-CC062B9588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33722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604" name="Rectangle 603">
                  <a:extLst>
                    <a:ext uri="{FF2B5EF4-FFF2-40B4-BE49-F238E27FC236}">
                      <a16:creationId xmlns:a16="http://schemas.microsoft.com/office/drawing/2014/main" id="{6868A59E-06E0-3D49-A429-2138446FF4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33722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grpSp>
            <p:nvGrpSpPr>
              <p:cNvPr id="431" name="Group 430">
                <a:extLst>
                  <a:ext uri="{FF2B5EF4-FFF2-40B4-BE49-F238E27FC236}">
                    <a16:creationId xmlns:a16="http://schemas.microsoft.com/office/drawing/2014/main" id="{7B5C4F86-AF06-B84D-9B99-111DB80C0CF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528712" y="485046"/>
                <a:ext cx="274754" cy="274320"/>
                <a:chOff x="4933259" y="5062909"/>
                <a:chExt cx="549508" cy="548640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97" name="Rectangle 596">
                  <a:extLst>
                    <a:ext uri="{FF2B5EF4-FFF2-40B4-BE49-F238E27FC236}">
                      <a16:creationId xmlns:a16="http://schemas.microsoft.com/office/drawing/2014/main" id="{A4E06BA8-29D3-7144-AB86-B0B09DC958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06290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591E1862-62F4-FB48-9B3A-CE85B78A16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06290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id="{D6A691A1-0E13-9F44-90E4-D8D6E789F7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33722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032E7BC6-FA10-DA43-812E-4A74567B69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33722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grpSp>
            <p:nvGrpSpPr>
              <p:cNvPr id="432" name="Group 431">
                <a:extLst>
                  <a:ext uri="{FF2B5EF4-FFF2-40B4-BE49-F238E27FC236}">
                    <a16:creationId xmlns:a16="http://schemas.microsoft.com/office/drawing/2014/main" id="{30297B87-202B-D949-8F30-BCE0F897E94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885755" y="485046"/>
                <a:ext cx="274754" cy="274320"/>
                <a:chOff x="4933259" y="5062909"/>
                <a:chExt cx="549508" cy="548640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8626244F-2048-6843-9FA6-199C0D2F43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06290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677C7766-FAB6-C645-AB5F-A42FCE911C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06290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68EB1636-A538-9047-A65A-B03E6389B3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33722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BCAC94E9-D48B-704C-8EAA-15980F9C1E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33722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grpSp>
            <p:nvGrpSpPr>
              <p:cNvPr id="433" name="Group 432">
                <a:extLst>
                  <a:ext uri="{FF2B5EF4-FFF2-40B4-BE49-F238E27FC236}">
                    <a16:creationId xmlns:a16="http://schemas.microsoft.com/office/drawing/2014/main" id="{8B0523C7-949B-124C-8F43-BC8902A6B23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242798" y="485046"/>
                <a:ext cx="274754" cy="274320"/>
                <a:chOff x="4933259" y="5062909"/>
                <a:chExt cx="549508" cy="548640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89" name="Rectangle 588">
                  <a:extLst>
                    <a:ext uri="{FF2B5EF4-FFF2-40B4-BE49-F238E27FC236}">
                      <a16:creationId xmlns:a16="http://schemas.microsoft.com/office/drawing/2014/main" id="{C865A309-DB5B-4240-8117-023966F247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06290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90" name="Rectangle 589">
                  <a:extLst>
                    <a:ext uri="{FF2B5EF4-FFF2-40B4-BE49-F238E27FC236}">
                      <a16:creationId xmlns:a16="http://schemas.microsoft.com/office/drawing/2014/main" id="{CC925567-B15C-E14B-9A8C-A1CD6B2B23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06290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91" name="Rectangle 590">
                  <a:extLst>
                    <a:ext uri="{FF2B5EF4-FFF2-40B4-BE49-F238E27FC236}">
                      <a16:creationId xmlns:a16="http://schemas.microsoft.com/office/drawing/2014/main" id="{7CBFE9BC-D486-CA42-AF49-A67E4C269E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33722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92" name="Rectangle 591">
                  <a:extLst>
                    <a:ext uri="{FF2B5EF4-FFF2-40B4-BE49-F238E27FC236}">
                      <a16:creationId xmlns:a16="http://schemas.microsoft.com/office/drawing/2014/main" id="{3035B64A-CE7A-174F-97AC-1626566FB9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33722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grpSp>
            <p:nvGrpSpPr>
              <p:cNvPr id="434" name="Group 433">
                <a:extLst>
                  <a:ext uri="{FF2B5EF4-FFF2-40B4-BE49-F238E27FC236}">
                    <a16:creationId xmlns:a16="http://schemas.microsoft.com/office/drawing/2014/main" id="{854F947E-85DB-D34A-9710-72CBBE29D67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599842" y="485046"/>
                <a:ext cx="274754" cy="274320"/>
                <a:chOff x="4933259" y="5062909"/>
                <a:chExt cx="549508" cy="548640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85" name="Rectangle 584">
                  <a:extLst>
                    <a:ext uri="{FF2B5EF4-FFF2-40B4-BE49-F238E27FC236}">
                      <a16:creationId xmlns:a16="http://schemas.microsoft.com/office/drawing/2014/main" id="{1E185780-6566-DA49-98CF-BBB1D6A6BE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06290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86" name="Rectangle 585">
                  <a:extLst>
                    <a:ext uri="{FF2B5EF4-FFF2-40B4-BE49-F238E27FC236}">
                      <a16:creationId xmlns:a16="http://schemas.microsoft.com/office/drawing/2014/main" id="{BBD26901-5DD4-9A41-A1D5-5E512F48D6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06290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87" name="Rectangle 586">
                  <a:extLst>
                    <a:ext uri="{FF2B5EF4-FFF2-40B4-BE49-F238E27FC236}">
                      <a16:creationId xmlns:a16="http://schemas.microsoft.com/office/drawing/2014/main" id="{71A137F7-31D7-B240-AF0C-19D6492EC2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33722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88" name="Rectangle 587">
                  <a:extLst>
                    <a:ext uri="{FF2B5EF4-FFF2-40B4-BE49-F238E27FC236}">
                      <a16:creationId xmlns:a16="http://schemas.microsoft.com/office/drawing/2014/main" id="{761599E3-9F06-C84E-9958-3E6ABEDE33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33722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grpSp>
            <p:nvGrpSpPr>
              <p:cNvPr id="435" name="Group 434">
                <a:extLst>
                  <a:ext uri="{FF2B5EF4-FFF2-40B4-BE49-F238E27FC236}">
                    <a16:creationId xmlns:a16="http://schemas.microsoft.com/office/drawing/2014/main" id="{227684B1-7A31-A940-BBBF-4B054ABA7FB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814626" y="839972"/>
                <a:ext cx="274754" cy="274320"/>
                <a:chOff x="4933259" y="5062909"/>
                <a:chExt cx="549508" cy="548640"/>
              </a:xfrm>
            </p:grpSpPr>
            <p:sp>
              <p:nvSpPr>
                <p:cNvPr id="581" name="Rectangle 580">
                  <a:extLst>
                    <a:ext uri="{FF2B5EF4-FFF2-40B4-BE49-F238E27FC236}">
                      <a16:creationId xmlns:a16="http://schemas.microsoft.com/office/drawing/2014/main" id="{387EC4D1-923C-8A45-9838-7EE80C49EC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06290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82" name="Rectangle 581">
                  <a:extLst>
                    <a:ext uri="{FF2B5EF4-FFF2-40B4-BE49-F238E27FC236}">
                      <a16:creationId xmlns:a16="http://schemas.microsoft.com/office/drawing/2014/main" id="{514694B0-712B-9D46-ABDF-7C76E5CC9B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06290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83" name="Rectangle 582">
                  <a:extLst>
                    <a:ext uri="{FF2B5EF4-FFF2-40B4-BE49-F238E27FC236}">
                      <a16:creationId xmlns:a16="http://schemas.microsoft.com/office/drawing/2014/main" id="{2EA8DFAC-2CB6-1B43-9F77-3E30EE5E0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33722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84" name="Rectangle 583">
                  <a:extLst>
                    <a:ext uri="{FF2B5EF4-FFF2-40B4-BE49-F238E27FC236}">
                      <a16:creationId xmlns:a16="http://schemas.microsoft.com/office/drawing/2014/main" id="{22C523CE-09C1-3A40-B081-74754A394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33722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grpSp>
            <p:nvGrpSpPr>
              <p:cNvPr id="436" name="Group 435">
                <a:extLst>
                  <a:ext uri="{FF2B5EF4-FFF2-40B4-BE49-F238E27FC236}">
                    <a16:creationId xmlns:a16="http://schemas.microsoft.com/office/drawing/2014/main" id="{28D0943B-DFE6-C34C-A00A-12C720247AA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171669" y="839972"/>
                <a:ext cx="274754" cy="274320"/>
                <a:chOff x="4933259" y="5062909"/>
                <a:chExt cx="549508" cy="548640"/>
              </a:xfrm>
            </p:grpSpPr>
            <p:sp>
              <p:nvSpPr>
                <p:cNvPr id="577" name="Rectangle 576">
                  <a:extLst>
                    <a:ext uri="{FF2B5EF4-FFF2-40B4-BE49-F238E27FC236}">
                      <a16:creationId xmlns:a16="http://schemas.microsoft.com/office/drawing/2014/main" id="{F2845B1E-B0B3-A648-89DC-796CF09499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06290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78" name="Rectangle 577">
                  <a:extLst>
                    <a:ext uri="{FF2B5EF4-FFF2-40B4-BE49-F238E27FC236}">
                      <a16:creationId xmlns:a16="http://schemas.microsoft.com/office/drawing/2014/main" id="{DB4F70C8-56E7-CA47-83EA-F0D93E1199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06290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79" name="Rectangle 578">
                  <a:extLst>
                    <a:ext uri="{FF2B5EF4-FFF2-40B4-BE49-F238E27FC236}">
                      <a16:creationId xmlns:a16="http://schemas.microsoft.com/office/drawing/2014/main" id="{AB41D18D-023D-824B-9B78-5A9ED1DAA9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33722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80" name="Rectangle 579">
                  <a:extLst>
                    <a:ext uri="{FF2B5EF4-FFF2-40B4-BE49-F238E27FC236}">
                      <a16:creationId xmlns:a16="http://schemas.microsoft.com/office/drawing/2014/main" id="{F6FE06A3-027D-A048-A082-97E9A3496F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33722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grpSp>
            <p:nvGrpSpPr>
              <p:cNvPr id="437" name="Group 436">
                <a:extLst>
                  <a:ext uri="{FF2B5EF4-FFF2-40B4-BE49-F238E27FC236}">
                    <a16:creationId xmlns:a16="http://schemas.microsoft.com/office/drawing/2014/main" id="{6C1EDEC7-89BD-1E45-8977-6B9FFAE0F7E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528712" y="839972"/>
                <a:ext cx="274754" cy="274320"/>
                <a:chOff x="4933259" y="5062909"/>
                <a:chExt cx="549508" cy="548640"/>
              </a:xfrm>
            </p:grpSpPr>
            <p:sp>
              <p:nvSpPr>
                <p:cNvPr id="573" name="Rectangle 572">
                  <a:extLst>
                    <a:ext uri="{FF2B5EF4-FFF2-40B4-BE49-F238E27FC236}">
                      <a16:creationId xmlns:a16="http://schemas.microsoft.com/office/drawing/2014/main" id="{FC998285-7287-F145-A145-52E08E706F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06290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74" name="Rectangle 573">
                  <a:extLst>
                    <a:ext uri="{FF2B5EF4-FFF2-40B4-BE49-F238E27FC236}">
                      <a16:creationId xmlns:a16="http://schemas.microsoft.com/office/drawing/2014/main" id="{6922BFF1-F641-4A48-B7FB-AED0AF38F9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06290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75" name="Rectangle 574">
                  <a:extLst>
                    <a:ext uri="{FF2B5EF4-FFF2-40B4-BE49-F238E27FC236}">
                      <a16:creationId xmlns:a16="http://schemas.microsoft.com/office/drawing/2014/main" id="{F9F00466-02DB-354B-BFF8-BADE7AD0A9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33722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76" name="Rectangle 575">
                  <a:extLst>
                    <a:ext uri="{FF2B5EF4-FFF2-40B4-BE49-F238E27FC236}">
                      <a16:creationId xmlns:a16="http://schemas.microsoft.com/office/drawing/2014/main" id="{A423A1CF-D783-804E-A2D5-7E961120F9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33722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grpSp>
            <p:nvGrpSpPr>
              <p:cNvPr id="438" name="Group 437">
                <a:extLst>
                  <a:ext uri="{FF2B5EF4-FFF2-40B4-BE49-F238E27FC236}">
                    <a16:creationId xmlns:a16="http://schemas.microsoft.com/office/drawing/2014/main" id="{7D159BB1-68FE-734B-8CE6-B7F4375769C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885755" y="839972"/>
                <a:ext cx="274754" cy="274320"/>
                <a:chOff x="4933259" y="5062909"/>
                <a:chExt cx="549508" cy="548640"/>
              </a:xfrm>
            </p:grpSpPr>
            <p:sp>
              <p:nvSpPr>
                <p:cNvPr id="569" name="Rectangle 568">
                  <a:extLst>
                    <a:ext uri="{FF2B5EF4-FFF2-40B4-BE49-F238E27FC236}">
                      <a16:creationId xmlns:a16="http://schemas.microsoft.com/office/drawing/2014/main" id="{B8832E92-0A03-B040-A29E-2DD4F0185D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06290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70" name="Rectangle 569">
                  <a:extLst>
                    <a:ext uri="{FF2B5EF4-FFF2-40B4-BE49-F238E27FC236}">
                      <a16:creationId xmlns:a16="http://schemas.microsoft.com/office/drawing/2014/main" id="{F328FE54-56E4-6042-B3B0-BE1F1601B9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06290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71" name="Rectangle 570">
                  <a:extLst>
                    <a:ext uri="{FF2B5EF4-FFF2-40B4-BE49-F238E27FC236}">
                      <a16:creationId xmlns:a16="http://schemas.microsoft.com/office/drawing/2014/main" id="{A7C99202-3067-4E4C-B37D-93C71DF95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33722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72" name="Rectangle 571">
                  <a:extLst>
                    <a:ext uri="{FF2B5EF4-FFF2-40B4-BE49-F238E27FC236}">
                      <a16:creationId xmlns:a16="http://schemas.microsoft.com/office/drawing/2014/main" id="{78C6DB7B-44BF-164A-9E01-7F88DE529F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33722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grpSp>
            <p:nvGrpSpPr>
              <p:cNvPr id="439" name="Group 438">
                <a:extLst>
                  <a:ext uri="{FF2B5EF4-FFF2-40B4-BE49-F238E27FC236}">
                    <a16:creationId xmlns:a16="http://schemas.microsoft.com/office/drawing/2014/main" id="{602E02BD-6BD8-754F-9E5F-EAE06B65954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242798" y="839972"/>
                <a:ext cx="274754" cy="274320"/>
                <a:chOff x="4933259" y="5062909"/>
                <a:chExt cx="549508" cy="548640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65" name="Rectangle 564">
                  <a:extLst>
                    <a:ext uri="{FF2B5EF4-FFF2-40B4-BE49-F238E27FC236}">
                      <a16:creationId xmlns:a16="http://schemas.microsoft.com/office/drawing/2014/main" id="{B2552585-FBE9-DC47-A141-F82E7127EF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06290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66" name="Rectangle 565">
                  <a:extLst>
                    <a:ext uri="{FF2B5EF4-FFF2-40B4-BE49-F238E27FC236}">
                      <a16:creationId xmlns:a16="http://schemas.microsoft.com/office/drawing/2014/main" id="{77BA2E8A-7F0E-1942-9F76-5E5D771797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06290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67" name="Rectangle 566">
                  <a:extLst>
                    <a:ext uri="{FF2B5EF4-FFF2-40B4-BE49-F238E27FC236}">
                      <a16:creationId xmlns:a16="http://schemas.microsoft.com/office/drawing/2014/main" id="{763B64F1-C49C-8643-8B59-84A38ACA29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33722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68" name="Rectangle 567">
                  <a:extLst>
                    <a:ext uri="{FF2B5EF4-FFF2-40B4-BE49-F238E27FC236}">
                      <a16:creationId xmlns:a16="http://schemas.microsoft.com/office/drawing/2014/main" id="{34870502-D103-CD43-B273-D0216D108D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33722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grpSp>
            <p:nvGrpSpPr>
              <p:cNvPr id="440" name="Group 439">
                <a:extLst>
                  <a:ext uri="{FF2B5EF4-FFF2-40B4-BE49-F238E27FC236}">
                    <a16:creationId xmlns:a16="http://schemas.microsoft.com/office/drawing/2014/main" id="{8ADCBBC6-8023-754B-A65F-CADBA6E87AB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599842" y="839972"/>
                <a:ext cx="274754" cy="274320"/>
                <a:chOff x="4933259" y="5062909"/>
                <a:chExt cx="549508" cy="548640"/>
              </a:xfrm>
            </p:grpSpPr>
            <p:sp>
              <p:nvSpPr>
                <p:cNvPr id="561" name="Rectangle 560">
                  <a:extLst>
                    <a:ext uri="{FF2B5EF4-FFF2-40B4-BE49-F238E27FC236}">
                      <a16:creationId xmlns:a16="http://schemas.microsoft.com/office/drawing/2014/main" id="{0AA9D05A-07E0-5A44-919B-3A4A56E233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06290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62" name="Rectangle 561">
                  <a:extLst>
                    <a:ext uri="{FF2B5EF4-FFF2-40B4-BE49-F238E27FC236}">
                      <a16:creationId xmlns:a16="http://schemas.microsoft.com/office/drawing/2014/main" id="{C79DAF9C-0F58-1D48-BFE6-22C01E99C0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06290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63" name="Rectangle 562">
                  <a:extLst>
                    <a:ext uri="{FF2B5EF4-FFF2-40B4-BE49-F238E27FC236}">
                      <a16:creationId xmlns:a16="http://schemas.microsoft.com/office/drawing/2014/main" id="{A7FB1DA4-E38A-AE4B-9D78-E6B0E6ACDF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33722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64" name="Rectangle 563">
                  <a:extLst>
                    <a:ext uri="{FF2B5EF4-FFF2-40B4-BE49-F238E27FC236}">
                      <a16:creationId xmlns:a16="http://schemas.microsoft.com/office/drawing/2014/main" id="{0B27CBB2-5F34-9C4A-8ED3-E46C6B3087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33722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grpSp>
            <p:nvGrpSpPr>
              <p:cNvPr id="441" name="Group 440">
                <a:extLst>
                  <a:ext uri="{FF2B5EF4-FFF2-40B4-BE49-F238E27FC236}">
                    <a16:creationId xmlns:a16="http://schemas.microsoft.com/office/drawing/2014/main" id="{72AB5BCC-8337-1B44-9D0F-85248D1F42C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814626" y="1194898"/>
                <a:ext cx="274754" cy="274320"/>
                <a:chOff x="4933259" y="5062909"/>
                <a:chExt cx="549508" cy="548640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57" name="Rectangle 556">
                  <a:extLst>
                    <a:ext uri="{FF2B5EF4-FFF2-40B4-BE49-F238E27FC236}">
                      <a16:creationId xmlns:a16="http://schemas.microsoft.com/office/drawing/2014/main" id="{F27457ED-144A-DF43-B0EB-E1F7B1F664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06290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58" name="Rectangle 557">
                  <a:extLst>
                    <a:ext uri="{FF2B5EF4-FFF2-40B4-BE49-F238E27FC236}">
                      <a16:creationId xmlns:a16="http://schemas.microsoft.com/office/drawing/2014/main" id="{629AF4FE-E6D5-9C4C-902B-F624284047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06290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59" name="Rectangle 558">
                  <a:extLst>
                    <a:ext uri="{FF2B5EF4-FFF2-40B4-BE49-F238E27FC236}">
                      <a16:creationId xmlns:a16="http://schemas.microsoft.com/office/drawing/2014/main" id="{16A805A3-62D2-774A-B21D-94040EDB80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33722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60" name="Rectangle 559">
                  <a:extLst>
                    <a:ext uri="{FF2B5EF4-FFF2-40B4-BE49-F238E27FC236}">
                      <a16:creationId xmlns:a16="http://schemas.microsoft.com/office/drawing/2014/main" id="{2479F473-EA76-E142-83A9-AAFB10E37A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33722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grpSp>
            <p:nvGrpSpPr>
              <p:cNvPr id="442" name="Group 441">
                <a:extLst>
                  <a:ext uri="{FF2B5EF4-FFF2-40B4-BE49-F238E27FC236}">
                    <a16:creationId xmlns:a16="http://schemas.microsoft.com/office/drawing/2014/main" id="{C4FCC544-CBD5-424F-AD69-9838E552F91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171669" y="1194898"/>
                <a:ext cx="274754" cy="274320"/>
                <a:chOff x="4933259" y="5062909"/>
                <a:chExt cx="549508" cy="548640"/>
              </a:xfrm>
            </p:grpSpPr>
            <p:sp>
              <p:nvSpPr>
                <p:cNvPr id="553" name="Rectangle 552">
                  <a:extLst>
                    <a:ext uri="{FF2B5EF4-FFF2-40B4-BE49-F238E27FC236}">
                      <a16:creationId xmlns:a16="http://schemas.microsoft.com/office/drawing/2014/main" id="{A46BE834-189D-F241-969C-4516E793CB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06290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36811F76-5FD5-F040-8B1E-0254ABEB95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06290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55" name="Rectangle 554">
                  <a:extLst>
                    <a:ext uri="{FF2B5EF4-FFF2-40B4-BE49-F238E27FC236}">
                      <a16:creationId xmlns:a16="http://schemas.microsoft.com/office/drawing/2014/main" id="{10FA9FBF-3208-F946-BD9C-C0B0317A9F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33722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56" name="Rectangle 555">
                  <a:extLst>
                    <a:ext uri="{FF2B5EF4-FFF2-40B4-BE49-F238E27FC236}">
                      <a16:creationId xmlns:a16="http://schemas.microsoft.com/office/drawing/2014/main" id="{0930FA29-8F17-894C-BEA1-F0B1509A1D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33722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grpSp>
            <p:nvGrpSpPr>
              <p:cNvPr id="443" name="Group 442">
                <a:extLst>
                  <a:ext uri="{FF2B5EF4-FFF2-40B4-BE49-F238E27FC236}">
                    <a16:creationId xmlns:a16="http://schemas.microsoft.com/office/drawing/2014/main" id="{B30D4775-351E-FF4A-A351-6B8B6F9A3C0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528712" y="1194898"/>
                <a:ext cx="274754" cy="274320"/>
                <a:chOff x="4933259" y="5062909"/>
                <a:chExt cx="549508" cy="548640"/>
              </a:xfrm>
            </p:grpSpPr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ACC9A32C-738F-6140-96AC-D7C86DC70E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06290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50" name="Rectangle 549">
                  <a:extLst>
                    <a:ext uri="{FF2B5EF4-FFF2-40B4-BE49-F238E27FC236}">
                      <a16:creationId xmlns:a16="http://schemas.microsoft.com/office/drawing/2014/main" id="{48CE28DB-973B-5548-B1B4-4B6BF9000B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06290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51" name="Rectangle 550">
                  <a:extLst>
                    <a:ext uri="{FF2B5EF4-FFF2-40B4-BE49-F238E27FC236}">
                      <a16:creationId xmlns:a16="http://schemas.microsoft.com/office/drawing/2014/main" id="{B3811F0C-4F6E-EF40-8D97-FDD4CFBB81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33722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181CE6A9-CF98-0D44-B060-DA96E9740E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33722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grpSp>
            <p:nvGrpSpPr>
              <p:cNvPr id="444" name="Group 443">
                <a:extLst>
                  <a:ext uri="{FF2B5EF4-FFF2-40B4-BE49-F238E27FC236}">
                    <a16:creationId xmlns:a16="http://schemas.microsoft.com/office/drawing/2014/main" id="{C09394BE-2EAD-BF47-96C9-4BCAE0FC539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885755" y="1194898"/>
                <a:ext cx="274754" cy="274320"/>
                <a:chOff x="4933259" y="5062909"/>
                <a:chExt cx="549508" cy="548640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45" name="Rectangle 544">
                  <a:extLst>
                    <a:ext uri="{FF2B5EF4-FFF2-40B4-BE49-F238E27FC236}">
                      <a16:creationId xmlns:a16="http://schemas.microsoft.com/office/drawing/2014/main" id="{2FAD761F-8F83-0848-B33A-BEA5C94D08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06290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46" name="Rectangle 545">
                  <a:extLst>
                    <a:ext uri="{FF2B5EF4-FFF2-40B4-BE49-F238E27FC236}">
                      <a16:creationId xmlns:a16="http://schemas.microsoft.com/office/drawing/2014/main" id="{51D54960-7282-694B-91B6-D432543195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06290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47" name="Rectangle 546">
                  <a:extLst>
                    <a:ext uri="{FF2B5EF4-FFF2-40B4-BE49-F238E27FC236}">
                      <a16:creationId xmlns:a16="http://schemas.microsoft.com/office/drawing/2014/main" id="{CEFAAF17-2B87-8843-BF16-8A37BC1E82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33722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48" name="Rectangle 547">
                  <a:extLst>
                    <a:ext uri="{FF2B5EF4-FFF2-40B4-BE49-F238E27FC236}">
                      <a16:creationId xmlns:a16="http://schemas.microsoft.com/office/drawing/2014/main" id="{631513E4-5A8D-DC4D-B167-03FBAF86A5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33722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grpSp>
            <p:nvGrpSpPr>
              <p:cNvPr id="445" name="Group 444">
                <a:extLst>
                  <a:ext uri="{FF2B5EF4-FFF2-40B4-BE49-F238E27FC236}">
                    <a16:creationId xmlns:a16="http://schemas.microsoft.com/office/drawing/2014/main" id="{94157D63-DBD1-9747-8434-6A36FCD1CCE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242798" y="1194898"/>
                <a:ext cx="274754" cy="274320"/>
                <a:chOff x="4933259" y="5062909"/>
                <a:chExt cx="549508" cy="548640"/>
              </a:xfrm>
            </p:grpSpPr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994F78A9-EBC6-AA4C-9198-02C0A7D909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06290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3366DED0-5880-AB42-B419-7D835AE210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06290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43" name="Rectangle 542">
                  <a:extLst>
                    <a:ext uri="{FF2B5EF4-FFF2-40B4-BE49-F238E27FC236}">
                      <a16:creationId xmlns:a16="http://schemas.microsoft.com/office/drawing/2014/main" id="{230232FA-6887-A642-BF6C-FD9EC7F594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33722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44" name="Rectangle 543">
                  <a:extLst>
                    <a:ext uri="{FF2B5EF4-FFF2-40B4-BE49-F238E27FC236}">
                      <a16:creationId xmlns:a16="http://schemas.microsoft.com/office/drawing/2014/main" id="{B0D9B2EA-5099-2B4C-8244-45E240AABB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33722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50D3987F-E356-4548-99BA-0AAAD5A6A09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599842" y="1194898"/>
                <a:ext cx="274754" cy="274320"/>
                <a:chOff x="4933259" y="5062909"/>
                <a:chExt cx="549508" cy="548640"/>
              </a:xfrm>
            </p:grpSpPr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12EFE804-F41F-044C-B53B-CD12357766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06290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A795F001-021A-9643-8579-0E56EC5AE9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06290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483E78DC-6439-DD4A-8F28-9BF4D6EAA0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33722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40" name="Rectangle 539">
                  <a:extLst>
                    <a:ext uri="{FF2B5EF4-FFF2-40B4-BE49-F238E27FC236}">
                      <a16:creationId xmlns:a16="http://schemas.microsoft.com/office/drawing/2014/main" id="{92A8669A-22C7-0440-9C70-611899CF46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33722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grpSp>
            <p:nvGrpSpPr>
              <p:cNvPr id="447" name="Group 446">
                <a:extLst>
                  <a:ext uri="{FF2B5EF4-FFF2-40B4-BE49-F238E27FC236}">
                    <a16:creationId xmlns:a16="http://schemas.microsoft.com/office/drawing/2014/main" id="{581A2DDE-18F8-234B-8E2E-7428B34BB92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814626" y="1549824"/>
                <a:ext cx="274754" cy="274320"/>
                <a:chOff x="4933259" y="5062909"/>
                <a:chExt cx="549508" cy="548640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D2403671-CB31-DB44-8F05-9BEA7F39AC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06290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E0A13A78-4298-2040-BA70-0984ED105C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06290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A358DE18-5FD9-DC49-9C54-6CE2A8201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33722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9C15A787-B784-674C-A026-70AFEE7514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33722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290487B9-D6CE-3944-8EBD-E74E137DAD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171669" y="1549824"/>
                <a:ext cx="274754" cy="274320"/>
                <a:chOff x="4933259" y="5062909"/>
                <a:chExt cx="549508" cy="548640"/>
              </a:xfrm>
            </p:grpSpPr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364F20A4-7808-EA4E-9693-0E270F6D05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06290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30" name="Rectangle 529">
                  <a:extLst>
                    <a:ext uri="{FF2B5EF4-FFF2-40B4-BE49-F238E27FC236}">
                      <a16:creationId xmlns:a16="http://schemas.microsoft.com/office/drawing/2014/main" id="{1EAEFE8C-A57D-4645-8A26-D17BD0726F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06290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3A8C9CCB-1BBF-574C-9F90-9B4D0CA67B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33722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32" name="Rectangle 531">
                  <a:extLst>
                    <a:ext uri="{FF2B5EF4-FFF2-40B4-BE49-F238E27FC236}">
                      <a16:creationId xmlns:a16="http://schemas.microsoft.com/office/drawing/2014/main" id="{CE61C348-7464-9340-9CED-897788711B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33722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grpSp>
            <p:nvGrpSpPr>
              <p:cNvPr id="449" name="Group 448">
                <a:extLst>
                  <a:ext uri="{FF2B5EF4-FFF2-40B4-BE49-F238E27FC236}">
                    <a16:creationId xmlns:a16="http://schemas.microsoft.com/office/drawing/2014/main" id="{6D20AAD8-7E40-0E4B-8674-20DEDD39FB5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528712" y="1549824"/>
                <a:ext cx="274754" cy="274320"/>
                <a:chOff x="4933259" y="5062909"/>
                <a:chExt cx="549508" cy="548640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25" name="Rectangle 524">
                  <a:extLst>
                    <a:ext uri="{FF2B5EF4-FFF2-40B4-BE49-F238E27FC236}">
                      <a16:creationId xmlns:a16="http://schemas.microsoft.com/office/drawing/2014/main" id="{E2D5817A-84D2-EB46-8D3C-F630EC0CFF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06290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B6D642C0-E5E9-E044-AD98-229D845281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06290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27" name="Rectangle 526">
                  <a:extLst>
                    <a:ext uri="{FF2B5EF4-FFF2-40B4-BE49-F238E27FC236}">
                      <a16:creationId xmlns:a16="http://schemas.microsoft.com/office/drawing/2014/main" id="{2FE6CF1F-AABE-6A4A-9FA3-B05A25426E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33722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28" name="Rectangle 527">
                  <a:extLst>
                    <a:ext uri="{FF2B5EF4-FFF2-40B4-BE49-F238E27FC236}">
                      <a16:creationId xmlns:a16="http://schemas.microsoft.com/office/drawing/2014/main" id="{D474C64D-A181-144C-91A0-5EC24E410D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33722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grpSp>
            <p:nvGrpSpPr>
              <p:cNvPr id="450" name="Group 449">
                <a:extLst>
                  <a:ext uri="{FF2B5EF4-FFF2-40B4-BE49-F238E27FC236}">
                    <a16:creationId xmlns:a16="http://schemas.microsoft.com/office/drawing/2014/main" id="{6E8BA1CA-8CEF-874F-9E81-8C3F9532DCC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885755" y="1549824"/>
                <a:ext cx="274754" cy="274320"/>
                <a:chOff x="4933259" y="5062909"/>
                <a:chExt cx="549508" cy="548640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A7D70EFC-1C25-C841-A2CC-1B711D3D75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06290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22" name="Rectangle 521">
                  <a:extLst>
                    <a:ext uri="{FF2B5EF4-FFF2-40B4-BE49-F238E27FC236}">
                      <a16:creationId xmlns:a16="http://schemas.microsoft.com/office/drawing/2014/main" id="{6BBC6C3F-4D7B-6D46-B1AC-7515B29B3F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06290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23" name="Rectangle 522">
                  <a:extLst>
                    <a:ext uri="{FF2B5EF4-FFF2-40B4-BE49-F238E27FC236}">
                      <a16:creationId xmlns:a16="http://schemas.microsoft.com/office/drawing/2014/main" id="{35F5D599-4FA5-F543-BD93-FBDD96D315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33722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24" name="Rectangle 523">
                  <a:extLst>
                    <a:ext uri="{FF2B5EF4-FFF2-40B4-BE49-F238E27FC236}">
                      <a16:creationId xmlns:a16="http://schemas.microsoft.com/office/drawing/2014/main" id="{17A2BA69-A903-C948-95EA-8860877A6C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33722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grpSp>
            <p:nvGrpSpPr>
              <p:cNvPr id="451" name="Group 450">
                <a:extLst>
                  <a:ext uri="{FF2B5EF4-FFF2-40B4-BE49-F238E27FC236}">
                    <a16:creationId xmlns:a16="http://schemas.microsoft.com/office/drawing/2014/main" id="{0FC36B80-D2B3-F648-98CB-CD8A77D90F7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242798" y="1549824"/>
                <a:ext cx="274754" cy="274320"/>
                <a:chOff x="4933259" y="5062909"/>
                <a:chExt cx="549508" cy="548640"/>
              </a:xfrm>
            </p:grpSpPr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71C98391-9873-4843-9681-01301D582A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06290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C7622C44-7811-9640-A598-3A14335A50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06290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19" name="Rectangle 518">
                  <a:extLst>
                    <a:ext uri="{FF2B5EF4-FFF2-40B4-BE49-F238E27FC236}">
                      <a16:creationId xmlns:a16="http://schemas.microsoft.com/office/drawing/2014/main" id="{83D70DC1-25FE-7240-B0C4-4CA1231109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33722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20" name="Rectangle 519">
                  <a:extLst>
                    <a:ext uri="{FF2B5EF4-FFF2-40B4-BE49-F238E27FC236}">
                      <a16:creationId xmlns:a16="http://schemas.microsoft.com/office/drawing/2014/main" id="{5B2544BF-A80D-EA4A-80B5-D545ACF047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33722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id="{CB872A2C-05C1-6748-B912-14D858901AF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599842" y="1549824"/>
                <a:ext cx="274754" cy="274320"/>
                <a:chOff x="4933259" y="5062909"/>
                <a:chExt cx="549508" cy="548640"/>
              </a:xfrm>
            </p:grpSpPr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70A29C8E-AB22-724E-B55C-380FDB1CB2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06290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E50F2A02-332D-6740-B61B-2D05F4EA45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06290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15" name="Rectangle 514">
                  <a:extLst>
                    <a:ext uri="{FF2B5EF4-FFF2-40B4-BE49-F238E27FC236}">
                      <a16:creationId xmlns:a16="http://schemas.microsoft.com/office/drawing/2014/main" id="{0440FDDE-8C99-7640-AF36-1DDA3E625F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33722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16" name="Rectangle 515">
                  <a:extLst>
                    <a:ext uri="{FF2B5EF4-FFF2-40B4-BE49-F238E27FC236}">
                      <a16:creationId xmlns:a16="http://schemas.microsoft.com/office/drawing/2014/main" id="{D009E136-B8C1-4142-8556-40DFF31A76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33722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grpSp>
            <p:nvGrpSpPr>
              <p:cNvPr id="453" name="Group 452">
                <a:extLst>
                  <a:ext uri="{FF2B5EF4-FFF2-40B4-BE49-F238E27FC236}">
                    <a16:creationId xmlns:a16="http://schemas.microsoft.com/office/drawing/2014/main" id="{A38B39AB-4DD4-774F-ABD3-5659F332AC1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814626" y="1904750"/>
                <a:ext cx="274754" cy="274320"/>
                <a:chOff x="4933259" y="5062909"/>
                <a:chExt cx="549508" cy="548640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09" name="Rectangle 508">
                  <a:extLst>
                    <a:ext uri="{FF2B5EF4-FFF2-40B4-BE49-F238E27FC236}">
                      <a16:creationId xmlns:a16="http://schemas.microsoft.com/office/drawing/2014/main" id="{96EAEE1C-2FE2-D944-89AF-DE0215D151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06290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10" name="Rectangle 509">
                  <a:extLst>
                    <a:ext uri="{FF2B5EF4-FFF2-40B4-BE49-F238E27FC236}">
                      <a16:creationId xmlns:a16="http://schemas.microsoft.com/office/drawing/2014/main" id="{F5A32DA3-65C4-6F4B-9407-24863AA122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06290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8B0A8753-271C-9E45-8BE0-37819F2B15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33722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12" name="Rectangle 511">
                  <a:extLst>
                    <a:ext uri="{FF2B5EF4-FFF2-40B4-BE49-F238E27FC236}">
                      <a16:creationId xmlns:a16="http://schemas.microsoft.com/office/drawing/2014/main" id="{DAFB3D1B-E74D-A44A-BDFC-23F93DDCFD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33722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grpSp>
            <p:nvGrpSpPr>
              <p:cNvPr id="454" name="Group 453">
                <a:extLst>
                  <a:ext uri="{FF2B5EF4-FFF2-40B4-BE49-F238E27FC236}">
                    <a16:creationId xmlns:a16="http://schemas.microsoft.com/office/drawing/2014/main" id="{29541D3F-11DC-B34C-B5E1-0091926B8F8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171669" y="1904750"/>
                <a:ext cx="274754" cy="274320"/>
                <a:chOff x="4933259" y="5062909"/>
                <a:chExt cx="549508" cy="548640"/>
              </a:xfrm>
            </p:grpSpPr>
            <p:sp>
              <p:nvSpPr>
                <p:cNvPr id="505" name="Rectangle 504">
                  <a:extLst>
                    <a:ext uri="{FF2B5EF4-FFF2-40B4-BE49-F238E27FC236}">
                      <a16:creationId xmlns:a16="http://schemas.microsoft.com/office/drawing/2014/main" id="{FDE22816-983F-1547-8917-F4A8674BC0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06290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140E9B8E-0089-F442-9007-CBD8F52219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06290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07" name="Rectangle 506">
                  <a:extLst>
                    <a:ext uri="{FF2B5EF4-FFF2-40B4-BE49-F238E27FC236}">
                      <a16:creationId xmlns:a16="http://schemas.microsoft.com/office/drawing/2014/main" id="{82D053DF-C885-3541-82B4-F45BF76AC8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33722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08" name="Rectangle 507">
                  <a:extLst>
                    <a:ext uri="{FF2B5EF4-FFF2-40B4-BE49-F238E27FC236}">
                      <a16:creationId xmlns:a16="http://schemas.microsoft.com/office/drawing/2014/main" id="{2B7D01E2-188F-7042-9DFD-3B4A00204A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33722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grpSp>
            <p:nvGrpSpPr>
              <p:cNvPr id="455" name="Group 454">
                <a:extLst>
                  <a:ext uri="{FF2B5EF4-FFF2-40B4-BE49-F238E27FC236}">
                    <a16:creationId xmlns:a16="http://schemas.microsoft.com/office/drawing/2014/main" id="{F9C23261-9794-0C41-BBC8-D52CE9D07F7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528712" y="1904750"/>
                <a:ext cx="274754" cy="274320"/>
                <a:chOff x="4933259" y="5062909"/>
                <a:chExt cx="549508" cy="548640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8DDDE634-2E29-2C45-B45D-619EF5438F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06290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02" name="Rectangle 501">
                  <a:extLst>
                    <a:ext uri="{FF2B5EF4-FFF2-40B4-BE49-F238E27FC236}">
                      <a16:creationId xmlns:a16="http://schemas.microsoft.com/office/drawing/2014/main" id="{20D3B65A-CBAC-3540-B544-1CE448A763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06290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03" name="Rectangle 502">
                  <a:extLst>
                    <a:ext uri="{FF2B5EF4-FFF2-40B4-BE49-F238E27FC236}">
                      <a16:creationId xmlns:a16="http://schemas.microsoft.com/office/drawing/2014/main" id="{C6284B98-3707-0541-A1D5-5E28BDA9C6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33722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86FED732-CD0B-6E47-B146-34489D6AE1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33722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grpSp>
            <p:nvGrpSpPr>
              <p:cNvPr id="456" name="Group 455">
                <a:extLst>
                  <a:ext uri="{FF2B5EF4-FFF2-40B4-BE49-F238E27FC236}">
                    <a16:creationId xmlns:a16="http://schemas.microsoft.com/office/drawing/2014/main" id="{E282EFD6-AF10-E648-A975-006D2F7242B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885755" y="1904750"/>
                <a:ext cx="274754" cy="274320"/>
                <a:chOff x="4933259" y="5062909"/>
                <a:chExt cx="549508" cy="548640"/>
              </a:xfrm>
            </p:grpSpPr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E263BED3-4E4E-2E43-BA04-A15456413C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06290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A732E9C1-1EC4-D143-AD1A-FDC39E32BB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06290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7C95BCE3-0ADE-044E-8695-1116AA8BD2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33722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83507500-C758-5B48-9055-A02FEA34A3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33722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grpSp>
            <p:nvGrpSpPr>
              <p:cNvPr id="457" name="Group 456">
                <a:extLst>
                  <a:ext uri="{FF2B5EF4-FFF2-40B4-BE49-F238E27FC236}">
                    <a16:creationId xmlns:a16="http://schemas.microsoft.com/office/drawing/2014/main" id="{52166B81-D069-324B-85F8-D748471F858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242798" y="1904750"/>
                <a:ext cx="274754" cy="274320"/>
                <a:chOff x="4933259" y="5062909"/>
                <a:chExt cx="549508" cy="548640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F68B1D7C-FA95-7B49-98B7-1EF8ACF5CC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06290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90EA8AD2-0768-9F46-90B1-27EE72F327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06290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4F2C3C89-57FF-254E-B15D-B6F95D71AC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33722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009E5A1D-5BCD-F846-A045-D79B3834F0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33722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grpSp>
            <p:nvGrpSpPr>
              <p:cNvPr id="458" name="Group 457">
                <a:extLst>
                  <a:ext uri="{FF2B5EF4-FFF2-40B4-BE49-F238E27FC236}">
                    <a16:creationId xmlns:a16="http://schemas.microsoft.com/office/drawing/2014/main" id="{F596C36A-3060-6744-A967-9469DE34877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599842" y="1904750"/>
                <a:ext cx="274754" cy="274320"/>
                <a:chOff x="4933259" y="5062909"/>
                <a:chExt cx="549508" cy="548640"/>
              </a:xfrm>
            </p:grpSpPr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6CAD1F4A-1C2B-5A45-B00A-3E6EF5D1EF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06290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id="{9F59882B-D0EC-0547-827A-B97E044FFF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06290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69BBDAF7-F7B4-B143-BF9F-727AA82E8C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33722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01E06C0A-BF81-1C47-B3EE-6C93672910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33722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grpSp>
            <p:nvGrpSpPr>
              <p:cNvPr id="459" name="Group 458">
                <a:extLst>
                  <a:ext uri="{FF2B5EF4-FFF2-40B4-BE49-F238E27FC236}">
                    <a16:creationId xmlns:a16="http://schemas.microsoft.com/office/drawing/2014/main" id="{D07BD583-C614-3D42-B509-9DB959C2A30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814626" y="2259678"/>
                <a:ext cx="274754" cy="274320"/>
                <a:chOff x="4933259" y="5062909"/>
                <a:chExt cx="549508" cy="548640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485" name="Rectangle 484">
                  <a:extLst>
                    <a:ext uri="{FF2B5EF4-FFF2-40B4-BE49-F238E27FC236}">
                      <a16:creationId xmlns:a16="http://schemas.microsoft.com/office/drawing/2014/main" id="{DC058EB7-DE95-874C-912C-F6001623AD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06290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486" name="Rectangle 485">
                  <a:extLst>
                    <a:ext uri="{FF2B5EF4-FFF2-40B4-BE49-F238E27FC236}">
                      <a16:creationId xmlns:a16="http://schemas.microsoft.com/office/drawing/2014/main" id="{54E34278-21C6-224D-BD97-6151C18753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06290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487" name="Rectangle 486">
                  <a:extLst>
                    <a:ext uri="{FF2B5EF4-FFF2-40B4-BE49-F238E27FC236}">
                      <a16:creationId xmlns:a16="http://schemas.microsoft.com/office/drawing/2014/main" id="{CD02ED04-6EF4-9D42-95FE-9C0122FE82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33722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F797046D-929E-264E-A8B0-59A2474F67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33722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grpSp>
            <p:nvGrpSpPr>
              <p:cNvPr id="460" name="Group 459">
                <a:extLst>
                  <a:ext uri="{FF2B5EF4-FFF2-40B4-BE49-F238E27FC236}">
                    <a16:creationId xmlns:a16="http://schemas.microsoft.com/office/drawing/2014/main" id="{682F9A0B-6B3D-F047-B17F-E56C47FFFEB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171669" y="2259678"/>
                <a:ext cx="274754" cy="274320"/>
                <a:chOff x="4933259" y="5062909"/>
                <a:chExt cx="549508" cy="548640"/>
              </a:xfrm>
            </p:grpSpPr>
            <p:sp>
              <p:nvSpPr>
                <p:cNvPr id="481" name="Rectangle 480">
                  <a:extLst>
                    <a:ext uri="{FF2B5EF4-FFF2-40B4-BE49-F238E27FC236}">
                      <a16:creationId xmlns:a16="http://schemas.microsoft.com/office/drawing/2014/main" id="{B6FA2A6E-6EDA-B940-B2E6-DA333D7CDB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06290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D13D79DF-E478-8145-BC6D-49EF171CA9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06290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483" name="Rectangle 482">
                  <a:extLst>
                    <a:ext uri="{FF2B5EF4-FFF2-40B4-BE49-F238E27FC236}">
                      <a16:creationId xmlns:a16="http://schemas.microsoft.com/office/drawing/2014/main" id="{AEB151AC-6670-6644-921B-F50938CB64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33722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484" name="Rectangle 483">
                  <a:extLst>
                    <a:ext uri="{FF2B5EF4-FFF2-40B4-BE49-F238E27FC236}">
                      <a16:creationId xmlns:a16="http://schemas.microsoft.com/office/drawing/2014/main" id="{67300C89-76D6-FC40-B3C0-9BC99B1FC8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33722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grpSp>
            <p:nvGrpSpPr>
              <p:cNvPr id="461" name="Group 460">
                <a:extLst>
                  <a:ext uri="{FF2B5EF4-FFF2-40B4-BE49-F238E27FC236}">
                    <a16:creationId xmlns:a16="http://schemas.microsoft.com/office/drawing/2014/main" id="{F6EAE01B-66E4-B643-90EB-E375832DAFD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528712" y="2259678"/>
                <a:ext cx="274754" cy="274320"/>
                <a:chOff x="4933259" y="5062909"/>
                <a:chExt cx="549508" cy="548640"/>
              </a:xfrm>
            </p:grpSpPr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7C7896DA-4976-5640-AF1D-FBBA2FFBFE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06290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478" name="Rectangle 477">
                  <a:extLst>
                    <a:ext uri="{FF2B5EF4-FFF2-40B4-BE49-F238E27FC236}">
                      <a16:creationId xmlns:a16="http://schemas.microsoft.com/office/drawing/2014/main" id="{C96C50A9-8463-B346-8D60-DDB0DB05F1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06290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479" name="Rectangle 478">
                  <a:extLst>
                    <a:ext uri="{FF2B5EF4-FFF2-40B4-BE49-F238E27FC236}">
                      <a16:creationId xmlns:a16="http://schemas.microsoft.com/office/drawing/2014/main" id="{11079C05-F5AC-AA4D-B1DD-B44988E76A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33722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480" name="Rectangle 479">
                  <a:extLst>
                    <a:ext uri="{FF2B5EF4-FFF2-40B4-BE49-F238E27FC236}">
                      <a16:creationId xmlns:a16="http://schemas.microsoft.com/office/drawing/2014/main" id="{D5DB459B-BAE2-2F4A-A840-7BDD0CED70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33722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grpSp>
            <p:nvGrpSpPr>
              <p:cNvPr id="462" name="Group 461">
                <a:extLst>
                  <a:ext uri="{FF2B5EF4-FFF2-40B4-BE49-F238E27FC236}">
                    <a16:creationId xmlns:a16="http://schemas.microsoft.com/office/drawing/2014/main" id="{2BA287E5-B19C-DF4A-88AF-4C8A3EB1E0C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885755" y="2259678"/>
                <a:ext cx="274754" cy="274320"/>
                <a:chOff x="4933259" y="5062909"/>
                <a:chExt cx="549508" cy="548640"/>
              </a:xfrm>
            </p:grpSpPr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968852D0-A902-2A42-9BD0-0A02069422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06290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474" name="Rectangle 473">
                  <a:extLst>
                    <a:ext uri="{FF2B5EF4-FFF2-40B4-BE49-F238E27FC236}">
                      <a16:creationId xmlns:a16="http://schemas.microsoft.com/office/drawing/2014/main" id="{4FB591CE-320C-0440-BEC9-9210E13BDA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06290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475" name="Rectangle 474">
                  <a:extLst>
                    <a:ext uri="{FF2B5EF4-FFF2-40B4-BE49-F238E27FC236}">
                      <a16:creationId xmlns:a16="http://schemas.microsoft.com/office/drawing/2014/main" id="{D844FA61-5762-214B-AFDB-C0FEF2FBA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33722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598C9FB1-29AB-E248-BCBC-8290053DF2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337229"/>
                  <a:ext cx="274754" cy="2743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grpSp>
            <p:nvGrpSpPr>
              <p:cNvPr id="463" name="Group 462">
                <a:extLst>
                  <a:ext uri="{FF2B5EF4-FFF2-40B4-BE49-F238E27FC236}">
                    <a16:creationId xmlns:a16="http://schemas.microsoft.com/office/drawing/2014/main" id="{D1B5C865-AB77-4A45-AF16-EC7DCC7CBD0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242798" y="2259678"/>
                <a:ext cx="274754" cy="274320"/>
                <a:chOff x="4933259" y="5062909"/>
                <a:chExt cx="549508" cy="548640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DB446778-0DC4-F541-BD74-B24A583AA7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06290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470" name="Rectangle 469">
                  <a:extLst>
                    <a:ext uri="{FF2B5EF4-FFF2-40B4-BE49-F238E27FC236}">
                      <a16:creationId xmlns:a16="http://schemas.microsoft.com/office/drawing/2014/main" id="{198B6608-17A2-544A-8AF0-3B869CFD2C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06290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DA63888E-F23F-ED4C-87F1-B8412A720D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33722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472" name="Rectangle 471">
                  <a:extLst>
                    <a:ext uri="{FF2B5EF4-FFF2-40B4-BE49-F238E27FC236}">
                      <a16:creationId xmlns:a16="http://schemas.microsoft.com/office/drawing/2014/main" id="{7412E7BD-03E0-A64D-8ED8-CD9EB04543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33722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grpSp>
            <p:nvGrpSpPr>
              <p:cNvPr id="464" name="Group 463">
                <a:extLst>
                  <a:ext uri="{FF2B5EF4-FFF2-40B4-BE49-F238E27FC236}">
                    <a16:creationId xmlns:a16="http://schemas.microsoft.com/office/drawing/2014/main" id="{4CE18A3A-2D62-654C-B48E-CA232E16CCF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599842" y="2259678"/>
                <a:ext cx="274754" cy="274320"/>
                <a:chOff x="4933259" y="5062909"/>
                <a:chExt cx="549508" cy="548640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5F8DF87B-14D1-F444-9492-5E486D664E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06290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466" name="Rectangle 465">
                  <a:extLst>
                    <a:ext uri="{FF2B5EF4-FFF2-40B4-BE49-F238E27FC236}">
                      <a16:creationId xmlns:a16="http://schemas.microsoft.com/office/drawing/2014/main" id="{92D71791-F9E5-2947-AE3C-3A67E4947C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06290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467" name="Rectangle 466">
                  <a:extLst>
                    <a:ext uri="{FF2B5EF4-FFF2-40B4-BE49-F238E27FC236}">
                      <a16:creationId xmlns:a16="http://schemas.microsoft.com/office/drawing/2014/main" id="{BFF0288C-C8C7-064E-9530-EBE4AC5DD7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3259" y="533722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2874ABF6-592C-FE4D-9C53-2CAA7069BB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08013" y="5337229"/>
                  <a:ext cx="274754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6DB8FD65-FEAC-9747-993E-ADFC5EE6C5D2}"/>
                </a:ext>
              </a:extLst>
            </p:cNvPr>
            <p:cNvSpPr txBox="1"/>
            <p:nvPr/>
          </p:nvSpPr>
          <p:spPr>
            <a:xfrm>
              <a:off x="6166569" y="5553912"/>
              <a:ext cx="12650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GPU Cluster</a:t>
              </a:r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FED5E181-6C67-4C44-A0C2-83450DAECCEC}"/>
                </a:ext>
              </a:extLst>
            </p:cNvPr>
            <p:cNvSpPr/>
            <p:nvPr/>
          </p:nvSpPr>
          <p:spPr>
            <a:xfrm>
              <a:off x="4707026" y="1351445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ight Arrow 414">
              <a:extLst>
                <a:ext uri="{FF2B5EF4-FFF2-40B4-BE49-F238E27FC236}">
                  <a16:creationId xmlns:a16="http://schemas.microsoft.com/office/drawing/2014/main" id="{EF94969D-090A-444A-9220-643F88B704F0}"/>
                </a:ext>
              </a:extLst>
            </p:cNvPr>
            <p:cNvSpPr/>
            <p:nvPr/>
          </p:nvSpPr>
          <p:spPr>
            <a:xfrm>
              <a:off x="5127577" y="1370292"/>
              <a:ext cx="535979" cy="25547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57EDD976-5DDD-CA43-BDDE-41230EBC206E}"/>
                </a:ext>
              </a:extLst>
            </p:cNvPr>
            <p:cNvSpPr txBox="1"/>
            <p:nvPr/>
          </p:nvSpPr>
          <p:spPr>
            <a:xfrm>
              <a:off x="4006851" y="1628662"/>
              <a:ext cx="16521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DL Job</a:t>
              </a:r>
            </a:p>
            <a:p>
              <a:pPr algn="ctr"/>
              <a:r>
                <a:rPr lang="en-US" sz="16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(model, resource)</a:t>
              </a:r>
            </a:p>
          </p:txBody>
        </p:sp>
        <p:sp>
          <p:nvSpPr>
            <p:cNvPr id="417" name="Right Arrow 416">
              <a:extLst>
                <a:ext uri="{FF2B5EF4-FFF2-40B4-BE49-F238E27FC236}">
                  <a16:creationId xmlns:a16="http://schemas.microsoft.com/office/drawing/2014/main" id="{07B5F414-2D96-1649-86AA-03B8D4020144}"/>
                </a:ext>
              </a:extLst>
            </p:cNvPr>
            <p:cNvSpPr/>
            <p:nvPr/>
          </p:nvSpPr>
          <p:spPr>
            <a:xfrm rot="5400000">
              <a:off x="6419941" y="3027075"/>
              <a:ext cx="505753" cy="25259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6397B9A1-E9F1-C04C-B193-3062DE8E1B20}"/>
                </a:ext>
              </a:extLst>
            </p:cNvPr>
            <p:cNvSpPr txBox="1"/>
            <p:nvPr/>
          </p:nvSpPr>
          <p:spPr>
            <a:xfrm>
              <a:off x="5614422" y="2970779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Placement</a:t>
              </a:r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CF0F697D-C9D2-FB4F-9003-91BB4C9FCB8D}"/>
                </a:ext>
              </a:extLst>
            </p:cNvPr>
            <p:cNvSpPr txBox="1"/>
            <p:nvPr/>
          </p:nvSpPr>
          <p:spPr>
            <a:xfrm>
              <a:off x="6940410" y="2970779"/>
              <a:ext cx="109132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2">
                      <a:lumMod val="50000"/>
                    </a:schemeClr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Preemption</a:t>
              </a:r>
            </a:p>
          </p:txBody>
        </p:sp>
        <p:sp>
          <p:nvSpPr>
            <p:cNvPr id="420" name="Right Arrow 419">
              <a:extLst>
                <a:ext uri="{FF2B5EF4-FFF2-40B4-BE49-F238E27FC236}">
                  <a16:creationId xmlns:a16="http://schemas.microsoft.com/office/drawing/2014/main" id="{34B2528F-BDDE-6347-B57C-2A8C8B43891D}"/>
                </a:ext>
              </a:extLst>
            </p:cNvPr>
            <p:cNvSpPr/>
            <p:nvPr/>
          </p:nvSpPr>
          <p:spPr>
            <a:xfrm rot="16200000">
              <a:off x="6687533" y="3027075"/>
              <a:ext cx="505754" cy="252592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291E17B0-6795-D74B-80B0-948E68DEB0D6}"/>
                </a:ext>
              </a:extLst>
            </p:cNvPr>
            <p:cNvSpPr/>
            <p:nvPr/>
          </p:nvSpPr>
          <p:spPr>
            <a:xfrm rot="5400000">
              <a:off x="6581290" y="577886"/>
              <a:ext cx="435644" cy="1865517"/>
            </a:xfrm>
            <a:prstGeom prst="rect">
              <a:avLst/>
            </a:prstGeom>
            <a:solidFill>
              <a:schemeClr val="bg2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Discretized-2DAS</a:t>
              </a:r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EB243C40-3210-8C44-B64D-EEDAE8F61FD7}"/>
                </a:ext>
              </a:extLst>
            </p:cNvPr>
            <p:cNvSpPr/>
            <p:nvPr/>
          </p:nvSpPr>
          <p:spPr>
            <a:xfrm>
              <a:off x="5720122" y="1219864"/>
              <a:ext cx="2157984" cy="16825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49CD7DA1-F0FC-C54E-B9A8-E6AD262FD99B}"/>
                </a:ext>
              </a:extLst>
            </p:cNvPr>
            <p:cNvSpPr txBox="1"/>
            <p:nvPr/>
          </p:nvSpPr>
          <p:spPr>
            <a:xfrm>
              <a:off x="6090999" y="862398"/>
              <a:ext cx="14462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Central Master</a:t>
              </a:r>
            </a:p>
          </p:txBody>
        </p: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9D3F7209-3F61-084F-AF3D-84D3DEFBEF26}"/>
                </a:ext>
              </a:extLst>
            </p:cNvPr>
            <p:cNvGrpSpPr/>
            <p:nvPr/>
          </p:nvGrpSpPr>
          <p:grpSpPr>
            <a:xfrm>
              <a:off x="5886245" y="2025527"/>
              <a:ext cx="1865517" cy="769000"/>
              <a:chOff x="8344470" y="3257530"/>
              <a:chExt cx="1865517" cy="769000"/>
            </a:xfrm>
          </p:grpSpPr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C8CE81FC-4899-9A43-85B3-4FB82BAD7E5C}"/>
                  </a:ext>
                </a:extLst>
              </p:cNvPr>
              <p:cNvSpPr/>
              <p:nvPr/>
            </p:nvSpPr>
            <p:spPr>
              <a:xfrm rot="5400000">
                <a:off x="8892729" y="2709271"/>
                <a:ext cx="769000" cy="1865517"/>
              </a:xfrm>
              <a:prstGeom prst="rect">
                <a:avLst/>
              </a:prstGeom>
              <a:solidFill>
                <a:schemeClr val="bg2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b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Gill Sans" panose="020B0502020104020203" pitchFamily="34" charset="-79"/>
                    <a:cs typeface="Gill Sans" panose="020B0502020104020203" pitchFamily="34" charset="-79"/>
                  </a:rPr>
                  <a:t>Placement scheme</a:t>
                </a:r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52C0B472-DFD3-F14C-8A53-F7C83ADF58D9}"/>
                  </a:ext>
                </a:extLst>
              </p:cNvPr>
              <p:cNvSpPr/>
              <p:nvPr/>
            </p:nvSpPr>
            <p:spPr>
              <a:xfrm rot="5400000">
                <a:off x="9136468" y="2735184"/>
                <a:ext cx="281520" cy="1543485"/>
              </a:xfrm>
              <a:prstGeom prst="rect">
                <a:avLst/>
              </a:prstGeom>
              <a:solidFill>
                <a:schemeClr val="bg2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Gill Sans" panose="020B0502020104020203" pitchFamily="34" charset="-79"/>
                    <a:cs typeface="Gill Sans" panose="020B0502020104020203" pitchFamily="34" charset="-79"/>
                  </a:rPr>
                  <a:t>Model profiler</a:t>
                </a:r>
              </a:p>
            </p:txBody>
          </p:sp>
        </p:grpSp>
        <p:sp>
          <p:nvSpPr>
            <p:cNvPr id="425" name="Right Arrow 424">
              <a:extLst>
                <a:ext uri="{FF2B5EF4-FFF2-40B4-BE49-F238E27FC236}">
                  <a16:creationId xmlns:a16="http://schemas.microsoft.com/office/drawing/2014/main" id="{F361B11D-B6A2-2D4E-BFCA-D19E244F442F}"/>
                </a:ext>
              </a:extLst>
            </p:cNvPr>
            <p:cNvSpPr/>
            <p:nvPr/>
          </p:nvSpPr>
          <p:spPr>
            <a:xfrm rot="5400000">
              <a:off x="6659041" y="1759182"/>
              <a:ext cx="280145" cy="2336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432129575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87EE29C-CA7E-9A44-B7E0-8D33820D1226}"/>
              </a:ext>
            </a:extLst>
          </p:cNvPr>
          <p:cNvSpPr txBox="1">
            <a:spLocks/>
          </p:cNvSpPr>
          <p:nvPr/>
        </p:nvSpPr>
        <p:spPr>
          <a:xfrm>
            <a:off x="0" y="6452378"/>
            <a:ext cx="12192000" cy="4056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j-ea"/>
                <a:cs typeface="Gill Sans Light" panose="020B0302020104020203" pitchFamily="34" charset="-79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E196-C1DF-1040-8E72-4D0F2AE7D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506887"/>
          </a:xfrm>
        </p:spPr>
        <p:txBody>
          <a:bodyPr>
            <a:normAutofit/>
          </a:bodyPr>
          <a:lstStyle/>
          <a:p>
            <a:r>
              <a:rPr lang="en-US" dirty="0"/>
              <a:t>Deep learning (DL) is popular</a:t>
            </a:r>
          </a:p>
          <a:p>
            <a:pPr lvl="1"/>
            <a:r>
              <a:rPr lang="en-US" b="1" i="1" dirty="0"/>
              <a:t>10.5×</a:t>
            </a:r>
            <a:r>
              <a:rPr lang="en-US" dirty="0"/>
              <a:t> increase of DL training jobs in Microsoft</a:t>
            </a:r>
          </a:p>
          <a:p>
            <a:pPr lvl="1"/>
            <a:r>
              <a:rPr lang="en-US" dirty="0"/>
              <a:t>DL training requires hardware accelerator (GPU)</a:t>
            </a:r>
          </a:p>
          <a:p>
            <a:pPr lvl="1"/>
            <a:endParaRPr lang="en-US" dirty="0"/>
          </a:p>
          <a:p>
            <a:r>
              <a:rPr lang="en-US" dirty="0"/>
              <a:t>GPU cluster for DL training</a:t>
            </a:r>
          </a:p>
          <a:p>
            <a:pPr lvl="1"/>
            <a:r>
              <a:rPr lang="en-US" b="1" i="1" dirty="0"/>
              <a:t>5×</a:t>
            </a:r>
            <a:r>
              <a:rPr lang="en-US" dirty="0"/>
              <a:t> increase of GPU cluster scale</a:t>
            </a:r>
            <a:r>
              <a:rPr lang="en-US" baseline="-25000" dirty="0"/>
              <a:t> </a:t>
            </a:r>
            <a:r>
              <a:rPr lang="en-US" dirty="0"/>
              <a:t>in Microsoft</a:t>
            </a:r>
            <a:r>
              <a:rPr lang="en-US" baseline="-25000" dirty="0"/>
              <a:t> [1]</a:t>
            </a:r>
            <a:endParaRPr lang="en-US" dirty="0"/>
          </a:p>
          <a:p>
            <a:pPr lvl="1"/>
            <a:r>
              <a:rPr lang="en-US" dirty="0"/>
              <a:t>Leverage multiple GPUs</a:t>
            </a:r>
          </a:p>
          <a:p>
            <a:pPr lvl="2"/>
            <a:r>
              <a:rPr lang="en-US" dirty="0"/>
              <a:t>Distributed deep learning (DDL)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CEAB-E195-314E-B345-3C272F78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585B-CFCB-F440-9495-A55347CBA6EB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865A51-AA08-6749-B700-9345797302F8}"/>
              </a:ext>
            </a:extLst>
          </p:cNvPr>
          <p:cNvSpPr txBox="1"/>
          <p:nvPr/>
        </p:nvSpPr>
        <p:spPr>
          <a:xfrm>
            <a:off x="1401144" y="6532078"/>
            <a:ext cx="6314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[1]. Analysis of Large-Scale Multi-Tenant GPU Clusters for DNN Training Workloads</a:t>
            </a:r>
            <a:r>
              <a:rPr lang="en-US" altLang="zh-Hans" sz="1000" dirty="0">
                <a:solidFill>
                  <a:schemeClr val="bg1">
                    <a:lumMod val="8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</a:t>
            </a:r>
            <a:r>
              <a:rPr lang="zh-Hans" altLang="en-US" sz="1000" dirty="0">
                <a:solidFill>
                  <a:schemeClr val="bg1">
                    <a:lumMod val="8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en-US" altLang="zh-Hans" sz="1000" dirty="0">
                <a:solidFill>
                  <a:schemeClr val="bg1">
                    <a:lumMod val="8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https://</a:t>
            </a:r>
            <a:r>
              <a:rPr lang="en-US" altLang="zh-Hans" sz="1000" dirty="0" err="1">
                <a:solidFill>
                  <a:schemeClr val="bg1">
                    <a:lumMod val="8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arxiv.org</a:t>
            </a:r>
            <a:r>
              <a:rPr lang="en-US" altLang="zh-Hans" sz="1000" dirty="0">
                <a:solidFill>
                  <a:schemeClr val="bg1">
                    <a:lumMod val="8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/abs/1901.05758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D99D3-B2D6-7043-9711-6FB7F71BBB50}"/>
              </a:ext>
            </a:extLst>
          </p:cNvPr>
          <p:cNvSpPr txBox="1"/>
          <p:nvPr/>
        </p:nvSpPr>
        <p:spPr>
          <a:xfrm>
            <a:off x="390509" y="5276891"/>
            <a:ext cx="116661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i="1" dirty="0">
                <a:solidFill>
                  <a:schemeClr val="accent2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How to efficiently manage a GPU cluster for DL training jobs 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F1D754-D0A0-6541-8CA4-EE77DC5B79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12" t="7918" r="34092" b="4577"/>
          <a:stretch/>
        </p:blipFill>
        <p:spPr>
          <a:xfrm>
            <a:off x="7953935" y="1796400"/>
            <a:ext cx="1021976" cy="11757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DE6403C-406F-DE4A-AC19-1290E1003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149" y="1756891"/>
            <a:ext cx="975936" cy="9759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6ABCC4-8E67-7845-9272-6CC92BA06A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432" t="3285" r="28789" b="11152"/>
          <a:stretch/>
        </p:blipFill>
        <p:spPr>
          <a:xfrm>
            <a:off x="10548323" y="1803611"/>
            <a:ext cx="1061133" cy="116858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2771D2E-4A88-9F49-A9C3-760364F0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30525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GPU Cluster for Deep Learning Training</a:t>
            </a:r>
          </a:p>
        </p:txBody>
      </p:sp>
    </p:spTree>
    <p:extLst>
      <p:ext uri="{BB962C8B-B14F-4D97-AF65-F5344CB8AC3E}">
        <p14:creationId xmlns:p14="http://schemas.microsoft.com/office/powerpoint/2010/main" val="313495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1609E5F9-21BB-2C4F-8A75-7381A32C8F80}"/>
              </a:ext>
            </a:extLst>
          </p:cNvPr>
          <p:cNvSpPr txBox="1">
            <a:spLocks/>
          </p:cNvSpPr>
          <p:nvPr/>
        </p:nvSpPr>
        <p:spPr>
          <a:xfrm>
            <a:off x="0" y="6452378"/>
            <a:ext cx="12192000" cy="4056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j-ea"/>
                <a:cs typeface="Gill Sans Light" panose="020B0302020104020203" pitchFamily="34" charset="-79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CEAB-E195-314E-B345-3C272F78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951421" y="3235415"/>
            <a:ext cx="2743200" cy="365125"/>
          </a:xfrm>
        </p:spPr>
        <p:txBody>
          <a:bodyPr/>
          <a:lstStyle/>
          <a:p>
            <a:fld id="{80C4585B-CFCB-F440-9495-A55347CBA6EB}" type="slidenum">
              <a:rPr lang="en-US" smtClean="0"/>
              <a:t>19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12630EC-85AC-8E48-A154-43BD90EEC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26" y="2899526"/>
            <a:ext cx="7235874" cy="545874"/>
          </a:xfrm>
        </p:spPr>
        <p:txBody>
          <a:bodyPr>
            <a:normAutofit/>
          </a:bodyPr>
          <a:lstStyle/>
          <a:p>
            <a:r>
              <a:rPr lang="en-US" dirty="0"/>
              <a:t>JCT improvements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D191B8-A543-FA47-862E-F4FF6A9E624C}"/>
              </a:ext>
            </a:extLst>
          </p:cNvPr>
          <p:cNvGrpSpPr/>
          <p:nvPr/>
        </p:nvGrpSpPr>
        <p:grpSpPr>
          <a:xfrm>
            <a:off x="2470401" y="3528436"/>
            <a:ext cx="5598005" cy="2835216"/>
            <a:chOff x="3296997" y="3451284"/>
            <a:chExt cx="5598005" cy="28352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2061A43-2A19-8D4F-AB9B-8159ECCAE1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713" t="24762" r="13560" b="27021"/>
            <a:stretch/>
          </p:blipFill>
          <p:spPr>
            <a:xfrm>
              <a:off x="3296997" y="3451284"/>
              <a:ext cx="5598005" cy="2835216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E516BE-2E91-B146-989D-3143B0EAD53B}"/>
                </a:ext>
              </a:extLst>
            </p:cNvPr>
            <p:cNvSpPr/>
            <p:nvPr/>
          </p:nvSpPr>
          <p:spPr>
            <a:xfrm>
              <a:off x="4594034" y="3756752"/>
              <a:ext cx="1008014" cy="7650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E63F8C-0F6C-7249-95AC-7D8E7357EE59}"/>
              </a:ext>
            </a:extLst>
          </p:cNvPr>
          <p:cNvGrpSpPr/>
          <p:nvPr/>
        </p:nvGrpSpPr>
        <p:grpSpPr>
          <a:xfrm>
            <a:off x="2467315" y="3530333"/>
            <a:ext cx="5598004" cy="2835215"/>
            <a:chOff x="3300984" y="3447288"/>
            <a:chExt cx="5598004" cy="283521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80E44CC-9347-2C45-8D78-A06DB02D48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756" t="24745" r="13517" b="27037"/>
            <a:stretch/>
          </p:blipFill>
          <p:spPr>
            <a:xfrm>
              <a:off x="3300984" y="3447288"/>
              <a:ext cx="5598004" cy="283521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B836DFE-8C09-D547-91D4-F69B44D70375}"/>
                </a:ext>
              </a:extLst>
            </p:cNvPr>
            <p:cNvSpPr/>
            <p:nvPr/>
          </p:nvSpPr>
          <p:spPr>
            <a:xfrm>
              <a:off x="4298827" y="3992802"/>
              <a:ext cx="1303221" cy="618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3D96B29-14E0-0F4F-815D-7AE489E9F34E}"/>
              </a:ext>
            </a:extLst>
          </p:cNvPr>
          <p:cNvGrpSpPr/>
          <p:nvPr/>
        </p:nvGrpSpPr>
        <p:grpSpPr>
          <a:xfrm>
            <a:off x="2467315" y="3530333"/>
            <a:ext cx="5595668" cy="2835215"/>
            <a:chOff x="3300984" y="3447288"/>
            <a:chExt cx="5595668" cy="283521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9833C5B-E49A-A14A-8145-9BDD6AB6E6A9}"/>
                </a:ext>
              </a:extLst>
            </p:cNvPr>
            <p:cNvGrpSpPr/>
            <p:nvPr/>
          </p:nvGrpSpPr>
          <p:grpSpPr>
            <a:xfrm>
              <a:off x="3300984" y="3447288"/>
              <a:ext cx="5595668" cy="2835215"/>
              <a:chOff x="3300984" y="3447288"/>
              <a:chExt cx="5595668" cy="283521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4C7CA78-4196-CF42-929D-07F8C2DB39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1631" t="24742" r="13669" b="27041"/>
              <a:stretch/>
            </p:blipFill>
            <p:spPr>
              <a:xfrm>
                <a:off x="3300984" y="3447288"/>
                <a:ext cx="5595668" cy="2835215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8AACD65-F1B0-234B-9363-85A8E1BBD7EA}"/>
                  </a:ext>
                </a:extLst>
              </p:cNvPr>
              <p:cNvSpPr/>
              <p:nvPr/>
            </p:nvSpPr>
            <p:spPr>
              <a:xfrm>
                <a:off x="4193478" y="4267051"/>
                <a:ext cx="1485424" cy="2939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45834E5-70FE-BD49-A1C6-82C96DC4542F}"/>
                </a:ext>
              </a:extLst>
            </p:cNvPr>
            <p:cNvSpPr/>
            <p:nvPr/>
          </p:nvSpPr>
          <p:spPr>
            <a:xfrm>
              <a:off x="5374260" y="3989372"/>
              <a:ext cx="276258" cy="2939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96C9CA13-7C9E-0047-A2E2-859939EF423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305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j-ea"/>
                <a:cs typeface="Gill Sans Light" panose="020B0302020104020203" pitchFamily="34" charset="-79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  Testbed Experiments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7DCF061-9A2B-8F40-9C47-6953E357DB9F}"/>
              </a:ext>
            </a:extLst>
          </p:cNvPr>
          <p:cNvGrpSpPr/>
          <p:nvPr/>
        </p:nvGrpSpPr>
        <p:grpSpPr>
          <a:xfrm>
            <a:off x="3064048" y="5650388"/>
            <a:ext cx="5004359" cy="400110"/>
            <a:chOff x="672425" y="5473402"/>
            <a:chExt cx="5004359" cy="40011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4835BC6-6C4C-704E-9EAE-5C5F439207E3}"/>
                </a:ext>
              </a:extLst>
            </p:cNvPr>
            <p:cNvSpPr/>
            <p:nvPr/>
          </p:nvSpPr>
          <p:spPr>
            <a:xfrm>
              <a:off x="712354" y="5540260"/>
              <a:ext cx="4964430" cy="327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146AF18-B75A-E045-B3F5-289ED4D10F49}"/>
                </a:ext>
              </a:extLst>
            </p:cNvPr>
            <p:cNvSpPr txBox="1"/>
            <p:nvPr/>
          </p:nvSpPr>
          <p:spPr>
            <a:xfrm>
              <a:off x="672425" y="5473402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10</a:t>
              </a:r>
              <a:endParaRPr lang="en-US" sz="2000" baseline="30000" dirty="0"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2D376CA-2B62-6547-9535-2A1131341421}"/>
                </a:ext>
              </a:extLst>
            </p:cNvPr>
            <p:cNvSpPr txBox="1"/>
            <p:nvPr/>
          </p:nvSpPr>
          <p:spPr>
            <a:xfrm>
              <a:off x="1747146" y="5473402"/>
              <a:ext cx="5261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10</a:t>
              </a:r>
              <a:r>
                <a:rPr lang="en-US" sz="2000" baseline="300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51C23B-DCAF-144C-A457-A6BF272C49A8}"/>
                </a:ext>
              </a:extLst>
            </p:cNvPr>
            <p:cNvSpPr txBox="1"/>
            <p:nvPr/>
          </p:nvSpPr>
          <p:spPr>
            <a:xfrm>
              <a:off x="2877781" y="5473402"/>
              <a:ext cx="5261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10</a:t>
              </a:r>
              <a:r>
                <a:rPr lang="en-US" sz="2000" baseline="300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6F8171-2DF8-B84D-B4DC-2D0F3F27C8AE}"/>
                </a:ext>
              </a:extLst>
            </p:cNvPr>
            <p:cNvSpPr txBox="1"/>
            <p:nvPr/>
          </p:nvSpPr>
          <p:spPr>
            <a:xfrm>
              <a:off x="3909654" y="5473402"/>
              <a:ext cx="5261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10</a:t>
              </a:r>
              <a:r>
                <a:rPr lang="en-US" sz="2000" baseline="300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510DE87-6A7F-B140-B7BB-5A6BD8706342}"/>
                </a:ext>
              </a:extLst>
            </p:cNvPr>
            <p:cNvSpPr txBox="1"/>
            <p:nvPr/>
          </p:nvSpPr>
          <p:spPr>
            <a:xfrm>
              <a:off x="5043208" y="5473402"/>
              <a:ext cx="5261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10</a:t>
              </a:r>
              <a:r>
                <a:rPr lang="en-US" sz="2000" baseline="300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5</a:t>
              </a:r>
            </a:p>
          </p:txBody>
        </p:sp>
      </p:grp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EC38B5E1-D443-644A-8887-3C1B76A46534}"/>
              </a:ext>
            </a:extLst>
          </p:cNvPr>
          <p:cNvSpPr txBox="1">
            <a:spLocks/>
          </p:cNvSpPr>
          <p:nvPr/>
        </p:nvSpPr>
        <p:spPr>
          <a:xfrm>
            <a:off x="650826" y="1587589"/>
            <a:ext cx="7735937" cy="3660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Testbed – Michigan </a:t>
            </a:r>
            <a:r>
              <a:rPr lang="en-US" dirty="0" err="1"/>
              <a:t>ConFlux</a:t>
            </a:r>
            <a:r>
              <a:rPr lang="en-US" dirty="0"/>
              <a:t> cluster</a:t>
            </a:r>
          </a:p>
          <a:p>
            <a:pPr lvl="1"/>
            <a:r>
              <a:rPr lang="en-US" dirty="0"/>
              <a:t>15 servers (4 GPUs each)</a:t>
            </a:r>
          </a:p>
          <a:p>
            <a:pPr lvl="1"/>
            <a:r>
              <a:rPr lang="en-US" dirty="0"/>
              <a:t>100 Gbps RDMA network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342EBC-A58C-DA45-9F55-CB69C18EA839}"/>
              </a:ext>
            </a:extLst>
          </p:cNvPr>
          <p:cNvSpPr txBox="1"/>
          <p:nvPr/>
        </p:nvSpPr>
        <p:spPr>
          <a:xfrm>
            <a:off x="8820710" y="1323437"/>
            <a:ext cx="3372984" cy="5144038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noAutofit/>
          </a:bodyPr>
          <a:lstStyle/>
          <a:p>
            <a:pPr algn="ctr"/>
            <a:endParaRPr lang="en-US" sz="24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051AE0-4470-9645-B8F6-DAE038B51B73}"/>
              </a:ext>
            </a:extLst>
          </p:cNvPr>
          <p:cNvSpPr txBox="1"/>
          <p:nvPr/>
        </p:nvSpPr>
        <p:spPr>
          <a:xfrm>
            <a:off x="8991744" y="2758361"/>
            <a:ext cx="3200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Avg. JCT improvement (</a:t>
            </a:r>
            <a:r>
              <a:rPr lang="en-US" sz="2800" i="1" dirty="0" err="1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w.r.t</a:t>
            </a:r>
            <a:r>
              <a:rPr lang="en-US" sz="2800" i="1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. YARN-CS): </a:t>
            </a:r>
            <a:r>
              <a:rPr lang="en-US" sz="2800" i="1" dirty="0">
                <a:solidFill>
                  <a:schemeClr val="accent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5.5×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E7D83F-E5B0-644B-9871-F14E03245FD3}"/>
              </a:ext>
            </a:extLst>
          </p:cNvPr>
          <p:cNvSpPr txBox="1"/>
          <p:nvPr/>
        </p:nvSpPr>
        <p:spPr>
          <a:xfrm>
            <a:off x="8991744" y="4384862"/>
            <a:ext cx="3200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Comparable performance to SRTF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1F8242B-A3C7-A041-BDA0-A24449D9668A}"/>
              </a:ext>
            </a:extLst>
          </p:cNvPr>
          <p:cNvSpPr txBox="1">
            <a:spLocks/>
          </p:cNvSpPr>
          <p:nvPr/>
        </p:nvSpPr>
        <p:spPr>
          <a:xfrm>
            <a:off x="8610600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C4585B-CFCB-F440-9495-A55347CBA6E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54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56046F7-041B-0F40-B6E7-067FB4EB8BA9}"/>
              </a:ext>
            </a:extLst>
          </p:cNvPr>
          <p:cNvSpPr txBox="1">
            <a:spLocks/>
          </p:cNvSpPr>
          <p:nvPr/>
        </p:nvSpPr>
        <p:spPr>
          <a:xfrm>
            <a:off x="0" y="6452378"/>
            <a:ext cx="12192000" cy="4056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j-ea"/>
                <a:cs typeface="Gill Sans Light" panose="020B0302020104020203" pitchFamily="34" charset="-79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E196-C1DF-1040-8E72-4D0F2AE7D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591056"/>
            <a:ext cx="5849244" cy="15247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Discrete-time simulator </a:t>
            </a:r>
          </a:p>
          <a:p>
            <a:pPr lvl="1"/>
            <a:r>
              <a:rPr lang="en-US" dirty="0"/>
              <a:t>10-week production trace from Microsoft</a:t>
            </a:r>
          </a:p>
          <a:p>
            <a:pPr lvl="1"/>
            <a:r>
              <a:rPr lang="en-US" dirty="0"/>
              <a:t> 2000-GPU cluster</a:t>
            </a:r>
          </a:p>
          <a:p>
            <a:r>
              <a:rPr lang="en-US" dirty="0"/>
              <a:t>JCT improvements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CEAB-E195-314E-B345-3C272F78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585B-CFCB-F440-9495-A55347CBA6EB}" type="slidenum">
              <a:rPr lang="en-US" smtClean="0"/>
              <a:t>20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A1B9014-12CD-DD46-A060-7E7A441DEFC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305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j-ea"/>
                <a:cs typeface="Gill Sans Light" panose="020B0302020104020203" pitchFamily="34" charset="-79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  Trace-Driven Simulation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9D4560-87A5-8A46-94A4-24C10DEFED6F}"/>
              </a:ext>
            </a:extLst>
          </p:cNvPr>
          <p:cNvSpPr txBox="1"/>
          <p:nvPr/>
        </p:nvSpPr>
        <p:spPr>
          <a:xfrm>
            <a:off x="8820710" y="1323437"/>
            <a:ext cx="3372984" cy="5144038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noAutofit/>
          </a:bodyPr>
          <a:lstStyle/>
          <a:p>
            <a:pPr algn="ctr"/>
            <a:endParaRPr lang="en-US" sz="24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C73F3F-74A2-9442-924A-729D565A4288}"/>
              </a:ext>
            </a:extLst>
          </p:cNvPr>
          <p:cNvSpPr txBox="1"/>
          <p:nvPr/>
        </p:nvSpPr>
        <p:spPr>
          <a:xfrm>
            <a:off x="8991744" y="3224700"/>
            <a:ext cx="3200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Avg. JCT improvement (</a:t>
            </a:r>
            <a:r>
              <a:rPr lang="en-US" sz="2800" i="1" dirty="0" err="1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w.r.t</a:t>
            </a:r>
            <a:r>
              <a:rPr lang="en-US" sz="2800" i="1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. </a:t>
            </a:r>
            <a:r>
              <a:rPr lang="en-US" sz="2800" i="1" dirty="0" err="1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Gandiva</a:t>
            </a:r>
            <a:r>
              <a:rPr lang="en-US" sz="2800" i="1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): </a:t>
            </a:r>
            <a:r>
              <a:rPr lang="en-US" sz="2800" i="1" dirty="0">
                <a:solidFill>
                  <a:schemeClr val="accent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2×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AF510D3-E134-BE49-87D1-49D7FF723731}"/>
              </a:ext>
            </a:extLst>
          </p:cNvPr>
          <p:cNvGrpSpPr/>
          <p:nvPr/>
        </p:nvGrpSpPr>
        <p:grpSpPr>
          <a:xfrm>
            <a:off x="1985041" y="3224700"/>
            <a:ext cx="5669280" cy="2568686"/>
            <a:chOff x="1110" y="1"/>
            <a:chExt cx="5669280" cy="256868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05E87A9-0D93-FE48-84F3-EE0868FC9D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480" t="28965" r="13231" b="33579"/>
            <a:stretch/>
          </p:blipFill>
          <p:spPr>
            <a:xfrm>
              <a:off x="1110" y="1"/>
              <a:ext cx="5669280" cy="2568686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D48900-9F61-3545-BAC1-8852152495AB}"/>
                </a:ext>
              </a:extLst>
            </p:cNvPr>
            <p:cNvSpPr/>
            <p:nvPr/>
          </p:nvSpPr>
          <p:spPr>
            <a:xfrm>
              <a:off x="3762862" y="932268"/>
              <a:ext cx="1373245" cy="9876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0C27B78-A220-494D-A1B9-AC0213817437}"/>
              </a:ext>
            </a:extLst>
          </p:cNvPr>
          <p:cNvSpPr txBox="1"/>
          <p:nvPr/>
        </p:nvSpPr>
        <p:spPr>
          <a:xfrm>
            <a:off x="4328370" y="5998229"/>
            <a:ext cx="1487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" panose="020B0502020104020203" pitchFamily="34" charset="-79"/>
                <a:cs typeface="Gill Sans" panose="020B0502020104020203" pitchFamily="34" charset="-79"/>
              </a:rPr>
              <a:t>JCT(second)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C3033FA-B23C-EA45-B186-7A5640E942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80" t="29058" r="13231" b="33874"/>
          <a:stretch/>
        </p:blipFill>
        <p:spPr>
          <a:xfrm>
            <a:off x="1983931" y="3244982"/>
            <a:ext cx="5669280" cy="25420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8974E32-771B-5549-83C2-237A37E424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761" t="38942" r="18420" b="40990"/>
          <a:stretch/>
        </p:blipFill>
        <p:spPr>
          <a:xfrm>
            <a:off x="5864025" y="3950897"/>
            <a:ext cx="1370815" cy="137631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31E4969-D880-1E42-8EEF-79D64F8E8D3A}"/>
              </a:ext>
            </a:extLst>
          </p:cNvPr>
          <p:cNvSpPr/>
          <p:nvPr/>
        </p:nvSpPr>
        <p:spPr>
          <a:xfrm>
            <a:off x="5861595" y="4962114"/>
            <a:ext cx="1373245" cy="365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4B8F118-A6F9-334E-92D9-69A40CA02584}"/>
              </a:ext>
            </a:extLst>
          </p:cNvPr>
          <p:cNvGrpSpPr/>
          <p:nvPr/>
        </p:nvGrpSpPr>
        <p:grpSpPr>
          <a:xfrm>
            <a:off x="2574363" y="5676820"/>
            <a:ext cx="5079958" cy="400110"/>
            <a:chOff x="604562" y="2424346"/>
            <a:chExt cx="5079958" cy="40011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DAE4AFF-ED72-6D49-9A9D-0FC0BE59DEF1}"/>
                </a:ext>
              </a:extLst>
            </p:cNvPr>
            <p:cNvSpPr/>
            <p:nvPr/>
          </p:nvSpPr>
          <p:spPr>
            <a:xfrm>
              <a:off x="720090" y="2497142"/>
              <a:ext cx="4964430" cy="327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197C305-0747-8348-97B8-AF5068CC0E30}"/>
                </a:ext>
              </a:extLst>
            </p:cNvPr>
            <p:cNvSpPr txBox="1"/>
            <p:nvPr/>
          </p:nvSpPr>
          <p:spPr>
            <a:xfrm>
              <a:off x="604562" y="2424346"/>
              <a:ext cx="5261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10</a:t>
              </a:r>
              <a:r>
                <a:rPr lang="en-US" sz="2000" baseline="300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47315AE-C66D-C74D-9566-1CFE3361275B}"/>
                </a:ext>
              </a:extLst>
            </p:cNvPr>
            <p:cNvSpPr txBox="1"/>
            <p:nvPr/>
          </p:nvSpPr>
          <p:spPr>
            <a:xfrm>
              <a:off x="1464763" y="2424346"/>
              <a:ext cx="5261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10</a:t>
              </a:r>
              <a:r>
                <a:rPr lang="en-US" sz="2000" baseline="300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94B368-A292-834C-AC57-E0508B8AEE64}"/>
                </a:ext>
              </a:extLst>
            </p:cNvPr>
            <p:cNvSpPr txBox="1"/>
            <p:nvPr/>
          </p:nvSpPr>
          <p:spPr>
            <a:xfrm>
              <a:off x="2354379" y="2424346"/>
              <a:ext cx="5261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10</a:t>
              </a:r>
              <a:r>
                <a:rPr lang="en-US" sz="2000" baseline="300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66C4475-C22C-0D47-B846-A1ADDE513B48}"/>
                </a:ext>
              </a:extLst>
            </p:cNvPr>
            <p:cNvSpPr txBox="1"/>
            <p:nvPr/>
          </p:nvSpPr>
          <p:spPr>
            <a:xfrm>
              <a:off x="3243995" y="2424346"/>
              <a:ext cx="5261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10</a:t>
              </a:r>
              <a:r>
                <a:rPr lang="en-US" sz="2000" baseline="300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D9BC85-2C52-AA40-89CA-6BD6C566E388}"/>
                </a:ext>
              </a:extLst>
            </p:cNvPr>
            <p:cNvSpPr txBox="1"/>
            <p:nvPr/>
          </p:nvSpPr>
          <p:spPr>
            <a:xfrm>
              <a:off x="4074782" y="2424346"/>
              <a:ext cx="5261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10</a:t>
              </a:r>
              <a:r>
                <a:rPr lang="en-US" sz="2000" baseline="300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57C8A41-14A4-4F41-9950-7DD15238DA05}"/>
                </a:ext>
              </a:extLst>
            </p:cNvPr>
            <p:cNvSpPr txBox="1"/>
            <p:nvPr/>
          </p:nvSpPr>
          <p:spPr>
            <a:xfrm>
              <a:off x="4971811" y="2424346"/>
              <a:ext cx="5261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10</a:t>
              </a:r>
              <a:r>
                <a:rPr lang="en-US" sz="2000" baseline="300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368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/>
      <p:bldP spid="30" grpId="0" animBg="1"/>
      <p:bldP spid="30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38B9D-FEF2-A446-8672-BCDD5D54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585B-CFCB-F440-9495-A55347CBA6E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B089A5-4E77-8E41-AEFF-B89F236F0B5E}"/>
              </a:ext>
            </a:extLst>
          </p:cNvPr>
          <p:cNvSpPr/>
          <p:nvPr/>
        </p:nvSpPr>
        <p:spPr>
          <a:xfrm>
            <a:off x="1" y="0"/>
            <a:ext cx="12192000" cy="34242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A0E9778-6A1B-8E40-AF9A-E2B55D76E0D2}"/>
              </a:ext>
            </a:extLst>
          </p:cNvPr>
          <p:cNvSpPr txBox="1">
            <a:spLocks/>
          </p:cNvSpPr>
          <p:nvPr/>
        </p:nvSpPr>
        <p:spPr>
          <a:xfrm>
            <a:off x="1481782" y="1050428"/>
            <a:ext cx="63240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sz="8000" dirty="0">
                <a:solidFill>
                  <a:srgbClr val="FF6600"/>
                </a:solidFill>
                <a:latin typeface="Abril Fatface"/>
                <a:ea typeface="ＭＳ Ｐゴシック" charset="-128"/>
                <a:cs typeface="Abril Fatface"/>
              </a:rPr>
              <a:t>Tiresias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0C6163-277C-BE44-95AA-563D1D540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7" y="3723942"/>
            <a:ext cx="10500804" cy="1889726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600" dirty="0"/>
              <a:t>Optimize the average JCT with none or partial job information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Relax placement constraint without hurting training performance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Simple, practical, and with large performance improvements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6A9237-BFDD-2841-AE4E-8B8E3D08F077}"/>
              </a:ext>
            </a:extLst>
          </p:cNvPr>
          <p:cNvSpPr txBox="1"/>
          <p:nvPr/>
        </p:nvSpPr>
        <p:spPr>
          <a:xfrm>
            <a:off x="6701782" y="1080461"/>
            <a:ext cx="4262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i="1" dirty="0">
                <a:solidFill>
                  <a:srgbClr val="FFFFFF"/>
                </a:solidFill>
                <a:latin typeface="Gill Sans Light"/>
                <a:cs typeface="Gill Sans Light"/>
              </a:rPr>
              <a:t>Information-agnostic </a:t>
            </a:r>
          </a:p>
          <a:p>
            <a:r>
              <a:rPr lang="en-US" altLang="zh-CN" sz="3000" i="1" dirty="0">
                <a:solidFill>
                  <a:srgbClr val="FFFFFF"/>
                </a:solidFill>
                <a:latin typeface="Gill Sans Light"/>
                <a:cs typeface="Gill Sans Light"/>
              </a:rPr>
              <a:t>GPU cluster manager for Distributed Deep Learning</a:t>
            </a:r>
            <a:endParaRPr lang="en-US" sz="3000" i="1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EE2645-C2AD-BE41-A5A0-1AA645550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344" y="3849788"/>
            <a:ext cx="1756873" cy="195483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F9E1E2F-77EA-2649-B6FF-C13520CB5120}"/>
              </a:ext>
            </a:extLst>
          </p:cNvPr>
          <p:cNvSpPr txBox="1">
            <a:spLocks/>
          </p:cNvSpPr>
          <p:nvPr/>
        </p:nvSpPr>
        <p:spPr>
          <a:xfrm>
            <a:off x="3452350" y="6289224"/>
            <a:ext cx="5380931" cy="512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  <a:latin typeface="Gill Sans" panose="020B0502020104020203" pitchFamily="34" charset="-79"/>
                <a:ea typeface="Arial" charset="0"/>
                <a:cs typeface="Gill Sans" panose="020B0502020104020203" pitchFamily="34" charset="-79"/>
              </a:rPr>
              <a:t>https://</a:t>
            </a:r>
            <a:r>
              <a:rPr lang="en-US" sz="2000" dirty="0" err="1">
                <a:solidFill>
                  <a:schemeClr val="accent2"/>
                </a:solidFill>
                <a:latin typeface="Gill Sans" panose="020B0502020104020203" pitchFamily="34" charset="-79"/>
                <a:ea typeface="Arial" charset="0"/>
                <a:cs typeface="Gill Sans" panose="020B0502020104020203" pitchFamily="34" charset="-79"/>
              </a:rPr>
              <a:t>github.com</a:t>
            </a:r>
            <a:r>
              <a:rPr lang="en-US" sz="2000" dirty="0">
                <a:solidFill>
                  <a:schemeClr val="accent2"/>
                </a:solidFill>
                <a:latin typeface="Gill Sans" panose="020B0502020104020203" pitchFamily="34" charset="-79"/>
                <a:ea typeface="Arial" charset="0"/>
                <a:cs typeface="Gill Sans" panose="020B0502020104020203" pitchFamily="34" charset="-79"/>
              </a:rPr>
              <a:t>/</a:t>
            </a:r>
            <a:r>
              <a:rPr lang="en-US" sz="2000" dirty="0" err="1">
                <a:solidFill>
                  <a:schemeClr val="accent2"/>
                </a:solidFill>
                <a:latin typeface="Gill Sans" panose="020B0502020104020203" pitchFamily="34" charset="-79"/>
                <a:ea typeface="Arial" charset="0"/>
                <a:cs typeface="Gill Sans" panose="020B0502020104020203" pitchFamily="34" charset="-79"/>
              </a:rPr>
              <a:t>SymbioticLab</a:t>
            </a:r>
            <a:r>
              <a:rPr lang="en-US" sz="2000" dirty="0">
                <a:solidFill>
                  <a:schemeClr val="accent2"/>
                </a:solidFill>
                <a:latin typeface="Gill Sans" panose="020B0502020104020203" pitchFamily="34" charset="-79"/>
                <a:ea typeface="Arial" charset="0"/>
                <a:cs typeface="Gill Sans" panose="020B0502020104020203" pitchFamily="34" charset="-79"/>
              </a:rPr>
              <a:t>/Tiresias</a:t>
            </a:r>
          </a:p>
        </p:txBody>
      </p:sp>
    </p:spTree>
    <p:extLst>
      <p:ext uri="{BB962C8B-B14F-4D97-AF65-F5344CB8AC3E}">
        <p14:creationId xmlns:p14="http://schemas.microsoft.com/office/powerpoint/2010/main" val="352386716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38B9D-FEF2-A446-8672-BCDD5D54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585B-CFCB-F440-9495-A55347CBA6E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B089A5-4E77-8E41-AEFF-B89F236F0B5E}"/>
              </a:ext>
            </a:extLst>
          </p:cNvPr>
          <p:cNvSpPr/>
          <p:nvPr/>
        </p:nvSpPr>
        <p:spPr>
          <a:xfrm>
            <a:off x="1" y="0"/>
            <a:ext cx="12192000" cy="34242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A0E9778-6A1B-8E40-AF9A-E2B55D76E0D2}"/>
              </a:ext>
            </a:extLst>
          </p:cNvPr>
          <p:cNvSpPr txBox="1">
            <a:spLocks/>
          </p:cNvSpPr>
          <p:nvPr/>
        </p:nvSpPr>
        <p:spPr>
          <a:xfrm>
            <a:off x="1481782" y="1050428"/>
            <a:ext cx="63240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sz="8000" dirty="0">
                <a:solidFill>
                  <a:srgbClr val="FF6600"/>
                </a:solidFill>
                <a:latin typeface="Abril Fatface"/>
                <a:ea typeface="ＭＳ Ｐゴシック" charset="-128"/>
                <a:cs typeface="Abril Fatface"/>
              </a:rPr>
              <a:t>Optimus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0C6163-277C-BE44-95AA-563D1D540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7" y="3723942"/>
            <a:ext cx="10500804" cy="1889726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600" dirty="0"/>
              <a:t>Curve-fitting model to estimate the remaining steps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Resource</a:t>
            </a:r>
            <a:r>
              <a:rPr lang="en-US" altLang="zh-Hans" sz="2600" dirty="0"/>
              <a:t>-speed</a:t>
            </a:r>
            <a:r>
              <a:rPr lang="zh-Hans" altLang="en-US" sz="2600" dirty="0"/>
              <a:t> </a:t>
            </a:r>
            <a:r>
              <a:rPr lang="en-US" altLang="zh-Hans" sz="2600" dirty="0"/>
              <a:t>model</a:t>
            </a:r>
            <a:r>
              <a:rPr lang="zh-Hans" altLang="en-US" sz="2600" dirty="0"/>
              <a:t> </a:t>
            </a:r>
            <a:r>
              <a:rPr lang="en-US" altLang="zh-Hans" sz="2600" dirty="0"/>
              <a:t>for</a:t>
            </a:r>
            <a:r>
              <a:rPr lang="zh-Hans" altLang="en-US" sz="2600" dirty="0"/>
              <a:t> </a:t>
            </a:r>
            <a:r>
              <a:rPr lang="en-US" altLang="zh-Hans" sz="2600" dirty="0"/>
              <a:t>better</a:t>
            </a:r>
            <a:r>
              <a:rPr lang="zh-Hans" altLang="en-US" sz="2600" dirty="0"/>
              <a:t> </a:t>
            </a:r>
            <a:r>
              <a:rPr lang="en-US" altLang="zh-Hans" sz="2600" dirty="0"/>
              <a:t>resource</a:t>
            </a:r>
            <a:r>
              <a:rPr lang="zh-Hans" altLang="en-US" sz="2600" dirty="0"/>
              <a:t> </a:t>
            </a:r>
            <a:r>
              <a:rPr lang="en-US" altLang="zh-Hans" sz="2600" dirty="0"/>
              <a:t>efficiency</a:t>
            </a:r>
          </a:p>
          <a:p>
            <a:pPr lvl="1">
              <a:lnSpc>
                <a:spcPct val="150000"/>
              </a:lnSpc>
            </a:pPr>
            <a:r>
              <a:rPr lang="en-US" altLang="zh-Hans" sz="2600" dirty="0"/>
              <a:t>Dynamic resource allocation (scheduling) to minimize JCT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6A9237-BFDD-2841-AE4E-8B8E3D08F077}"/>
              </a:ext>
            </a:extLst>
          </p:cNvPr>
          <p:cNvSpPr txBox="1"/>
          <p:nvPr/>
        </p:nvSpPr>
        <p:spPr>
          <a:xfrm>
            <a:off x="6701782" y="1080461"/>
            <a:ext cx="44750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i="1" dirty="0">
                <a:solidFill>
                  <a:srgbClr val="FFFFFF"/>
                </a:solidFill>
                <a:latin typeface="Gill Sans Light"/>
                <a:cs typeface="Gill Sans Light"/>
              </a:rPr>
              <a:t>GPU cluster manager with </a:t>
            </a:r>
            <a:r>
              <a:rPr lang="en-US" altLang="zh-CN" sz="3000" i="1" dirty="0">
                <a:solidFill>
                  <a:schemeClr val="accent2"/>
                </a:solidFill>
                <a:latin typeface="Gill Sans Light"/>
                <a:cs typeface="Gill Sans Light"/>
              </a:rPr>
              <a:t>dynamic resource allocation </a:t>
            </a:r>
            <a:r>
              <a:rPr lang="en-US" altLang="zh-CN" sz="3000" i="1" dirty="0">
                <a:solidFill>
                  <a:srgbClr val="FFFFFF"/>
                </a:solidFill>
                <a:latin typeface="Gill Sans Light"/>
                <a:cs typeface="Gill Sans Light"/>
              </a:rPr>
              <a:t>for Distributed Deep Learning</a:t>
            </a:r>
            <a:endParaRPr lang="en-US" sz="3000" i="1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522067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87EE29C-CA7E-9A44-B7E0-8D33820D1226}"/>
              </a:ext>
            </a:extLst>
          </p:cNvPr>
          <p:cNvSpPr txBox="1">
            <a:spLocks/>
          </p:cNvSpPr>
          <p:nvPr/>
        </p:nvSpPr>
        <p:spPr>
          <a:xfrm>
            <a:off x="0" y="6452378"/>
            <a:ext cx="12192000" cy="4056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j-ea"/>
                <a:cs typeface="Gill Sans Light" panose="020B0302020104020203" pitchFamily="34" charset="-79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E196-C1DF-1040-8E72-4D0F2AE7D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506887"/>
          </a:xfrm>
        </p:spPr>
        <p:txBody>
          <a:bodyPr>
            <a:normAutofit/>
          </a:bodyPr>
          <a:lstStyle/>
          <a:p>
            <a:r>
              <a:rPr lang="en-US" dirty="0"/>
              <a:t>Job execution time unawareness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CEAB-E195-314E-B345-3C272F78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585B-CFCB-F440-9495-A55347CBA6EB}" type="slidenum">
              <a:rPr lang="en-US" smtClean="0">
                <a:solidFill>
                  <a:schemeClr val="bg1"/>
                </a:solidFill>
              </a:r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2771D2E-4A88-9F49-A9C3-760364F0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30525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zh-Hans" altLang="en-US" dirty="0">
                <a:solidFill>
                  <a:schemeClr val="bg1"/>
                </a:solidFill>
              </a:rPr>
              <a:t>  </a:t>
            </a:r>
            <a:r>
              <a:rPr lang="en-US" altLang="zh-Hans" dirty="0">
                <a:solidFill>
                  <a:schemeClr val="bg1"/>
                </a:solidFill>
              </a:rPr>
              <a:t>Challenge 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F37498-968C-6848-BE25-4EB3A14C8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438" y="2246352"/>
            <a:ext cx="4797162" cy="405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26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C0CC04E-2CA7-3145-9D67-E80076B52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862" y="2980622"/>
            <a:ext cx="3835762" cy="347175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87EE29C-CA7E-9A44-B7E0-8D33820D1226}"/>
              </a:ext>
            </a:extLst>
          </p:cNvPr>
          <p:cNvSpPr txBox="1">
            <a:spLocks/>
          </p:cNvSpPr>
          <p:nvPr/>
        </p:nvSpPr>
        <p:spPr>
          <a:xfrm>
            <a:off x="0" y="6452378"/>
            <a:ext cx="12192000" cy="4056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j-ea"/>
                <a:cs typeface="Gill Sans Light" panose="020B0302020104020203" pitchFamily="34" charset="-79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E196-C1DF-1040-8E72-4D0F2AE7D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2168"/>
          </a:xfrm>
        </p:spPr>
        <p:txBody>
          <a:bodyPr>
            <a:normAutofit/>
          </a:bodyPr>
          <a:lstStyle/>
          <a:p>
            <a:r>
              <a:rPr lang="en-US" dirty="0"/>
              <a:t>Static and manually-specified resource configuration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CEAB-E195-314E-B345-3C272F78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585B-CFCB-F440-9495-A55347CBA6EB}" type="slidenum">
              <a:rPr lang="en-US" smtClean="0">
                <a:solidFill>
                  <a:schemeClr val="bg1"/>
                </a:solidFill>
              </a:r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2771D2E-4A88-9F49-A9C3-760364F0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30525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zh-Hans" altLang="en-US" dirty="0">
                <a:solidFill>
                  <a:schemeClr val="bg1"/>
                </a:solidFill>
              </a:rPr>
              <a:t>  </a:t>
            </a:r>
            <a:r>
              <a:rPr lang="en-US" altLang="zh-Hans" dirty="0">
                <a:solidFill>
                  <a:schemeClr val="bg1"/>
                </a:solidFill>
              </a:rPr>
              <a:t>Challenge II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B4DBBA-CC6F-9442-BBCE-84211FE2A220}"/>
              </a:ext>
            </a:extLst>
          </p:cNvPr>
          <p:cNvSpPr txBox="1">
            <a:spLocks/>
          </p:cNvSpPr>
          <p:nvPr/>
        </p:nvSpPr>
        <p:spPr>
          <a:xfrm>
            <a:off x="1413427" y="2462119"/>
            <a:ext cx="4457700" cy="53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Maximal speed at 8 workers and 12 PSs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5AAAC2-962F-0F44-A47D-0F7CBE110EF6}"/>
              </a:ext>
            </a:extLst>
          </p:cNvPr>
          <p:cNvSpPr/>
          <p:nvPr/>
        </p:nvSpPr>
        <p:spPr>
          <a:xfrm>
            <a:off x="3014361" y="3240224"/>
            <a:ext cx="91440" cy="91440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A04A4F-E3BD-4C4D-A8F1-8EC8A2CE6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850" y="2994287"/>
            <a:ext cx="3761445" cy="3445391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48C772-DCAE-F647-ABE8-953DE659638C}"/>
              </a:ext>
            </a:extLst>
          </p:cNvPr>
          <p:cNvSpPr txBox="1">
            <a:spLocks/>
          </p:cNvSpPr>
          <p:nvPr/>
        </p:nvSpPr>
        <p:spPr>
          <a:xfrm>
            <a:off x="5871127" y="2462119"/>
            <a:ext cx="4870660" cy="53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Non-linear speed improvement, even slower</a:t>
            </a:r>
          </a:p>
        </p:txBody>
      </p:sp>
    </p:spTree>
    <p:extLst>
      <p:ext uri="{BB962C8B-B14F-4D97-AF65-F5344CB8AC3E}">
        <p14:creationId xmlns:p14="http://schemas.microsoft.com/office/powerpoint/2010/main" val="350814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87EE29C-CA7E-9A44-B7E0-8D33820D1226}"/>
              </a:ext>
            </a:extLst>
          </p:cNvPr>
          <p:cNvSpPr txBox="1">
            <a:spLocks/>
          </p:cNvSpPr>
          <p:nvPr/>
        </p:nvSpPr>
        <p:spPr>
          <a:xfrm>
            <a:off x="0" y="6452378"/>
            <a:ext cx="12192000" cy="4056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j-ea"/>
                <a:cs typeface="Gill Sans Light" panose="020B0302020104020203" pitchFamily="34" charset="-79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CEAB-E195-314E-B345-3C272F78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585B-CFCB-F440-9495-A55347CBA6EB}" type="slidenum">
              <a:rPr lang="en-US" smtClean="0">
                <a:solidFill>
                  <a:schemeClr val="bg1"/>
                </a:solidFill>
              </a:r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2771D2E-4A88-9F49-A9C3-760364F0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30525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Overview of Optimus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1D22D5-987D-314D-B9C6-F4C8802825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11"/>
          <a:stretch/>
        </p:blipFill>
        <p:spPr>
          <a:xfrm>
            <a:off x="430751" y="3327746"/>
            <a:ext cx="2075650" cy="11230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163F8B-E440-9442-9E58-4A6F5CEEE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531" y="2156842"/>
            <a:ext cx="1699599" cy="103909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8F91762-56E6-0043-9C25-4935B3F55824}"/>
              </a:ext>
            </a:extLst>
          </p:cNvPr>
          <p:cNvSpPr txBox="1">
            <a:spLocks/>
          </p:cNvSpPr>
          <p:nvPr/>
        </p:nvSpPr>
        <p:spPr>
          <a:xfrm>
            <a:off x="469503" y="4431385"/>
            <a:ext cx="1798308" cy="53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Gill Sans" panose="020B0502020104020203" pitchFamily="34" charset="-79"/>
                <a:cs typeface="Gill Sans" panose="020B0502020104020203" pitchFamily="34" charset="-79"/>
              </a:rPr>
              <a:t>DL training jobs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3707-99BA-904B-8DC0-A113F2389A61}"/>
              </a:ext>
            </a:extLst>
          </p:cNvPr>
          <p:cNvSpPr/>
          <p:nvPr/>
        </p:nvSpPr>
        <p:spPr>
          <a:xfrm>
            <a:off x="3827530" y="5117035"/>
            <a:ext cx="1699599" cy="7016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Resource-Speed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CB15D3-DF9B-FB40-BB73-AD81F46D6F53}"/>
              </a:ext>
            </a:extLst>
          </p:cNvPr>
          <p:cNvSpPr/>
          <p:nvPr/>
        </p:nvSpPr>
        <p:spPr>
          <a:xfrm>
            <a:off x="6473748" y="3641517"/>
            <a:ext cx="1699599" cy="701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Minimize JCT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2415F26-DE48-D846-BB4F-04E9CD451B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444"/>
          <a:stretch/>
        </p:blipFill>
        <p:spPr>
          <a:xfrm>
            <a:off x="9809020" y="3303838"/>
            <a:ext cx="1794030" cy="1322191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EA8A02-8C6A-C946-99DE-7A2D78BE68B7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2506401" y="2676388"/>
            <a:ext cx="1321130" cy="12128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E244C4-909E-F942-AC21-35814464D59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2506401" y="3889275"/>
            <a:ext cx="1321129" cy="15785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5F48540-4EEF-5340-B09E-BF16EE4A5D6E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5527130" y="2676388"/>
            <a:ext cx="946618" cy="13159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2EED5A-1746-3C4E-952E-32ED84023E07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5527129" y="3992349"/>
            <a:ext cx="946619" cy="14755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4B36E9-6457-9247-8105-7D15AB1E3485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8173347" y="3964934"/>
            <a:ext cx="1635673" cy="274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6EDEE7E-92B5-234B-BAA5-30D2FF415FA5}"/>
              </a:ext>
            </a:extLst>
          </p:cNvPr>
          <p:cNvSpPr txBox="1">
            <a:spLocks/>
          </p:cNvSpPr>
          <p:nvPr/>
        </p:nvSpPr>
        <p:spPr>
          <a:xfrm>
            <a:off x="3591692" y="3219056"/>
            <a:ext cx="2171277" cy="31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latin typeface="Gill Sans" panose="020B0502020104020203" pitchFamily="34" charset="-79"/>
                <a:cs typeface="Gill Sans" panose="020B0502020104020203" pitchFamily="34" charset="-79"/>
              </a:rPr>
              <a:t>Learning loss curve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C20D0CE-EF5D-5846-A1BF-EAAE7BF43AA1}"/>
              </a:ext>
            </a:extLst>
          </p:cNvPr>
          <p:cNvSpPr txBox="1">
            <a:spLocks/>
          </p:cNvSpPr>
          <p:nvPr/>
        </p:nvSpPr>
        <p:spPr>
          <a:xfrm>
            <a:off x="6348719" y="4375550"/>
            <a:ext cx="2016805" cy="606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latin typeface="Gill Sans" panose="020B0502020104020203" pitchFamily="34" charset="-79"/>
                <a:cs typeface="Gill Sans" panose="020B0502020104020203" pitchFamily="34" charset="-79"/>
              </a:rPr>
              <a:t>Resource allocation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D19B4FAE-2898-394D-AE35-44A95DFF15E8}"/>
              </a:ext>
            </a:extLst>
          </p:cNvPr>
          <p:cNvSpPr txBox="1">
            <a:spLocks/>
          </p:cNvSpPr>
          <p:nvPr/>
        </p:nvSpPr>
        <p:spPr>
          <a:xfrm>
            <a:off x="9804741" y="4626029"/>
            <a:ext cx="1847663" cy="606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latin typeface="Gill Sans" panose="020B0502020104020203" pitchFamily="34" charset="-79"/>
                <a:cs typeface="Gill Sans" panose="020B0502020104020203" pitchFamily="34" charset="-79"/>
              </a:rPr>
              <a:t>Task placement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783F60A-ACB3-AD4B-856D-FD805BE3DD78}"/>
              </a:ext>
            </a:extLst>
          </p:cNvPr>
          <p:cNvSpPr txBox="1">
            <a:spLocks/>
          </p:cNvSpPr>
          <p:nvPr/>
        </p:nvSpPr>
        <p:spPr>
          <a:xfrm rot="19099616">
            <a:off x="2144252" y="3047624"/>
            <a:ext cx="1798308" cy="312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Training loss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A8C1A7C-003A-6F46-A4A0-DAD44FD86C4C}"/>
              </a:ext>
            </a:extLst>
          </p:cNvPr>
          <p:cNvSpPr txBox="1">
            <a:spLocks/>
          </p:cNvSpPr>
          <p:nvPr/>
        </p:nvSpPr>
        <p:spPr>
          <a:xfrm rot="3009708">
            <a:off x="2144251" y="4666309"/>
            <a:ext cx="1798308" cy="312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Training speed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219C956-4421-FE4B-959D-E8494E85A239}"/>
              </a:ext>
            </a:extLst>
          </p:cNvPr>
          <p:cNvSpPr txBox="1">
            <a:spLocks/>
          </p:cNvSpPr>
          <p:nvPr/>
        </p:nvSpPr>
        <p:spPr>
          <a:xfrm rot="3198846">
            <a:off x="5175317" y="2973135"/>
            <a:ext cx="1798308" cy="312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Remaining steps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AEF382F7-CF50-0144-A089-883E281CE272}"/>
              </a:ext>
            </a:extLst>
          </p:cNvPr>
          <p:cNvSpPr txBox="1">
            <a:spLocks/>
          </p:cNvSpPr>
          <p:nvPr/>
        </p:nvSpPr>
        <p:spPr>
          <a:xfrm rot="18171086">
            <a:off x="5147644" y="4817398"/>
            <a:ext cx="1798308" cy="312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Speed function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EB3AD7C-03AC-4A43-AF84-22C2960E825F}"/>
              </a:ext>
            </a:extLst>
          </p:cNvPr>
          <p:cNvSpPr txBox="1">
            <a:spLocks/>
          </p:cNvSpPr>
          <p:nvPr/>
        </p:nvSpPr>
        <p:spPr>
          <a:xfrm>
            <a:off x="8109421" y="3674520"/>
            <a:ext cx="1798308" cy="312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Job resource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B359DB21-0BC1-1149-A12D-3E8952A60DA4}"/>
              </a:ext>
            </a:extLst>
          </p:cNvPr>
          <p:cNvCxnSpPr>
            <a:cxnSpLocks/>
            <a:stCxn id="19" idx="3"/>
            <a:endCxn id="15" idx="0"/>
          </p:cNvCxnSpPr>
          <p:nvPr/>
        </p:nvCxnSpPr>
        <p:spPr>
          <a:xfrm flipH="1">
            <a:off x="1368657" y="3964934"/>
            <a:ext cx="10234393" cy="466451"/>
          </a:xfrm>
          <a:prstGeom prst="bentConnector4">
            <a:avLst>
              <a:gd name="adj1" fmla="val -2234"/>
              <a:gd name="adj2" fmla="val 471888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221B-3ED4-D444-83E4-F78E0FD3A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4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 animBg="1"/>
      <p:bldP spid="17" grpId="0" animBg="1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87EE29C-CA7E-9A44-B7E0-8D33820D1226}"/>
              </a:ext>
            </a:extLst>
          </p:cNvPr>
          <p:cNvSpPr txBox="1">
            <a:spLocks/>
          </p:cNvSpPr>
          <p:nvPr/>
        </p:nvSpPr>
        <p:spPr>
          <a:xfrm>
            <a:off x="0" y="6452378"/>
            <a:ext cx="12192000" cy="4056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j-ea"/>
                <a:cs typeface="Gill Sans Light" panose="020B0302020104020203" pitchFamily="34" charset="-79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CE196-C1DF-1040-8E72-4D0F2AE7D0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6457" y="1828939"/>
                <a:ext cx="10515600" cy="174583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Stochastic gradient descent (SGD) is the most common optimization function in DL</a:t>
                </a:r>
              </a:p>
              <a:p>
                <a:pPr lvl="1"/>
                <a:r>
                  <a:rPr lang="en-US" dirty="0"/>
                  <a:t>Converge at a rate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terms of step k</a:t>
                </a:r>
              </a:p>
              <a:p>
                <a:pPr lvl="1"/>
                <a:r>
                  <a:rPr lang="en-US" dirty="0"/>
                  <a:t>Learn the training loss with curve-fitting</a:t>
                </a:r>
              </a:p>
              <a:p>
                <a:pPr lvl="1"/>
                <a:r>
                  <a:rPr lang="en-US" dirty="0"/>
                  <a:t>Estimate the </a:t>
                </a:r>
                <a:r>
                  <a:rPr lang="en-US" i="1" dirty="0">
                    <a:solidFill>
                      <a:schemeClr val="accent2"/>
                    </a:solidFill>
                    <a:latin typeface="Gill Sans" panose="020B0502020104020203" pitchFamily="34" charset="-79"/>
                    <a:cs typeface="Gill Sans" panose="020B0502020104020203" pitchFamily="34" charset="-79"/>
                  </a:rPr>
                  <a:t>remaining steps </a:t>
                </a:r>
                <a:r>
                  <a:rPr lang="en-US" dirty="0"/>
                  <a:t>with several runs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CE196-C1DF-1040-8E72-4D0F2AE7D0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457" y="1828939"/>
                <a:ext cx="10515600" cy="1745835"/>
              </a:xfrm>
              <a:blipFill>
                <a:blip r:embed="rId3"/>
                <a:stretch>
                  <a:fillRect l="-724" t="-10219" r="-1809" b="-1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CEAB-E195-314E-B345-3C272F78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585B-CFCB-F440-9495-A55347CBA6EB}" type="slidenum">
              <a:rPr lang="en-US" smtClean="0">
                <a:solidFill>
                  <a:schemeClr val="bg1"/>
                </a:solidFill>
              </a:r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2771D2E-4A88-9F49-A9C3-760364F0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30525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Learning the Loss curve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55AE3-69C7-7F4D-A468-BFEC1B8924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438"/>
          <a:stretch/>
        </p:blipFill>
        <p:spPr>
          <a:xfrm>
            <a:off x="1287789" y="3512282"/>
            <a:ext cx="3686527" cy="101264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3333F8-5FAC-2F4D-8675-4554655D383F}"/>
              </a:ext>
            </a:extLst>
          </p:cNvPr>
          <p:cNvCxnSpPr/>
          <p:nvPr/>
        </p:nvCxnSpPr>
        <p:spPr>
          <a:xfrm>
            <a:off x="1526519" y="4524924"/>
            <a:ext cx="0" cy="61967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06DDD3-2FBF-EB43-902B-473A09171481}"/>
              </a:ext>
            </a:extLst>
          </p:cNvPr>
          <p:cNvCxnSpPr/>
          <p:nvPr/>
        </p:nvCxnSpPr>
        <p:spPr>
          <a:xfrm>
            <a:off x="2940942" y="4524924"/>
            <a:ext cx="0" cy="61967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1C170B-89C0-3145-A38C-211C450FBFFE}"/>
              </a:ext>
            </a:extLst>
          </p:cNvPr>
          <p:cNvCxnSpPr/>
          <p:nvPr/>
        </p:nvCxnSpPr>
        <p:spPr>
          <a:xfrm>
            <a:off x="4559405" y="4458170"/>
            <a:ext cx="0" cy="61967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0ED9B6C-783C-5D4B-AE39-CA9D1A151CFC}"/>
              </a:ext>
            </a:extLst>
          </p:cNvPr>
          <p:cNvSpPr txBox="1"/>
          <p:nvPr/>
        </p:nvSpPr>
        <p:spPr>
          <a:xfrm>
            <a:off x="1236215" y="5098803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" panose="020B0502020104020203" pitchFamily="34" charset="-79"/>
                <a:cs typeface="Gill Sans" panose="020B0502020104020203" pitchFamily="34" charset="-79"/>
              </a:rPr>
              <a:t>loss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BA381-B5E7-A348-8609-D24CCDD05770}"/>
              </a:ext>
            </a:extLst>
          </p:cNvPr>
          <p:cNvSpPr txBox="1"/>
          <p:nvPr/>
        </p:nvSpPr>
        <p:spPr>
          <a:xfrm>
            <a:off x="2630600" y="5098803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" panose="020B0502020104020203" pitchFamily="34" charset="-79"/>
                <a:cs typeface="Gill Sans" panose="020B0502020104020203" pitchFamily="34" charset="-79"/>
              </a:rPr>
              <a:t>step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098F42-0C05-9743-9881-169FC9A21D01}"/>
              </a:ext>
            </a:extLst>
          </p:cNvPr>
          <p:cNvSpPr txBox="1"/>
          <p:nvPr/>
        </p:nvSpPr>
        <p:spPr>
          <a:xfrm>
            <a:off x="3934073" y="5098803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" panose="020B0502020104020203" pitchFamily="34" charset="-79"/>
                <a:cs typeface="Gill Sans" panose="020B0502020104020203" pitchFamily="34" charset="-79"/>
              </a:rPr>
              <a:t>coefficient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417ADA-891D-A140-BAE5-18CA30FEA2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43"/>
          <a:stretch/>
        </p:blipFill>
        <p:spPr>
          <a:xfrm>
            <a:off x="6490854" y="2903802"/>
            <a:ext cx="4862946" cy="32690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5620B-20E0-E14F-9249-857B83BDE9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2899" y="2890422"/>
            <a:ext cx="4659158" cy="339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4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87EE29C-CA7E-9A44-B7E0-8D33820D1226}"/>
              </a:ext>
            </a:extLst>
          </p:cNvPr>
          <p:cNvSpPr txBox="1">
            <a:spLocks/>
          </p:cNvSpPr>
          <p:nvPr/>
        </p:nvSpPr>
        <p:spPr>
          <a:xfrm>
            <a:off x="0" y="6452378"/>
            <a:ext cx="12192000" cy="4056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j-ea"/>
                <a:cs typeface="Gill Sans Light" panose="020B0302020104020203" pitchFamily="34" charset="-79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CEAB-E195-314E-B345-3C272F78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585B-CFCB-F440-9495-A55347CBA6EB}" type="slidenum">
              <a:rPr lang="en-US" smtClean="0">
                <a:solidFill>
                  <a:schemeClr val="bg1"/>
                </a:solidFill>
              </a:r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2771D2E-4A88-9F49-A9C3-760364F0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30525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Resource-Speed Model of DL Training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29533E-0CFB-9847-9B67-A7A30691B057}"/>
              </a:ext>
            </a:extLst>
          </p:cNvPr>
          <p:cNvGrpSpPr/>
          <p:nvPr/>
        </p:nvGrpSpPr>
        <p:grpSpPr>
          <a:xfrm>
            <a:off x="959743" y="3887174"/>
            <a:ext cx="9698445" cy="737645"/>
            <a:chOff x="423194" y="3690772"/>
            <a:chExt cx="9698445" cy="7376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6C58D74-9732-704A-90ED-99DC139A8B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973"/>
            <a:stretch/>
          </p:blipFill>
          <p:spPr>
            <a:xfrm>
              <a:off x="423194" y="3690772"/>
              <a:ext cx="7511683" cy="73764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C12B85-AC0B-224E-8A54-95AD8F3566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9777"/>
            <a:stretch/>
          </p:blipFill>
          <p:spPr>
            <a:xfrm>
              <a:off x="7851750" y="3785674"/>
              <a:ext cx="2269889" cy="547839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9017BEE-8102-3B45-84DA-A35464E7528E}"/>
              </a:ext>
            </a:extLst>
          </p:cNvPr>
          <p:cNvGrpSpPr/>
          <p:nvPr/>
        </p:nvGrpSpPr>
        <p:grpSpPr>
          <a:xfrm>
            <a:off x="2638114" y="4670393"/>
            <a:ext cx="1640298" cy="573126"/>
            <a:chOff x="2645671" y="4281221"/>
            <a:chExt cx="1640298" cy="57312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A237E3-EF6C-0943-9149-AB21D6ECC2EF}"/>
                </a:ext>
              </a:extLst>
            </p:cNvPr>
            <p:cNvSpPr txBox="1"/>
            <p:nvPr/>
          </p:nvSpPr>
          <p:spPr>
            <a:xfrm>
              <a:off x="2933366" y="4454237"/>
              <a:ext cx="10649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Forward</a:t>
              </a:r>
            </a:p>
          </p:txBody>
        </p:sp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87B3B835-84EC-624F-A0C3-3A662E176A0A}"/>
                </a:ext>
              </a:extLst>
            </p:cNvPr>
            <p:cNvSpPr/>
            <p:nvPr/>
          </p:nvSpPr>
          <p:spPr>
            <a:xfrm rot="16200000">
              <a:off x="3384905" y="3541987"/>
              <a:ext cx="161830" cy="1640298"/>
            </a:xfrm>
            <a:prstGeom prst="leftBrac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D8568F1-6CA0-A84E-8612-7D8745431697}"/>
              </a:ext>
            </a:extLst>
          </p:cNvPr>
          <p:cNvGrpSpPr/>
          <p:nvPr/>
        </p:nvGrpSpPr>
        <p:grpSpPr>
          <a:xfrm>
            <a:off x="4307768" y="4663841"/>
            <a:ext cx="1195455" cy="579678"/>
            <a:chOff x="4315325" y="4281221"/>
            <a:chExt cx="1195455" cy="57967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AA4DED-5E6D-3547-8807-BC7ACB5CCF72}"/>
                </a:ext>
              </a:extLst>
            </p:cNvPr>
            <p:cNvSpPr txBox="1"/>
            <p:nvPr/>
          </p:nvSpPr>
          <p:spPr>
            <a:xfrm>
              <a:off x="4315325" y="4460789"/>
              <a:ext cx="11954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Backward</a:t>
              </a:r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D6599979-E92F-4247-8929-60FB5C49AD9B}"/>
                </a:ext>
              </a:extLst>
            </p:cNvPr>
            <p:cNvSpPr/>
            <p:nvPr/>
          </p:nvSpPr>
          <p:spPr>
            <a:xfrm rot="16200000">
              <a:off x="4844619" y="3919890"/>
              <a:ext cx="136868" cy="859529"/>
            </a:xfrm>
            <a:prstGeom prst="leftBrac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FBEA7E-3DA2-B343-B169-F205019FD2CC}"/>
              </a:ext>
            </a:extLst>
          </p:cNvPr>
          <p:cNvGrpSpPr/>
          <p:nvPr/>
        </p:nvGrpSpPr>
        <p:grpSpPr>
          <a:xfrm>
            <a:off x="5398260" y="4645766"/>
            <a:ext cx="1253869" cy="597753"/>
            <a:chOff x="5405817" y="4281221"/>
            <a:chExt cx="1253869" cy="59775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53ACC7-201A-184F-B41D-5A9D955DEDEA}"/>
                </a:ext>
              </a:extLst>
            </p:cNvPr>
            <p:cNvSpPr txBox="1"/>
            <p:nvPr/>
          </p:nvSpPr>
          <p:spPr>
            <a:xfrm>
              <a:off x="5405817" y="4478864"/>
              <a:ext cx="12538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Push / pull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C181CE2C-CCBF-5047-8529-C93DA042FBE8}"/>
                </a:ext>
              </a:extLst>
            </p:cNvPr>
            <p:cNvSpPr/>
            <p:nvPr/>
          </p:nvSpPr>
          <p:spPr>
            <a:xfrm rot="16200000">
              <a:off x="5964318" y="3919890"/>
              <a:ext cx="136868" cy="859529"/>
            </a:xfrm>
            <a:prstGeom prst="leftBrac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C0442DE-48EE-564A-AEE5-C47F529C4DE7}"/>
              </a:ext>
            </a:extLst>
          </p:cNvPr>
          <p:cNvGrpSpPr/>
          <p:nvPr/>
        </p:nvGrpSpPr>
        <p:grpSpPr>
          <a:xfrm>
            <a:off x="6883334" y="4697391"/>
            <a:ext cx="1612942" cy="546128"/>
            <a:chOff x="6890891" y="4283316"/>
            <a:chExt cx="1612942" cy="54612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1CAEA7-30CE-554D-B6F6-DE1FD7965B5C}"/>
                </a:ext>
              </a:extLst>
            </p:cNvPr>
            <p:cNvSpPr txBox="1"/>
            <p:nvPr/>
          </p:nvSpPr>
          <p:spPr>
            <a:xfrm>
              <a:off x="6890891" y="4429334"/>
              <a:ext cx="16129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Model update</a:t>
              </a:r>
            </a:p>
          </p:txBody>
        </p:sp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5876A2BD-327B-A94A-8BF9-F7737F78D933}"/>
                </a:ext>
              </a:extLst>
            </p:cNvPr>
            <p:cNvSpPr/>
            <p:nvPr/>
          </p:nvSpPr>
          <p:spPr>
            <a:xfrm rot="16200000">
              <a:off x="7575987" y="3598220"/>
              <a:ext cx="134775" cy="1504967"/>
            </a:xfrm>
            <a:prstGeom prst="leftBrac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BA74143-DAF6-A449-9A11-DFC612FBED0E}"/>
              </a:ext>
            </a:extLst>
          </p:cNvPr>
          <p:cNvGrpSpPr/>
          <p:nvPr/>
        </p:nvGrpSpPr>
        <p:grpSpPr>
          <a:xfrm>
            <a:off x="8471426" y="4685465"/>
            <a:ext cx="2044534" cy="558054"/>
            <a:chOff x="8478983" y="4262880"/>
            <a:chExt cx="2044534" cy="55805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C1C857-A682-924A-9F95-162A30025E8C}"/>
                </a:ext>
              </a:extLst>
            </p:cNvPr>
            <p:cNvSpPr txBox="1"/>
            <p:nvPr/>
          </p:nvSpPr>
          <p:spPr>
            <a:xfrm>
              <a:off x="8478983" y="4420824"/>
              <a:ext cx="20445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Control overhead</a:t>
              </a:r>
            </a:p>
          </p:txBody>
        </p: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674AB457-53C4-A74D-AA55-DA32452EC6A8}"/>
                </a:ext>
              </a:extLst>
            </p:cNvPr>
            <p:cNvSpPr/>
            <p:nvPr/>
          </p:nvSpPr>
          <p:spPr>
            <a:xfrm rot="16200000">
              <a:off x="9463785" y="3523068"/>
              <a:ext cx="133318" cy="1612942"/>
            </a:xfrm>
            <a:prstGeom prst="leftBrac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72FD35E-3DC5-0E47-8B56-7EE4484BEBC7}"/>
              </a:ext>
            </a:extLst>
          </p:cNvPr>
          <p:cNvSpPr/>
          <p:nvPr/>
        </p:nvSpPr>
        <p:spPr>
          <a:xfrm>
            <a:off x="649904" y="3279749"/>
            <a:ext cx="11308525" cy="2565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4931DF-0287-EC4A-8DEF-A83131EA0E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232"/>
          <a:stretch/>
        </p:blipFill>
        <p:spPr>
          <a:xfrm>
            <a:off x="1700332" y="4010090"/>
            <a:ext cx="8168048" cy="857607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671C78-2C26-D94D-8A49-69BADCF73A9C}"/>
              </a:ext>
            </a:extLst>
          </p:cNvPr>
          <p:cNvCxnSpPr/>
          <p:nvPr/>
        </p:nvCxnSpPr>
        <p:spPr>
          <a:xfrm>
            <a:off x="3682437" y="4661516"/>
            <a:ext cx="0" cy="61967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49346C0-429B-EE40-A7F2-0B28ABE6937E}"/>
              </a:ext>
            </a:extLst>
          </p:cNvPr>
          <p:cNvSpPr txBox="1"/>
          <p:nvPr/>
        </p:nvSpPr>
        <p:spPr>
          <a:xfrm>
            <a:off x="3057105" y="5302149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" panose="020B0502020104020203" pitchFamily="34" charset="-79"/>
                <a:cs typeface="Gill Sans" panose="020B0502020104020203" pitchFamily="34" charset="-79"/>
              </a:rPr>
              <a:t>coefficient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CE196-C1DF-1040-8E72-4D0F2AE7D0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196664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Iteration time of parameter server-based &amp; data-parallel DDL training</a:t>
                </a:r>
              </a:p>
              <a:p>
                <a:r>
                  <a:rPr lang="en-US" dirty="0"/>
                  <a:t>Define training speed (steps/second) as a function of the numbers of parameter servers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workers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Learn the coefficients using curve fitting with sample runs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CE196-C1DF-1040-8E72-4D0F2AE7D0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1966645"/>
              </a:xfrm>
              <a:blipFill>
                <a:blip r:embed="rId6"/>
                <a:stretch>
                  <a:fillRect l="-965" t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45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87EE29C-CA7E-9A44-B7E0-8D33820D1226}"/>
              </a:ext>
            </a:extLst>
          </p:cNvPr>
          <p:cNvSpPr txBox="1">
            <a:spLocks/>
          </p:cNvSpPr>
          <p:nvPr/>
        </p:nvSpPr>
        <p:spPr>
          <a:xfrm>
            <a:off x="0" y="6452378"/>
            <a:ext cx="12192000" cy="4056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j-ea"/>
                <a:cs typeface="Gill Sans Light" panose="020B0302020104020203" pitchFamily="34" charset="-79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CEAB-E195-314E-B345-3C272F78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585B-CFCB-F440-9495-A55347CBA6EB}" type="slidenum">
              <a:rPr lang="en-US" smtClean="0">
                <a:solidFill>
                  <a:schemeClr val="bg1"/>
                </a:solidFill>
              </a:r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2771D2E-4A88-9F49-A9C3-760364F0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30525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Overview of Optimus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1D22D5-987D-314D-B9C6-F4C8802825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11"/>
          <a:stretch/>
        </p:blipFill>
        <p:spPr>
          <a:xfrm>
            <a:off x="430751" y="3327746"/>
            <a:ext cx="2075650" cy="11230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163F8B-E440-9442-9E58-4A6F5CEEE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531" y="2156842"/>
            <a:ext cx="1699599" cy="103909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8F91762-56E6-0043-9C25-4935B3F55824}"/>
              </a:ext>
            </a:extLst>
          </p:cNvPr>
          <p:cNvSpPr txBox="1">
            <a:spLocks/>
          </p:cNvSpPr>
          <p:nvPr/>
        </p:nvSpPr>
        <p:spPr>
          <a:xfrm>
            <a:off x="469503" y="4431385"/>
            <a:ext cx="1798308" cy="53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Gill Sans" panose="020B0502020104020203" pitchFamily="34" charset="-79"/>
                <a:cs typeface="Gill Sans" panose="020B0502020104020203" pitchFamily="34" charset="-79"/>
              </a:rPr>
              <a:t>DL training jobs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3707-99BA-904B-8DC0-A113F2389A61}"/>
              </a:ext>
            </a:extLst>
          </p:cNvPr>
          <p:cNvSpPr/>
          <p:nvPr/>
        </p:nvSpPr>
        <p:spPr>
          <a:xfrm>
            <a:off x="3827530" y="5117035"/>
            <a:ext cx="1699599" cy="7016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Resource-Speed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CB15D3-DF9B-FB40-BB73-AD81F46D6F53}"/>
              </a:ext>
            </a:extLst>
          </p:cNvPr>
          <p:cNvSpPr/>
          <p:nvPr/>
        </p:nvSpPr>
        <p:spPr>
          <a:xfrm>
            <a:off x="6473748" y="3641517"/>
            <a:ext cx="1699599" cy="701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Minimize JCT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2415F26-DE48-D846-BB4F-04E9CD451B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444"/>
          <a:stretch/>
        </p:blipFill>
        <p:spPr>
          <a:xfrm>
            <a:off x="9809020" y="3303838"/>
            <a:ext cx="1794030" cy="1322191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EA8A02-8C6A-C946-99DE-7A2D78BE68B7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2506401" y="2676388"/>
            <a:ext cx="1321130" cy="12128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E244C4-909E-F942-AC21-35814464D59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2506401" y="3889275"/>
            <a:ext cx="1321129" cy="15785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5F48540-4EEF-5340-B09E-BF16EE4A5D6E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5527130" y="2676388"/>
            <a:ext cx="946618" cy="13159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2EED5A-1746-3C4E-952E-32ED84023E07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5527129" y="3992349"/>
            <a:ext cx="946619" cy="14755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4B36E9-6457-9247-8105-7D15AB1E3485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8173347" y="3964934"/>
            <a:ext cx="1635673" cy="274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6EDEE7E-92B5-234B-BAA5-30D2FF415FA5}"/>
              </a:ext>
            </a:extLst>
          </p:cNvPr>
          <p:cNvSpPr txBox="1">
            <a:spLocks/>
          </p:cNvSpPr>
          <p:nvPr/>
        </p:nvSpPr>
        <p:spPr>
          <a:xfrm>
            <a:off x="3591692" y="3219056"/>
            <a:ext cx="2171277" cy="31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latin typeface="Gill Sans" panose="020B0502020104020203" pitchFamily="34" charset="-79"/>
                <a:cs typeface="Gill Sans" panose="020B0502020104020203" pitchFamily="34" charset="-79"/>
              </a:rPr>
              <a:t>Learning loss curve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C20D0CE-EF5D-5846-A1BF-EAAE7BF43AA1}"/>
              </a:ext>
            </a:extLst>
          </p:cNvPr>
          <p:cNvSpPr txBox="1">
            <a:spLocks/>
          </p:cNvSpPr>
          <p:nvPr/>
        </p:nvSpPr>
        <p:spPr>
          <a:xfrm>
            <a:off x="6348719" y="4375550"/>
            <a:ext cx="2016805" cy="606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latin typeface="Gill Sans" panose="020B0502020104020203" pitchFamily="34" charset="-79"/>
                <a:cs typeface="Gill Sans" panose="020B0502020104020203" pitchFamily="34" charset="-79"/>
              </a:rPr>
              <a:t>Resource allocation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D19B4FAE-2898-394D-AE35-44A95DFF15E8}"/>
              </a:ext>
            </a:extLst>
          </p:cNvPr>
          <p:cNvSpPr txBox="1">
            <a:spLocks/>
          </p:cNvSpPr>
          <p:nvPr/>
        </p:nvSpPr>
        <p:spPr>
          <a:xfrm>
            <a:off x="9804741" y="4626029"/>
            <a:ext cx="1847663" cy="606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latin typeface="Gill Sans" panose="020B0502020104020203" pitchFamily="34" charset="-79"/>
                <a:cs typeface="Gill Sans" panose="020B0502020104020203" pitchFamily="34" charset="-79"/>
              </a:rPr>
              <a:t>Task placement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783F60A-ACB3-AD4B-856D-FD805BE3DD78}"/>
              </a:ext>
            </a:extLst>
          </p:cNvPr>
          <p:cNvSpPr txBox="1">
            <a:spLocks/>
          </p:cNvSpPr>
          <p:nvPr/>
        </p:nvSpPr>
        <p:spPr>
          <a:xfrm rot="19099616">
            <a:off x="2144252" y="3047624"/>
            <a:ext cx="1798308" cy="312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Training loss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A8C1A7C-003A-6F46-A4A0-DAD44FD86C4C}"/>
              </a:ext>
            </a:extLst>
          </p:cNvPr>
          <p:cNvSpPr txBox="1">
            <a:spLocks/>
          </p:cNvSpPr>
          <p:nvPr/>
        </p:nvSpPr>
        <p:spPr>
          <a:xfrm rot="3009708">
            <a:off x="2144251" y="4666309"/>
            <a:ext cx="1798308" cy="312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Training speed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219C956-4421-FE4B-959D-E8494E85A239}"/>
              </a:ext>
            </a:extLst>
          </p:cNvPr>
          <p:cNvSpPr txBox="1">
            <a:spLocks/>
          </p:cNvSpPr>
          <p:nvPr/>
        </p:nvSpPr>
        <p:spPr>
          <a:xfrm rot="3277916">
            <a:off x="5175317" y="2973135"/>
            <a:ext cx="1798308" cy="312755"/>
          </a:xfrm>
          <a:prstGeom prst="rect">
            <a:avLst/>
          </a:prstGeom>
          <a:ln>
            <a:solidFill>
              <a:srgbClr val="FF260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Remaining steps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AEF382F7-CF50-0144-A089-883E281CE272}"/>
              </a:ext>
            </a:extLst>
          </p:cNvPr>
          <p:cNvSpPr txBox="1">
            <a:spLocks/>
          </p:cNvSpPr>
          <p:nvPr/>
        </p:nvSpPr>
        <p:spPr>
          <a:xfrm rot="18171086">
            <a:off x="5147644" y="4817398"/>
            <a:ext cx="1798308" cy="312755"/>
          </a:xfrm>
          <a:prstGeom prst="rect">
            <a:avLst/>
          </a:prstGeom>
          <a:ln>
            <a:solidFill>
              <a:srgbClr val="FF260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Speed function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EB3AD7C-03AC-4A43-AF84-22C2960E825F}"/>
              </a:ext>
            </a:extLst>
          </p:cNvPr>
          <p:cNvSpPr txBox="1">
            <a:spLocks/>
          </p:cNvSpPr>
          <p:nvPr/>
        </p:nvSpPr>
        <p:spPr>
          <a:xfrm>
            <a:off x="8109421" y="3674520"/>
            <a:ext cx="1798308" cy="312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Job resource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B359DB21-0BC1-1149-A12D-3E8952A60DA4}"/>
              </a:ext>
            </a:extLst>
          </p:cNvPr>
          <p:cNvCxnSpPr>
            <a:cxnSpLocks/>
            <a:stCxn id="19" idx="3"/>
            <a:endCxn id="15" idx="0"/>
          </p:cNvCxnSpPr>
          <p:nvPr/>
        </p:nvCxnSpPr>
        <p:spPr>
          <a:xfrm flipH="1">
            <a:off x="1368657" y="3964934"/>
            <a:ext cx="10234393" cy="466451"/>
          </a:xfrm>
          <a:prstGeom prst="bentConnector4">
            <a:avLst>
              <a:gd name="adj1" fmla="val -2234"/>
              <a:gd name="adj2" fmla="val 471888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87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38B9D-FEF2-A446-8672-BCDD5D54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585B-CFCB-F440-9495-A55347CBA6E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B089A5-4E77-8E41-AEFF-B89F236F0B5E}"/>
              </a:ext>
            </a:extLst>
          </p:cNvPr>
          <p:cNvSpPr/>
          <p:nvPr/>
        </p:nvSpPr>
        <p:spPr>
          <a:xfrm>
            <a:off x="1" y="0"/>
            <a:ext cx="12192000" cy="34242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A0E9778-6A1B-8E40-AF9A-E2B55D76E0D2}"/>
              </a:ext>
            </a:extLst>
          </p:cNvPr>
          <p:cNvSpPr txBox="1">
            <a:spLocks/>
          </p:cNvSpPr>
          <p:nvPr/>
        </p:nvSpPr>
        <p:spPr>
          <a:xfrm>
            <a:off x="1481782" y="1050428"/>
            <a:ext cx="63240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sz="8000" dirty="0">
                <a:solidFill>
                  <a:srgbClr val="FF6600"/>
                </a:solidFill>
                <a:latin typeface="Abril Fatface"/>
                <a:ea typeface="ＭＳ Ｐゴシック" charset="-128"/>
                <a:cs typeface="Abril Fatface"/>
              </a:rPr>
              <a:t>Tiresias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0C6163-277C-BE44-95AA-563D1D540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7" y="3905478"/>
            <a:ext cx="10500804" cy="1524268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600" dirty="0"/>
              <a:t>Schedule</a:t>
            </a:r>
            <a:r>
              <a:rPr lang="zh-Hans" altLang="en-US" sz="2600" dirty="0"/>
              <a:t> </a:t>
            </a:r>
            <a:r>
              <a:rPr lang="en-US" altLang="zh-Hans" sz="2600" dirty="0"/>
              <a:t>DL</a:t>
            </a:r>
            <a:r>
              <a:rPr lang="zh-Hans" altLang="en-US" sz="2600" dirty="0"/>
              <a:t> </a:t>
            </a:r>
            <a:r>
              <a:rPr lang="en-US" altLang="zh-Hans" sz="2600" dirty="0"/>
              <a:t>training</a:t>
            </a:r>
            <a:r>
              <a:rPr lang="zh-Hans" altLang="en-US" sz="2600" dirty="0"/>
              <a:t> </a:t>
            </a:r>
            <a:r>
              <a:rPr lang="en-US" altLang="zh-Hans" sz="2600" dirty="0"/>
              <a:t>jobs</a:t>
            </a:r>
            <a:r>
              <a:rPr lang="zh-Hans" altLang="en-US" sz="2600" dirty="0"/>
              <a:t> </a:t>
            </a:r>
            <a:r>
              <a:rPr lang="en-US" altLang="zh-Hans" sz="2600" dirty="0"/>
              <a:t>with unpredictable execution time</a:t>
            </a:r>
            <a:endParaRPr lang="en-US" sz="2600" dirty="0"/>
          </a:p>
          <a:p>
            <a:pPr lvl="1">
              <a:lnSpc>
                <a:spcPct val="150000"/>
              </a:lnSpc>
            </a:pPr>
            <a:r>
              <a:rPr lang="en-US" sz="2600" dirty="0"/>
              <a:t>Place jobs with relaxed consolidation scheme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6A9237-BFDD-2841-AE4E-8B8E3D08F077}"/>
              </a:ext>
            </a:extLst>
          </p:cNvPr>
          <p:cNvSpPr txBox="1"/>
          <p:nvPr/>
        </p:nvSpPr>
        <p:spPr>
          <a:xfrm>
            <a:off x="6701782" y="1080461"/>
            <a:ext cx="4262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i="1" dirty="0">
                <a:solidFill>
                  <a:srgbClr val="FFFFFF"/>
                </a:solidFill>
                <a:latin typeface="Gill Sans Light"/>
                <a:cs typeface="Gill Sans Light"/>
              </a:rPr>
              <a:t>Information-agnostic </a:t>
            </a:r>
          </a:p>
          <a:p>
            <a:r>
              <a:rPr lang="en-US" altLang="zh-CN" sz="3000" i="1" dirty="0">
                <a:solidFill>
                  <a:srgbClr val="FFFFFF"/>
                </a:solidFill>
                <a:latin typeface="Gill Sans Light"/>
                <a:cs typeface="Gill Sans Light"/>
              </a:rPr>
              <a:t>GPU cluster manager for Distributed Deep Learning</a:t>
            </a:r>
            <a:endParaRPr lang="en-US" sz="3000" i="1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373230467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87EE29C-CA7E-9A44-B7E0-8D33820D1226}"/>
              </a:ext>
            </a:extLst>
          </p:cNvPr>
          <p:cNvSpPr txBox="1">
            <a:spLocks/>
          </p:cNvSpPr>
          <p:nvPr/>
        </p:nvSpPr>
        <p:spPr>
          <a:xfrm>
            <a:off x="0" y="6452378"/>
            <a:ext cx="12192000" cy="4056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j-ea"/>
                <a:cs typeface="Gill Sans Light" panose="020B0302020104020203" pitchFamily="34" charset="-79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CEAB-E195-314E-B345-3C272F78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585B-CFCB-F440-9495-A55347CBA6EB}" type="slidenum">
              <a:rPr lang="en-US" smtClean="0">
                <a:solidFill>
                  <a:schemeClr val="bg1"/>
                </a:solidFill>
              </a:r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2771D2E-4A88-9F49-A9C3-760364F0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30525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altLang="zh-Hans" dirty="0">
                <a:solidFill>
                  <a:schemeClr val="bg1"/>
                </a:solidFill>
              </a:rPr>
              <a:t>Resource</a:t>
            </a:r>
            <a:r>
              <a:rPr lang="zh-Hans" altLang="en-US" dirty="0">
                <a:solidFill>
                  <a:schemeClr val="bg1"/>
                </a:solidFill>
              </a:rPr>
              <a:t> </a:t>
            </a:r>
            <a:r>
              <a:rPr lang="en-US" altLang="zh-Hans" dirty="0">
                <a:solidFill>
                  <a:schemeClr val="bg1"/>
                </a:solidFill>
              </a:rPr>
              <a:t>Allocation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CE196-C1DF-1040-8E72-4D0F2AE7D0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196664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Decide (adjust) the resource (# of PSs and workers) for each job with the objective of minimizing JCT</a:t>
                </a:r>
              </a:p>
              <a:p>
                <a:pPr lvl="1"/>
                <a:r>
                  <a:rPr lang="en-US" dirty="0"/>
                  <a:t>Remaining steps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Resource-speed model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CE196-C1DF-1040-8E72-4D0F2AE7D0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1966645"/>
              </a:xfrm>
              <a:blipFill>
                <a:blip r:embed="rId3"/>
                <a:stretch>
                  <a:fillRect l="-965" t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B6D7070-B489-FE49-9214-B833E24B5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998" y="4287368"/>
            <a:ext cx="5689294" cy="1569326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8BB7F07-F7EF-6540-B513-9F0F809503E4}"/>
              </a:ext>
            </a:extLst>
          </p:cNvPr>
          <p:cNvSpPr txBox="1">
            <a:spLocks/>
          </p:cNvSpPr>
          <p:nvPr/>
        </p:nvSpPr>
        <p:spPr>
          <a:xfrm>
            <a:off x="838200" y="3772457"/>
            <a:ext cx="10515600" cy="514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Problem formula</a:t>
            </a:r>
          </a:p>
        </p:txBody>
      </p:sp>
    </p:spTree>
    <p:extLst>
      <p:ext uri="{BB962C8B-B14F-4D97-AF65-F5344CB8AC3E}">
        <p14:creationId xmlns:p14="http://schemas.microsoft.com/office/powerpoint/2010/main" val="295058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87EE29C-CA7E-9A44-B7E0-8D33820D1226}"/>
              </a:ext>
            </a:extLst>
          </p:cNvPr>
          <p:cNvSpPr txBox="1">
            <a:spLocks/>
          </p:cNvSpPr>
          <p:nvPr/>
        </p:nvSpPr>
        <p:spPr>
          <a:xfrm>
            <a:off x="0" y="6452378"/>
            <a:ext cx="12192000" cy="4056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j-ea"/>
                <a:cs typeface="Gill Sans Light" panose="020B0302020104020203" pitchFamily="34" charset="-79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CEAB-E195-314E-B345-3C272F78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585B-CFCB-F440-9495-A55347CBA6EB}" type="slidenum">
              <a:rPr lang="en-US" smtClean="0">
                <a:solidFill>
                  <a:schemeClr val="bg1"/>
                </a:solidFill>
              </a:r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2771D2E-4A88-9F49-A9C3-760364F0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30525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altLang="zh-Hans" dirty="0">
                <a:solidFill>
                  <a:schemeClr val="bg1"/>
                </a:solidFill>
              </a:rPr>
              <a:t>Resource</a:t>
            </a:r>
            <a:r>
              <a:rPr lang="zh-Hans" altLang="en-US" dirty="0">
                <a:solidFill>
                  <a:schemeClr val="bg1"/>
                </a:solidFill>
              </a:rPr>
              <a:t> </a:t>
            </a:r>
            <a:r>
              <a:rPr lang="en-US" altLang="zh-Hans" dirty="0">
                <a:solidFill>
                  <a:schemeClr val="bg1"/>
                </a:solidFill>
              </a:rPr>
              <a:t>Allocation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CE196-C1DF-1040-8E72-4D0F2AE7D0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196664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Decide (adjust) the resource (# of PSs and workers) for each job with the objective of minimizing JCT</a:t>
                </a:r>
              </a:p>
              <a:p>
                <a:pPr lvl="1"/>
                <a:r>
                  <a:rPr lang="en-US" dirty="0"/>
                  <a:t>Remaining steps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Resource-speed model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CE196-C1DF-1040-8E72-4D0F2AE7D0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1966645"/>
              </a:xfrm>
              <a:blipFill>
                <a:blip r:embed="rId3"/>
                <a:stretch>
                  <a:fillRect l="-965" t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8BB7F07-F7EF-6540-B513-9F0F809503E4}"/>
              </a:ext>
            </a:extLst>
          </p:cNvPr>
          <p:cNvSpPr txBox="1">
            <a:spLocks/>
          </p:cNvSpPr>
          <p:nvPr/>
        </p:nvSpPr>
        <p:spPr>
          <a:xfrm>
            <a:off x="838200" y="3772457"/>
            <a:ext cx="10515600" cy="514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Marginal gain: reduced JCT per unit of resource (PS or worker)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7ADE3C-AB32-8149-A6B0-65FD01989946}"/>
              </a:ext>
            </a:extLst>
          </p:cNvPr>
          <p:cNvGrpSpPr/>
          <p:nvPr/>
        </p:nvGrpSpPr>
        <p:grpSpPr>
          <a:xfrm>
            <a:off x="838200" y="4455358"/>
            <a:ext cx="10041862" cy="838830"/>
            <a:chOff x="838200" y="4455358"/>
            <a:chExt cx="10041862" cy="83883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31ADDE2-A973-3646-B868-EF900AA424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1" b="1982"/>
            <a:stretch/>
          </p:blipFill>
          <p:spPr>
            <a:xfrm>
              <a:off x="838200" y="4471976"/>
              <a:ext cx="5469691" cy="82221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C76F895-53DC-E44B-A9F6-FD5FB786E2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240"/>
            <a:stretch/>
          </p:blipFill>
          <p:spPr>
            <a:xfrm>
              <a:off x="6307891" y="4455358"/>
              <a:ext cx="4572171" cy="83883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79A92A-0601-1447-9AFA-619F6E149C5B}"/>
              </a:ext>
            </a:extLst>
          </p:cNvPr>
          <p:cNvGrpSpPr/>
          <p:nvPr/>
        </p:nvGrpSpPr>
        <p:grpSpPr>
          <a:xfrm>
            <a:off x="1951685" y="5355774"/>
            <a:ext cx="4237521" cy="601504"/>
            <a:chOff x="1951685" y="5355774"/>
            <a:chExt cx="4237521" cy="60150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70C6FAF-10FE-A745-851F-5A1E0C3B9339}"/>
                </a:ext>
              </a:extLst>
            </p:cNvPr>
            <p:cNvSpPr txBox="1"/>
            <p:nvPr/>
          </p:nvSpPr>
          <p:spPr>
            <a:xfrm>
              <a:off x="3011501" y="5557168"/>
              <a:ext cx="21178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marginal gain of PS</a:t>
              </a:r>
            </a:p>
          </p:txBody>
        </p:sp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1B453A0D-9688-AF4A-A1E4-0E465BABDBFB}"/>
                </a:ext>
              </a:extLst>
            </p:cNvPr>
            <p:cNvSpPr/>
            <p:nvPr/>
          </p:nvSpPr>
          <p:spPr>
            <a:xfrm rot="16200000">
              <a:off x="3980661" y="3326798"/>
              <a:ext cx="179569" cy="4237521"/>
            </a:xfrm>
            <a:prstGeom prst="leftBrac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4E9DD1F-DC05-3541-8C56-2C6CEC3A7839}"/>
              </a:ext>
            </a:extLst>
          </p:cNvPr>
          <p:cNvGrpSpPr/>
          <p:nvPr/>
        </p:nvGrpSpPr>
        <p:grpSpPr>
          <a:xfrm>
            <a:off x="6547615" y="5355774"/>
            <a:ext cx="4237521" cy="607477"/>
            <a:chOff x="6547615" y="5355774"/>
            <a:chExt cx="4237521" cy="60747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D4765A9-D774-E245-B27C-0DDA508EEF4F}"/>
                </a:ext>
              </a:extLst>
            </p:cNvPr>
            <p:cNvSpPr txBox="1"/>
            <p:nvPr/>
          </p:nvSpPr>
          <p:spPr>
            <a:xfrm>
              <a:off x="7350918" y="5563141"/>
              <a:ext cx="26309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marginal gain of worker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24C3B34B-13FD-A84A-8525-A66C11755311}"/>
                </a:ext>
              </a:extLst>
            </p:cNvPr>
            <p:cNvSpPr/>
            <p:nvPr/>
          </p:nvSpPr>
          <p:spPr>
            <a:xfrm rot="16200000">
              <a:off x="8576591" y="3326798"/>
              <a:ext cx="179569" cy="4237521"/>
            </a:xfrm>
            <a:prstGeom prst="leftBrac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EAC8F25-61EB-3645-872D-7C6F8A53F29A}"/>
              </a:ext>
            </a:extLst>
          </p:cNvPr>
          <p:cNvSpPr/>
          <p:nvPr/>
        </p:nvSpPr>
        <p:spPr>
          <a:xfrm>
            <a:off x="4307506" y="4950238"/>
            <a:ext cx="453420" cy="2671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8F233A-103A-4748-BB01-19D78DBC75BF}"/>
              </a:ext>
            </a:extLst>
          </p:cNvPr>
          <p:cNvSpPr/>
          <p:nvPr/>
        </p:nvSpPr>
        <p:spPr>
          <a:xfrm>
            <a:off x="9323777" y="4914857"/>
            <a:ext cx="453420" cy="2671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1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87EE29C-CA7E-9A44-B7E0-8D33820D1226}"/>
              </a:ext>
            </a:extLst>
          </p:cNvPr>
          <p:cNvSpPr txBox="1">
            <a:spLocks/>
          </p:cNvSpPr>
          <p:nvPr/>
        </p:nvSpPr>
        <p:spPr>
          <a:xfrm>
            <a:off x="0" y="6452378"/>
            <a:ext cx="12192000" cy="4056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j-ea"/>
                <a:cs typeface="Gill Sans Light" panose="020B0302020104020203" pitchFamily="34" charset="-79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CEAB-E195-314E-B345-3C272F78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585B-CFCB-F440-9495-A55347CBA6EB}" type="slidenum">
              <a:rPr lang="en-US" smtClean="0">
                <a:solidFill>
                  <a:schemeClr val="bg1"/>
                </a:solidFill>
              </a:r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2771D2E-4A88-9F49-A9C3-760364F0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30525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Greedy </a:t>
            </a:r>
            <a:r>
              <a:rPr lang="en-US" altLang="zh-Hans" dirty="0">
                <a:solidFill>
                  <a:schemeClr val="bg1"/>
                </a:solidFill>
              </a:rPr>
              <a:t>Resource</a:t>
            </a:r>
            <a:r>
              <a:rPr lang="zh-Hans" altLang="en-US" dirty="0">
                <a:solidFill>
                  <a:schemeClr val="bg1"/>
                </a:solidFill>
              </a:rPr>
              <a:t> </a:t>
            </a:r>
            <a:r>
              <a:rPr lang="en-US" altLang="zh-Hans" dirty="0">
                <a:solidFill>
                  <a:schemeClr val="bg1"/>
                </a:solidFill>
              </a:rPr>
              <a:t>Allocation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E196-C1DF-1040-8E72-4D0F2AE7D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242"/>
            <a:ext cx="10515600" cy="509497"/>
          </a:xfrm>
        </p:spPr>
        <p:txBody>
          <a:bodyPr>
            <a:normAutofit/>
          </a:bodyPr>
          <a:lstStyle/>
          <a:p>
            <a:r>
              <a:rPr lang="en-US" dirty="0"/>
              <a:t>Prioritize job with the highest </a:t>
            </a:r>
            <a:r>
              <a:rPr lang="en-US" i="1" dirty="0">
                <a:solidFill>
                  <a:schemeClr val="accent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marginal gain 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D006C9E-F9E0-904D-8020-7260A6CDEC54}"/>
              </a:ext>
            </a:extLst>
          </p:cNvPr>
          <p:cNvSpPr txBox="1">
            <a:spLocks/>
          </p:cNvSpPr>
          <p:nvPr/>
        </p:nvSpPr>
        <p:spPr>
          <a:xfrm>
            <a:off x="838200" y="2265632"/>
            <a:ext cx="10515600" cy="1754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each scheduling iteration</a:t>
            </a:r>
          </a:p>
          <a:p>
            <a:pPr lvl="1"/>
            <a:r>
              <a:rPr lang="en-US" dirty="0"/>
              <a:t> Allocate one PS and one worker for each active job</a:t>
            </a:r>
          </a:p>
          <a:p>
            <a:pPr lvl="1"/>
            <a:r>
              <a:rPr lang="en-US" dirty="0"/>
              <a:t>Sort jobs based on their marginal gain</a:t>
            </a:r>
          </a:p>
          <a:p>
            <a:pPr lvl="1"/>
            <a:r>
              <a:rPr lang="en-US" dirty="0"/>
              <a:t> Add one PS (or worker) to the job with the highest marginal gain</a:t>
            </a:r>
            <a:endParaRPr lang="en-US" i="1" dirty="0">
              <a:solidFill>
                <a:schemeClr val="accent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7E8F05D-3240-E444-BF6B-6337EE7D6515}"/>
              </a:ext>
            </a:extLst>
          </p:cNvPr>
          <p:cNvSpPr txBox="1">
            <a:spLocks/>
          </p:cNvSpPr>
          <p:nvPr/>
        </p:nvSpPr>
        <p:spPr>
          <a:xfrm>
            <a:off x="838199" y="4683774"/>
            <a:ext cx="11086785" cy="545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Repeat until running out of resource, or having non-positive marginal gain </a:t>
            </a:r>
          </a:p>
        </p:txBody>
      </p:sp>
    </p:spTree>
    <p:extLst>
      <p:ext uri="{BB962C8B-B14F-4D97-AF65-F5344CB8AC3E}">
        <p14:creationId xmlns:p14="http://schemas.microsoft.com/office/powerpoint/2010/main" val="1876093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87EE29C-CA7E-9A44-B7E0-8D33820D1226}"/>
              </a:ext>
            </a:extLst>
          </p:cNvPr>
          <p:cNvSpPr txBox="1">
            <a:spLocks/>
          </p:cNvSpPr>
          <p:nvPr/>
        </p:nvSpPr>
        <p:spPr>
          <a:xfrm>
            <a:off x="0" y="6452378"/>
            <a:ext cx="12192000" cy="4056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j-ea"/>
                <a:cs typeface="Gill Sans Light" panose="020B0302020104020203" pitchFamily="34" charset="-79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CEAB-E195-314E-B345-3C272F78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585B-CFCB-F440-9495-A55347CBA6EB}" type="slidenum">
              <a:rPr lang="en-US" smtClean="0">
                <a:solidFill>
                  <a:schemeClr val="bg1"/>
                </a:solidFill>
              </a:r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2771D2E-4A88-9F49-A9C3-760364F0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30525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Overview of Optimus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1D22D5-987D-314D-B9C6-F4C8802825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11"/>
          <a:stretch/>
        </p:blipFill>
        <p:spPr>
          <a:xfrm>
            <a:off x="430751" y="3327746"/>
            <a:ext cx="2075650" cy="11230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163F8B-E440-9442-9E58-4A6F5CEEE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531" y="2156842"/>
            <a:ext cx="1699599" cy="103909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8F91762-56E6-0043-9C25-4935B3F55824}"/>
              </a:ext>
            </a:extLst>
          </p:cNvPr>
          <p:cNvSpPr txBox="1">
            <a:spLocks/>
          </p:cNvSpPr>
          <p:nvPr/>
        </p:nvSpPr>
        <p:spPr>
          <a:xfrm>
            <a:off x="469503" y="4431385"/>
            <a:ext cx="1798308" cy="53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Gill Sans" panose="020B0502020104020203" pitchFamily="34" charset="-79"/>
                <a:cs typeface="Gill Sans" panose="020B0502020104020203" pitchFamily="34" charset="-79"/>
              </a:rPr>
              <a:t>DL training jobs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3707-99BA-904B-8DC0-A113F2389A61}"/>
              </a:ext>
            </a:extLst>
          </p:cNvPr>
          <p:cNvSpPr/>
          <p:nvPr/>
        </p:nvSpPr>
        <p:spPr>
          <a:xfrm>
            <a:off x="3827530" y="5117035"/>
            <a:ext cx="1699599" cy="7016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Resource-Speed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CB15D3-DF9B-FB40-BB73-AD81F46D6F53}"/>
              </a:ext>
            </a:extLst>
          </p:cNvPr>
          <p:cNvSpPr/>
          <p:nvPr/>
        </p:nvSpPr>
        <p:spPr>
          <a:xfrm>
            <a:off x="6473748" y="3641517"/>
            <a:ext cx="1699599" cy="701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Minimize JCT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2415F26-DE48-D846-BB4F-04E9CD451B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444"/>
          <a:stretch/>
        </p:blipFill>
        <p:spPr>
          <a:xfrm>
            <a:off x="9809020" y="3303838"/>
            <a:ext cx="1794030" cy="1322191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EA8A02-8C6A-C946-99DE-7A2D78BE68B7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2506401" y="2676388"/>
            <a:ext cx="1321130" cy="12128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E244C4-909E-F942-AC21-35814464D59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2506401" y="3889275"/>
            <a:ext cx="1321129" cy="15785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5F48540-4EEF-5340-B09E-BF16EE4A5D6E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5527130" y="2676388"/>
            <a:ext cx="946618" cy="13159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2EED5A-1746-3C4E-952E-32ED84023E07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5527129" y="3992349"/>
            <a:ext cx="946619" cy="14755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4B36E9-6457-9247-8105-7D15AB1E3485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8173347" y="3964934"/>
            <a:ext cx="1635673" cy="274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6EDEE7E-92B5-234B-BAA5-30D2FF415FA5}"/>
              </a:ext>
            </a:extLst>
          </p:cNvPr>
          <p:cNvSpPr txBox="1">
            <a:spLocks/>
          </p:cNvSpPr>
          <p:nvPr/>
        </p:nvSpPr>
        <p:spPr>
          <a:xfrm>
            <a:off x="3591692" y="3219056"/>
            <a:ext cx="2171277" cy="31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latin typeface="Gill Sans" panose="020B0502020104020203" pitchFamily="34" charset="-79"/>
                <a:cs typeface="Gill Sans" panose="020B0502020104020203" pitchFamily="34" charset="-79"/>
              </a:rPr>
              <a:t>Learning loss curve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C20D0CE-EF5D-5846-A1BF-EAAE7BF43AA1}"/>
              </a:ext>
            </a:extLst>
          </p:cNvPr>
          <p:cNvSpPr txBox="1">
            <a:spLocks/>
          </p:cNvSpPr>
          <p:nvPr/>
        </p:nvSpPr>
        <p:spPr>
          <a:xfrm>
            <a:off x="6348719" y="4375550"/>
            <a:ext cx="2016805" cy="606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latin typeface="Gill Sans" panose="020B0502020104020203" pitchFamily="34" charset="-79"/>
                <a:cs typeface="Gill Sans" panose="020B0502020104020203" pitchFamily="34" charset="-79"/>
              </a:rPr>
              <a:t>Resource allocation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D19B4FAE-2898-394D-AE35-44A95DFF15E8}"/>
              </a:ext>
            </a:extLst>
          </p:cNvPr>
          <p:cNvSpPr txBox="1">
            <a:spLocks/>
          </p:cNvSpPr>
          <p:nvPr/>
        </p:nvSpPr>
        <p:spPr>
          <a:xfrm>
            <a:off x="9804741" y="4626029"/>
            <a:ext cx="1847663" cy="606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latin typeface="Gill Sans" panose="020B0502020104020203" pitchFamily="34" charset="-79"/>
                <a:cs typeface="Gill Sans" panose="020B0502020104020203" pitchFamily="34" charset="-79"/>
              </a:rPr>
              <a:t>Task placement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783F60A-ACB3-AD4B-856D-FD805BE3DD78}"/>
              </a:ext>
            </a:extLst>
          </p:cNvPr>
          <p:cNvSpPr txBox="1">
            <a:spLocks/>
          </p:cNvSpPr>
          <p:nvPr/>
        </p:nvSpPr>
        <p:spPr>
          <a:xfrm rot="19099616">
            <a:off x="2144252" y="3047624"/>
            <a:ext cx="1798308" cy="312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Training loss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A8C1A7C-003A-6F46-A4A0-DAD44FD86C4C}"/>
              </a:ext>
            </a:extLst>
          </p:cNvPr>
          <p:cNvSpPr txBox="1">
            <a:spLocks/>
          </p:cNvSpPr>
          <p:nvPr/>
        </p:nvSpPr>
        <p:spPr>
          <a:xfrm rot="3009708">
            <a:off x="2144251" y="4666309"/>
            <a:ext cx="1798308" cy="312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Training speed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219C956-4421-FE4B-959D-E8494E85A239}"/>
              </a:ext>
            </a:extLst>
          </p:cNvPr>
          <p:cNvSpPr txBox="1">
            <a:spLocks/>
          </p:cNvSpPr>
          <p:nvPr/>
        </p:nvSpPr>
        <p:spPr>
          <a:xfrm rot="3277916">
            <a:off x="5175317" y="2973135"/>
            <a:ext cx="1798308" cy="3127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Remaining steps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AEF382F7-CF50-0144-A089-883E281CE272}"/>
              </a:ext>
            </a:extLst>
          </p:cNvPr>
          <p:cNvSpPr txBox="1">
            <a:spLocks/>
          </p:cNvSpPr>
          <p:nvPr/>
        </p:nvSpPr>
        <p:spPr>
          <a:xfrm rot="18171086">
            <a:off x="5147644" y="4817398"/>
            <a:ext cx="1798308" cy="3127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Speed function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EB3AD7C-03AC-4A43-AF84-22C2960E825F}"/>
              </a:ext>
            </a:extLst>
          </p:cNvPr>
          <p:cNvSpPr txBox="1">
            <a:spLocks/>
          </p:cNvSpPr>
          <p:nvPr/>
        </p:nvSpPr>
        <p:spPr>
          <a:xfrm>
            <a:off x="8109421" y="3674520"/>
            <a:ext cx="1798308" cy="312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Job resource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B359DB21-0BC1-1149-A12D-3E8952A60DA4}"/>
              </a:ext>
            </a:extLst>
          </p:cNvPr>
          <p:cNvCxnSpPr>
            <a:cxnSpLocks/>
            <a:stCxn id="19" idx="3"/>
            <a:endCxn id="15" idx="0"/>
          </p:cNvCxnSpPr>
          <p:nvPr/>
        </p:nvCxnSpPr>
        <p:spPr>
          <a:xfrm flipH="1">
            <a:off x="1368657" y="3964934"/>
            <a:ext cx="10234393" cy="466451"/>
          </a:xfrm>
          <a:prstGeom prst="bentConnector4">
            <a:avLst>
              <a:gd name="adj1" fmla="val -2234"/>
              <a:gd name="adj2" fmla="val 471888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6B24732-EA95-DE44-A894-DB9F5A60819E}"/>
              </a:ext>
            </a:extLst>
          </p:cNvPr>
          <p:cNvSpPr/>
          <p:nvPr/>
        </p:nvSpPr>
        <p:spPr>
          <a:xfrm>
            <a:off x="9755490" y="3257284"/>
            <a:ext cx="1896914" cy="17983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0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87EE29C-CA7E-9A44-B7E0-8D33820D1226}"/>
              </a:ext>
            </a:extLst>
          </p:cNvPr>
          <p:cNvSpPr txBox="1">
            <a:spLocks/>
          </p:cNvSpPr>
          <p:nvPr/>
        </p:nvSpPr>
        <p:spPr>
          <a:xfrm>
            <a:off x="0" y="6452378"/>
            <a:ext cx="12192000" cy="4056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j-ea"/>
                <a:cs typeface="Gill Sans Light" panose="020B0302020104020203" pitchFamily="34" charset="-79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CEAB-E195-314E-B345-3C272F78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585B-CFCB-F440-9495-A55347CBA6EB}" type="slidenum">
              <a:rPr lang="en-US" smtClean="0">
                <a:solidFill>
                  <a:schemeClr val="bg1"/>
                </a:solidFill>
              </a:r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2771D2E-4A88-9F49-A9C3-760364F0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30525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Implementation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FB000F-8850-8947-BA11-1BA872479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134" y="1911712"/>
            <a:ext cx="10515600" cy="35444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Load balancing on parameter servers</a:t>
            </a:r>
          </a:p>
          <a:p>
            <a:pPr>
              <a:lnSpc>
                <a:spcPct val="150000"/>
              </a:lnSpc>
            </a:pPr>
            <a:r>
              <a:rPr lang="en-US" dirty="0"/>
              <a:t>Elastic training on </a:t>
            </a:r>
            <a:r>
              <a:rPr lang="en-US" dirty="0" err="1"/>
              <a:t>MXNet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Checkpoint and resume model</a:t>
            </a:r>
          </a:p>
          <a:p>
            <a:pPr>
              <a:lnSpc>
                <a:spcPct val="150000"/>
              </a:lnSpc>
            </a:pPr>
            <a:r>
              <a:rPr lang="en-US" dirty="0"/>
              <a:t>Scheduling on Kubernetes</a:t>
            </a:r>
          </a:p>
        </p:txBody>
      </p:sp>
    </p:spTree>
    <p:extLst>
      <p:ext uri="{BB962C8B-B14F-4D97-AF65-F5344CB8AC3E}">
        <p14:creationId xmlns:p14="http://schemas.microsoft.com/office/powerpoint/2010/main" val="1931550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87EE29C-CA7E-9A44-B7E0-8D33820D1226}"/>
              </a:ext>
            </a:extLst>
          </p:cNvPr>
          <p:cNvSpPr txBox="1">
            <a:spLocks/>
          </p:cNvSpPr>
          <p:nvPr/>
        </p:nvSpPr>
        <p:spPr>
          <a:xfrm>
            <a:off x="0" y="6452378"/>
            <a:ext cx="12192000" cy="4056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j-ea"/>
                <a:cs typeface="Gill Sans Light" panose="020B0302020104020203" pitchFamily="34" charset="-79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CEAB-E195-314E-B345-3C272F78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585B-CFCB-F440-9495-A55347CBA6EB}" type="slidenum">
              <a:rPr lang="en-US" smtClean="0">
                <a:solidFill>
                  <a:schemeClr val="bg1"/>
                </a:solidFill>
              </a:r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2771D2E-4A88-9F49-A9C3-760364F0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30525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Evaluation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FB000F-8850-8947-BA11-1BA872479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412" y="1753015"/>
            <a:ext cx="11789588" cy="8012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Optimus reduces the average JCT and </a:t>
            </a:r>
            <a:r>
              <a:rPr lang="en-US" dirty="0" err="1"/>
              <a:t>makespan</a:t>
            </a:r>
            <a:r>
              <a:rPr lang="en-US" dirty="0"/>
              <a:t> by 2.39</a:t>
            </a:r>
            <a:r>
              <a:rPr lang="en-US" b="1" i="1" dirty="0"/>
              <a:t>×</a:t>
            </a:r>
            <a:r>
              <a:rPr lang="en-US" dirty="0"/>
              <a:t> and 1.63</a:t>
            </a:r>
            <a:r>
              <a:rPr lang="en-US" b="1" i="1" dirty="0"/>
              <a:t>×</a:t>
            </a:r>
            <a:r>
              <a:rPr lang="en-US" dirty="0"/>
              <a:t> (</a:t>
            </a:r>
            <a:r>
              <a:rPr lang="en-US" dirty="0" err="1"/>
              <a:t>w.r.t</a:t>
            </a:r>
            <a:r>
              <a:rPr lang="en-US" dirty="0"/>
              <a:t>. DRF)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EAD455-AE22-F247-81E4-9F0109C0F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594" y="2846147"/>
            <a:ext cx="4908194" cy="360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51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38B9D-FEF2-A446-8672-BCDD5D54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585B-CFCB-F440-9495-A55347CBA6E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B089A5-4E77-8E41-AEFF-B89F236F0B5E}"/>
              </a:ext>
            </a:extLst>
          </p:cNvPr>
          <p:cNvSpPr/>
          <p:nvPr/>
        </p:nvSpPr>
        <p:spPr>
          <a:xfrm>
            <a:off x="1" y="0"/>
            <a:ext cx="12192000" cy="34242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A0E9778-6A1B-8E40-AF9A-E2B55D76E0D2}"/>
              </a:ext>
            </a:extLst>
          </p:cNvPr>
          <p:cNvSpPr txBox="1">
            <a:spLocks/>
          </p:cNvSpPr>
          <p:nvPr/>
        </p:nvSpPr>
        <p:spPr>
          <a:xfrm>
            <a:off x="1481782" y="1050428"/>
            <a:ext cx="63240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sz="8000" dirty="0">
                <a:solidFill>
                  <a:srgbClr val="FF6600"/>
                </a:solidFill>
                <a:latin typeface="Abril Fatface"/>
                <a:ea typeface="ＭＳ Ｐゴシック" charset="-128"/>
                <a:cs typeface="Abril Fatface"/>
              </a:rPr>
              <a:t>Optimus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0C6163-277C-BE44-95AA-563D1D540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7" y="3723942"/>
            <a:ext cx="10500804" cy="1889726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600" dirty="0"/>
              <a:t>Curve-fitting model to estimate the remaining steps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Resource</a:t>
            </a:r>
            <a:r>
              <a:rPr lang="en-US" altLang="zh-Hans" sz="2600" dirty="0"/>
              <a:t>-speed</a:t>
            </a:r>
            <a:r>
              <a:rPr lang="zh-Hans" altLang="en-US" sz="2600" dirty="0"/>
              <a:t> </a:t>
            </a:r>
            <a:r>
              <a:rPr lang="en-US" altLang="zh-Hans" sz="2600" dirty="0"/>
              <a:t>model</a:t>
            </a:r>
            <a:r>
              <a:rPr lang="zh-Hans" altLang="en-US" sz="2600" dirty="0"/>
              <a:t> </a:t>
            </a:r>
            <a:r>
              <a:rPr lang="en-US" altLang="zh-Hans" sz="2600" dirty="0"/>
              <a:t>for</a:t>
            </a:r>
            <a:r>
              <a:rPr lang="zh-Hans" altLang="en-US" sz="2600" dirty="0"/>
              <a:t> </a:t>
            </a:r>
            <a:r>
              <a:rPr lang="en-US" altLang="zh-Hans" sz="2600" dirty="0"/>
              <a:t>better</a:t>
            </a:r>
            <a:r>
              <a:rPr lang="zh-Hans" altLang="en-US" sz="2600" dirty="0"/>
              <a:t> </a:t>
            </a:r>
            <a:r>
              <a:rPr lang="en-US" altLang="zh-Hans" sz="2600" dirty="0"/>
              <a:t>resource</a:t>
            </a:r>
            <a:r>
              <a:rPr lang="zh-Hans" altLang="en-US" sz="2600" dirty="0"/>
              <a:t> </a:t>
            </a:r>
            <a:r>
              <a:rPr lang="en-US" altLang="zh-Hans" sz="2600" dirty="0"/>
              <a:t>efficiency</a:t>
            </a:r>
          </a:p>
          <a:p>
            <a:pPr lvl="1">
              <a:lnSpc>
                <a:spcPct val="150000"/>
              </a:lnSpc>
            </a:pPr>
            <a:r>
              <a:rPr lang="en-US" altLang="zh-Hans" sz="2600" dirty="0"/>
              <a:t>Dynamic resource allocation (scheduling) to minimize JCT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6A9237-BFDD-2841-AE4E-8B8E3D08F077}"/>
              </a:ext>
            </a:extLst>
          </p:cNvPr>
          <p:cNvSpPr txBox="1"/>
          <p:nvPr/>
        </p:nvSpPr>
        <p:spPr>
          <a:xfrm>
            <a:off x="6701782" y="1080461"/>
            <a:ext cx="44750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i="1" dirty="0">
                <a:solidFill>
                  <a:srgbClr val="FFFFFF"/>
                </a:solidFill>
                <a:latin typeface="Gill Sans Light"/>
                <a:cs typeface="Gill Sans Light"/>
              </a:rPr>
              <a:t>GPU cluster manager with </a:t>
            </a:r>
            <a:r>
              <a:rPr lang="en-US" altLang="zh-CN" sz="3000" i="1" dirty="0">
                <a:solidFill>
                  <a:schemeClr val="accent2"/>
                </a:solidFill>
                <a:latin typeface="Gill Sans Light"/>
                <a:cs typeface="Gill Sans Light"/>
              </a:rPr>
              <a:t>dynamic resource allocation </a:t>
            </a:r>
            <a:r>
              <a:rPr lang="en-US" altLang="zh-CN" sz="3000" i="1" dirty="0">
                <a:solidFill>
                  <a:srgbClr val="FFFFFF"/>
                </a:solidFill>
                <a:latin typeface="Gill Sans Light"/>
                <a:cs typeface="Gill Sans Light"/>
              </a:rPr>
              <a:t>for Distributed Deep Learning</a:t>
            </a:r>
            <a:endParaRPr lang="en-US" sz="3000" i="1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13442431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87EE29C-CA7E-9A44-B7E0-8D33820D1226}"/>
              </a:ext>
            </a:extLst>
          </p:cNvPr>
          <p:cNvSpPr txBox="1">
            <a:spLocks/>
          </p:cNvSpPr>
          <p:nvPr/>
        </p:nvSpPr>
        <p:spPr>
          <a:xfrm>
            <a:off x="0" y="6452378"/>
            <a:ext cx="12192000" cy="4056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j-ea"/>
                <a:cs typeface="Gill Sans Light" panose="020B0302020104020203" pitchFamily="34" charset="-79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CEAB-E195-314E-B345-3C272F78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585B-CFCB-F440-9495-A55347CBA6EB}" type="slidenum">
              <a:rPr lang="en-US" smtClean="0">
                <a:solidFill>
                  <a:schemeClr val="bg1"/>
                </a:solidFill>
              </a:r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2771D2E-4A88-9F49-A9C3-760364F0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30525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Discussion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FD846E-DF70-7545-8075-4B8A24B12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1202"/>
          </a:xfrm>
        </p:spPr>
        <p:txBody>
          <a:bodyPr>
            <a:normAutofit/>
          </a:bodyPr>
          <a:lstStyle/>
          <a:p>
            <a:r>
              <a:rPr lang="en-US" dirty="0"/>
              <a:t>Learning the loss curve of DL training job</a:t>
            </a:r>
          </a:p>
          <a:p>
            <a:pPr lvl="1"/>
            <a:r>
              <a:rPr lang="en-US" sz="2000" dirty="0"/>
              <a:t>Ignore </a:t>
            </a:r>
            <a:r>
              <a:rPr lang="en-US" sz="2000" i="1" dirty="0"/>
              <a:t>trial-and-error</a:t>
            </a:r>
            <a:r>
              <a:rPr lang="en-US" sz="2000" dirty="0"/>
              <a:t> model exploration</a:t>
            </a:r>
          </a:p>
          <a:p>
            <a:pPr lvl="1"/>
            <a:endParaRPr lang="en-US" dirty="0"/>
          </a:p>
          <a:p>
            <a:r>
              <a:rPr lang="en-US" dirty="0"/>
              <a:t>Resource-speed</a:t>
            </a:r>
            <a:r>
              <a:rPr lang="zh-Hans" altLang="en-US" dirty="0"/>
              <a:t> </a:t>
            </a:r>
            <a:r>
              <a:rPr lang="en-US" altLang="zh-Hans" dirty="0"/>
              <a:t>model</a:t>
            </a:r>
          </a:p>
          <a:p>
            <a:pPr lvl="1"/>
            <a:r>
              <a:rPr lang="en-US" altLang="zh-Hans" sz="2000" dirty="0"/>
              <a:t>Homogeneous hardware</a:t>
            </a:r>
          </a:p>
          <a:p>
            <a:pPr lvl="1"/>
            <a:r>
              <a:rPr lang="en-US" altLang="zh-Hans" sz="2000" dirty="0"/>
              <a:t>Workers communicate with PSs concurrently</a:t>
            </a:r>
          </a:p>
          <a:p>
            <a:pPr lvl="1"/>
            <a:r>
              <a:rPr lang="en-US" altLang="zh-Hans" sz="2000" dirty="0"/>
              <a:t>Explicit computing stage and communication stage in training</a:t>
            </a:r>
          </a:p>
          <a:p>
            <a:pPr lvl="1"/>
            <a:r>
              <a:rPr lang="en-US" altLang="zh-Hans" sz="2000" dirty="0"/>
              <a:t>Stable and congestion-free network links</a:t>
            </a:r>
          </a:p>
          <a:p>
            <a:pPr lvl="1"/>
            <a:endParaRPr lang="en-US" altLang="zh-Hans" dirty="0"/>
          </a:p>
          <a:p>
            <a:r>
              <a:rPr lang="en-US" dirty="0"/>
              <a:t>Dynamic resource allocation</a:t>
            </a:r>
          </a:p>
          <a:p>
            <a:pPr lvl="1"/>
            <a:r>
              <a:rPr lang="en-US" sz="2000" dirty="0"/>
              <a:t>Overhead in elastic training (adding / deleting PSs and workers)</a:t>
            </a:r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D4CEDD-292B-9440-99F8-CC3F7A65DAE5}"/>
              </a:ext>
            </a:extLst>
          </p:cNvPr>
          <p:cNvGrpSpPr/>
          <p:nvPr/>
        </p:nvGrpSpPr>
        <p:grpSpPr>
          <a:xfrm>
            <a:off x="5062263" y="3038535"/>
            <a:ext cx="6710637" cy="521355"/>
            <a:chOff x="423194" y="3690772"/>
            <a:chExt cx="9698445" cy="7376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B0BA6F5-3F9F-2C4B-BCC4-B7966B6C17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973"/>
            <a:stretch/>
          </p:blipFill>
          <p:spPr>
            <a:xfrm>
              <a:off x="423194" y="3690772"/>
              <a:ext cx="7511683" cy="73764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E5DF9A7-025D-9D42-8D54-6F8CE5BB9B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9777"/>
            <a:stretch/>
          </p:blipFill>
          <p:spPr>
            <a:xfrm>
              <a:off x="7851750" y="3785674"/>
              <a:ext cx="2269889" cy="5478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301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87EE29C-CA7E-9A44-B7E0-8D33820D1226}"/>
              </a:ext>
            </a:extLst>
          </p:cNvPr>
          <p:cNvSpPr txBox="1">
            <a:spLocks/>
          </p:cNvSpPr>
          <p:nvPr/>
        </p:nvSpPr>
        <p:spPr>
          <a:xfrm>
            <a:off x="0" y="6452378"/>
            <a:ext cx="12192000" cy="4056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j-ea"/>
                <a:cs typeface="Gill Sans Light" panose="020B0302020104020203" pitchFamily="34" charset="-79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CEAB-E195-314E-B345-3C272F78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585B-CFCB-F440-9495-A55347CBA6EB}" type="slidenum">
              <a:rPr lang="en-US" smtClean="0">
                <a:solidFill>
                  <a:schemeClr val="bg1"/>
                </a:solidFill>
              </a:r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2771D2E-4A88-9F49-A9C3-760364F0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30525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Discussion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FD846E-DF70-7545-8075-4B8A24B12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677" y="1734940"/>
            <a:ext cx="11577992" cy="2565007"/>
          </a:xfrm>
        </p:spPr>
        <p:txBody>
          <a:bodyPr>
            <a:normAutofit/>
          </a:bodyPr>
          <a:lstStyle/>
          <a:p>
            <a:r>
              <a:rPr lang="en-US" dirty="0"/>
              <a:t>Who should and how to decide the resource configuration of DL training jobs?</a:t>
            </a:r>
          </a:p>
          <a:p>
            <a:pPr lvl="1"/>
            <a:r>
              <a:rPr lang="en-US" dirty="0"/>
              <a:t>Tiresias: user-specified input</a:t>
            </a:r>
          </a:p>
          <a:p>
            <a:pPr lvl="2"/>
            <a:r>
              <a:rPr lang="en-US" dirty="0"/>
              <a:t>Users’ experience and requirements</a:t>
            </a:r>
          </a:p>
          <a:p>
            <a:pPr lvl="1"/>
            <a:r>
              <a:rPr lang="en-US" dirty="0"/>
              <a:t>Optimus: dynamic allocation by cluster manager</a:t>
            </a:r>
          </a:p>
          <a:p>
            <a:pPr lvl="2"/>
            <a:r>
              <a:rPr lang="en-US" dirty="0"/>
              <a:t>Infrastructure-aware </a:t>
            </a:r>
          </a:p>
          <a:p>
            <a:pPr lvl="2"/>
            <a:r>
              <a:rPr lang="en-US" dirty="0"/>
              <a:t>Optimize JCT and resource efficiency</a:t>
            </a:r>
          </a:p>
          <a:p>
            <a:pPr lvl="2"/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B13544AD-453C-A441-A7BD-5A45D050B526}"/>
              </a:ext>
            </a:extLst>
          </p:cNvPr>
          <p:cNvSpPr txBox="1">
            <a:spLocks/>
          </p:cNvSpPr>
          <p:nvPr/>
        </p:nvSpPr>
        <p:spPr>
          <a:xfrm>
            <a:off x="908732" y="4121456"/>
            <a:ext cx="11577992" cy="2565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Gill Sans" panose="020B0502020104020203" pitchFamily="34" charset="-79"/>
                <a:cs typeface="Gill Sans" panose="020B0502020104020203" pitchFamily="34" charset="-79"/>
              </a:rPr>
              <a:t>AutoML</a:t>
            </a:r>
            <a:r>
              <a:rPr lang="en-US" dirty="0"/>
              <a:t> (model-exploration framework)</a:t>
            </a:r>
          </a:p>
          <a:p>
            <a:pPr lvl="1"/>
            <a:r>
              <a:rPr lang="en-US" dirty="0"/>
              <a:t>Users’ can specify the hard requirements or priority</a:t>
            </a:r>
          </a:p>
          <a:p>
            <a:pPr lvl="1"/>
            <a:r>
              <a:rPr lang="en-US" dirty="0"/>
              <a:t>Interact with the cluster manager </a:t>
            </a:r>
          </a:p>
          <a:p>
            <a:pPr lvl="1"/>
            <a:r>
              <a:rPr lang="en-US" dirty="0"/>
              <a:t>Allocate resource following its model-search algorithm and jobs’ quality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91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87EE29C-CA7E-9A44-B7E0-8D33820D1226}"/>
              </a:ext>
            </a:extLst>
          </p:cNvPr>
          <p:cNvSpPr txBox="1">
            <a:spLocks/>
          </p:cNvSpPr>
          <p:nvPr/>
        </p:nvSpPr>
        <p:spPr>
          <a:xfrm>
            <a:off x="0" y="6452378"/>
            <a:ext cx="12192000" cy="4056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j-ea"/>
                <a:cs typeface="Gill Sans Light" panose="020B0302020104020203" pitchFamily="34" charset="-79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CEAB-E195-314E-B345-3C272F78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585B-CFCB-F440-9495-A55347CBA6EB}" type="slidenum">
              <a:rPr lang="en-US" smtClean="0">
                <a:solidFill>
                  <a:schemeClr val="bg1"/>
                </a:solidFill>
              </a:r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2771D2E-4A88-9F49-A9C3-760364F0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30525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Thank You</a:t>
            </a:r>
          </a:p>
        </p:txBody>
      </p:sp>
    </p:spTree>
    <p:extLst>
      <p:ext uri="{BB962C8B-B14F-4D97-AF65-F5344CB8AC3E}">
        <p14:creationId xmlns:p14="http://schemas.microsoft.com/office/powerpoint/2010/main" val="260908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itle 1">
            <a:extLst>
              <a:ext uri="{FF2B5EF4-FFF2-40B4-BE49-F238E27FC236}">
                <a16:creationId xmlns:a16="http://schemas.microsoft.com/office/drawing/2014/main" id="{EEA459FB-AF03-AA4E-AC8F-4CE67D06929B}"/>
              </a:ext>
            </a:extLst>
          </p:cNvPr>
          <p:cNvSpPr txBox="1">
            <a:spLocks/>
          </p:cNvSpPr>
          <p:nvPr/>
        </p:nvSpPr>
        <p:spPr>
          <a:xfrm>
            <a:off x="0" y="6452378"/>
            <a:ext cx="12192000" cy="4056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j-ea"/>
                <a:cs typeface="Gill Sans Light" panose="020B0302020104020203" pitchFamily="34" charset="-79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CEAB-E195-314E-B345-3C272F78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585B-CFCB-F440-9495-A55347CBA6EB}" type="slidenum">
              <a:rPr lang="en-US" smtClean="0"/>
              <a:t>3</a:t>
            </a:fld>
            <a:endParaRPr lang="en-US"/>
          </a:p>
        </p:txBody>
      </p:sp>
      <p:sp>
        <p:nvSpPr>
          <p:cNvPr id="426" name="Title 1">
            <a:extLst>
              <a:ext uri="{FF2B5EF4-FFF2-40B4-BE49-F238E27FC236}">
                <a16:creationId xmlns:a16="http://schemas.microsoft.com/office/drawing/2014/main" id="{123311AA-158E-1D42-9772-BAB1F215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30525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GPU Cluster Manager</a:t>
            </a:r>
          </a:p>
        </p:txBody>
      </p:sp>
      <p:sp>
        <p:nvSpPr>
          <p:cNvPr id="650" name="TextBox 649">
            <a:extLst>
              <a:ext uri="{FF2B5EF4-FFF2-40B4-BE49-F238E27FC236}">
                <a16:creationId xmlns:a16="http://schemas.microsoft.com/office/drawing/2014/main" id="{E60F83BA-DC98-0643-B109-3D0A2C521B75}"/>
              </a:ext>
            </a:extLst>
          </p:cNvPr>
          <p:cNvSpPr txBox="1"/>
          <p:nvPr/>
        </p:nvSpPr>
        <p:spPr>
          <a:xfrm>
            <a:off x="5201420" y="6141621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" panose="020B0502020104020203" pitchFamily="34" charset="-79"/>
                <a:cs typeface="Gill Sans" panose="020B0502020104020203" pitchFamily="34" charset="-79"/>
              </a:rPr>
              <a:t>GPU Cluster</a:t>
            </a:r>
          </a:p>
        </p:txBody>
      </p:sp>
      <p:sp>
        <p:nvSpPr>
          <p:cNvPr id="652" name="Oval 651">
            <a:extLst>
              <a:ext uri="{FF2B5EF4-FFF2-40B4-BE49-F238E27FC236}">
                <a16:creationId xmlns:a16="http://schemas.microsoft.com/office/drawing/2014/main" id="{5D6C623D-0E71-7344-955A-0A94AE2466AC}"/>
              </a:ext>
            </a:extLst>
          </p:cNvPr>
          <p:cNvSpPr/>
          <p:nvPr/>
        </p:nvSpPr>
        <p:spPr>
          <a:xfrm>
            <a:off x="6409603" y="1785651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</a:p>
        </p:txBody>
      </p:sp>
      <p:sp>
        <p:nvSpPr>
          <p:cNvPr id="653" name="Right Arrow 652">
            <a:extLst>
              <a:ext uri="{FF2B5EF4-FFF2-40B4-BE49-F238E27FC236}">
                <a16:creationId xmlns:a16="http://schemas.microsoft.com/office/drawing/2014/main" id="{682BB925-8A37-8540-B2CF-78EA8AC4B4EA}"/>
              </a:ext>
            </a:extLst>
          </p:cNvPr>
          <p:cNvSpPr/>
          <p:nvPr/>
        </p:nvSpPr>
        <p:spPr>
          <a:xfrm>
            <a:off x="3615599" y="1829371"/>
            <a:ext cx="465192" cy="21140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54" name="Rectangle 653">
            <a:extLst>
              <a:ext uri="{FF2B5EF4-FFF2-40B4-BE49-F238E27FC236}">
                <a16:creationId xmlns:a16="http://schemas.microsoft.com/office/drawing/2014/main" id="{95C168AA-A5EE-4F4D-89A3-DB9EC1DA7C49}"/>
              </a:ext>
            </a:extLst>
          </p:cNvPr>
          <p:cNvSpPr/>
          <p:nvPr/>
        </p:nvSpPr>
        <p:spPr>
          <a:xfrm rot="5400000">
            <a:off x="5556438" y="1649999"/>
            <a:ext cx="389823" cy="2139696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Scheduler</a:t>
            </a:r>
          </a:p>
        </p:txBody>
      </p:sp>
      <p:grpSp>
        <p:nvGrpSpPr>
          <p:cNvPr id="655" name="Group 654">
            <a:extLst>
              <a:ext uri="{FF2B5EF4-FFF2-40B4-BE49-F238E27FC236}">
                <a16:creationId xmlns:a16="http://schemas.microsoft.com/office/drawing/2014/main" id="{6A7418DA-56C2-F744-9C11-176399C0700C}"/>
              </a:ext>
            </a:extLst>
          </p:cNvPr>
          <p:cNvGrpSpPr/>
          <p:nvPr/>
        </p:nvGrpSpPr>
        <p:grpSpPr>
          <a:xfrm>
            <a:off x="1810996" y="4442275"/>
            <a:ext cx="1232189" cy="338554"/>
            <a:chOff x="8750011" y="2090994"/>
            <a:chExt cx="1232189" cy="338554"/>
          </a:xfrm>
        </p:grpSpPr>
        <p:sp>
          <p:nvSpPr>
            <p:cNvPr id="656" name="TextBox 655">
              <a:extLst>
                <a:ext uri="{FF2B5EF4-FFF2-40B4-BE49-F238E27FC236}">
                  <a16:creationId xmlns:a16="http://schemas.microsoft.com/office/drawing/2014/main" id="{132A63E6-8082-854E-B3C3-09DCA9B15087}"/>
                </a:ext>
              </a:extLst>
            </p:cNvPr>
            <p:cNvSpPr txBox="1"/>
            <p:nvPr/>
          </p:nvSpPr>
          <p:spPr>
            <a:xfrm>
              <a:off x="8968076" y="2090994"/>
              <a:ext cx="10141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Free GPU</a:t>
              </a:r>
            </a:p>
          </p:txBody>
        </p:sp>
        <p:sp>
          <p:nvSpPr>
            <p:cNvPr id="657" name="Rectangle 656">
              <a:extLst>
                <a:ext uri="{FF2B5EF4-FFF2-40B4-BE49-F238E27FC236}">
                  <a16:creationId xmlns:a16="http://schemas.microsoft.com/office/drawing/2014/main" id="{FB1DF513-7624-7442-9A0C-3CCC4BCCE1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50011" y="2172955"/>
              <a:ext cx="174632" cy="1746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58" name="Group 657">
            <a:extLst>
              <a:ext uri="{FF2B5EF4-FFF2-40B4-BE49-F238E27FC236}">
                <a16:creationId xmlns:a16="http://schemas.microsoft.com/office/drawing/2014/main" id="{885C3054-E755-DB4E-BDC0-816E62A51D8B}"/>
              </a:ext>
            </a:extLst>
          </p:cNvPr>
          <p:cNvGrpSpPr/>
          <p:nvPr/>
        </p:nvGrpSpPr>
        <p:grpSpPr>
          <a:xfrm>
            <a:off x="1810996" y="4848386"/>
            <a:ext cx="1619258" cy="338554"/>
            <a:chOff x="8757439" y="2394802"/>
            <a:chExt cx="1619258" cy="338554"/>
          </a:xfrm>
        </p:grpSpPr>
        <p:sp>
          <p:nvSpPr>
            <p:cNvPr id="659" name="TextBox 658">
              <a:extLst>
                <a:ext uri="{FF2B5EF4-FFF2-40B4-BE49-F238E27FC236}">
                  <a16:creationId xmlns:a16="http://schemas.microsoft.com/office/drawing/2014/main" id="{2B7D6E97-8D35-5145-B78D-A364CDFC58B4}"/>
                </a:ext>
              </a:extLst>
            </p:cNvPr>
            <p:cNvSpPr txBox="1"/>
            <p:nvPr/>
          </p:nvSpPr>
          <p:spPr>
            <a:xfrm>
              <a:off x="8932071" y="2394802"/>
              <a:ext cx="14446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Occupied GPU</a:t>
              </a:r>
            </a:p>
          </p:txBody>
        </p:sp>
        <p:sp>
          <p:nvSpPr>
            <p:cNvPr id="660" name="Rectangle 659">
              <a:extLst>
                <a:ext uri="{FF2B5EF4-FFF2-40B4-BE49-F238E27FC236}">
                  <a16:creationId xmlns:a16="http://schemas.microsoft.com/office/drawing/2014/main" id="{37936550-7AF1-944C-9341-C2755F1063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57439" y="2476763"/>
              <a:ext cx="174632" cy="1746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61" name="Group 660">
            <a:extLst>
              <a:ext uri="{FF2B5EF4-FFF2-40B4-BE49-F238E27FC236}">
                <a16:creationId xmlns:a16="http://schemas.microsoft.com/office/drawing/2014/main" id="{6B0EBC66-E515-8844-8D3F-24718636BF60}"/>
              </a:ext>
            </a:extLst>
          </p:cNvPr>
          <p:cNvGrpSpPr/>
          <p:nvPr/>
        </p:nvGrpSpPr>
        <p:grpSpPr>
          <a:xfrm>
            <a:off x="1818424" y="5326589"/>
            <a:ext cx="1691683" cy="349264"/>
            <a:chOff x="8757439" y="2836155"/>
            <a:chExt cx="1691683" cy="349264"/>
          </a:xfrm>
        </p:grpSpPr>
        <p:sp>
          <p:nvSpPr>
            <p:cNvPr id="662" name="TextBox 661">
              <a:extLst>
                <a:ext uri="{FF2B5EF4-FFF2-40B4-BE49-F238E27FC236}">
                  <a16:creationId xmlns:a16="http://schemas.microsoft.com/office/drawing/2014/main" id="{2A06D536-0ED2-6B44-94D3-6EB737113057}"/>
                </a:ext>
              </a:extLst>
            </p:cNvPr>
            <p:cNvSpPr txBox="1"/>
            <p:nvPr/>
          </p:nvSpPr>
          <p:spPr>
            <a:xfrm>
              <a:off x="9106703" y="2836155"/>
              <a:ext cx="13424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4-GPU server</a:t>
              </a:r>
            </a:p>
          </p:txBody>
        </p:sp>
        <p:grpSp>
          <p:nvGrpSpPr>
            <p:cNvPr id="663" name="Group 662">
              <a:extLst>
                <a:ext uri="{FF2B5EF4-FFF2-40B4-BE49-F238E27FC236}">
                  <a16:creationId xmlns:a16="http://schemas.microsoft.com/office/drawing/2014/main" id="{CA699902-F6D5-E441-B19A-8D1D4E377E75}"/>
                </a:ext>
              </a:extLst>
            </p:cNvPr>
            <p:cNvGrpSpPr/>
            <p:nvPr/>
          </p:nvGrpSpPr>
          <p:grpSpPr>
            <a:xfrm>
              <a:off x="8757439" y="2836155"/>
              <a:ext cx="349264" cy="349264"/>
              <a:chOff x="8757439" y="2836155"/>
              <a:chExt cx="349264" cy="349264"/>
            </a:xfrm>
          </p:grpSpPr>
          <p:sp>
            <p:nvSpPr>
              <p:cNvPr id="664" name="Rectangle 663">
                <a:extLst>
                  <a:ext uri="{FF2B5EF4-FFF2-40B4-BE49-F238E27FC236}">
                    <a16:creationId xmlns:a16="http://schemas.microsoft.com/office/drawing/2014/main" id="{7119AA50-D3DD-A745-8B9C-2A962D87CB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57439" y="2836155"/>
                <a:ext cx="174632" cy="17463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65" name="Rectangle 664">
                <a:extLst>
                  <a:ext uri="{FF2B5EF4-FFF2-40B4-BE49-F238E27FC236}">
                    <a16:creationId xmlns:a16="http://schemas.microsoft.com/office/drawing/2014/main" id="{F33D2E17-59B2-324D-84F2-15810B791C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32071" y="2836155"/>
                <a:ext cx="174632" cy="17463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66" name="Rectangle 665">
                <a:extLst>
                  <a:ext uri="{FF2B5EF4-FFF2-40B4-BE49-F238E27FC236}">
                    <a16:creationId xmlns:a16="http://schemas.microsoft.com/office/drawing/2014/main" id="{DCB7E851-2086-FA4D-8C0D-6C9F75DF8A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57439" y="3010787"/>
                <a:ext cx="174632" cy="17463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67" name="Rectangle 666">
                <a:extLst>
                  <a:ext uri="{FF2B5EF4-FFF2-40B4-BE49-F238E27FC236}">
                    <a16:creationId xmlns:a16="http://schemas.microsoft.com/office/drawing/2014/main" id="{F834CD94-01F9-6C43-AD78-804203D31C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32071" y="3010787"/>
                <a:ext cx="174632" cy="17463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668" name="Group 667">
            <a:extLst>
              <a:ext uri="{FF2B5EF4-FFF2-40B4-BE49-F238E27FC236}">
                <a16:creationId xmlns:a16="http://schemas.microsoft.com/office/drawing/2014/main" id="{81239606-36F9-ED4A-9926-E59D202BD536}"/>
              </a:ext>
            </a:extLst>
          </p:cNvPr>
          <p:cNvGrpSpPr/>
          <p:nvPr/>
        </p:nvGrpSpPr>
        <p:grpSpPr>
          <a:xfrm>
            <a:off x="1780707" y="4005333"/>
            <a:ext cx="1735812" cy="338554"/>
            <a:chOff x="8835592" y="1086031"/>
            <a:chExt cx="1735812" cy="338554"/>
          </a:xfrm>
        </p:grpSpPr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EE315F61-F86C-D947-8E13-2022D1169861}"/>
                </a:ext>
              </a:extLst>
            </p:cNvPr>
            <p:cNvSpPr/>
            <p:nvPr/>
          </p:nvSpPr>
          <p:spPr>
            <a:xfrm>
              <a:off x="8835592" y="112465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ill Sans" panose="020B0502020104020203" pitchFamily="34" charset="-79"/>
                  <a:cs typeface="Gill Sans" panose="020B0502020104020203" pitchFamily="34" charset="-79"/>
                </a:rPr>
                <a:t>N</a:t>
              </a:r>
            </a:p>
          </p:txBody>
        </p:sp>
        <p:sp>
          <p:nvSpPr>
            <p:cNvPr id="670" name="TextBox 669">
              <a:extLst>
                <a:ext uri="{FF2B5EF4-FFF2-40B4-BE49-F238E27FC236}">
                  <a16:creationId xmlns:a16="http://schemas.microsoft.com/office/drawing/2014/main" id="{4C29B17B-F632-7648-9CC8-FE1654B0FC63}"/>
                </a:ext>
              </a:extLst>
            </p:cNvPr>
            <p:cNvSpPr txBox="1"/>
            <p:nvPr/>
          </p:nvSpPr>
          <p:spPr>
            <a:xfrm>
              <a:off x="9126778" y="1086031"/>
              <a:ext cx="14446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N-GPU DL job</a:t>
              </a:r>
            </a:p>
          </p:txBody>
        </p:sp>
      </p:grpSp>
      <p:sp>
        <p:nvSpPr>
          <p:cNvPr id="671" name="Oval 670">
            <a:extLst>
              <a:ext uri="{FF2B5EF4-FFF2-40B4-BE49-F238E27FC236}">
                <a16:creationId xmlns:a16="http://schemas.microsoft.com/office/drawing/2014/main" id="{E517CB3D-864E-C440-B6BA-F11F819D7C05}"/>
              </a:ext>
            </a:extLst>
          </p:cNvPr>
          <p:cNvSpPr/>
          <p:nvPr/>
        </p:nvSpPr>
        <p:spPr>
          <a:xfrm>
            <a:off x="5869091" y="1785651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1</a:t>
            </a:r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00F2BACB-2C7D-FE42-B6C9-E60570DFE662}"/>
              </a:ext>
            </a:extLst>
          </p:cNvPr>
          <p:cNvSpPr/>
          <p:nvPr/>
        </p:nvSpPr>
        <p:spPr>
          <a:xfrm>
            <a:off x="5328578" y="1785651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4</a:t>
            </a:r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08A796E5-80AF-9F4F-8FF6-C1605107C44E}"/>
              </a:ext>
            </a:extLst>
          </p:cNvPr>
          <p:cNvSpPr/>
          <p:nvPr/>
        </p:nvSpPr>
        <p:spPr>
          <a:xfrm>
            <a:off x="4788065" y="1785651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</a:p>
        </p:txBody>
      </p:sp>
      <p:sp>
        <p:nvSpPr>
          <p:cNvPr id="674" name="Right Arrow 673">
            <a:extLst>
              <a:ext uri="{FF2B5EF4-FFF2-40B4-BE49-F238E27FC236}">
                <a16:creationId xmlns:a16="http://schemas.microsoft.com/office/drawing/2014/main" id="{F9AF80DA-1C60-DE4D-88BC-D101DFD568A3}"/>
              </a:ext>
            </a:extLst>
          </p:cNvPr>
          <p:cNvSpPr/>
          <p:nvPr/>
        </p:nvSpPr>
        <p:spPr>
          <a:xfrm rot="5400000">
            <a:off x="5537613" y="3694569"/>
            <a:ext cx="410125" cy="21140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675" name="Group 674">
            <a:extLst>
              <a:ext uri="{FF2B5EF4-FFF2-40B4-BE49-F238E27FC236}">
                <a16:creationId xmlns:a16="http://schemas.microsoft.com/office/drawing/2014/main" id="{53C53183-F107-9241-91D6-36BE94317FB7}"/>
              </a:ext>
            </a:extLst>
          </p:cNvPr>
          <p:cNvGrpSpPr/>
          <p:nvPr/>
        </p:nvGrpSpPr>
        <p:grpSpPr>
          <a:xfrm>
            <a:off x="4663214" y="4006708"/>
            <a:ext cx="2157984" cy="2154580"/>
            <a:chOff x="7767697" y="440196"/>
            <a:chExt cx="2157984" cy="2154580"/>
          </a:xfrm>
        </p:grpSpPr>
        <p:sp>
          <p:nvSpPr>
            <p:cNvPr id="676" name="Rectangle 675">
              <a:extLst>
                <a:ext uri="{FF2B5EF4-FFF2-40B4-BE49-F238E27FC236}">
                  <a16:creationId xmlns:a16="http://schemas.microsoft.com/office/drawing/2014/main" id="{39E6FF3E-D9E5-7642-8BAB-DBF422C90567}"/>
                </a:ext>
              </a:extLst>
            </p:cNvPr>
            <p:cNvSpPr/>
            <p:nvPr/>
          </p:nvSpPr>
          <p:spPr>
            <a:xfrm>
              <a:off x="7767697" y="440196"/>
              <a:ext cx="2157984" cy="215458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677" name="Group 676">
              <a:extLst>
                <a:ext uri="{FF2B5EF4-FFF2-40B4-BE49-F238E27FC236}">
                  <a16:creationId xmlns:a16="http://schemas.microsoft.com/office/drawing/2014/main" id="{165CA740-D36D-584C-B796-D27DB9D7309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4626" y="485046"/>
              <a:ext cx="274754" cy="274320"/>
              <a:chOff x="4933259" y="5062909"/>
              <a:chExt cx="549508" cy="54864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53" name="Rectangle 852">
                <a:extLst>
                  <a:ext uri="{FF2B5EF4-FFF2-40B4-BE49-F238E27FC236}">
                    <a16:creationId xmlns:a16="http://schemas.microsoft.com/office/drawing/2014/main" id="{1A9E91E1-0E2E-2A43-8C5B-7D2BC69539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06290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854" name="Rectangle 853">
                <a:extLst>
                  <a:ext uri="{FF2B5EF4-FFF2-40B4-BE49-F238E27FC236}">
                    <a16:creationId xmlns:a16="http://schemas.microsoft.com/office/drawing/2014/main" id="{C6AACBE5-73B4-0F4B-9910-72F125C9F4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06290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855" name="Rectangle 854">
                <a:extLst>
                  <a:ext uri="{FF2B5EF4-FFF2-40B4-BE49-F238E27FC236}">
                    <a16:creationId xmlns:a16="http://schemas.microsoft.com/office/drawing/2014/main" id="{134D3FDA-7B6E-2249-AF4C-FC31E7CA3F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33722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856" name="Rectangle 855">
                <a:extLst>
                  <a:ext uri="{FF2B5EF4-FFF2-40B4-BE49-F238E27FC236}">
                    <a16:creationId xmlns:a16="http://schemas.microsoft.com/office/drawing/2014/main" id="{C9B05114-73B1-C74B-8B54-B9D7BA4202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33722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678" name="Group 677">
              <a:extLst>
                <a:ext uri="{FF2B5EF4-FFF2-40B4-BE49-F238E27FC236}">
                  <a16:creationId xmlns:a16="http://schemas.microsoft.com/office/drawing/2014/main" id="{7A3B4E86-B451-9C4F-9DC6-B2CAAA2C9E1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71669" y="485046"/>
              <a:ext cx="274754" cy="274320"/>
              <a:chOff x="4933259" y="5062909"/>
              <a:chExt cx="549508" cy="54864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49" name="Rectangle 848">
                <a:extLst>
                  <a:ext uri="{FF2B5EF4-FFF2-40B4-BE49-F238E27FC236}">
                    <a16:creationId xmlns:a16="http://schemas.microsoft.com/office/drawing/2014/main" id="{891E5BFB-7F77-C74B-A125-85A6F5872D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06290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850" name="Rectangle 849">
                <a:extLst>
                  <a:ext uri="{FF2B5EF4-FFF2-40B4-BE49-F238E27FC236}">
                    <a16:creationId xmlns:a16="http://schemas.microsoft.com/office/drawing/2014/main" id="{A354DF56-DA80-C344-8651-9A08A1F39F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06290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851" name="Rectangle 850">
                <a:extLst>
                  <a:ext uri="{FF2B5EF4-FFF2-40B4-BE49-F238E27FC236}">
                    <a16:creationId xmlns:a16="http://schemas.microsoft.com/office/drawing/2014/main" id="{2A573998-A826-674B-8D60-4DC1247938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33722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852" name="Rectangle 851">
                <a:extLst>
                  <a:ext uri="{FF2B5EF4-FFF2-40B4-BE49-F238E27FC236}">
                    <a16:creationId xmlns:a16="http://schemas.microsoft.com/office/drawing/2014/main" id="{5041427C-5B9E-4340-A0A1-566C12FCA1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33722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679" name="Group 678">
              <a:extLst>
                <a:ext uri="{FF2B5EF4-FFF2-40B4-BE49-F238E27FC236}">
                  <a16:creationId xmlns:a16="http://schemas.microsoft.com/office/drawing/2014/main" id="{59DED198-E529-E547-B3B7-6F8FDF67CD4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28712" y="485046"/>
              <a:ext cx="274754" cy="274320"/>
              <a:chOff x="4933259" y="5062909"/>
              <a:chExt cx="549508" cy="54864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45" name="Rectangle 844">
                <a:extLst>
                  <a:ext uri="{FF2B5EF4-FFF2-40B4-BE49-F238E27FC236}">
                    <a16:creationId xmlns:a16="http://schemas.microsoft.com/office/drawing/2014/main" id="{794549A5-A850-AB4A-BC86-1D6D9C66CA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06290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846" name="Rectangle 845">
                <a:extLst>
                  <a:ext uri="{FF2B5EF4-FFF2-40B4-BE49-F238E27FC236}">
                    <a16:creationId xmlns:a16="http://schemas.microsoft.com/office/drawing/2014/main" id="{7AC74AFB-D133-9942-8284-0D3D6880EC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06290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847" name="Rectangle 846">
                <a:extLst>
                  <a:ext uri="{FF2B5EF4-FFF2-40B4-BE49-F238E27FC236}">
                    <a16:creationId xmlns:a16="http://schemas.microsoft.com/office/drawing/2014/main" id="{1D7C8450-754F-434C-B8CA-2795A72E9E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33722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848" name="Rectangle 847">
                <a:extLst>
                  <a:ext uri="{FF2B5EF4-FFF2-40B4-BE49-F238E27FC236}">
                    <a16:creationId xmlns:a16="http://schemas.microsoft.com/office/drawing/2014/main" id="{E580591F-AF74-F046-BC98-521428D908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33722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680" name="Group 679">
              <a:extLst>
                <a:ext uri="{FF2B5EF4-FFF2-40B4-BE49-F238E27FC236}">
                  <a16:creationId xmlns:a16="http://schemas.microsoft.com/office/drawing/2014/main" id="{9230A83C-CE68-3843-87BC-9F9D83DFA0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85755" y="485046"/>
              <a:ext cx="274754" cy="274320"/>
              <a:chOff x="4933259" y="5062909"/>
              <a:chExt cx="549508" cy="54864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41" name="Rectangle 840">
                <a:extLst>
                  <a:ext uri="{FF2B5EF4-FFF2-40B4-BE49-F238E27FC236}">
                    <a16:creationId xmlns:a16="http://schemas.microsoft.com/office/drawing/2014/main" id="{5C9724CD-3D28-F846-B44F-60EB889313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06290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842" name="Rectangle 841">
                <a:extLst>
                  <a:ext uri="{FF2B5EF4-FFF2-40B4-BE49-F238E27FC236}">
                    <a16:creationId xmlns:a16="http://schemas.microsoft.com/office/drawing/2014/main" id="{2696B0E7-C564-0C4A-9424-C723DB2842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06290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843" name="Rectangle 842">
                <a:extLst>
                  <a:ext uri="{FF2B5EF4-FFF2-40B4-BE49-F238E27FC236}">
                    <a16:creationId xmlns:a16="http://schemas.microsoft.com/office/drawing/2014/main" id="{F454E3FF-1C34-804E-9560-3286D442BB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33722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844" name="Rectangle 843">
                <a:extLst>
                  <a:ext uri="{FF2B5EF4-FFF2-40B4-BE49-F238E27FC236}">
                    <a16:creationId xmlns:a16="http://schemas.microsoft.com/office/drawing/2014/main" id="{079ABEA3-9DB6-DB48-8A12-D6AED3CA3A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33722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681" name="Group 680">
              <a:extLst>
                <a:ext uri="{FF2B5EF4-FFF2-40B4-BE49-F238E27FC236}">
                  <a16:creationId xmlns:a16="http://schemas.microsoft.com/office/drawing/2014/main" id="{29541F3E-A5A1-7148-9AC3-5FA065BC75E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42798" y="485046"/>
              <a:ext cx="274754" cy="274320"/>
              <a:chOff x="4933259" y="5062909"/>
              <a:chExt cx="549508" cy="54864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37" name="Rectangle 836">
                <a:extLst>
                  <a:ext uri="{FF2B5EF4-FFF2-40B4-BE49-F238E27FC236}">
                    <a16:creationId xmlns:a16="http://schemas.microsoft.com/office/drawing/2014/main" id="{008644A3-B1CC-D842-BAE4-67D28A1426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06290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838" name="Rectangle 837">
                <a:extLst>
                  <a:ext uri="{FF2B5EF4-FFF2-40B4-BE49-F238E27FC236}">
                    <a16:creationId xmlns:a16="http://schemas.microsoft.com/office/drawing/2014/main" id="{8458F5C7-5679-024D-8B4E-3E52757756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06290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839" name="Rectangle 838">
                <a:extLst>
                  <a:ext uri="{FF2B5EF4-FFF2-40B4-BE49-F238E27FC236}">
                    <a16:creationId xmlns:a16="http://schemas.microsoft.com/office/drawing/2014/main" id="{A7CC470D-AA6E-FE45-8F90-3B7127E58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33722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840" name="Rectangle 839">
                <a:extLst>
                  <a:ext uri="{FF2B5EF4-FFF2-40B4-BE49-F238E27FC236}">
                    <a16:creationId xmlns:a16="http://schemas.microsoft.com/office/drawing/2014/main" id="{D800207C-8EB8-1944-B1DA-CAE3FAD60D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33722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682" name="Group 681">
              <a:extLst>
                <a:ext uri="{FF2B5EF4-FFF2-40B4-BE49-F238E27FC236}">
                  <a16:creationId xmlns:a16="http://schemas.microsoft.com/office/drawing/2014/main" id="{874613FA-DCC7-4B47-8C12-8167CC0AF99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599842" y="485046"/>
              <a:ext cx="274754" cy="274320"/>
              <a:chOff x="4933259" y="5062909"/>
              <a:chExt cx="549508" cy="54864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33" name="Rectangle 832">
                <a:extLst>
                  <a:ext uri="{FF2B5EF4-FFF2-40B4-BE49-F238E27FC236}">
                    <a16:creationId xmlns:a16="http://schemas.microsoft.com/office/drawing/2014/main" id="{534D78C9-BEE8-0B44-9782-BF5A430433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06290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834" name="Rectangle 833">
                <a:extLst>
                  <a:ext uri="{FF2B5EF4-FFF2-40B4-BE49-F238E27FC236}">
                    <a16:creationId xmlns:a16="http://schemas.microsoft.com/office/drawing/2014/main" id="{16AE6FB7-9F30-274A-8DF7-57F706A9BF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06290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835" name="Rectangle 834">
                <a:extLst>
                  <a:ext uri="{FF2B5EF4-FFF2-40B4-BE49-F238E27FC236}">
                    <a16:creationId xmlns:a16="http://schemas.microsoft.com/office/drawing/2014/main" id="{F5826CEC-DC9C-E447-811C-BA074AC0B5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33722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836" name="Rectangle 835">
                <a:extLst>
                  <a:ext uri="{FF2B5EF4-FFF2-40B4-BE49-F238E27FC236}">
                    <a16:creationId xmlns:a16="http://schemas.microsoft.com/office/drawing/2014/main" id="{D3061700-9B00-F848-9843-3300BE8482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33722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683" name="Group 682">
              <a:extLst>
                <a:ext uri="{FF2B5EF4-FFF2-40B4-BE49-F238E27FC236}">
                  <a16:creationId xmlns:a16="http://schemas.microsoft.com/office/drawing/2014/main" id="{11DD3EBD-E677-0247-9A19-577A62FBC4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4626" y="839972"/>
              <a:ext cx="274754" cy="274320"/>
              <a:chOff x="4933259" y="5062909"/>
              <a:chExt cx="549508" cy="548640"/>
            </a:xfrm>
          </p:grpSpPr>
          <p:sp>
            <p:nvSpPr>
              <p:cNvPr id="829" name="Rectangle 828">
                <a:extLst>
                  <a:ext uri="{FF2B5EF4-FFF2-40B4-BE49-F238E27FC236}">
                    <a16:creationId xmlns:a16="http://schemas.microsoft.com/office/drawing/2014/main" id="{3ADA1172-4F10-0C44-8F8B-65E7E8F8F3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06290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830" name="Rectangle 829">
                <a:extLst>
                  <a:ext uri="{FF2B5EF4-FFF2-40B4-BE49-F238E27FC236}">
                    <a16:creationId xmlns:a16="http://schemas.microsoft.com/office/drawing/2014/main" id="{2C8DC2D2-9B9F-2F43-8DE0-128A7B3889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06290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831" name="Rectangle 830">
                <a:extLst>
                  <a:ext uri="{FF2B5EF4-FFF2-40B4-BE49-F238E27FC236}">
                    <a16:creationId xmlns:a16="http://schemas.microsoft.com/office/drawing/2014/main" id="{225E4D14-F1CB-B346-A69E-8B6190BC75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33722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832" name="Rectangle 831">
                <a:extLst>
                  <a:ext uri="{FF2B5EF4-FFF2-40B4-BE49-F238E27FC236}">
                    <a16:creationId xmlns:a16="http://schemas.microsoft.com/office/drawing/2014/main" id="{4884E184-48EC-B542-8A9F-E79E23E7DF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33722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684" name="Group 683">
              <a:extLst>
                <a:ext uri="{FF2B5EF4-FFF2-40B4-BE49-F238E27FC236}">
                  <a16:creationId xmlns:a16="http://schemas.microsoft.com/office/drawing/2014/main" id="{C97DE334-18B2-3B4E-BA3B-FF2058F16D0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71669" y="839972"/>
              <a:ext cx="274754" cy="274320"/>
              <a:chOff x="4933259" y="5062909"/>
              <a:chExt cx="549508" cy="548640"/>
            </a:xfrm>
          </p:grpSpPr>
          <p:sp>
            <p:nvSpPr>
              <p:cNvPr id="825" name="Rectangle 824">
                <a:extLst>
                  <a:ext uri="{FF2B5EF4-FFF2-40B4-BE49-F238E27FC236}">
                    <a16:creationId xmlns:a16="http://schemas.microsoft.com/office/drawing/2014/main" id="{900754D3-5601-F143-961C-48CA964AF4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06290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826" name="Rectangle 825">
                <a:extLst>
                  <a:ext uri="{FF2B5EF4-FFF2-40B4-BE49-F238E27FC236}">
                    <a16:creationId xmlns:a16="http://schemas.microsoft.com/office/drawing/2014/main" id="{647A253F-2937-A84E-A82F-CEEBCFA08E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06290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827" name="Rectangle 826">
                <a:extLst>
                  <a:ext uri="{FF2B5EF4-FFF2-40B4-BE49-F238E27FC236}">
                    <a16:creationId xmlns:a16="http://schemas.microsoft.com/office/drawing/2014/main" id="{A2BF6694-D727-2347-9F9C-5AE471D394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33722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828" name="Rectangle 827">
                <a:extLst>
                  <a:ext uri="{FF2B5EF4-FFF2-40B4-BE49-F238E27FC236}">
                    <a16:creationId xmlns:a16="http://schemas.microsoft.com/office/drawing/2014/main" id="{9FC4753E-C657-5B49-A2D5-DF86DA62FA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33722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685" name="Group 684">
              <a:extLst>
                <a:ext uri="{FF2B5EF4-FFF2-40B4-BE49-F238E27FC236}">
                  <a16:creationId xmlns:a16="http://schemas.microsoft.com/office/drawing/2014/main" id="{71135411-C532-8F42-84A5-B0610219C2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28712" y="839972"/>
              <a:ext cx="274754" cy="274320"/>
              <a:chOff x="4933259" y="5062909"/>
              <a:chExt cx="549508" cy="548640"/>
            </a:xfrm>
          </p:grpSpPr>
          <p:sp>
            <p:nvSpPr>
              <p:cNvPr id="821" name="Rectangle 820">
                <a:extLst>
                  <a:ext uri="{FF2B5EF4-FFF2-40B4-BE49-F238E27FC236}">
                    <a16:creationId xmlns:a16="http://schemas.microsoft.com/office/drawing/2014/main" id="{3ED63469-FC82-284B-8952-3DFB3CFC12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06290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822" name="Rectangle 821">
                <a:extLst>
                  <a:ext uri="{FF2B5EF4-FFF2-40B4-BE49-F238E27FC236}">
                    <a16:creationId xmlns:a16="http://schemas.microsoft.com/office/drawing/2014/main" id="{2BE1AAF7-19A8-C14D-8859-75B92F25B8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06290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823" name="Rectangle 822">
                <a:extLst>
                  <a:ext uri="{FF2B5EF4-FFF2-40B4-BE49-F238E27FC236}">
                    <a16:creationId xmlns:a16="http://schemas.microsoft.com/office/drawing/2014/main" id="{E59FD822-87F6-9A45-935F-73172F2254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33722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824" name="Rectangle 823">
                <a:extLst>
                  <a:ext uri="{FF2B5EF4-FFF2-40B4-BE49-F238E27FC236}">
                    <a16:creationId xmlns:a16="http://schemas.microsoft.com/office/drawing/2014/main" id="{60801296-0A95-4144-B198-C6318AE4CB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33722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686" name="Group 685">
              <a:extLst>
                <a:ext uri="{FF2B5EF4-FFF2-40B4-BE49-F238E27FC236}">
                  <a16:creationId xmlns:a16="http://schemas.microsoft.com/office/drawing/2014/main" id="{E0AC07CC-B092-D84A-90C3-9BED1314D2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85755" y="839972"/>
              <a:ext cx="274754" cy="274320"/>
              <a:chOff x="4933259" y="5062909"/>
              <a:chExt cx="549508" cy="548640"/>
            </a:xfrm>
          </p:grpSpPr>
          <p:sp>
            <p:nvSpPr>
              <p:cNvPr id="817" name="Rectangle 816">
                <a:extLst>
                  <a:ext uri="{FF2B5EF4-FFF2-40B4-BE49-F238E27FC236}">
                    <a16:creationId xmlns:a16="http://schemas.microsoft.com/office/drawing/2014/main" id="{67456FAC-9500-5F43-B095-302995E150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06290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818" name="Rectangle 817">
                <a:extLst>
                  <a:ext uri="{FF2B5EF4-FFF2-40B4-BE49-F238E27FC236}">
                    <a16:creationId xmlns:a16="http://schemas.microsoft.com/office/drawing/2014/main" id="{73E4184D-6EB0-D443-9883-77446076C6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06290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819" name="Rectangle 818">
                <a:extLst>
                  <a:ext uri="{FF2B5EF4-FFF2-40B4-BE49-F238E27FC236}">
                    <a16:creationId xmlns:a16="http://schemas.microsoft.com/office/drawing/2014/main" id="{ED615909-737B-A543-95B2-1ED4B9B53B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33722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820" name="Rectangle 819">
                <a:extLst>
                  <a:ext uri="{FF2B5EF4-FFF2-40B4-BE49-F238E27FC236}">
                    <a16:creationId xmlns:a16="http://schemas.microsoft.com/office/drawing/2014/main" id="{7563BC2D-B17D-6644-B8CB-637292ADDF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33722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687" name="Group 686">
              <a:extLst>
                <a:ext uri="{FF2B5EF4-FFF2-40B4-BE49-F238E27FC236}">
                  <a16:creationId xmlns:a16="http://schemas.microsoft.com/office/drawing/2014/main" id="{7D9F5C3D-205B-314A-AB5B-0EB94B7FCFF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42798" y="839972"/>
              <a:ext cx="274754" cy="274320"/>
              <a:chOff x="4933259" y="5062909"/>
              <a:chExt cx="549508" cy="54864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13" name="Rectangle 812">
                <a:extLst>
                  <a:ext uri="{FF2B5EF4-FFF2-40B4-BE49-F238E27FC236}">
                    <a16:creationId xmlns:a16="http://schemas.microsoft.com/office/drawing/2014/main" id="{23A7984C-A126-2C4E-9EB9-BB1DEDDFC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06290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814" name="Rectangle 813">
                <a:extLst>
                  <a:ext uri="{FF2B5EF4-FFF2-40B4-BE49-F238E27FC236}">
                    <a16:creationId xmlns:a16="http://schemas.microsoft.com/office/drawing/2014/main" id="{DA2C1432-697A-3241-84E2-30C51518E6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06290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815" name="Rectangle 814">
                <a:extLst>
                  <a:ext uri="{FF2B5EF4-FFF2-40B4-BE49-F238E27FC236}">
                    <a16:creationId xmlns:a16="http://schemas.microsoft.com/office/drawing/2014/main" id="{8D237D45-2914-AB45-B45E-CFA5622EF6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33722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816" name="Rectangle 815">
                <a:extLst>
                  <a:ext uri="{FF2B5EF4-FFF2-40B4-BE49-F238E27FC236}">
                    <a16:creationId xmlns:a16="http://schemas.microsoft.com/office/drawing/2014/main" id="{0C7707D6-D1F5-E14F-9A94-1EE1BF0BB8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33722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688" name="Group 687">
              <a:extLst>
                <a:ext uri="{FF2B5EF4-FFF2-40B4-BE49-F238E27FC236}">
                  <a16:creationId xmlns:a16="http://schemas.microsoft.com/office/drawing/2014/main" id="{A63CEBEE-7E27-F945-AD2E-4343DC0BF08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599842" y="839972"/>
              <a:ext cx="274754" cy="274320"/>
              <a:chOff x="4933259" y="5062909"/>
              <a:chExt cx="549508" cy="548640"/>
            </a:xfrm>
          </p:grpSpPr>
          <p:sp>
            <p:nvSpPr>
              <p:cNvPr id="809" name="Rectangle 808">
                <a:extLst>
                  <a:ext uri="{FF2B5EF4-FFF2-40B4-BE49-F238E27FC236}">
                    <a16:creationId xmlns:a16="http://schemas.microsoft.com/office/drawing/2014/main" id="{7B34BE4E-1972-414E-B458-399B650286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06290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810" name="Rectangle 809">
                <a:extLst>
                  <a:ext uri="{FF2B5EF4-FFF2-40B4-BE49-F238E27FC236}">
                    <a16:creationId xmlns:a16="http://schemas.microsoft.com/office/drawing/2014/main" id="{5B0F1C92-D2EF-C84D-8283-2008B11996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06290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811" name="Rectangle 810">
                <a:extLst>
                  <a:ext uri="{FF2B5EF4-FFF2-40B4-BE49-F238E27FC236}">
                    <a16:creationId xmlns:a16="http://schemas.microsoft.com/office/drawing/2014/main" id="{97ABAA70-3A1A-9C4B-AF91-8109CA0E77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33722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812" name="Rectangle 811">
                <a:extLst>
                  <a:ext uri="{FF2B5EF4-FFF2-40B4-BE49-F238E27FC236}">
                    <a16:creationId xmlns:a16="http://schemas.microsoft.com/office/drawing/2014/main" id="{A35E5E92-12EF-0245-8F14-6D60EC63FB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33722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689" name="Group 688">
              <a:extLst>
                <a:ext uri="{FF2B5EF4-FFF2-40B4-BE49-F238E27FC236}">
                  <a16:creationId xmlns:a16="http://schemas.microsoft.com/office/drawing/2014/main" id="{8D258891-FFDE-FE46-8A43-DAB74A35B47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4626" y="1194898"/>
              <a:ext cx="274754" cy="274320"/>
              <a:chOff x="4933259" y="5062909"/>
              <a:chExt cx="549508" cy="54864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05" name="Rectangle 804">
                <a:extLst>
                  <a:ext uri="{FF2B5EF4-FFF2-40B4-BE49-F238E27FC236}">
                    <a16:creationId xmlns:a16="http://schemas.microsoft.com/office/drawing/2014/main" id="{AF398180-5FA1-0247-9224-74A423977D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06290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806" name="Rectangle 805">
                <a:extLst>
                  <a:ext uri="{FF2B5EF4-FFF2-40B4-BE49-F238E27FC236}">
                    <a16:creationId xmlns:a16="http://schemas.microsoft.com/office/drawing/2014/main" id="{8B023718-76F6-874C-81CF-25302E3698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06290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807" name="Rectangle 806">
                <a:extLst>
                  <a:ext uri="{FF2B5EF4-FFF2-40B4-BE49-F238E27FC236}">
                    <a16:creationId xmlns:a16="http://schemas.microsoft.com/office/drawing/2014/main" id="{E7216BCD-D4D9-BB4D-8222-8F8650E655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33722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808" name="Rectangle 807">
                <a:extLst>
                  <a:ext uri="{FF2B5EF4-FFF2-40B4-BE49-F238E27FC236}">
                    <a16:creationId xmlns:a16="http://schemas.microsoft.com/office/drawing/2014/main" id="{6BA0BF81-8E43-4743-838C-09880C5710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33722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690" name="Group 689">
              <a:extLst>
                <a:ext uri="{FF2B5EF4-FFF2-40B4-BE49-F238E27FC236}">
                  <a16:creationId xmlns:a16="http://schemas.microsoft.com/office/drawing/2014/main" id="{9C8B0F51-CBE4-824B-BBAE-6293AD4AF84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71669" y="1194898"/>
              <a:ext cx="274754" cy="274320"/>
              <a:chOff x="4933259" y="5062909"/>
              <a:chExt cx="549508" cy="548640"/>
            </a:xfrm>
          </p:grpSpPr>
          <p:sp>
            <p:nvSpPr>
              <p:cNvPr id="801" name="Rectangle 800">
                <a:extLst>
                  <a:ext uri="{FF2B5EF4-FFF2-40B4-BE49-F238E27FC236}">
                    <a16:creationId xmlns:a16="http://schemas.microsoft.com/office/drawing/2014/main" id="{336306CE-DB84-BA4A-9660-B88F95A094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06290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802" name="Rectangle 801">
                <a:extLst>
                  <a:ext uri="{FF2B5EF4-FFF2-40B4-BE49-F238E27FC236}">
                    <a16:creationId xmlns:a16="http://schemas.microsoft.com/office/drawing/2014/main" id="{4B12CF7A-36F1-1E40-883A-3CEB2D9362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06290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803" name="Rectangle 802">
                <a:extLst>
                  <a:ext uri="{FF2B5EF4-FFF2-40B4-BE49-F238E27FC236}">
                    <a16:creationId xmlns:a16="http://schemas.microsoft.com/office/drawing/2014/main" id="{B4FC24ED-9C45-1F4C-BAB7-5FB287C51B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33722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804" name="Rectangle 803">
                <a:extLst>
                  <a:ext uri="{FF2B5EF4-FFF2-40B4-BE49-F238E27FC236}">
                    <a16:creationId xmlns:a16="http://schemas.microsoft.com/office/drawing/2014/main" id="{B62EE631-79BF-6B43-AB03-87C280B4A4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33722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691" name="Group 690">
              <a:extLst>
                <a:ext uri="{FF2B5EF4-FFF2-40B4-BE49-F238E27FC236}">
                  <a16:creationId xmlns:a16="http://schemas.microsoft.com/office/drawing/2014/main" id="{FDDF00D7-52D8-304D-A243-BD7E4EBDA28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28712" y="1194898"/>
              <a:ext cx="274754" cy="274320"/>
              <a:chOff x="4933259" y="5062909"/>
              <a:chExt cx="549508" cy="548640"/>
            </a:xfrm>
          </p:grpSpPr>
          <p:sp>
            <p:nvSpPr>
              <p:cNvPr id="797" name="Rectangle 796">
                <a:extLst>
                  <a:ext uri="{FF2B5EF4-FFF2-40B4-BE49-F238E27FC236}">
                    <a16:creationId xmlns:a16="http://schemas.microsoft.com/office/drawing/2014/main" id="{45F733F9-5E7A-D546-9191-1D43E2EA6D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06290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98" name="Rectangle 797">
                <a:extLst>
                  <a:ext uri="{FF2B5EF4-FFF2-40B4-BE49-F238E27FC236}">
                    <a16:creationId xmlns:a16="http://schemas.microsoft.com/office/drawing/2014/main" id="{4204914E-AD52-614A-BE82-1AD43CC6A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06290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99" name="Rectangle 798">
                <a:extLst>
                  <a:ext uri="{FF2B5EF4-FFF2-40B4-BE49-F238E27FC236}">
                    <a16:creationId xmlns:a16="http://schemas.microsoft.com/office/drawing/2014/main" id="{9CDBB1B5-8D01-1548-A415-2FD188D246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33722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800" name="Rectangle 799">
                <a:extLst>
                  <a:ext uri="{FF2B5EF4-FFF2-40B4-BE49-F238E27FC236}">
                    <a16:creationId xmlns:a16="http://schemas.microsoft.com/office/drawing/2014/main" id="{26C4FBEC-824A-1141-A028-506104F8A0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33722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692" name="Group 691">
              <a:extLst>
                <a:ext uri="{FF2B5EF4-FFF2-40B4-BE49-F238E27FC236}">
                  <a16:creationId xmlns:a16="http://schemas.microsoft.com/office/drawing/2014/main" id="{0CBC69B3-0215-8C46-A436-55A90DBECD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85755" y="1194898"/>
              <a:ext cx="274754" cy="274320"/>
              <a:chOff x="4933259" y="5062909"/>
              <a:chExt cx="549508" cy="54864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93" name="Rectangle 792">
                <a:extLst>
                  <a:ext uri="{FF2B5EF4-FFF2-40B4-BE49-F238E27FC236}">
                    <a16:creationId xmlns:a16="http://schemas.microsoft.com/office/drawing/2014/main" id="{E8C4318E-12BB-B744-BEC8-54CEF523D9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06290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94" name="Rectangle 793">
                <a:extLst>
                  <a:ext uri="{FF2B5EF4-FFF2-40B4-BE49-F238E27FC236}">
                    <a16:creationId xmlns:a16="http://schemas.microsoft.com/office/drawing/2014/main" id="{7320FA52-13C3-6F41-9198-B1889CFB19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06290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95" name="Rectangle 794">
                <a:extLst>
                  <a:ext uri="{FF2B5EF4-FFF2-40B4-BE49-F238E27FC236}">
                    <a16:creationId xmlns:a16="http://schemas.microsoft.com/office/drawing/2014/main" id="{BE4D6D98-98AF-5648-BC97-F95355BBF5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33722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96" name="Rectangle 795">
                <a:extLst>
                  <a:ext uri="{FF2B5EF4-FFF2-40B4-BE49-F238E27FC236}">
                    <a16:creationId xmlns:a16="http://schemas.microsoft.com/office/drawing/2014/main" id="{23B8F98E-70DD-544A-8C88-A1B61FD2B3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33722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693" name="Group 692">
              <a:extLst>
                <a:ext uri="{FF2B5EF4-FFF2-40B4-BE49-F238E27FC236}">
                  <a16:creationId xmlns:a16="http://schemas.microsoft.com/office/drawing/2014/main" id="{5B03788E-3A8E-4640-981B-CBA372C99BD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42798" y="1194898"/>
              <a:ext cx="274754" cy="274320"/>
              <a:chOff x="4933259" y="5062909"/>
              <a:chExt cx="549508" cy="548640"/>
            </a:xfrm>
          </p:grpSpPr>
          <p:sp>
            <p:nvSpPr>
              <p:cNvPr id="789" name="Rectangle 788">
                <a:extLst>
                  <a:ext uri="{FF2B5EF4-FFF2-40B4-BE49-F238E27FC236}">
                    <a16:creationId xmlns:a16="http://schemas.microsoft.com/office/drawing/2014/main" id="{90E48A06-C158-A244-A96F-33297CBC38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06290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90" name="Rectangle 789">
                <a:extLst>
                  <a:ext uri="{FF2B5EF4-FFF2-40B4-BE49-F238E27FC236}">
                    <a16:creationId xmlns:a16="http://schemas.microsoft.com/office/drawing/2014/main" id="{5B71F972-32D8-1943-AA49-404E65CE4F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06290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91" name="Rectangle 790">
                <a:extLst>
                  <a:ext uri="{FF2B5EF4-FFF2-40B4-BE49-F238E27FC236}">
                    <a16:creationId xmlns:a16="http://schemas.microsoft.com/office/drawing/2014/main" id="{E44536F2-3AD4-6442-AD98-2177DC6A5C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33722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92" name="Rectangle 791">
                <a:extLst>
                  <a:ext uri="{FF2B5EF4-FFF2-40B4-BE49-F238E27FC236}">
                    <a16:creationId xmlns:a16="http://schemas.microsoft.com/office/drawing/2014/main" id="{42316C4A-C8FC-9946-BF9A-6F39437683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33722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694" name="Group 693">
              <a:extLst>
                <a:ext uri="{FF2B5EF4-FFF2-40B4-BE49-F238E27FC236}">
                  <a16:creationId xmlns:a16="http://schemas.microsoft.com/office/drawing/2014/main" id="{E6E379CD-0495-1C48-B439-B9EEA60761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599842" y="1194898"/>
              <a:ext cx="274754" cy="274320"/>
              <a:chOff x="4933259" y="5062909"/>
              <a:chExt cx="549508" cy="548640"/>
            </a:xfrm>
          </p:grpSpPr>
          <p:sp>
            <p:nvSpPr>
              <p:cNvPr id="785" name="Rectangle 784">
                <a:extLst>
                  <a:ext uri="{FF2B5EF4-FFF2-40B4-BE49-F238E27FC236}">
                    <a16:creationId xmlns:a16="http://schemas.microsoft.com/office/drawing/2014/main" id="{8A44AB24-17F2-E34E-8367-D6E91A1691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06290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86" name="Rectangle 785">
                <a:extLst>
                  <a:ext uri="{FF2B5EF4-FFF2-40B4-BE49-F238E27FC236}">
                    <a16:creationId xmlns:a16="http://schemas.microsoft.com/office/drawing/2014/main" id="{2063BCAF-31AA-1644-9CDB-F4CAF5DCAD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06290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87" name="Rectangle 786">
                <a:extLst>
                  <a:ext uri="{FF2B5EF4-FFF2-40B4-BE49-F238E27FC236}">
                    <a16:creationId xmlns:a16="http://schemas.microsoft.com/office/drawing/2014/main" id="{77D2CB5B-CD2D-034C-8629-8A2AB7DF0E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33722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88" name="Rectangle 787">
                <a:extLst>
                  <a:ext uri="{FF2B5EF4-FFF2-40B4-BE49-F238E27FC236}">
                    <a16:creationId xmlns:a16="http://schemas.microsoft.com/office/drawing/2014/main" id="{89A3C248-74C7-CA43-B9F6-C3865BC638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33722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695" name="Group 694">
              <a:extLst>
                <a:ext uri="{FF2B5EF4-FFF2-40B4-BE49-F238E27FC236}">
                  <a16:creationId xmlns:a16="http://schemas.microsoft.com/office/drawing/2014/main" id="{1134F1F4-9E00-2A49-92EE-802E0895DD7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4626" y="1549824"/>
              <a:ext cx="274754" cy="274320"/>
              <a:chOff x="4933259" y="5062909"/>
              <a:chExt cx="549508" cy="54864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81" name="Rectangle 780">
                <a:extLst>
                  <a:ext uri="{FF2B5EF4-FFF2-40B4-BE49-F238E27FC236}">
                    <a16:creationId xmlns:a16="http://schemas.microsoft.com/office/drawing/2014/main" id="{193C76F7-0BCD-B24D-8539-85688D3E0B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06290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82" name="Rectangle 781">
                <a:extLst>
                  <a:ext uri="{FF2B5EF4-FFF2-40B4-BE49-F238E27FC236}">
                    <a16:creationId xmlns:a16="http://schemas.microsoft.com/office/drawing/2014/main" id="{9E1CEE9C-42DE-A84D-BA77-D5C5962841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06290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83" name="Rectangle 782">
                <a:extLst>
                  <a:ext uri="{FF2B5EF4-FFF2-40B4-BE49-F238E27FC236}">
                    <a16:creationId xmlns:a16="http://schemas.microsoft.com/office/drawing/2014/main" id="{28FC9BBF-3FD6-5B49-B55E-55948BE763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33722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84" name="Rectangle 783">
                <a:extLst>
                  <a:ext uri="{FF2B5EF4-FFF2-40B4-BE49-F238E27FC236}">
                    <a16:creationId xmlns:a16="http://schemas.microsoft.com/office/drawing/2014/main" id="{633D67D8-6B7A-5D46-BE3D-7CE388EDF0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33722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696" name="Group 695">
              <a:extLst>
                <a:ext uri="{FF2B5EF4-FFF2-40B4-BE49-F238E27FC236}">
                  <a16:creationId xmlns:a16="http://schemas.microsoft.com/office/drawing/2014/main" id="{DEFCC225-5BCE-AB4E-AB74-37A24519F2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71669" y="1549824"/>
              <a:ext cx="274754" cy="274320"/>
              <a:chOff x="4933259" y="5062909"/>
              <a:chExt cx="549508" cy="548640"/>
            </a:xfrm>
          </p:grpSpPr>
          <p:sp>
            <p:nvSpPr>
              <p:cNvPr id="777" name="Rectangle 776">
                <a:extLst>
                  <a:ext uri="{FF2B5EF4-FFF2-40B4-BE49-F238E27FC236}">
                    <a16:creationId xmlns:a16="http://schemas.microsoft.com/office/drawing/2014/main" id="{3C96DB9A-D5B5-694C-8457-9CCEFB0711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06290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78" name="Rectangle 777">
                <a:extLst>
                  <a:ext uri="{FF2B5EF4-FFF2-40B4-BE49-F238E27FC236}">
                    <a16:creationId xmlns:a16="http://schemas.microsoft.com/office/drawing/2014/main" id="{26C929E1-8F28-5945-9A6E-172CD2A15E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06290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79" name="Rectangle 778">
                <a:extLst>
                  <a:ext uri="{FF2B5EF4-FFF2-40B4-BE49-F238E27FC236}">
                    <a16:creationId xmlns:a16="http://schemas.microsoft.com/office/drawing/2014/main" id="{B77D1205-2A33-BF4A-A12B-8A2EEDEF08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33722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80" name="Rectangle 779">
                <a:extLst>
                  <a:ext uri="{FF2B5EF4-FFF2-40B4-BE49-F238E27FC236}">
                    <a16:creationId xmlns:a16="http://schemas.microsoft.com/office/drawing/2014/main" id="{B7C905B3-8242-234F-97CB-048651D692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33722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697" name="Group 696">
              <a:extLst>
                <a:ext uri="{FF2B5EF4-FFF2-40B4-BE49-F238E27FC236}">
                  <a16:creationId xmlns:a16="http://schemas.microsoft.com/office/drawing/2014/main" id="{16B772F0-D99F-DA4B-AE26-E86F3B2CEA5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28712" y="1549824"/>
              <a:ext cx="274754" cy="274320"/>
              <a:chOff x="4933259" y="5062909"/>
              <a:chExt cx="549508" cy="54864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73" name="Rectangle 772">
                <a:extLst>
                  <a:ext uri="{FF2B5EF4-FFF2-40B4-BE49-F238E27FC236}">
                    <a16:creationId xmlns:a16="http://schemas.microsoft.com/office/drawing/2014/main" id="{8C6A231C-CD8A-E048-8A05-0BB02EC73D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06290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74" name="Rectangle 773">
                <a:extLst>
                  <a:ext uri="{FF2B5EF4-FFF2-40B4-BE49-F238E27FC236}">
                    <a16:creationId xmlns:a16="http://schemas.microsoft.com/office/drawing/2014/main" id="{12A9F49A-362B-E342-BDA6-BE5B07EE14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06290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75" name="Rectangle 774">
                <a:extLst>
                  <a:ext uri="{FF2B5EF4-FFF2-40B4-BE49-F238E27FC236}">
                    <a16:creationId xmlns:a16="http://schemas.microsoft.com/office/drawing/2014/main" id="{1D858D8F-834E-C14B-B86B-3BE54FEA73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33722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76" name="Rectangle 775">
                <a:extLst>
                  <a:ext uri="{FF2B5EF4-FFF2-40B4-BE49-F238E27FC236}">
                    <a16:creationId xmlns:a16="http://schemas.microsoft.com/office/drawing/2014/main" id="{B17F67A2-DFDC-FC45-93EE-9EF030ADA9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33722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698" name="Group 697">
              <a:extLst>
                <a:ext uri="{FF2B5EF4-FFF2-40B4-BE49-F238E27FC236}">
                  <a16:creationId xmlns:a16="http://schemas.microsoft.com/office/drawing/2014/main" id="{35FDD084-E90A-CF4E-A858-527A7F7F7F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85755" y="1549824"/>
              <a:ext cx="274754" cy="274320"/>
              <a:chOff x="4933259" y="5062909"/>
              <a:chExt cx="549508" cy="54864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69" name="Rectangle 768">
                <a:extLst>
                  <a:ext uri="{FF2B5EF4-FFF2-40B4-BE49-F238E27FC236}">
                    <a16:creationId xmlns:a16="http://schemas.microsoft.com/office/drawing/2014/main" id="{5602C478-4B6B-1D4C-8141-D57C17BF0F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06290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70" name="Rectangle 769">
                <a:extLst>
                  <a:ext uri="{FF2B5EF4-FFF2-40B4-BE49-F238E27FC236}">
                    <a16:creationId xmlns:a16="http://schemas.microsoft.com/office/drawing/2014/main" id="{B166F008-35BD-BF4D-87D4-2CC65CB8CF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06290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71" name="Rectangle 770">
                <a:extLst>
                  <a:ext uri="{FF2B5EF4-FFF2-40B4-BE49-F238E27FC236}">
                    <a16:creationId xmlns:a16="http://schemas.microsoft.com/office/drawing/2014/main" id="{7323756A-F75A-6A43-B50C-3EB85FB7A7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33722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72" name="Rectangle 771">
                <a:extLst>
                  <a:ext uri="{FF2B5EF4-FFF2-40B4-BE49-F238E27FC236}">
                    <a16:creationId xmlns:a16="http://schemas.microsoft.com/office/drawing/2014/main" id="{80910909-C585-F44F-AA82-3D7A51AC0E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33722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699" name="Group 698">
              <a:extLst>
                <a:ext uri="{FF2B5EF4-FFF2-40B4-BE49-F238E27FC236}">
                  <a16:creationId xmlns:a16="http://schemas.microsoft.com/office/drawing/2014/main" id="{71F2177C-9DBE-FD48-A52C-75C46EC2DF0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42798" y="1549824"/>
              <a:ext cx="274754" cy="274320"/>
              <a:chOff x="4933259" y="5062909"/>
              <a:chExt cx="549508" cy="548640"/>
            </a:xfrm>
          </p:grpSpPr>
          <p:sp>
            <p:nvSpPr>
              <p:cNvPr id="765" name="Rectangle 764">
                <a:extLst>
                  <a:ext uri="{FF2B5EF4-FFF2-40B4-BE49-F238E27FC236}">
                    <a16:creationId xmlns:a16="http://schemas.microsoft.com/office/drawing/2014/main" id="{F60347D7-3BB9-9F44-BC06-6A98DAA536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06290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66" name="Rectangle 765">
                <a:extLst>
                  <a:ext uri="{FF2B5EF4-FFF2-40B4-BE49-F238E27FC236}">
                    <a16:creationId xmlns:a16="http://schemas.microsoft.com/office/drawing/2014/main" id="{D1A8D11C-5D47-C944-A609-691C9FA8F1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06290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67" name="Rectangle 766">
                <a:extLst>
                  <a:ext uri="{FF2B5EF4-FFF2-40B4-BE49-F238E27FC236}">
                    <a16:creationId xmlns:a16="http://schemas.microsoft.com/office/drawing/2014/main" id="{0BD62D14-9722-034F-8A71-FD9C8A8B92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33722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68" name="Rectangle 767">
                <a:extLst>
                  <a:ext uri="{FF2B5EF4-FFF2-40B4-BE49-F238E27FC236}">
                    <a16:creationId xmlns:a16="http://schemas.microsoft.com/office/drawing/2014/main" id="{D7AFD46B-8957-EE43-9524-80FBC7245D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33722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700" name="Group 699">
              <a:extLst>
                <a:ext uri="{FF2B5EF4-FFF2-40B4-BE49-F238E27FC236}">
                  <a16:creationId xmlns:a16="http://schemas.microsoft.com/office/drawing/2014/main" id="{C09B4D9F-E245-C749-BC5A-E26CD3BC4A5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599842" y="1549824"/>
              <a:ext cx="274754" cy="274320"/>
              <a:chOff x="4933259" y="5062909"/>
              <a:chExt cx="549508" cy="548640"/>
            </a:xfrm>
          </p:grpSpPr>
          <p:sp>
            <p:nvSpPr>
              <p:cNvPr id="761" name="Rectangle 760">
                <a:extLst>
                  <a:ext uri="{FF2B5EF4-FFF2-40B4-BE49-F238E27FC236}">
                    <a16:creationId xmlns:a16="http://schemas.microsoft.com/office/drawing/2014/main" id="{8C23910E-FB35-324F-B931-BC6521CC2A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06290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62" name="Rectangle 761">
                <a:extLst>
                  <a:ext uri="{FF2B5EF4-FFF2-40B4-BE49-F238E27FC236}">
                    <a16:creationId xmlns:a16="http://schemas.microsoft.com/office/drawing/2014/main" id="{9BE2DE8C-0F83-2742-950F-0B25BDB303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06290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63" name="Rectangle 762">
                <a:extLst>
                  <a:ext uri="{FF2B5EF4-FFF2-40B4-BE49-F238E27FC236}">
                    <a16:creationId xmlns:a16="http://schemas.microsoft.com/office/drawing/2014/main" id="{99FF80CC-D2AD-2544-BDFA-29B5C904EA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33722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64" name="Rectangle 763">
                <a:extLst>
                  <a:ext uri="{FF2B5EF4-FFF2-40B4-BE49-F238E27FC236}">
                    <a16:creationId xmlns:a16="http://schemas.microsoft.com/office/drawing/2014/main" id="{BD07C88D-EDBC-9D43-801E-9ECAD06B8E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33722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701" name="Group 700">
              <a:extLst>
                <a:ext uri="{FF2B5EF4-FFF2-40B4-BE49-F238E27FC236}">
                  <a16:creationId xmlns:a16="http://schemas.microsoft.com/office/drawing/2014/main" id="{4DF1304B-E1B6-D244-B115-57703C7CE6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4626" y="1904750"/>
              <a:ext cx="274754" cy="274320"/>
              <a:chOff x="4933259" y="5062909"/>
              <a:chExt cx="549508" cy="54864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57" name="Rectangle 756">
                <a:extLst>
                  <a:ext uri="{FF2B5EF4-FFF2-40B4-BE49-F238E27FC236}">
                    <a16:creationId xmlns:a16="http://schemas.microsoft.com/office/drawing/2014/main" id="{70A8B220-10BE-CE4E-8615-2F5EF575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06290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58" name="Rectangle 757">
                <a:extLst>
                  <a:ext uri="{FF2B5EF4-FFF2-40B4-BE49-F238E27FC236}">
                    <a16:creationId xmlns:a16="http://schemas.microsoft.com/office/drawing/2014/main" id="{FBDBA7EE-0AE3-A343-A753-5ED2C2F954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06290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59" name="Rectangle 758">
                <a:extLst>
                  <a:ext uri="{FF2B5EF4-FFF2-40B4-BE49-F238E27FC236}">
                    <a16:creationId xmlns:a16="http://schemas.microsoft.com/office/drawing/2014/main" id="{B7E573CF-1E18-9E4E-9F9F-D788F09D59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33722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60" name="Rectangle 759">
                <a:extLst>
                  <a:ext uri="{FF2B5EF4-FFF2-40B4-BE49-F238E27FC236}">
                    <a16:creationId xmlns:a16="http://schemas.microsoft.com/office/drawing/2014/main" id="{71928765-25CC-F445-8C81-0FA8C0DBC4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33722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702" name="Group 701">
              <a:extLst>
                <a:ext uri="{FF2B5EF4-FFF2-40B4-BE49-F238E27FC236}">
                  <a16:creationId xmlns:a16="http://schemas.microsoft.com/office/drawing/2014/main" id="{4B2314AD-496B-0948-91BB-A99D7B7AD69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71669" y="1904750"/>
              <a:ext cx="274754" cy="274320"/>
              <a:chOff x="4933259" y="5062909"/>
              <a:chExt cx="549508" cy="548640"/>
            </a:xfrm>
          </p:grpSpPr>
          <p:sp>
            <p:nvSpPr>
              <p:cNvPr id="753" name="Rectangle 752">
                <a:extLst>
                  <a:ext uri="{FF2B5EF4-FFF2-40B4-BE49-F238E27FC236}">
                    <a16:creationId xmlns:a16="http://schemas.microsoft.com/office/drawing/2014/main" id="{CEDFDA7B-D2E4-B847-A33B-617A5D3635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06290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54" name="Rectangle 753">
                <a:extLst>
                  <a:ext uri="{FF2B5EF4-FFF2-40B4-BE49-F238E27FC236}">
                    <a16:creationId xmlns:a16="http://schemas.microsoft.com/office/drawing/2014/main" id="{DBA48642-AF46-FB47-97BE-54A9408508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06290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55" name="Rectangle 754">
                <a:extLst>
                  <a:ext uri="{FF2B5EF4-FFF2-40B4-BE49-F238E27FC236}">
                    <a16:creationId xmlns:a16="http://schemas.microsoft.com/office/drawing/2014/main" id="{22494D89-8CDD-3F43-B180-61DB8EB405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33722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56" name="Rectangle 755">
                <a:extLst>
                  <a:ext uri="{FF2B5EF4-FFF2-40B4-BE49-F238E27FC236}">
                    <a16:creationId xmlns:a16="http://schemas.microsoft.com/office/drawing/2014/main" id="{33098F32-6706-FC44-A66F-6446727D8A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33722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703" name="Group 702">
              <a:extLst>
                <a:ext uri="{FF2B5EF4-FFF2-40B4-BE49-F238E27FC236}">
                  <a16:creationId xmlns:a16="http://schemas.microsoft.com/office/drawing/2014/main" id="{2B3F6278-140D-944B-9180-C544FD28AD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28712" y="1904750"/>
              <a:ext cx="274754" cy="274320"/>
              <a:chOff x="4933259" y="5062909"/>
              <a:chExt cx="549508" cy="54864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49" name="Rectangle 748">
                <a:extLst>
                  <a:ext uri="{FF2B5EF4-FFF2-40B4-BE49-F238E27FC236}">
                    <a16:creationId xmlns:a16="http://schemas.microsoft.com/office/drawing/2014/main" id="{1105328D-39DB-104A-9A19-9D01E86CD5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06290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50" name="Rectangle 749">
                <a:extLst>
                  <a:ext uri="{FF2B5EF4-FFF2-40B4-BE49-F238E27FC236}">
                    <a16:creationId xmlns:a16="http://schemas.microsoft.com/office/drawing/2014/main" id="{A1089D87-BF72-7945-9913-C8D2B66B03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06290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51" name="Rectangle 750">
                <a:extLst>
                  <a:ext uri="{FF2B5EF4-FFF2-40B4-BE49-F238E27FC236}">
                    <a16:creationId xmlns:a16="http://schemas.microsoft.com/office/drawing/2014/main" id="{025DA097-CC3A-0346-BCF1-AC2D5B1E58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33722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52" name="Rectangle 751">
                <a:extLst>
                  <a:ext uri="{FF2B5EF4-FFF2-40B4-BE49-F238E27FC236}">
                    <a16:creationId xmlns:a16="http://schemas.microsoft.com/office/drawing/2014/main" id="{18FD0D05-FC84-2348-BFAA-5CD24CD275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33722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704" name="Group 703">
              <a:extLst>
                <a:ext uri="{FF2B5EF4-FFF2-40B4-BE49-F238E27FC236}">
                  <a16:creationId xmlns:a16="http://schemas.microsoft.com/office/drawing/2014/main" id="{D7856EAB-ACB8-E341-A0A2-F3AB7459C33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85755" y="1904750"/>
              <a:ext cx="274754" cy="274320"/>
              <a:chOff x="4933259" y="5062909"/>
              <a:chExt cx="549508" cy="548640"/>
            </a:xfrm>
          </p:grpSpPr>
          <p:sp>
            <p:nvSpPr>
              <p:cNvPr id="745" name="Rectangle 744">
                <a:extLst>
                  <a:ext uri="{FF2B5EF4-FFF2-40B4-BE49-F238E27FC236}">
                    <a16:creationId xmlns:a16="http://schemas.microsoft.com/office/drawing/2014/main" id="{1103A3B6-0345-AC44-9933-3EFCA0C4EB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06290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46" name="Rectangle 745">
                <a:extLst>
                  <a:ext uri="{FF2B5EF4-FFF2-40B4-BE49-F238E27FC236}">
                    <a16:creationId xmlns:a16="http://schemas.microsoft.com/office/drawing/2014/main" id="{64652FBC-35C6-AE43-8ACB-635870CF07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06290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47" name="Rectangle 746">
                <a:extLst>
                  <a:ext uri="{FF2B5EF4-FFF2-40B4-BE49-F238E27FC236}">
                    <a16:creationId xmlns:a16="http://schemas.microsoft.com/office/drawing/2014/main" id="{9662B45F-6DD8-3844-87B2-5A549661BE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33722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48" name="Rectangle 747">
                <a:extLst>
                  <a:ext uri="{FF2B5EF4-FFF2-40B4-BE49-F238E27FC236}">
                    <a16:creationId xmlns:a16="http://schemas.microsoft.com/office/drawing/2014/main" id="{5F085EBA-088A-0443-B616-B149205782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33722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705" name="Group 704">
              <a:extLst>
                <a:ext uri="{FF2B5EF4-FFF2-40B4-BE49-F238E27FC236}">
                  <a16:creationId xmlns:a16="http://schemas.microsoft.com/office/drawing/2014/main" id="{95569C26-F123-0947-8346-6C78AA71CB0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42798" y="1904750"/>
              <a:ext cx="274754" cy="274320"/>
              <a:chOff x="4933259" y="5062909"/>
              <a:chExt cx="549508" cy="54864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41" name="Rectangle 740">
                <a:extLst>
                  <a:ext uri="{FF2B5EF4-FFF2-40B4-BE49-F238E27FC236}">
                    <a16:creationId xmlns:a16="http://schemas.microsoft.com/office/drawing/2014/main" id="{63427E83-D986-0B41-9BF1-FB4A80D605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06290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42" name="Rectangle 741">
                <a:extLst>
                  <a:ext uri="{FF2B5EF4-FFF2-40B4-BE49-F238E27FC236}">
                    <a16:creationId xmlns:a16="http://schemas.microsoft.com/office/drawing/2014/main" id="{739E8DE1-EE8F-E248-807F-0B2B3D87E0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06290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43" name="Rectangle 742">
                <a:extLst>
                  <a:ext uri="{FF2B5EF4-FFF2-40B4-BE49-F238E27FC236}">
                    <a16:creationId xmlns:a16="http://schemas.microsoft.com/office/drawing/2014/main" id="{7A5A2DCB-81DB-D04D-B7C6-748CAF4654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33722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44" name="Rectangle 743">
                <a:extLst>
                  <a:ext uri="{FF2B5EF4-FFF2-40B4-BE49-F238E27FC236}">
                    <a16:creationId xmlns:a16="http://schemas.microsoft.com/office/drawing/2014/main" id="{3DE26E5B-5DB5-4F45-A50F-C7FEFB3387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33722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706" name="Group 705">
              <a:extLst>
                <a:ext uri="{FF2B5EF4-FFF2-40B4-BE49-F238E27FC236}">
                  <a16:creationId xmlns:a16="http://schemas.microsoft.com/office/drawing/2014/main" id="{7C3BCA21-AD1C-CE45-8761-9469D17FC7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599842" y="1904750"/>
              <a:ext cx="274754" cy="274320"/>
              <a:chOff x="4933259" y="5062909"/>
              <a:chExt cx="549508" cy="548640"/>
            </a:xfrm>
          </p:grpSpPr>
          <p:sp>
            <p:nvSpPr>
              <p:cNvPr id="737" name="Rectangle 736">
                <a:extLst>
                  <a:ext uri="{FF2B5EF4-FFF2-40B4-BE49-F238E27FC236}">
                    <a16:creationId xmlns:a16="http://schemas.microsoft.com/office/drawing/2014/main" id="{BFA7EB92-E3BF-DD42-B44A-637ABC124B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06290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38" name="Rectangle 737">
                <a:extLst>
                  <a:ext uri="{FF2B5EF4-FFF2-40B4-BE49-F238E27FC236}">
                    <a16:creationId xmlns:a16="http://schemas.microsoft.com/office/drawing/2014/main" id="{4FA8E526-82E1-CC4D-98AC-AF6B988641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06290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39" name="Rectangle 738">
                <a:extLst>
                  <a:ext uri="{FF2B5EF4-FFF2-40B4-BE49-F238E27FC236}">
                    <a16:creationId xmlns:a16="http://schemas.microsoft.com/office/drawing/2014/main" id="{3A264D85-6BC9-3A49-8021-4BE01DF2FB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33722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40" name="Rectangle 739">
                <a:extLst>
                  <a:ext uri="{FF2B5EF4-FFF2-40B4-BE49-F238E27FC236}">
                    <a16:creationId xmlns:a16="http://schemas.microsoft.com/office/drawing/2014/main" id="{7C9975CD-C3A5-DA44-925E-6C055E4789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33722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707" name="Group 706">
              <a:extLst>
                <a:ext uri="{FF2B5EF4-FFF2-40B4-BE49-F238E27FC236}">
                  <a16:creationId xmlns:a16="http://schemas.microsoft.com/office/drawing/2014/main" id="{7C3C06F3-FB3F-4542-BC22-DE47880042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4626" y="2259678"/>
              <a:ext cx="274754" cy="274320"/>
              <a:chOff x="4933259" y="5062909"/>
              <a:chExt cx="549508" cy="54864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33" name="Rectangle 732">
                <a:extLst>
                  <a:ext uri="{FF2B5EF4-FFF2-40B4-BE49-F238E27FC236}">
                    <a16:creationId xmlns:a16="http://schemas.microsoft.com/office/drawing/2014/main" id="{251AE361-7F71-B64A-A152-FF497A2F51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06290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34" name="Rectangle 733">
                <a:extLst>
                  <a:ext uri="{FF2B5EF4-FFF2-40B4-BE49-F238E27FC236}">
                    <a16:creationId xmlns:a16="http://schemas.microsoft.com/office/drawing/2014/main" id="{2658A256-C279-6D47-8CA4-327722436A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06290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35" name="Rectangle 734">
                <a:extLst>
                  <a:ext uri="{FF2B5EF4-FFF2-40B4-BE49-F238E27FC236}">
                    <a16:creationId xmlns:a16="http://schemas.microsoft.com/office/drawing/2014/main" id="{511F81CF-9668-FE46-A4A5-AEAC5CC3EE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33722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36" name="Rectangle 735">
                <a:extLst>
                  <a:ext uri="{FF2B5EF4-FFF2-40B4-BE49-F238E27FC236}">
                    <a16:creationId xmlns:a16="http://schemas.microsoft.com/office/drawing/2014/main" id="{5570FC77-0CF1-6A41-84E3-B34A5FAD81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33722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708" name="Group 707">
              <a:extLst>
                <a:ext uri="{FF2B5EF4-FFF2-40B4-BE49-F238E27FC236}">
                  <a16:creationId xmlns:a16="http://schemas.microsoft.com/office/drawing/2014/main" id="{235AC275-F7A5-DA41-8FEB-65593A8E19B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71669" y="2259678"/>
              <a:ext cx="274754" cy="274320"/>
              <a:chOff x="4933259" y="5062909"/>
              <a:chExt cx="549508" cy="548640"/>
            </a:xfrm>
          </p:grpSpPr>
          <p:sp>
            <p:nvSpPr>
              <p:cNvPr id="729" name="Rectangle 728">
                <a:extLst>
                  <a:ext uri="{FF2B5EF4-FFF2-40B4-BE49-F238E27FC236}">
                    <a16:creationId xmlns:a16="http://schemas.microsoft.com/office/drawing/2014/main" id="{40C113F5-C8B0-3540-B01F-CA5BB15FBA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06290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30" name="Rectangle 729">
                <a:extLst>
                  <a:ext uri="{FF2B5EF4-FFF2-40B4-BE49-F238E27FC236}">
                    <a16:creationId xmlns:a16="http://schemas.microsoft.com/office/drawing/2014/main" id="{04474AEC-FCA8-C543-858C-9FA077620D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06290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31" name="Rectangle 730">
                <a:extLst>
                  <a:ext uri="{FF2B5EF4-FFF2-40B4-BE49-F238E27FC236}">
                    <a16:creationId xmlns:a16="http://schemas.microsoft.com/office/drawing/2014/main" id="{AAFD57AA-CAE3-2C44-BAD4-C61E4454D9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33722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32" name="Rectangle 731">
                <a:extLst>
                  <a:ext uri="{FF2B5EF4-FFF2-40B4-BE49-F238E27FC236}">
                    <a16:creationId xmlns:a16="http://schemas.microsoft.com/office/drawing/2014/main" id="{2E32DB32-F148-E042-97F4-BDA91ED5D9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33722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709" name="Group 708">
              <a:extLst>
                <a:ext uri="{FF2B5EF4-FFF2-40B4-BE49-F238E27FC236}">
                  <a16:creationId xmlns:a16="http://schemas.microsoft.com/office/drawing/2014/main" id="{49DE71F5-5C2B-A643-B295-F466F90A78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28712" y="2259678"/>
              <a:ext cx="274754" cy="274320"/>
              <a:chOff x="4933259" y="5062909"/>
              <a:chExt cx="549508" cy="548640"/>
            </a:xfrm>
          </p:grpSpPr>
          <p:sp>
            <p:nvSpPr>
              <p:cNvPr id="725" name="Rectangle 724">
                <a:extLst>
                  <a:ext uri="{FF2B5EF4-FFF2-40B4-BE49-F238E27FC236}">
                    <a16:creationId xmlns:a16="http://schemas.microsoft.com/office/drawing/2014/main" id="{A3861F0A-4041-DF49-8DDE-8E26D9E3FA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06290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26" name="Rectangle 725">
                <a:extLst>
                  <a:ext uri="{FF2B5EF4-FFF2-40B4-BE49-F238E27FC236}">
                    <a16:creationId xmlns:a16="http://schemas.microsoft.com/office/drawing/2014/main" id="{B21B94E2-CFF9-5842-B7A2-102477D621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06290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8986C92B-D7B0-2243-95A8-C559D8A59E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33722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28" name="Rectangle 727">
                <a:extLst>
                  <a:ext uri="{FF2B5EF4-FFF2-40B4-BE49-F238E27FC236}">
                    <a16:creationId xmlns:a16="http://schemas.microsoft.com/office/drawing/2014/main" id="{C5155815-479C-FB4F-9A55-12AA36FD2C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33722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710" name="Group 709">
              <a:extLst>
                <a:ext uri="{FF2B5EF4-FFF2-40B4-BE49-F238E27FC236}">
                  <a16:creationId xmlns:a16="http://schemas.microsoft.com/office/drawing/2014/main" id="{BEF80FA7-2EA3-3A4E-A892-4E5F43D3B5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85755" y="2259678"/>
              <a:ext cx="274754" cy="274320"/>
              <a:chOff x="4933259" y="5062909"/>
              <a:chExt cx="549508" cy="548640"/>
            </a:xfrm>
          </p:grpSpPr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60C74F48-4E16-944A-A95B-F118F07697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06290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D8EAC668-580A-6146-B690-12E2CDB392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06290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23" name="Rectangle 722">
                <a:extLst>
                  <a:ext uri="{FF2B5EF4-FFF2-40B4-BE49-F238E27FC236}">
                    <a16:creationId xmlns:a16="http://schemas.microsoft.com/office/drawing/2014/main" id="{C3D0111F-4F53-C447-9E45-EE99DCB7E4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33722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24" name="Rectangle 723">
                <a:extLst>
                  <a:ext uri="{FF2B5EF4-FFF2-40B4-BE49-F238E27FC236}">
                    <a16:creationId xmlns:a16="http://schemas.microsoft.com/office/drawing/2014/main" id="{E13BC5FD-6C06-C54A-B97F-8DF3E9EDF7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337229"/>
                <a:ext cx="274754" cy="2743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711" name="Group 710">
              <a:extLst>
                <a:ext uri="{FF2B5EF4-FFF2-40B4-BE49-F238E27FC236}">
                  <a16:creationId xmlns:a16="http://schemas.microsoft.com/office/drawing/2014/main" id="{1D32B51F-FA60-784F-B005-EB0BC5153E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42798" y="2259678"/>
              <a:ext cx="274754" cy="274320"/>
              <a:chOff x="4933259" y="5062909"/>
              <a:chExt cx="549508" cy="54864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17" name="Rectangle 716">
                <a:extLst>
                  <a:ext uri="{FF2B5EF4-FFF2-40B4-BE49-F238E27FC236}">
                    <a16:creationId xmlns:a16="http://schemas.microsoft.com/office/drawing/2014/main" id="{5C165501-4F60-0840-A76E-34D017D385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06290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18" name="Rectangle 717">
                <a:extLst>
                  <a:ext uri="{FF2B5EF4-FFF2-40B4-BE49-F238E27FC236}">
                    <a16:creationId xmlns:a16="http://schemas.microsoft.com/office/drawing/2014/main" id="{CF536FAC-9475-EB45-95C4-A1FD7BE5D9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06290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19" name="Rectangle 718">
                <a:extLst>
                  <a:ext uri="{FF2B5EF4-FFF2-40B4-BE49-F238E27FC236}">
                    <a16:creationId xmlns:a16="http://schemas.microsoft.com/office/drawing/2014/main" id="{1F733BCD-CD7C-9C45-850A-5CAACEE4D2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33722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F74B9E44-BBEE-8643-9519-BC3F84D804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33722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712" name="Group 711">
              <a:extLst>
                <a:ext uri="{FF2B5EF4-FFF2-40B4-BE49-F238E27FC236}">
                  <a16:creationId xmlns:a16="http://schemas.microsoft.com/office/drawing/2014/main" id="{8FBBE0BE-E136-AF4B-86A8-FF4C3071BBB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599842" y="2259678"/>
              <a:ext cx="274754" cy="274320"/>
              <a:chOff x="4933259" y="5062909"/>
              <a:chExt cx="549508" cy="54864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13" name="Rectangle 712">
                <a:extLst>
                  <a:ext uri="{FF2B5EF4-FFF2-40B4-BE49-F238E27FC236}">
                    <a16:creationId xmlns:a16="http://schemas.microsoft.com/office/drawing/2014/main" id="{A8C26B0B-4E9E-CB45-A38D-BD3B4D8ABB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06290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14" name="Rectangle 713">
                <a:extLst>
                  <a:ext uri="{FF2B5EF4-FFF2-40B4-BE49-F238E27FC236}">
                    <a16:creationId xmlns:a16="http://schemas.microsoft.com/office/drawing/2014/main" id="{D7635817-D850-B54A-AB3E-14CBADC356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06290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15" name="Rectangle 714">
                <a:extLst>
                  <a:ext uri="{FF2B5EF4-FFF2-40B4-BE49-F238E27FC236}">
                    <a16:creationId xmlns:a16="http://schemas.microsoft.com/office/drawing/2014/main" id="{FEC59F8B-9F23-A84F-BB37-8D67F8190B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259" y="533722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16" name="Rectangle 715">
                <a:extLst>
                  <a:ext uri="{FF2B5EF4-FFF2-40B4-BE49-F238E27FC236}">
                    <a16:creationId xmlns:a16="http://schemas.microsoft.com/office/drawing/2014/main" id="{FAE8ABB2-4C70-0C4B-8963-ADA498480F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8013" y="5337229"/>
                <a:ext cx="274754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sp>
        <p:nvSpPr>
          <p:cNvPr id="857" name="Rectangle 856">
            <a:extLst>
              <a:ext uri="{FF2B5EF4-FFF2-40B4-BE49-F238E27FC236}">
                <a16:creationId xmlns:a16="http://schemas.microsoft.com/office/drawing/2014/main" id="{5AA192AD-8203-C243-A3C9-D945D3ABCE41}"/>
              </a:ext>
            </a:extLst>
          </p:cNvPr>
          <p:cNvSpPr/>
          <p:nvPr/>
        </p:nvSpPr>
        <p:spPr>
          <a:xfrm rot="5400000">
            <a:off x="5544232" y="2396435"/>
            <a:ext cx="389823" cy="2141496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Placement Scheme</a:t>
            </a:r>
          </a:p>
        </p:txBody>
      </p:sp>
      <p:sp>
        <p:nvSpPr>
          <p:cNvPr id="858" name="Right Arrow 857">
            <a:extLst>
              <a:ext uri="{FF2B5EF4-FFF2-40B4-BE49-F238E27FC236}">
                <a16:creationId xmlns:a16="http://schemas.microsoft.com/office/drawing/2014/main" id="{153E0269-6F6B-8648-9164-6886E0D05BC5}"/>
              </a:ext>
            </a:extLst>
          </p:cNvPr>
          <p:cNvSpPr/>
          <p:nvPr/>
        </p:nvSpPr>
        <p:spPr>
          <a:xfrm rot="5400000">
            <a:off x="5564301" y="2986119"/>
            <a:ext cx="349683" cy="21140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A688814-DF1C-B743-B230-98F81CEEA2A3}"/>
              </a:ext>
            </a:extLst>
          </p:cNvPr>
          <p:cNvGrpSpPr/>
          <p:nvPr/>
        </p:nvGrpSpPr>
        <p:grpSpPr>
          <a:xfrm>
            <a:off x="4681501" y="1341236"/>
            <a:ext cx="2149221" cy="827702"/>
            <a:chOff x="4681501" y="1341236"/>
            <a:chExt cx="2149221" cy="827702"/>
          </a:xfrm>
        </p:grpSpPr>
        <p:sp>
          <p:nvSpPr>
            <p:cNvPr id="651" name="TextBox 650">
              <a:extLst>
                <a:ext uri="{FF2B5EF4-FFF2-40B4-BE49-F238E27FC236}">
                  <a16:creationId xmlns:a16="http://schemas.microsoft.com/office/drawing/2014/main" id="{138152FF-95C6-1242-9366-051D8452E230}"/>
                </a:ext>
              </a:extLst>
            </p:cNvPr>
            <p:cNvSpPr txBox="1"/>
            <p:nvPr/>
          </p:nvSpPr>
          <p:spPr>
            <a:xfrm>
              <a:off x="5126841" y="1341236"/>
              <a:ext cx="11327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 Job Queue</a:t>
              </a:r>
            </a:p>
          </p:txBody>
        </p:sp>
        <p:grpSp>
          <p:nvGrpSpPr>
            <p:cNvPr id="859" name="Group 858">
              <a:extLst>
                <a:ext uri="{FF2B5EF4-FFF2-40B4-BE49-F238E27FC236}">
                  <a16:creationId xmlns:a16="http://schemas.microsoft.com/office/drawing/2014/main" id="{ABBDD5DF-72CF-194B-B7AB-566F537123D5}"/>
                </a:ext>
              </a:extLst>
            </p:cNvPr>
            <p:cNvGrpSpPr/>
            <p:nvPr/>
          </p:nvGrpSpPr>
          <p:grpSpPr>
            <a:xfrm>
              <a:off x="4681501" y="1679790"/>
              <a:ext cx="2149221" cy="489148"/>
              <a:chOff x="3963598" y="1537949"/>
              <a:chExt cx="2149221" cy="489148"/>
            </a:xfrm>
          </p:grpSpPr>
          <p:cxnSp>
            <p:nvCxnSpPr>
              <p:cNvPr id="860" name="Straight Connector 859">
                <a:extLst>
                  <a:ext uri="{FF2B5EF4-FFF2-40B4-BE49-F238E27FC236}">
                    <a16:creationId xmlns:a16="http://schemas.microsoft.com/office/drawing/2014/main" id="{B8AD7EE4-BD92-FF49-B596-0337EA546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3598" y="1546550"/>
                <a:ext cx="21396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1" name="Straight Connector 860">
                <a:extLst>
                  <a:ext uri="{FF2B5EF4-FFF2-40B4-BE49-F238E27FC236}">
                    <a16:creationId xmlns:a16="http://schemas.microsoft.com/office/drawing/2014/main" id="{306FD8EA-1BF0-B545-9834-F12C5F22B2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3123" y="2027097"/>
                <a:ext cx="21396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2" name="Straight Connector 861">
                <a:extLst>
                  <a:ext uri="{FF2B5EF4-FFF2-40B4-BE49-F238E27FC236}">
                    <a16:creationId xmlns:a16="http://schemas.microsoft.com/office/drawing/2014/main" id="{774FC8BB-D63B-E44A-A875-84355A2F2D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3294" y="1537949"/>
                <a:ext cx="0" cy="4846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63" name="Right Arrow 862">
            <a:extLst>
              <a:ext uri="{FF2B5EF4-FFF2-40B4-BE49-F238E27FC236}">
                <a16:creationId xmlns:a16="http://schemas.microsoft.com/office/drawing/2014/main" id="{49AF8B92-F0AF-A840-A7D6-D0895D2A2AA3}"/>
              </a:ext>
            </a:extLst>
          </p:cNvPr>
          <p:cNvSpPr/>
          <p:nvPr/>
        </p:nvSpPr>
        <p:spPr>
          <a:xfrm rot="5400000">
            <a:off x="5564300" y="2242991"/>
            <a:ext cx="349683" cy="21140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864" name="Picture 863">
            <a:extLst>
              <a:ext uri="{FF2B5EF4-FFF2-40B4-BE49-F238E27FC236}">
                <a16:creationId xmlns:a16="http://schemas.microsoft.com/office/drawing/2014/main" id="{CFDCAB62-AB7F-A142-A4AF-B489A57ACE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1281" y="1621615"/>
            <a:ext cx="626915" cy="626915"/>
          </a:xfrm>
          <a:prstGeom prst="rect">
            <a:avLst/>
          </a:prstGeom>
        </p:spPr>
      </p:pic>
      <p:sp>
        <p:nvSpPr>
          <p:cNvPr id="865" name="Oval 864">
            <a:extLst>
              <a:ext uri="{FF2B5EF4-FFF2-40B4-BE49-F238E27FC236}">
                <a16:creationId xmlns:a16="http://schemas.microsoft.com/office/drawing/2014/main" id="{6AF889FB-8463-7140-A239-740DEA1FDFF6}"/>
              </a:ext>
            </a:extLst>
          </p:cNvPr>
          <p:cNvSpPr/>
          <p:nvPr/>
        </p:nvSpPr>
        <p:spPr>
          <a:xfrm>
            <a:off x="5623714" y="2594627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1</a:t>
            </a:r>
          </a:p>
        </p:txBody>
      </p:sp>
      <p:sp>
        <p:nvSpPr>
          <p:cNvPr id="866" name="Rectangle 865">
            <a:extLst>
              <a:ext uri="{FF2B5EF4-FFF2-40B4-BE49-F238E27FC236}">
                <a16:creationId xmlns:a16="http://schemas.microsoft.com/office/drawing/2014/main" id="{8DF423D1-AFB7-6246-9C23-903B9D6BD995}"/>
              </a:ext>
            </a:extLst>
          </p:cNvPr>
          <p:cNvSpPr>
            <a:spLocks noChangeAspect="1"/>
          </p:cNvSpPr>
          <p:nvPr/>
        </p:nvSpPr>
        <p:spPr>
          <a:xfrm>
            <a:off x="5064043" y="4892894"/>
            <a:ext cx="137377" cy="137160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67" name="Oval 866">
            <a:extLst>
              <a:ext uri="{FF2B5EF4-FFF2-40B4-BE49-F238E27FC236}">
                <a16:creationId xmlns:a16="http://schemas.microsoft.com/office/drawing/2014/main" id="{2B846F24-0ACB-714F-9150-9A5F4630C9D9}"/>
              </a:ext>
            </a:extLst>
          </p:cNvPr>
          <p:cNvSpPr/>
          <p:nvPr/>
        </p:nvSpPr>
        <p:spPr>
          <a:xfrm>
            <a:off x="5602898" y="3328028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1</a:t>
            </a:r>
          </a:p>
        </p:txBody>
      </p:sp>
      <p:sp>
        <p:nvSpPr>
          <p:cNvPr id="868" name="Rectangle 867">
            <a:extLst>
              <a:ext uri="{FF2B5EF4-FFF2-40B4-BE49-F238E27FC236}">
                <a16:creationId xmlns:a16="http://schemas.microsoft.com/office/drawing/2014/main" id="{413D30CF-562F-8741-A47D-3A147619721A}"/>
              </a:ext>
            </a:extLst>
          </p:cNvPr>
          <p:cNvSpPr>
            <a:spLocks noChangeAspect="1"/>
          </p:cNvSpPr>
          <p:nvPr/>
        </p:nvSpPr>
        <p:spPr>
          <a:xfrm>
            <a:off x="5068735" y="4896620"/>
            <a:ext cx="137377" cy="13716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69" name="TextBox 868">
            <a:extLst>
              <a:ext uri="{FF2B5EF4-FFF2-40B4-BE49-F238E27FC236}">
                <a16:creationId xmlns:a16="http://schemas.microsoft.com/office/drawing/2014/main" id="{8ADD401B-8627-414A-ADE4-CC444243C483}"/>
              </a:ext>
            </a:extLst>
          </p:cNvPr>
          <p:cNvSpPr txBox="1"/>
          <p:nvPr/>
        </p:nvSpPr>
        <p:spPr>
          <a:xfrm>
            <a:off x="8835799" y="1323437"/>
            <a:ext cx="3357894" cy="5144038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noAutofit/>
          </a:bodyPr>
          <a:lstStyle/>
          <a:p>
            <a:pPr algn="ctr"/>
            <a:endParaRPr lang="en-US" sz="24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870" name="TextBox 869">
            <a:extLst>
              <a:ext uri="{FF2B5EF4-FFF2-40B4-BE49-F238E27FC236}">
                <a16:creationId xmlns:a16="http://schemas.microsoft.com/office/drawing/2014/main" id="{9734B224-AC59-1049-A92C-3CA16809FAEA}"/>
              </a:ext>
            </a:extLst>
          </p:cNvPr>
          <p:cNvSpPr txBox="1"/>
          <p:nvPr/>
        </p:nvSpPr>
        <p:spPr>
          <a:xfrm>
            <a:off x="8652919" y="1645846"/>
            <a:ext cx="3539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i="1" dirty="0">
                <a:solidFill>
                  <a:schemeClr val="accent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Design Objectives</a:t>
            </a:r>
            <a:endParaRPr lang="en-US" sz="3200" i="1" dirty="0">
              <a:solidFill>
                <a:srgbClr val="FFFFFF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871" name="TextBox 870">
            <a:extLst>
              <a:ext uri="{FF2B5EF4-FFF2-40B4-BE49-F238E27FC236}">
                <a16:creationId xmlns:a16="http://schemas.microsoft.com/office/drawing/2014/main" id="{357357E2-85CA-6D4E-800F-614B7B517FFE}"/>
              </a:ext>
            </a:extLst>
          </p:cNvPr>
          <p:cNvSpPr txBox="1"/>
          <p:nvPr/>
        </p:nvSpPr>
        <p:spPr>
          <a:xfrm>
            <a:off x="8991744" y="2555279"/>
            <a:ext cx="320025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i="1" dirty="0">
                <a:solidFill>
                  <a:schemeClr val="accent2"/>
                </a:solidFill>
                <a:latin typeface="Gill Sans Light"/>
                <a:cs typeface="Gill Sans Light"/>
              </a:rPr>
              <a:t>Minimize</a:t>
            </a:r>
            <a:r>
              <a:rPr lang="en-US" altLang="zh-CN" sz="3400" i="1" dirty="0">
                <a:solidFill>
                  <a:srgbClr val="FFFFFF"/>
                </a:solidFill>
                <a:latin typeface="Gill Sans Light"/>
                <a:cs typeface="Gill Sans Light"/>
              </a:rPr>
              <a:t> </a:t>
            </a:r>
          </a:p>
          <a:p>
            <a:r>
              <a:rPr lang="en-US" altLang="zh-CN" sz="2400" i="1" dirty="0">
                <a:solidFill>
                  <a:srgbClr val="FFFFFF"/>
                </a:solidFill>
                <a:latin typeface="Gill Sans Light"/>
                <a:cs typeface="Gill Sans Light"/>
              </a:rPr>
              <a:t>Cluster-Wide Average </a:t>
            </a:r>
          </a:p>
          <a:p>
            <a:r>
              <a:rPr lang="en-US" altLang="zh-CN" sz="2400" i="1" dirty="0">
                <a:solidFill>
                  <a:srgbClr val="FFFFFF"/>
                </a:solidFill>
                <a:latin typeface="Gill Sans Light"/>
                <a:cs typeface="Gill Sans Light"/>
              </a:rPr>
              <a:t>Job Completion Time </a:t>
            </a:r>
            <a:r>
              <a:rPr lang="en-US" altLang="zh-CN" sz="2400" dirty="0">
                <a:solidFill>
                  <a:srgbClr val="FFFFFF"/>
                </a:solidFill>
                <a:latin typeface="Gill Sans Light"/>
                <a:cs typeface="Gill Sans Light"/>
              </a:rPr>
              <a:t>(</a:t>
            </a:r>
            <a:r>
              <a:rPr lang="en-US" altLang="zh-CN" sz="2400" i="1" dirty="0">
                <a:solidFill>
                  <a:srgbClr val="FFFFFF"/>
                </a:solidFill>
                <a:latin typeface="Gill Sans Light"/>
                <a:cs typeface="Gill Sans Light"/>
              </a:rPr>
              <a:t>JCT</a:t>
            </a:r>
            <a:r>
              <a:rPr lang="en-US" altLang="zh-CN" sz="2400" dirty="0">
                <a:solidFill>
                  <a:srgbClr val="FFFFFF"/>
                </a:solidFill>
                <a:latin typeface="Gill Sans Light"/>
                <a:cs typeface="Gill Sans Light"/>
              </a:rPr>
              <a:t>)</a:t>
            </a:r>
            <a:endParaRPr lang="en-US" sz="24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872" name="TextBox 871">
            <a:extLst>
              <a:ext uri="{FF2B5EF4-FFF2-40B4-BE49-F238E27FC236}">
                <a16:creationId xmlns:a16="http://schemas.microsoft.com/office/drawing/2014/main" id="{43337EF6-1715-FA44-83C1-DB34F6BC6F47}"/>
              </a:ext>
            </a:extLst>
          </p:cNvPr>
          <p:cNvSpPr txBox="1"/>
          <p:nvPr/>
        </p:nvSpPr>
        <p:spPr>
          <a:xfrm>
            <a:off x="8991744" y="4348822"/>
            <a:ext cx="353908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i="1" dirty="0">
                <a:solidFill>
                  <a:schemeClr val="accent2"/>
                </a:solidFill>
                <a:latin typeface="Gill Sans Light"/>
                <a:cs typeface="Gill Sans Light"/>
              </a:rPr>
              <a:t>Achieve</a:t>
            </a:r>
            <a:endParaRPr lang="en-US" altLang="zh-CN" sz="3400" i="1" dirty="0">
              <a:solidFill>
                <a:srgbClr val="FFFFFF"/>
              </a:solidFill>
              <a:latin typeface="Gill Sans Light"/>
              <a:cs typeface="Gill Sans Light"/>
            </a:endParaRPr>
          </a:p>
          <a:p>
            <a:r>
              <a:rPr lang="en-US" altLang="zh-CN" sz="2400" i="1" dirty="0">
                <a:solidFill>
                  <a:srgbClr val="FFFFFF"/>
                </a:solidFill>
                <a:latin typeface="Gill Sans Light"/>
                <a:cs typeface="Gill Sans Light"/>
              </a:rPr>
              <a:t>High</a:t>
            </a:r>
            <a:r>
              <a:rPr lang="zh-Hans" altLang="en-US" sz="2400" i="1" dirty="0">
                <a:solidFill>
                  <a:srgbClr val="FFFFFF"/>
                </a:solidFill>
                <a:latin typeface="Gill Sans Light"/>
                <a:cs typeface="Gill Sans Light"/>
              </a:rPr>
              <a:t> </a:t>
            </a:r>
            <a:r>
              <a:rPr lang="en-US" altLang="zh-CN" sz="2400" i="1" dirty="0">
                <a:solidFill>
                  <a:srgbClr val="FFFFFF"/>
                </a:solidFill>
                <a:latin typeface="Gill Sans Light"/>
                <a:cs typeface="Gill Sans Light"/>
              </a:rPr>
              <a:t>Resource (GPU) Utilization</a:t>
            </a:r>
            <a:endParaRPr lang="en-US" sz="2400" i="1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32018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C -0.00091 0.00023 -0.00156 0.00116 -0.00234 0.00139 C -0.00456 0.00208 -0.00664 0.00185 -0.00886 0.00232 C -0.00964 0.00255 -0.01094 0.00347 -0.01185 0.00417 C -0.01224 0.00486 -0.0125 0.00602 -0.01276 0.00671 C -0.01315 0.00741 -0.0138 0.00764 -0.01393 0.00857 C -0.01458 0.01019 -0.01458 0.01204 -0.01484 0.01389 L -0.0155 0.01644 L -0.01615 0.02176 C -0.01641 0.02269 -0.01654 0.02338 -0.01667 0.02408 C -0.01797 0.03565 -0.01706 0.02708 -0.01797 0.03681 C -0.0181 0.0382 -0.01823 0.03982 -0.01823 0.0412 C -0.01849 0.04236 -0.01862 0.04352 -0.01875 0.04468 C -0.01927 0.04931 -0.01927 0.05093 -0.01979 0.05602 C -0.01979 0.05741 -0.01992 0.05926 -0.02018 0.06065 C -0.02031 0.0625 -0.02044 0.06412 -0.02044 0.06597 C -0.0207 0.06806 -0.02083 0.07014 -0.02096 0.07199 C -0.02149 0.08195 -0.02123 0.08033 -0.02188 0.08982 C -0.02188 0.09167 -0.02214 0.09329 -0.02227 0.09491 C -0.0224 0.09722 -0.02253 0.09954 -0.02253 0.10208 C -0.02253 0.10463 -0.02253 0.11019 -0.02188 0.11343 C -0.02162 0.11435 -0.02136 0.11551 -0.02096 0.1162 C -0.02057 0.11667 -0.01979 0.11713 -0.01979 0.11759 " pathEditMode="fixed" rAng="0" ptsTypes="AAAAAAAAAAAAAAAAAAAAAAA">
                                      <p:cBhvr>
                                        <p:cTn id="50" dur="20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3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-0.00183 0.10625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59259E-6 L -0.04948 0.2213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4" y="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" grpId="0" animBg="1"/>
      <p:bldP spid="653" grpId="0" animBg="1"/>
      <p:bldP spid="654" grpId="0" animBg="1"/>
      <p:bldP spid="671" grpId="0" animBg="1"/>
      <p:bldP spid="671" grpId="1" animBg="1"/>
      <p:bldP spid="671" grpId="2" animBg="1"/>
      <p:bldP spid="672" grpId="0" animBg="1"/>
      <p:bldP spid="673" grpId="0" animBg="1"/>
      <p:bldP spid="674" grpId="0" animBg="1"/>
      <p:bldP spid="857" grpId="0" animBg="1"/>
      <p:bldP spid="858" grpId="0" animBg="1"/>
      <p:bldP spid="863" grpId="0" animBg="1"/>
      <p:bldP spid="865" grpId="0" animBg="1"/>
      <p:bldP spid="865" grpId="1" animBg="1"/>
      <p:bldP spid="865" grpId="2" animBg="1"/>
      <p:bldP spid="866" grpId="0" animBg="1"/>
      <p:bldP spid="866" grpId="1" animBg="1"/>
      <p:bldP spid="867" grpId="0" animBg="1"/>
      <p:bldP spid="867" grpId="1" animBg="1"/>
      <p:bldP spid="867" grpId="2" animBg="1"/>
      <p:bldP spid="868" grpId="0" animBg="1"/>
      <p:bldP spid="8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Chart 112">
            <a:extLst>
              <a:ext uri="{FF2B5EF4-FFF2-40B4-BE49-F238E27FC236}">
                <a16:creationId xmlns:a16="http://schemas.microsoft.com/office/drawing/2014/main" id="{A5ED66C5-811F-E64A-AAF1-EE72FAB12E0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575518" y="3910359"/>
          <a:ext cx="4959863" cy="2811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4" name="Chart 113">
            <a:extLst>
              <a:ext uri="{FF2B5EF4-FFF2-40B4-BE49-F238E27FC236}">
                <a16:creationId xmlns:a16="http://schemas.microsoft.com/office/drawing/2014/main" id="{31B14150-81C2-2044-A06E-E062801D814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674386" y="3738415"/>
          <a:ext cx="4860995" cy="2983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1" name="Title 1">
            <a:extLst>
              <a:ext uri="{FF2B5EF4-FFF2-40B4-BE49-F238E27FC236}">
                <a16:creationId xmlns:a16="http://schemas.microsoft.com/office/drawing/2014/main" id="{A35A4685-00BE-ED4E-9643-4ACA845D0CCF}"/>
              </a:ext>
            </a:extLst>
          </p:cNvPr>
          <p:cNvSpPr txBox="1">
            <a:spLocks/>
          </p:cNvSpPr>
          <p:nvPr/>
        </p:nvSpPr>
        <p:spPr>
          <a:xfrm>
            <a:off x="0" y="6452378"/>
            <a:ext cx="12192000" cy="4056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j-ea"/>
                <a:cs typeface="Gill Sans Light" panose="020B0302020104020203" pitchFamily="34" charset="-79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CEAB-E195-314E-B345-3C272F78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585B-CFCB-F440-9495-A55347CBA6EB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3695E8-C166-A043-BFF0-8AAB8D0D6529}"/>
              </a:ext>
            </a:extLst>
          </p:cNvPr>
          <p:cNvSpPr txBox="1"/>
          <p:nvPr/>
        </p:nvSpPr>
        <p:spPr>
          <a:xfrm>
            <a:off x="1408743" y="6516408"/>
            <a:ext cx="5170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[1]. Optimus: An Efficient Dynamic Resource Scheduler for Deep Learning Clusters</a:t>
            </a:r>
            <a:r>
              <a:rPr lang="en-US" altLang="zh-Hans" sz="1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,</a:t>
            </a:r>
            <a:r>
              <a:rPr lang="zh-Hans" altLang="en-US" sz="1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</a:t>
            </a:r>
            <a:r>
              <a:rPr lang="en-US" altLang="zh-Hans" sz="1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EuroSys’18</a:t>
            </a:r>
            <a:endParaRPr lang="en-US" sz="100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311EDE13-0DC4-F647-85E0-BA5B29C8DBB6}"/>
              </a:ext>
            </a:extLst>
          </p:cNvPr>
          <p:cNvSpPr/>
          <p:nvPr/>
        </p:nvSpPr>
        <p:spPr>
          <a:xfrm>
            <a:off x="1784871" y="4169849"/>
            <a:ext cx="3606963" cy="425693"/>
          </a:xfrm>
          <a:custGeom>
            <a:avLst/>
            <a:gdLst>
              <a:gd name="connsiteX0" fmla="*/ 0 w 4612257"/>
              <a:gd name="connsiteY0" fmla="*/ 0 h 603849"/>
              <a:gd name="connsiteX1" fmla="*/ 1052423 w 4612257"/>
              <a:gd name="connsiteY1" fmla="*/ 448573 h 603849"/>
              <a:gd name="connsiteX2" fmla="*/ 4612257 w 4612257"/>
              <a:gd name="connsiteY2" fmla="*/ 603849 h 603849"/>
              <a:gd name="connsiteX0" fmla="*/ 0 w 4612257"/>
              <a:gd name="connsiteY0" fmla="*/ 0 h 603849"/>
              <a:gd name="connsiteX1" fmla="*/ 954657 w 4612257"/>
              <a:gd name="connsiteY1" fmla="*/ 471577 h 603849"/>
              <a:gd name="connsiteX2" fmla="*/ 4612257 w 4612257"/>
              <a:gd name="connsiteY2" fmla="*/ 603849 h 60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2257" h="603849">
                <a:moveTo>
                  <a:pt x="0" y="0"/>
                </a:moveTo>
                <a:cubicBezTo>
                  <a:pt x="141857" y="173966"/>
                  <a:pt x="185948" y="370936"/>
                  <a:pt x="954657" y="471577"/>
                </a:cubicBezTo>
                <a:cubicBezTo>
                  <a:pt x="1723367" y="572219"/>
                  <a:pt x="3216695" y="576532"/>
                  <a:pt x="4612257" y="603849"/>
                </a:cubicBezTo>
              </a:path>
            </a:pathLst>
          </a:custGeom>
          <a:noFill/>
          <a:ln w="1905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3F67D2B-26B3-1F4D-979F-0EDC806DAD45}"/>
              </a:ext>
            </a:extLst>
          </p:cNvPr>
          <p:cNvSpPr/>
          <p:nvPr/>
        </p:nvSpPr>
        <p:spPr>
          <a:xfrm>
            <a:off x="1788719" y="4177678"/>
            <a:ext cx="3609465" cy="1305159"/>
          </a:xfrm>
          <a:custGeom>
            <a:avLst/>
            <a:gdLst>
              <a:gd name="connsiteX0" fmla="*/ 0 w 4595004"/>
              <a:gd name="connsiteY0" fmla="*/ 0 h 2127849"/>
              <a:gd name="connsiteX1" fmla="*/ 1127185 w 4595004"/>
              <a:gd name="connsiteY1" fmla="*/ 1506747 h 2127849"/>
              <a:gd name="connsiteX2" fmla="*/ 4595004 w 4595004"/>
              <a:gd name="connsiteY2" fmla="*/ 2127849 h 2127849"/>
              <a:gd name="connsiteX0" fmla="*/ 0 w 4595004"/>
              <a:gd name="connsiteY0" fmla="*/ 0 h 2127849"/>
              <a:gd name="connsiteX1" fmla="*/ 1150189 w 4595004"/>
              <a:gd name="connsiteY1" fmla="*/ 1570007 h 2127849"/>
              <a:gd name="connsiteX2" fmla="*/ 4595004 w 4595004"/>
              <a:gd name="connsiteY2" fmla="*/ 2127849 h 212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5004" h="2127849">
                <a:moveTo>
                  <a:pt x="0" y="0"/>
                </a:moveTo>
                <a:cubicBezTo>
                  <a:pt x="180675" y="576053"/>
                  <a:pt x="384355" y="1215366"/>
                  <a:pt x="1150189" y="1570007"/>
                </a:cubicBezTo>
                <a:cubicBezTo>
                  <a:pt x="1916023" y="1924648"/>
                  <a:pt x="3244011" y="1994618"/>
                  <a:pt x="4595004" y="2127849"/>
                </a:cubicBezTo>
              </a:path>
            </a:pathLst>
          </a:cu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FA515159-5292-AE41-BBE3-92903C782489}"/>
              </a:ext>
            </a:extLst>
          </p:cNvPr>
          <p:cNvSpPr/>
          <p:nvPr/>
        </p:nvSpPr>
        <p:spPr>
          <a:xfrm>
            <a:off x="1788719" y="4176769"/>
            <a:ext cx="3609465" cy="1538787"/>
          </a:xfrm>
          <a:custGeom>
            <a:avLst/>
            <a:gdLst>
              <a:gd name="connsiteX0" fmla="*/ 0 w 4600755"/>
              <a:gd name="connsiteY0" fmla="*/ 0 h 2421147"/>
              <a:gd name="connsiteX1" fmla="*/ 908649 w 4600755"/>
              <a:gd name="connsiteY1" fmla="*/ 1886309 h 2421147"/>
              <a:gd name="connsiteX2" fmla="*/ 4600755 w 4600755"/>
              <a:gd name="connsiteY2" fmla="*/ 2421147 h 2421147"/>
              <a:gd name="connsiteX0" fmla="*/ 0 w 4600755"/>
              <a:gd name="connsiteY0" fmla="*/ 0 h 2421147"/>
              <a:gd name="connsiteX1" fmla="*/ 914400 w 4600755"/>
              <a:gd name="connsiteY1" fmla="*/ 1966823 h 2421147"/>
              <a:gd name="connsiteX2" fmla="*/ 4600755 w 4600755"/>
              <a:gd name="connsiteY2" fmla="*/ 2421147 h 2421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0755" h="2421147">
                <a:moveTo>
                  <a:pt x="0" y="0"/>
                </a:moveTo>
                <a:cubicBezTo>
                  <a:pt x="70928" y="741392"/>
                  <a:pt x="147608" y="1563299"/>
                  <a:pt x="914400" y="1966823"/>
                </a:cubicBezTo>
                <a:cubicBezTo>
                  <a:pt x="1681192" y="2370347"/>
                  <a:pt x="3138098" y="2355490"/>
                  <a:pt x="4600755" y="2421147"/>
                </a:cubicBezTo>
              </a:path>
            </a:pathLst>
          </a:cu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3B35F8-5611-394E-A370-6EB4CA1A29DD}"/>
              </a:ext>
            </a:extLst>
          </p:cNvPr>
          <p:cNvSpPr txBox="1"/>
          <p:nvPr/>
        </p:nvSpPr>
        <p:spPr>
          <a:xfrm>
            <a:off x="2543933" y="4152876"/>
            <a:ext cx="603523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914400">
              <a:defRPr/>
            </a:pPr>
            <a:r>
              <a:rPr lang="zh-Hans" altLang="en-US" sz="1200" b="1" kern="0" dirty="0">
                <a:solidFill>
                  <a:srgbClr val="FF26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⎯</a:t>
            </a:r>
            <a:r>
              <a:rPr lang="zh-Hans" altLang="en-US" sz="1200" kern="0" dirty="0">
                <a:solidFill>
                  <a:srgbClr val="FF26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</a:t>
            </a:r>
            <a:r>
              <a:rPr lang="en-US" sz="1200" kern="0" dirty="0">
                <a:solidFill>
                  <a:srgbClr val="FF26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DSSM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238771-7A1C-2848-A2C5-D0BB0608B32E}"/>
              </a:ext>
            </a:extLst>
          </p:cNvPr>
          <p:cNvSpPr txBox="1"/>
          <p:nvPr/>
        </p:nvSpPr>
        <p:spPr>
          <a:xfrm>
            <a:off x="3166319" y="4152876"/>
            <a:ext cx="748338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914400">
              <a:defRPr/>
            </a:pPr>
            <a:r>
              <a:rPr lang="zh-Hans" altLang="en-US" sz="1200" b="1" kern="0" dirty="0">
                <a:solidFill>
                  <a:srgbClr val="92D05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⎯</a:t>
            </a:r>
            <a:r>
              <a:rPr lang="zh-Hans" altLang="en-US" sz="1200" kern="0" dirty="0">
                <a:solidFill>
                  <a:srgbClr val="92D05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</a:t>
            </a:r>
            <a:r>
              <a:rPr lang="en-US" sz="1200" kern="0" dirty="0" err="1">
                <a:solidFill>
                  <a:srgbClr val="92D05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ResNext</a:t>
            </a:r>
            <a:endParaRPr lang="en-US" sz="1200" kern="0" dirty="0">
              <a:solidFill>
                <a:srgbClr val="92D050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F0C59C-1B82-A541-A1F9-4A499AB2945C}"/>
              </a:ext>
            </a:extLst>
          </p:cNvPr>
          <p:cNvSpPr txBox="1"/>
          <p:nvPr/>
        </p:nvSpPr>
        <p:spPr>
          <a:xfrm>
            <a:off x="3983135" y="4152876"/>
            <a:ext cx="748338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914400">
              <a:defRPr/>
            </a:pPr>
            <a:r>
              <a:rPr lang="zh-Hans" altLang="en-US" sz="1200" b="1" kern="0" dirty="0">
                <a:solidFill>
                  <a:schemeClr val="accent5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⎯</a:t>
            </a:r>
            <a:r>
              <a:rPr lang="zh-Hans" altLang="en-US" sz="1200" kern="0" dirty="0">
                <a:solidFill>
                  <a:schemeClr val="accent5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</a:t>
            </a:r>
            <a:r>
              <a:rPr lang="en-US" sz="1200" kern="0" dirty="0">
                <a:solidFill>
                  <a:schemeClr val="accent5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Seq2Seq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4F491F4-6E21-3744-B48C-FF1F4F79DBB7}"/>
              </a:ext>
            </a:extLst>
          </p:cNvPr>
          <p:cNvGrpSpPr/>
          <p:nvPr/>
        </p:nvGrpSpPr>
        <p:grpSpPr>
          <a:xfrm>
            <a:off x="1160188" y="3984814"/>
            <a:ext cx="4607649" cy="2194132"/>
            <a:chOff x="1236685" y="3522965"/>
            <a:chExt cx="4607649" cy="21941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3BC49AB-F476-1F42-AC22-3931E1B3633C}"/>
                </a:ext>
              </a:extLst>
            </p:cNvPr>
            <p:cNvSpPr txBox="1"/>
            <p:nvPr/>
          </p:nvSpPr>
          <p:spPr>
            <a:xfrm>
              <a:off x="3285572" y="5470876"/>
              <a:ext cx="808692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defTabSz="914400"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Progress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EE62658-064C-6048-A879-5C81F170C99D}"/>
                </a:ext>
              </a:extLst>
            </p:cNvPr>
            <p:cNvCxnSpPr>
              <a:cxnSpLocks/>
            </p:cNvCxnSpPr>
            <p:nvPr/>
          </p:nvCxnSpPr>
          <p:spPr>
            <a:xfrm>
              <a:off x="1837507" y="5459529"/>
              <a:ext cx="4006827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EE92B65-00B7-DB48-82EC-3127153C0E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0272" y="3522965"/>
              <a:ext cx="0" cy="194791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1460577-FB77-6242-8FB1-D8D6CD970CA2}"/>
                </a:ext>
              </a:extLst>
            </p:cNvPr>
            <p:cNvCxnSpPr/>
            <p:nvPr/>
          </p:nvCxnSpPr>
          <p:spPr>
            <a:xfrm>
              <a:off x="1765753" y="5459529"/>
              <a:ext cx="6517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1362E48-72C3-754F-96D0-8E6EEA237400}"/>
                </a:ext>
              </a:extLst>
            </p:cNvPr>
            <p:cNvCxnSpPr/>
            <p:nvPr/>
          </p:nvCxnSpPr>
          <p:spPr>
            <a:xfrm>
              <a:off x="1761942" y="4554205"/>
              <a:ext cx="6517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C891BE1-6B44-B94E-9319-C2C40B9E424C}"/>
                </a:ext>
              </a:extLst>
            </p:cNvPr>
            <p:cNvCxnSpPr/>
            <p:nvPr/>
          </p:nvCxnSpPr>
          <p:spPr>
            <a:xfrm>
              <a:off x="1761942" y="3708001"/>
              <a:ext cx="6517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6277FD-1510-DF41-8620-B5210F72FAD3}"/>
                </a:ext>
              </a:extLst>
            </p:cNvPr>
            <p:cNvSpPr txBox="1"/>
            <p:nvPr/>
          </p:nvSpPr>
          <p:spPr>
            <a:xfrm rot="16200000">
              <a:off x="578665" y="4422588"/>
              <a:ext cx="1562262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 defTabSz="914400"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Norm. Train. Loss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ECD0770-842D-E94D-BE02-4E4DD660CBEE}"/>
                </a:ext>
              </a:extLst>
            </p:cNvPr>
            <p:cNvSpPr txBox="1"/>
            <p:nvPr/>
          </p:nvSpPr>
          <p:spPr>
            <a:xfrm>
              <a:off x="1441245" y="3569501"/>
              <a:ext cx="3962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200" b="1" dirty="0">
                  <a:solidFill>
                    <a:prstClr val="black"/>
                  </a:solidFill>
                  <a:latin typeface="Gill Sans MT" panose="020B0502020104020203" pitchFamily="34" charset="77"/>
                  <a:cs typeface="Times"/>
                </a:rPr>
                <a:t>1.0</a:t>
              </a:r>
              <a:endParaRPr lang="en-US" sz="1200" b="1" baseline="-25000" dirty="0">
                <a:solidFill>
                  <a:prstClr val="black"/>
                </a:solidFill>
                <a:latin typeface="Gill Sans MT" panose="020B0502020104020203" pitchFamily="34" charset="77"/>
                <a:cs typeface="Time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005A8E-02E9-184A-8BCF-44DF91B4CFF6}"/>
                </a:ext>
              </a:extLst>
            </p:cNvPr>
            <p:cNvSpPr txBox="1"/>
            <p:nvPr/>
          </p:nvSpPr>
          <p:spPr>
            <a:xfrm>
              <a:off x="1450091" y="4415705"/>
              <a:ext cx="3962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200" b="1" dirty="0">
                  <a:solidFill>
                    <a:prstClr val="black"/>
                  </a:solidFill>
                  <a:latin typeface="Gill Sans MT" panose="020B0502020104020203" pitchFamily="34" charset="77"/>
                  <a:cs typeface="Times"/>
                </a:rPr>
                <a:t>0.5</a:t>
              </a:r>
              <a:endParaRPr lang="en-US" sz="1200" b="1" baseline="-25000" dirty="0">
                <a:solidFill>
                  <a:prstClr val="black"/>
                </a:solidFill>
                <a:latin typeface="Gill Sans MT" panose="020B0502020104020203" pitchFamily="34" charset="77"/>
                <a:cs typeface="Time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335C220-E2CE-3C4D-8BE3-E85D52424956}"/>
                </a:ext>
              </a:extLst>
            </p:cNvPr>
            <p:cNvSpPr txBox="1"/>
            <p:nvPr/>
          </p:nvSpPr>
          <p:spPr>
            <a:xfrm>
              <a:off x="1450091" y="5312525"/>
              <a:ext cx="3962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200" b="1" dirty="0">
                  <a:solidFill>
                    <a:prstClr val="black"/>
                  </a:solidFill>
                  <a:latin typeface="Gill Sans MT" panose="020B0502020104020203" pitchFamily="34" charset="77"/>
                  <a:cs typeface="Times"/>
                </a:rPr>
                <a:t>0.0</a:t>
              </a:r>
              <a:endParaRPr lang="en-US" sz="1200" b="1" baseline="-25000" dirty="0">
                <a:solidFill>
                  <a:prstClr val="black"/>
                </a:solidFill>
                <a:latin typeface="Gill Sans MT" panose="020B0502020104020203" pitchFamily="34" charset="77"/>
                <a:cs typeface="Times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BC89F2F-5F49-DA47-981E-65CDA5EAE496}"/>
              </a:ext>
            </a:extLst>
          </p:cNvPr>
          <p:cNvGrpSpPr/>
          <p:nvPr/>
        </p:nvGrpSpPr>
        <p:grpSpPr>
          <a:xfrm>
            <a:off x="6020653" y="3984814"/>
            <a:ext cx="4607649" cy="2213096"/>
            <a:chOff x="1236685" y="3522965"/>
            <a:chExt cx="4607649" cy="221309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F3B27CC-3A84-AA46-BB43-CBC64B98A1DC}"/>
                </a:ext>
              </a:extLst>
            </p:cNvPr>
            <p:cNvSpPr txBox="1"/>
            <p:nvPr/>
          </p:nvSpPr>
          <p:spPr>
            <a:xfrm>
              <a:off x="3462929" y="5489840"/>
              <a:ext cx="930141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 defTabSz="914400"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Progress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F62DB67D-8548-0F41-8EC3-5C9ECFA650B1}"/>
                </a:ext>
              </a:extLst>
            </p:cNvPr>
            <p:cNvCxnSpPr>
              <a:cxnSpLocks/>
            </p:cNvCxnSpPr>
            <p:nvPr/>
          </p:nvCxnSpPr>
          <p:spPr>
            <a:xfrm>
              <a:off x="1837507" y="5459529"/>
              <a:ext cx="4006827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21F9C808-2159-834E-BF25-0DBFEEC9D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0272" y="3522965"/>
              <a:ext cx="0" cy="194791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44947B9-C8C5-C64C-9CEC-D0DA3B1024F4}"/>
                </a:ext>
              </a:extLst>
            </p:cNvPr>
            <p:cNvCxnSpPr/>
            <p:nvPr/>
          </p:nvCxnSpPr>
          <p:spPr>
            <a:xfrm>
              <a:off x="1765753" y="5459529"/>
              <a:ext cx="6517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FBE88B2-E430-EA49-A844-DBBDA0DC4C7C}"/>
                </a:ext>
              </a:extLst>
            </p:cNvPr>
            <p:cNvCxnSpPr/>
            <p:nvPr/>
          </p:nvCxnSpPr>
          <p:spPr>
            <a:xfrm>
              <a:off x="1761942" y="4554205"/>
              <a:ext cx="6517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64420C3-0249-6740-8A79-374C8E485FEA}"/>
                </a:ext>
              </a:extLst>
            </p:cNvPr>
            <p:cNvCxnSpPr/>
            <p:nvPr/>
          </p:nvCxnSpPr>
          <p:spPr>
            <a:xfrm>
              <a:off x="1761942" y="3708001"/>
              <a:ext cx="6517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3F732ED-7085-FA40-AF29-58924A19A3D3}"/>
                </a:ext>
              </a:extLst>
            </p:cNvPr>
            <p:cNvSpPr txBox="1"/>
            <p:nvPr/>
          </p:nvSpPr>
          <p:spPr>
            <a:xfrm rot="16200000">
              <a:off x="578665" y="4422588"/>
              <a:ext cx="1562262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 defTabSz="914400"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Norm. Train. Loss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07C199D-6F24-0641-A3FE-16EDB4509E68}"/>
                </a:ext>
              </a:extLst>
            </p:cNvPr>
            <p:cNvSpPr txBox="1"/>
            <p:nvPr/>
          </p:nvSpPr>
          <p:spPr>
            <a:xfrm>
              <a:off x="1441245" y="3569501"/>
              <a:ext cx="3962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200" b="1" dirty="0">
                  <a:solidFill>
                    <a:prstClr val="black"/>
                  </a:solidFill>
                  <a:latin typeface="Gill Sans MT" panose="020B0502020104020203" pitchFamily="34" charset="77"/>
                  <a:cs typeface="Times"/>
                </a:rPr>
                <a:t>1.0</a:t>
              </a:r>
              <a:endParaRPr lang="en-US" sz="1200" b="1" baseline="-25000" dirty="0">
                <a:solidFill>
                  <a:prstClr val="black"/>
                </a:solidFill>
                <a:latin typeface="Gill Sans MT" panose="020B0502020104020203" pitchFamily="34" charset="77"/>
                <a:cs typeface="Times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A5167B8-6B96-7B40-8B6C-0BF8137E397D}"/>
                </a:ext>
              </a:extLst>
            </p:cNvPr>
            <p:cNvSpPr txBox="1"/>
            <p:nvPr/>
          </p:nvSpPr>
          <p:spPr>
            <a:xfrm>
              <a:off x="1450091" y="4415705"/>
              <a:ext cx="3962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200" b="1" dirty="0">
                  <a:solidFill>
                    <a:prstClr val="black"/>
                  </a:solidFill>
                  <a:latin typeface="Gill Sans MT" panose="020B0502020104020203" pitchFamily="34" charset="77"/>
                  <a:cs typeface="Times"/>
                </a:rPr>
                <a:t>0.5</a:t>
              </a:r>
              <a:endParaRPr lang="en-US" sz="1200" b="1" baseline="-25000" dirty="0">
                <a:solidFill>
                  <a:prstClr val="black"/>
                </a:solidFill>
                <a:latin typeface="Gill Sans MT" panose="020B0502020104020203" pitchFamily="34" charset="77"/>
                <a:cs typeface="Times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B11B31A-4468-8248-9DDC-7A562B9BB580}"/>
                </a:ext>
              </a:extLst>
            </p:cNvPr>
            <p:cNvSpPr txBox="1"/>
            <p:nvPr/>
          </p:nvSpPr>
          <p:spPr>
            <a:xfrm>
              <a:off x="1450091" y="5312525"/>
              <a:ext cx="3962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200" b="1" dirty="0">
                  <a:solidFill>
                    <a:prstClr val="black"/>
                  </a:solidFill>
                  <a:latin typeface="Gill Sans MT" panose="020B0502020104020203" pitchFamily="34" charset="77"/>
                  <a:cs typeface="Times"/>
                </a:rPr>
                <a:t>0.0</a:t>
              </a:r>
              <a:endParaRPr lang="en-US" sz="1200" b="1" baseline="-25000" dirty="0">
                <a:solidFill>
                  <a:prstClr val="black"/>
                </a:solidFill>
                <a:latin typeface="Gill Sans MT" panose="020B0502020104020203" pitchFamily="34" charset="77"/>
                <a:cs typeface="Time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69003A8-8298-3346-8DDE-AF109280E6A6}"/>
              </a:ext>
            </a:extLst>
          </p:cNvPr>
          <p:cNvSpPr txBox="1"/>
          <p:nvPr/>
        </p:nvSpPr>
        <p:spPr>
          <a:xfrm>
            <a:off x="8055449" y="5637088"/>
            <a:ext cx="603523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914400">
              <a:defRPr/>
            </a:pPr>
            <a:r>
              <a:rPr lang="zh-Hans" altLang="en-US" sz="1200" b="1" kern="0" dirty="0">
                <a:solidFill>
                  <a:schemeClr val="accent2">
                    <a:lumMod val="75000"/>
                  </a:schemeClr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⎯</a:t>
            </a:r>
            <a:r>
              <a:rPr lang="zh-Hans" altLang="en-US" sz="1200" kern="0" dirty="0">
                <a:solidFill>
                  <a:schemeClr val="accent2">
                    <a:lumMod val="75000"/>
                  </a:schemeClr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</a:t>
            </a:r>
            <a:r>
              <a:rPr lang="en-US" altLang="zh-Hans" sz="1200" kern="0" dirty="0">
                <a:solidFill>
                  <a:schemeClr val="accent2">
                    <a:lumMod val="75000"/>
                  </a:schemeClr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Job</a:t>
            </a:r>
            <a:r>
              <a:rPr lang="en-US" altLang="zh-Hans" sz="1200" kern="0" baseline="-25000" dirty="0">
                <a:solidFill>
                  <a:schemeClr val="accent2">
                    <a:lumMod val="75000"/>
                  </a:schemeClr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1</a:t>
            </a:r>
            <a:endParaRPr lang="en-US" sz="1200" kern="0" baseline="-25000" dirty="0">
              <a:solidFill>
                <a:schemeClr val="accent2">
                  <a:lumMod val="75000"/>
                </a:schemeClr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D89CF5B-93C4-224E-ADEA-66842052D0E8}"/>
              </a:ext>
            </a:extLst>
          </p:cNvPr>
          <p:cNvSpPr txBox="1"/>
          <p:nvPr/>
        </p:nvSpPr>
        <p:spPr>
          <a:xfrm>
            <a:off x="8576505" y="5637088"/>
            <a:ext cx="603523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914400">
              <a:defRPr/>
            </a:pPr>
            <a:r>
              <a:rPr lang="zh-Hans" altLang="en-US" sz="1200" b="1" kern="0" dirty="0">
                <a:solidFill>
                  <a:schemeClr val="accent6">
                    <a:lumMod val="50000"/>
                  </a:schemeClr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⎯</a:t>
            </a:r>
            <a:r>
              <a:rPr lang="zh-Hans" altLang="en-US" sz="1200" kern="0" dirty="0">
                <a:solidFill>
                  <a:schemeClr val="accent6">
                    <a:lumMod val="50000"/>
                  </a:schemeClr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</a:t>
            </a:r>
            <a:r>
              <a:rPr lang="en-US" altLang="zh-Hans" sz="1200" kern="0" dirty="0">
                <a:solidFill>
                  <a:schemeClr val="accent6">
                    <a:lumMod val="50000"/>
                  </a:schemeClr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Job</a:t>
            </a:r>
            <a:r>
              <a:rPr lang="en-US" altLang="zh-Hans" sz="1200" kern="0" baseline="-25000" dirty="0">
                <a:solidFill>
                  <a:schemeClr val="accent6">
                    <a:lumMod val="50000"/>
                  </a:schemeClr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  <a:endParaRPr lang="en-US" sz="1200" kern="0" baseline="-25000" dirty="0">
              <a:solidFill>
                <a:schemeClr val="accent6">
                  <a:lumMod val="50000"/>
                </a:schemeClr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FA641562-A9BA-CC4E-9129-0772BF6A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30525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Challenge</a:t>
            </a:r>
            <a:r>
              <a:rPr lang="zh-Hans" alt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Ⅰ</a:t>
            </a:r>
            <a:r>
              <a:rPr lang="en-US" altLang="zh-Hans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Unpredictable Training Time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42343BA-114A-9146-BE55-7162BADA4AD4}"/>
              </a:ext>
            </a:extLst>
          </p:cNvPr>
          <p:cNvSpPr/>
          <p:nvPr/>
        </p:nvSpPr>
        <p:spPr>
          <a:xfrm>
            <a:off x="7373547" y="3991737"/>
            <a:ext cx="2396214" cy="363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C82326CA-87EA-534D-9E53-4AA9616CF0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0626" y="3984814"/>
            <a:ext cx="283310" cy="364762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5BA12AA-F7A1-CD45-B278-F59A46F565BE}"/>
              </a:ext>
            </a:extLst>
          </p:cNvPr>
          <p:cNvSpPr/>
          <p:nvPr/>
        </p:nvSpPr>
        <p:spPr>
          <a:xfrm>
            <a:off x="273108" y="3781887"/>
            <a:ext cx="11161059" cy="24952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E5F9E5DC-A614-7245-8E46-2F17BB4AF120}"/>
              </a:ext>
            </a:extLst>
          </p:cNvPr>
          <p:cNvSpPr txBox="1">
            <a:spLocks/>
          </p:cNvSpPr>
          <p:nvPr/>
        </p:nvSpPr>
        <p:spPr>
          <a:xfrm>
            <a:off x="885964" y="3974909"/>
            <a:ext cx="10515600" cy="592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200" b="1" i="1">
                <a:solidFill>
                  <a:schemeClr val="accent2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sz="3400" dirty="0"/>
              <a:t>It’s hard to predict training time of DL jobs in real cases</a:t>
            </a: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F68E53D4-071F-6D44-95D4-4F60C4FEE04F}"/>
              </a:ext>
            </a:extLst>
          </p:cNvPr>
          <p:cNvSpPr txBox="1">
            <a:spLocks/>
          </p:cNvSpPr>
          <p:nvPr/>
        </p:nvSpPr>
        <p:spPr>
          <a:xfrm>
            <a:off x="990600" y="1571054"/>
            <a:ext cx="9067800" cy="1262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dirty="0"/>
              <a:t>Unknown execution time of DL training jobs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Jobs’ execution time is useful when minimizing JCT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Shortest-job-first (SJF), shortest-remaining-time-first (SRTF) </a:t>
            </a:r>
          </a:p>
          <a:p>
            <a:pPr lvl="2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ECE75EA1-1157-1A4F-A3DD-EEC07518B2D8}"/>
              </a:ext>
            </a:extLst>
          </p:cNvPr>
          <p:cNvSpPr txBox="1">
            <a:spLocks/>
          </p:cNvSpPr>
          <p:nvPr/>
        </p:nvSpPr>
        <p:spPr>
          <a:xfrm>
            <a:off x="990600" y="2848871"/>
            <a:ext cx="9067800" cy="1262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dirty="0"/>
              <a:t>Predict job’s execution time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Use the smooth loss curve of DL training jobs (</a:t>
            </a:r>
            <a:r>
              <a:rPr lang="en-US" i="1" dirty="0"/>
              <a:t>Optimus</a:t>
            </a:r>
            <a:r>
              <a:rPr lang="en-US" baseline="-25000" dirty="0"/>
              <a:t> [1]</a:t>
            </a:r>
            <a:r>
              <a:rPr lang="en-US" dirty="0"/>
              <a:t>) </a:t>
            </a:r>
          </a:p>
          <a:p>
            <a:pPr lvl="2"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805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3" grpId="0">
        <p:bldAsOne/>
      </p:bldGraphic>
      <p:bldGraphic spid="114" grpId="0">
        <p:bldAsOne/>
      </p:bldGraphic>
      <p:bldP spid="6" grpId="0"/>
      <p:bldP spid="33" grpId="0" animBg="1"/>
      <p:bldP spid="34" grpId="0" animBg="1"/>
      <p:bldP spid="35" grpId="0" animBg="1"/>
      <p:bldP spid="36" grpId="0"/>
      <p:bldP spid="37" grpId="0"/>
      <p:bldP spid="38" grpId="0"/>
      <p:bldP spid="116" grpId="0"/>
      <p:bldP spid="117" grpId="0"/>
      <p:bldP spid="52" grpId="0" animBg="1"/>
      <p:bldP spid="53" grpId="0" animBg="1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1">
            <a:extLst>
              <a:ext uri="{FF2B5EF4-FFF2-40B4-BE49-F238E27FC236}">
                <a16:creationId xmlns:a16="http://schemas.microsoft.com/office/drawing/2014/main" id="{71FAE731-C08E-C944-AA55-2E987F80FE80}"/>
              </a:ext>
            </a:extLst>
          </p:cNvPr>
          <p:cNvSpPr txBox="1">
            <a:spLocks/>
          </p:cNvSpPr>
          <p:nvPr/>
        </p:nvSpPr>
        <p:spPr>
          <a:xfrm>
            <a:off x="0" y="6452378"/>
            <a:ext cx="12192000" cy="4056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j-ea"/>
                <a:cs typeface="Gill Sans Light" panose="020B0302020104020203" pitchFamily="34" charset="-79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CEAB-E195-314E-B345-3C272F78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585B-CFCB-F440-9495-A55347CBA6EB}" type="slidenum">
              <a:rPr lang="en-US" smtClean="0"/>
              <a:t>5</a:t>
            </a:fld>
            <a:endParaRPr lang="en-US"/>
          </a:p>
        </p:txBody>
      </p:sp>
      <p:sp>
        <p:nvSpPr>
          <p:cNvPr id="94" name="Title 1">
            <a:extLst>
              <a:ext uri="{FF2B5EF4-FFF2-40B4-BE49-F238E27FC236}">
                <a16:creationId xmlns:a16="http://schemas.microsoft.com/office/drawing/2014/main" id="{8B2455C5-0DBF-784D-8889-8B29E312D73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305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j-ea"/>
                <a:cs typeface="Gill Sans Light" panose="020B0302020104020203" pitchFamily="34" charset="-79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  Challenge ⅠⅠ: Over-Aggressive Job Consolidation</a:t>
            </a:r>
          </a:p>
        </p:txBody>
      </p:sp>
      <p:sp>
        <p:nvSpPr>
          <p:cNvPr id="99" name="Content Placeholder 2">
            <a:extLst>
              <a:ext uri="{FF2B5EF4-FFF2-40B4-BE49-F238E27FC236}">
                <a16:creationId xmlns:a16="http://schemas.microsoft.com/office/drawing/2014/main" id="{CE12519F-0C7D-564D-A745-90D33F7F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145" y="2882800"/>
            <a:ext cx="10515600" cy="92172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i="1" dirty="0">
                <a:latin typeface="Gill Sans" panose="020B0502020104020203" pitchFamily="34" charset="-79"/>
                <a:cs typeface="Gill Sans" panose="020B0502020104020203" pitchFamily="34" charset="-79"/>
              </a:rPr>
              <a:t>Fragmented free GPUs in the cluster</a:t>
            </a:r>
          </a:p>
          <a:p>
            <a:pPr>
              <a:buFont typeface="Wingdings" pitchFamily="2" charset="2"/>
              <a:buChar char="§"/>
            </a:pPr>
            <a:r>
              <a:rPr lang="en-US" sz="2400" i="1" dirty="0">
                <a:latin typeface="Gill Sans" panose="020B0502020104020203" pitchFamily="34" charset="-79"/>
                <a:cs typeface="Gill Sans" panose="020B0502020104020203" pitchFamily="34" charset="-79"/>
              </a:rPr>
              <a:t>Long queuing delay</a:t>
            </a:r>
          </a:p>
        </p:txBody>
      </p:sp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44A0CEB8-1B44-9244-BD83-812B6E712E3D}"/>
              </a:ext>
            </a:extLst>
          </p:cNvPr>
          <p:cNvSpPr txBox="1">
            <a:spLocks/>
          </p:cNvSpPr>
          <p:nvPr/>
        </p:nvSpPr>
        <p:spPr>
          <a:xfrm>
            <a:off x="780881" y="1767540"/>
            <a:ext cx="10515600" cy="485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Network overhead in DDL training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21B8173-B272-554B-9111-AF593BAC116F}"/>
              </a:ext>
            </a:extLst>
          </p:cNvPr>
          <p:cNvGrpSpPr/>
          <p:nvPr/>
        </p:nvGrpSpPr>
        <p:grpSpPr>
          <a:xfrm>
            <a:off x="5455839" y="3889608"/>
            <a:ext cx="771721" cy="640080"/>
            <a:chOff x="5154512" y="921124"/>
            <a:chExt cx="771721" cy="64008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218BEEB-6D70-E34B-A2B3-3CF6D1D0E911}"/>
                </a:ext>
              </a:extLst>
            </p:cNvPr>
            <p:cNvSpPr/>
            <p:nvPr/>
          </p:nvSpPr>
          <p:spPr>
            <a:xfrm>
              <a:off x="5216638" y="921124"/>
              <a:ext cx="640080" cy="640080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221D7E7A-7ABE-7E42-8B32-946693DB589A}"/>
                </a:ext>
              </a:extLst>
            </p:cNvPr>
            <p:cNvGrpSpPr/>
            <p:nvPr/>
          </p:nvGrpSpPr>
          <p:grpSpPr>
            <a:xfrm>
              <a:off x="5318929" y="1062381"/>
              <a:ext cx="420217" cy="357566"/>
              <a:chOff x="6155168" y="2041408"/>
              <a:chExt cx="849174" cy="731520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C7E113DF-3435-9D4D-91BB-92193746448D}"/>
                  </a:ext>
                </a:extLst>
              </p:cNvPr>
              <p:cNvCxnSpPr/>
              <p:nvPr/>
            </p:nvCxnSpPr>
            <p:spPr>
              <a:xfrm>
                <a:off x="6278509" y="2041408"/>
                <a:ext cx="603316" cy="727749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0434C0BC-C47F-0D48-BCFF-346BF01384C7}"/>
                  </a:ext>
                </a:extLst>
              </p:cNvPr>
              <p:cNvCxnSpPr/>
              <p:nvPr/>
            </p:nvCxnSpPr>
            <p:spPr>
              <a:xfrm flipV="1">
                <a:off x="6274738" y="2041408"/>
                <a:ext cx="610858" cy="731520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E017D2BA-3A52-7240-B2C6-DD4130DF54F2}"/>
                  </a:ext>
                </a:extLst>
              </p:cNvPr>
              <p:cNvCxnSpPr/>
              <p:nvPr/>
            </p:nvCxnSpPr>
            <p:spPr>
              <a:xfrm>
                <a:off x="6877021" y="2046213"/>
                <a:ext cx="126209" cy="1466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ED47A0B8-BDFC-814A-92A0-550D752BCBB6}"/>
                  </a:ext>
                </a:extLst>
              </p:cNvPr>
              <p:cNvCxnSpPr/>
              <p:nvPr/>
            </p:nvCxnSpPr>
            <p:spPr>
              <a:xfrm>
                <a:off x="6159768" y="2046762"/>
                <a:ext cx="126209" cy="1466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9193330-290D-974C-99C9-D93087B244BB}"/>
                  </a:ext>
                </a:extLst>
              </p:cNvPr>
              <p:cNvCxnSpPr/>
              <p:nvPr/>
            </p:nvCxnSpPr>
            <p:spPr>
              <a:xfrm>
                <a:off x="6155168" y="2764601"/>
                <a:ext cx="126209" cy="1466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E3F12039-B0E2-0D4C-9E3F-FCFBE8062172}"/>
                  </a:ext>
                </a:extLst>
              </p:cNvPr>
              <p:cNvCxnSpPr/>
              <p:nvPr/>
            </p:nvCxnSpPr>
            <p:spPr>
              <a:xfrm>
                <a:off x="6878133" y="2760548"/>
                <a:ext cx="126209" cy="1466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B61B447-D539-E54F-A49B-C623D0FD8960}"/>
                </a:ext>
              </a:extLst>
            </p:cNvPr>
            <p:cNvSpPr/>
            <p:nvPr/>
          </p:nvSpPr>
          <p:spPr>
            <a:xfrm>
              <a:off x="5154512" y="980085"/>
              <a:ext cx="124251" cy="16459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D9C6E5E-1C75-6140-8109-763A4BC362FF}"/>
                </a:ext>
              </a:extLst>
            </p:cNvPr>
            <p:cNvSpPr/>
            <p:nvPr/>
          </p:nvSpPr>
          <p:spPr>
            <a:xfrm>
              <a:off x="5155012" y="1332317"/>
              <a:ext cx="128016" cy="16459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6015BF8-B545-9542-B1E3-DC82424F93B7}"/>
                </a:ext>
              </a:extLst>
            </p:cNvPr>
            <p:cNvSpPr/>
            <p:nvPr/>
          </p:nvSpPr>
          <p:spPr>
            <a:xfrm>
              <a:off x="5798217" y="982270"/>
              <a:ext cx="128016" cy="16459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DBA774B-940C-D043-845F-1EEA0FC41CB8}"/>
                </a:ext>
              </a:extLst>
            </p:cNvPr>
            <p:cNvSpPr/>
            <p:nvPr/>
          </p:nvSpPr>
          <p:spPr>
            <a:xfrm>
              <a:off x="5798217" y="1331600"/>
              <a:ext cx="128016" cy="16459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8366702-73B6-5E46-BDA3-FF09818D13C7}"/>
              </a:ext>
            </a:extLst>
          </p:cNvPr>
          <p:cNvGrpSpPr/>
          <p:nvPr/>
        </p:nvGrpSpPr>
        <p:grpSpPr>
          <a:xfrm>
            <a:off x="3759995" y="4795644"/>
            <a:ext cx="925253" cy="976501"/>
            <a:chOff x="3512643" y="1911347"/>
            <a:chExt cx="925253" cy="976501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D0B06D2-2143-CE43-8534-6BD8956C9B86}"/>
                </a:ext>
              </a:extLst>
            </p:cNvPr>
            <p:cNvSpPr txBox="1"/>
            <p:nvPr/>
          </p:nvSpPr>
          <p:spPr>
            <a:xfrm>
              <a:off x="3512643" y="2580071"/>
              <a:ext cx="9252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" charset="0"/>
                  <a:ea typeface="Gill Sans" charset="0"/>
                  <a:cs typeface="Gill Sans" charset="0"/>
                </a:rPr>
                <a:t>Machine 1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3F6C1324-3FBC-654D-8873-86A5BED59905}"/>
                </a:ext>
              </a:extLst>
            </p:cNvPr>
            <p:cNvGrpSpPr/>
            <p:nvPr/>
          </p:nvGrpSpPr>
          <p:grpSpPr>
            <a:xfrm>
              <a:off x="3625646" y="1911347"/>
              <a:ext cx="699247" cy="685452"/>
              <a:chOff x="3596958" y="1911347"/>
              <a:chExt cx="699247" cy="685452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D817577-C8F6-0E47-B393-BDBBF4C559B8}"/>
                  </a:ext>
                </a:extLst>
              </p:cNvPr>
              <p:cNvSpPr/>
              <p:nvPr/>
            </p:nvSpPr>
            <p:spPr>
              <a:xfrm>
                <a:off x="3596958" y="1911347"/>
                <a:ext cx="699247" cy="685452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832CD713-F9A1-ED41-83F0-0D6458A2E5D7}"/>
                  </a:ext>
                </a:extLst>
              </p:cNvPr>
              <p:cNvGrpSpPr/>
              <p:nvPr/>
            </p:nvGrpSpPr>
            <p:grpSpPr>
              <a:xfrm>
                <a:off x="3671858" y="1979753"/>
                <a:ext cx="549446" cy="548640"/>
                <a:chOff x="5164062" y="3234231"/>
                <a:chExt cx="549446" cy="548640"/>
              </a:xfrm>
            </p:grpSpPr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E332CB80-1E65-FD43-9F73-D948FC915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64062" y="3234231"/>
                  <a:ext cx="274755" cy="274320"/>
                </a:xfrm>
                <a:prstGeom prst="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B14990D5-BB58-B748-AB20-C8A4E46698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38753" y="3234231"/>
                  <a:ext cx="274755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FF2405B9-D976-6F44-9AED-373D218058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64062" y="3508551"/>
                  <a:ext cx="274755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D73B6F9C-7E7E-E54E-AD6C-F468FF842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38753" y="3508551"/>
                  <a:ext cx="274755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3590F39-FDB9-1149-92D1-5E3AE581EE0B}"/>
              </a:ext>
            </a:extLst>
          </p:cNvPr>
          <p:cNvGrpSpPr/>
          <p:nvPr/>
        </p:nvGrpSpPr>
        <p:grpSpPr>
          <a:xfrm>
            <a:off x="4794827" y="4795644"/>
            <a:ext cx="925253" cy="976501"/>
            <a:chOff x="3512643" y="1911347"/>
            <a:chExt cx="925253" cy="976501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CC4702E-0116-C64A-96F3-6B4F01128A26}"/>
                </a:ext>
              </a:extLst>
            </p:cNvPr>
            <p:cNvSpPr txBox="1"/>
            <p:nvPr/>
          </p:nvSpPr>
          <p:spPr>
            <a:xfrm>
              <a:off x="3512643" y="2580071"/>
              <a:ext cx="9252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" charset="0"/>
                  <a:ea typeface="Gill Sans" charset="0"/>
                  <a:cs typeface="Gill Sans" charset="0"/>
                </a:rPr>
                <a:t>Machine 2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5551569-D6A4-5D45-B693-7B724F003BCE}"/>
                </a:ext>
              </a:extLst>
            </p:cNvPr>
            <p:cNvGrpSpPr/>
            <p:nvPr/>
          </p:nvGrpSpPr>
          <p:grpSpPr>
            <a:xfrm>
              <a:off x="3625646" y="1911347"/>
              <a:ext cx="699247" cy="685452"/>
              <a:chOff x="3596958" y="1911347"/>
              <a:chExt cx="699247" cy="685452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4D2588C9-4A98-864F-AE5D-67ECAED6C988}"/>
                  </a:ext>
                </a:extLst>
              </p:cNvPr>
              <p:cNvSpPr/>
              <p:nvPr/>
            </p:nvSpPr>
            <p:spPr>
              <a:xfrm>
                <a:off x="3596958" y="1911347"/>
                <a:ext cx="699247" cy="685452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B580B927-276C-474C-AFD5-EFC9B2BA5815}"/>
                  </a:ext>
                </a:extLst>
              </p:cNvPr>
              <p:cNvGrpSpPr/>
              <p:nvPr/>
            </p:nvGrpSpPr>
            <p:grpSpPr>
              <a:xfrm>
                <a:off x="3671858" y="1979753"/>
                <a:ext cx="549446" cy="548640"/>
                <a:chOff x="5164062" y="3234231"/>
                <a:chExt cx="549446" cy="548640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04099FD5-89D1-6447-9A1F-670BA52819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64062" y="3234231"/>
                  <a:ext cx="274755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D3C4DA15-4624-DB45-963E-34B23F809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38753" y="3234231"/>
                  <a:ext cx="274755" cy="274320"/>
                </a:xfrm>
                <a:prstGeom prst="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7F0E5F37-4107-4543-956A-7177233CBF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64062" y="3508551"/>
                  <a:ext cx="274755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F5751CF2-282A-C14B-A40C-8749019191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38753" y="3508551"/>
                  <a:ext cx="274755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6C3C94F-8F52-8D4F-A15F-A375EA52832A}"/>
              </a:ext>
            </a:extLst>
          </p:cNvPr>
          <p:cNvGrpSpPr/>
          <p:nvPr/>
        </p:nvGrpSpPr>
        <p:grpSpPr>
          <a:xfrm>
            <a:off x="5965596" y="4795644"/>
            <a:ext cx="925253" cy="976501"/>
            <a:chOff x="3512643" y="1911347"/>
            <a:chExt cx="925253" cy="97650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0E5960D-C5CF-0441-B3E0-702BD6D6E51D}"/>
                </a:ext>
              </a:extLst>
            </p:cNvPr>
            <p:cNvSpPr txBox="1"/>
            <p:nvPr/>
          </p:nvSpPr>
          <p:spPr>
            <a:xfrm>
              <a:off x="3512643" y="2580071"/>
              <a:ext cx="9252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" charset="0"/>
                  <a:ea typeface="Gill Sans" charset="0"/>
                  <a:cs typeface="Gill Sans" charset="0"/>
                </a:rPr>
                <a:t>Machine 3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792DFC62-2EC7-C348-9C24-DF1043126CC2}"/>
                </a:ext>
              </a:extLst>
            </p:cNvPr>
            <p:cNvGrpSpPr/>
            <p:nvPr/>
          </p:nvGrpSpPr>
          <p:grpSpPr>
            <a:xfrm>
              <a:off x="3625646" y="1911347"/>
              <a:ext cx="699247" cy="685452"/>
              <a:chOff x="3596958" y="1911347"/>
              <a:chExt cx="699247" cy="685452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283A91CB-9045-3648-AA7F-95320FECF01E}"/>
                  </a:ext>
                </a:extLst>
              </p:cNvPr>
              <p:cNvSpPr/>
              <p:nvPr/>
            </p:nvSpPr>
            <p:spPr>
              <a:xfrm>
                <a:off x="3596958" y="1911347"/>
                <a:ext cx="699247" cy="685452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DB3B47F6-2C98-BA43-8C0A-10ED430AC882}"/>
                  </a:ext>
                </a:extLst>
              </p:cNvPr>
              <p:cNvGrpSpPr/>
              <p:nvPr/>
            </p:nvGrpSpPr>
            <p:grpSpPr>
              <a:xfrm>
                <a:off x="3671858" y="1979753"/>
                <a:ext cx="549446" cy="548640"/>
                <a:chOff x="5164062" y="3234231"/>
                <a:chExt cx="549446" cy="548640"/>
              </a:xfrm>
            </p:grpSpPr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0CB40CAE-9F13-2147-925F-3030793A97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64062" y="3234231"/>
                  <a:ext cx="274755" cy="274320"/>
                </a:xfrm>
                <a:prstGeom prst="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E7BD0D9E-7450-0645-ABEB-03233B47BE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38753" y="3234231"/>
                  <a:ext cx="274755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A3E3293D-469F-CF44-9106-10595E223B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64062" y="3508551"/>
                  <a:ext cx="274755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8709A542-13FA-4E48-98E5-3F62EC655C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38753" y="3508551"/>
                  <a:ext cx="274755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871FAF7-C867-8E48-A036-E0AEE2759E57}"/>
              </a:ext>
            </a:extLst>
          </p:cNvPr>
          <p:cNvGrpSpPr/>
          <p:nvPr/>
        </p:nvGrpSpPr>
        <p:grpSpPr>
          <a:xfrm>
            <a:off x="7032600" y="4795644"/>
            <a:ext cx="925253" cy="976501"/>
            <a:chOff x="3512643" y="1911347"/>
            <a:chExt cx="925253" cy="976501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ABCB66B-E1E6-1846-8339-BAEC7E90A37D}"/>
                </a:ext>
              </a:extLst>
            </p:cNvPr>
            <p:cNvSpPr txBox="1"/>
            <p:nvPr/>
          </p:nvSpPr>
          <p:spPr>
            <a:xfrm>
              <a:off x="3512643" y="2580071"/>
              <a:ext cx="9252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" charset="0"/>
                  <a:ea typeface="Gill Sans" charset="0"/>
                  <a:cs typeface="Gill Sans" charset="0"/>
                </a:rPr>
                <a:t>Machine 4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98925255-AFFA-7844-903C-7EAA608B4823}"/>
                </a:ext>
              </a:extLst>
            </p:cNvPr>
            <p:cNvGrpSpPr/>
            <p:nvPr/>
          </p:nvGrpSpPr>
          <p:grpSpPr>
            <a:xfrm>
              <a:off x="3625646" y="1911347"/>
              <a:ext cx="699247" cy="685452"/>
              <a:chOff x="3596958" y="1911347"/>
              <a:chExt cx="699247" cy="685452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26F6AAB0-AA5B-2745-A8A9-505181F27855}"/>
                  </a:ext>
                </a:extLst>
              </p:cNvPr>
              <p:cNvSpPr/>
              <p:nvPr/>
            </p:nvSpPr>
            <p:spPr>
              <a:xfrm>
                <a:off x="3596958" y="1911347"/>
                <a:ext cx="699247" cy="685452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6989BB63-0D60-B643-88B3-4B86C38EC41D}"/>
                  </a:ext>
                </a:extLst>
              </p:cNvPr>
              <p:cNvGrpSpPr/>
              <p:nvPr/>
            </p:nvGrpSpPr>
            <p:grpSpPr>
              <a:xfrm>
                <a:off x="3671858" y="1979753"/>
                <a:ext cx="549446" cy="548640"/>
                <a:chOff x="5164062" y="3234231"/>
                <a:chExt cx="549446" cy="548640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552BEA22-1DD8-B749-82FB-9D3BE62E25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64062" y="3234231"/>
                  <a:ext cx="274755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15522AC5-9007-EF43-9423-363C9C6CF6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38753" y="3234231"/>
                  <a:ext cx="274755" cy="274320"/>
                </a:xfrm>
                <a:prstGeom prst="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E38E5C55-6C7B-5E4F-8E9C-2ABA5E23AE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64062" y="3508551"/>
                  <a:ext cx="274755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48B39296-88FF-F44D-AB98-F58C1A8385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38753" y="3508551"/>
                  <a:ext cx="274755" cy="2743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</p:grp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40B0BF06-63A0-D545-9B7F-488E880BB550}"/>
              </a:ext>
            </a:extLst>
          </p:cNvPr>
          <p:cNvCxnSpPr>
            <a:cxnSpLocks/>
            <a:stCxn id="106" idx="1"/>
            <a:endCxn id="127" idx="0"/>
          </p:cNvCxnSpPr>
          <p:nvPr/>
        </p:nvCxnSpPr>
        <p:spPr>
          <a:xfrm rot="10800000" flipV="1">
            <a:off x="5257455" y="4383096"/>
            <a:ext cx="198885" cy="412547"/>
          </a:xfrm>
          <a:prstGeom prst="bentConnector2">
            <a:avLst/>
          </a:prstGeom>
          <a:ln w="381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02EAB027-4CF2-AD41-8007-21B3777AE40E}"/>
              </a:ext>
            </a:extLst>
          </p:cNvPr>
          <p:cNvCxnSpPr>
            <a:cxnSpLocks/>
            <a:stCxn id="108" idx="3"/>
            <a:endCxn id="136" idx="0"/>
          </p:cNvCxnSpPr>
          <p:nvPr/>
        </p:nvCxnSpPr>
        <p:spPr>
          <a:xfrm>
            <a:off x="6227560" y="4382380"/>
            <a:ext cx="200663" cy="413264"/>
          </a:xfrm>
          <a:prstGeom prst="bentConnector2">
            <a:avLst/>
          </a:prstGeom>
          <a:ln w="381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D49E8DB1-B14B-F04C-ABAD-08BD65E875A4}"/>
              </a:ext>
            </a:extLst>
          </p:cNvPr>
          <p:cNvCxnSpPr>
            <a:cxnSpLocks/>
            <a:stCxn id="105" idx="1"/>
            <a:endCxn id="118" idx="0"/>
          </p:cNvCxnSpPr>
          <p:nvPr/>
        </p:nvCxnSpPr>
        <p:spPr>
          <a:xfrm rot="10800000" flipV="1">
            <a:off x="4222623" y="4030864"/>
            <a:ext cx="1233217" cy="764779"/>
          </a:xfrm>
          <a:prstGeom prst="bentConnector2">
            <a:avLst/>
          </a:prstGeom>
          <a:ln w="381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E0B28E22-74C7-D643-8DD2-8E7379E04F70}"/>
              </a:ext>
            </a:extLst>
          </p:cNvPr>
          <p:cNvCxnSpPr>
            <a:cxnSpLocks/>
            <a:stCxn id="107" idx="3"/>
            <a:endCxn id="145" idx="0"/>
          </p:cNvCxnSpPr>
          <p:nvPr/>
        </p:nvCxnSpPr>
        <p:spPr>
          <a:xfrm>
            <a:off x="6227560" y="4033050"/>
            <a:ext cx="1267667" cy="762594"/>
          </a:xfrm>
          <a:prstGeom prst="bentConnector2">
            <a:avLst/>
          </a:prstGeom>
          <a:ln w="38100" cmpd="dbl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9618638-F6B8-894C-8595-72179E2EECB2}"/>
              </a:ext>
            </a:extLst>
          </p:cNvPr>
          <p:cNvGrpSpPr/>
          <p:nvPr/>
        </p:nvGrpSpPr>
        <p:grpSpPr>
          <a:xfrm>
            <a:off x="8261062" y="4673394"/>
            <a:ext cx="1392562" cy="369332"/>
            <a:chOff x="8088396" y="1172373"/>
            <a:chExt cx="1392562" cy="369332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15DFE3D7-C4E1-3749-9C3E-642390C657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88396" y="1217335"/>
              <a:ext cx="274755" cy="27432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3C760AC4-2AA2-E14C-ADD5-865A7961C286}"/>
                </a:ext>
              </a:extLst>
            </p:cNvPr>
            <p:cNvSpPr txBox="1"/>
            <p:nvPr/>
          </p:nvSpPr>
          <p:spPr>
            <a:xfrm>
              <a:off x="8363151" y="1172373"/>
              <a:ext cx="1117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" charset="0"/>
                  <a:ea typeface="Gill Sans" charset="0"/>
                  <a:cs typeface="Gill Sans" charset="0"/>
                </a:rPr>
                <a:t>Free GPU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6577677-155B-A74C-B853-51B3C924957F}"/>
              </a:ext>
            </a:extLst>
          </p:cNvPr>
          <p:cNvGrpSpPr/>
          <p:nvPr/>
        </p:nvGrpSpPr>
        <p:grpSpPr>
          <a:xfrm>
            <a:off x="8261062" y="5184404"/>
            <a:ext cx="1878046" cy="369332"/>
            <a:chOff x="8088396" y="1621591"/>
            <a:chExt cx="1878046" cy="369332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6A63B07C-9EC7-B547-9200-D5CD18EFEA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88396" y="1669097"/>
              <a:ext cx="274755" cy="2743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E37B9AED-CC1D-2C48-A2C7-B13387AF3B21}"/>
                </a:ext>
              </a:extLst>
            </p:cNvPr>
            <p:cNvSpPr txBox="1"/>
            <p:nvPr/>
          </p:nvSpPr>
          <p:spPr>
            <a:xfrm>
              <a:off x="8363118" y="1621591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" charset="0"/>
                  <a:ea typeface="Gill Sans" charset="0"/>
                  <a:cs typeface="Gill Sans" charset="0"/>
                </a:rPr>
                <a:t>Occupied GPU</a:t>
              </a:r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B25CFC65-EF43-034C-AE4F-3E25CA8B2EA1}"/>
              </a:ext>
            </a:extLst>
          </p:cNvPr>
          <p:cNvSpPr txBox="1"/>
          <p:nvPr/>
        </p:nvSpPr>
        <p:spPr>
          <a:xfrm>
            <a:off x="5039393" y="48016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3CEFB63-2171-2447-8C71-4D8377B5D7E8}"/>
              </a:ext>
            </a:extLst>
          </p:cNvPr>
          <p:cNvCxnSpPr>
            <a:cxnSpLocks/>
          </p:cNvCxnSpPr>
          <p:nvPr/>
        </p:nvCxnSpPr>
        <p:spPr>
          <a:xfrm>
            <a:off x="1529327" y="3977213"/>
            <a:ext cx="178173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93E23C2-E5A8-0D4B-A8A5-2CF61DD5872A}"/>
              </a:ext>
            </a:extLst>
          </p:cNvPr>
          <p:cNvCxnSpPr>
            <a:cxnSpLocks/>
          </p:cNvCxnSpPr>
          <p:nvPr/>
        </p:nvCxnSpPr>
        <p:spPr>
          <a:xfrm>
            <a:off x="1529327" y="4475673"/>
            <a:ext cx="178173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E7F4EEB-0FC9-644D-B0FB-733B0EFD8263}"/>
              </a:ext>
            </a:extLst>
          </p:cNvPr>
          <p:cNvSpPr txBox="1"/>
          <p:nvPr/>
        </p:nvSpPr>
        <p:spPr>
          <a:xfrm>
            <a:off x="1911796" y="4482205"/>
            <a:ext cx="1132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" panose="020B0502020104020203" pitchFamily="34" charset="-79"/>
                <a:cs typeface="Gill Sans" panose="020B0502020104020203" pitchFamily="34" charset="-79"/>
              </a:rPr>
              <a:t> Job Queue</a:t>
            </a:r>
          </a:p>
        </p:txBody>
      </p:sp>
      <p:sp>
        <p:nvSpPr>
          <p:cNvPr id="165" name="Right Arrow 164">
            <a:extLst>
              <a:ext uri="{FF2B5EF4-FFF2-40B4-BE49-F238E27FC236}">
                <a16:creationId xmlns:a16="http://schemas.microsoft.com/office/drawing/2014/main" id="{1AA21B22-9D0C-0348-93A8-1D08AA3F21A3}"/>
              </a:ext>
            </a:extLst>
          </p:cNvPr>
          <p:cNvSpPr/>
          <p:nvPr/>
        </p:nvSpPr>
        <p:spPr>
          <a:xfrm>
            <a:off x="3511690" y="4147228"/>
            <a:ext cx="465192" cy="21140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03D623EA-9976-DA4F-B881-3F591859EA9C}"/>
              </a:ext>
            </a:extLst>
          </p:cNvPr>
          <p:cNvSpPr/>
          <p:nvPr/>
        </p:nvSpPr>
        <p:spPr>
          <a:xfrm>
            <a:off x="2377167" y="4037856"/>
            <a:ext cx="365760" cy="36576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4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929328B5-D4AA-634F-8C35-2B79182A9E21}"/>
              </a:ext>
            </a:extLst>
          </p:cNvPr>
          <p:cNvGrpSpPr/>
          <p:nvPr/>
        </p:nvGrpSpPr>
        <p:grpSpPr>
          <a:xfrm>
            <a:off x="8209804" y="4085272"/>
            <a:ext cx="1596737" cy="381455"/>
            <a:chOff x="7863061" y="2985719"/>
            <a:chExt cx="1596737" cy="381455"/>
          </a:xfrm>
        </p:grpSpPr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50BEF9B6-3891-5D49-9673-0FC111C95682}"/>
                </a:ext>
              </a:extLst>
            </p:cNvPr>
            <p:cNvSpPr/>
            <p:nvPr/>
          </p:nvSpPr>
          <p:spPr>
            <a:xfrm>
              <a:off x="7863061" y="3001414"/>
              <a:ext cx="365760" cy="3657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N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ED03EE8-2941-3D4A-944D-7AD52DAA88D8}"/>
                </a:ext>
              </a:extLst>
            </p:cNvPr>
            <p:cNvSpPr txBox="1"/>
            <p:nvPr/>
          </p:nvSpPr>
          <p:spPr>
            <a:xfrm>
              <a:off x="8208943" y="2985719"/>
              <a:ext cx="1250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" charset="0"/>
                  <a:ea typeface="Gill Sans" charset="0"/>
                  <a:cs typeface="Gill Sans" charset="0"/>
                </a:rPr>
                <a:t>N-GPU Job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582AA5D-64CB-D14E-9F85-4CD83D462CF5}"/>
              </a:ext>
            </a:extLst>
          </p:cNvPr>
          <p:cNvGrpSpPr/>
          <p:nvPr/>
        </p:nvGrpSpPr>
        <p:grpSpPr>
          <a:xfrm>
            <a:off x="4793902" y="4793729"/>
            <a:ext cx="925253" cy="976501"/>
            <a:chOff x="3512643" y="1911347"/>
            <a:chExt cx="925253" cy="976501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A502493A-DB13-084F-BA3D-EEF72FDAF98D}"/>
                </a:ext>
              </a:extLst>
            </p:cNvPr>
            <p:cNvSpPr txBox="1"/>
            <p:nvPr/>
          </p:nvSpPr>
          <p:spPr>
            <a:xfrm>
              <a:off x="3512643" y="2580071"/>
              <a:ext cx="9252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" charset="0"/>
                  <a:ea typeface="Gill Sans" charset="0"/>
                  <a:cs typeface="Gill Sans" charset="0"/>
                </a:rPr>
                <a:t>Machine 2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20BB5281-DDBE-704B-A8AD-4ED97E16C5B3}"/>
                </a:ext>
              </a:extLst>
            </p:cNvPr>
            <p:cNvGrpSpPr/>
            <p:nvPr/>
          </p:nvGrpSpPr>
          <p:grpSpPr>
            <a:xfrm>
              <a:off x="3625646" y="1911347"/>
              <a:ext cx="699247" cy="685452"/>
              <a:chOff x="3596958" y="1911347"/>
              <a:chExt cx="699247" cy="685452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6016B30D-1101-904C-84FE-F9B9CBB74EFB}"/>
                  </a:ext>
                </a:extLst>
              </p:cNvPr>
              <p:cNvSpPr/>
              <p:nvPr/>
            </p:nvSpPr>
            <p:spPr>
              <a:xfrm>
                <a:off x="3596958" y="1911347"/>
                <a:ext cx="699247" cy="685452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CF7EFA5A-73BC-D74B-B51B-24E315A431F4}"/>
                  </a:ext>
                </a:extLst>
              </p:cNvPr>
              <p:cNvGrpSpPr/>
              <p:nvPr/>
            </p:nvGrpSpPr>
            <p:grpSpPr>
              <a:xfrm>
                <a:off x="3671858" y="1979753"/>
                <a:ext cx="549446" cy="548640"/>
                <a:chOff x="5164062" y="3234231"/>
                <a:chExt cx="549446" cy="548640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143DBF76-2B73-754F-BA4F-1D87A15DB1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64062" y="3234231"/>
                  <a:ext cx="274755" cy="274320"/>
                </a:xfrm>
                <a:prstGeom prst="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5CA6C5A4-05C8-0340-B659-38E71E13B9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38753" y="3234231"/>
                  <a:ext cx="274755" cy="274320"/>
                </a:xfrm>
                <a:prstGeom prst="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4BCA56A1-1DD8-7549-BE89-A968B558D2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64062" y="3508551"/>
                  <a:ext cx="274755" cy="274320"/>
                </a:xfrm>
                <a:prstGeom prst="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FB3B87F7-C8A9-5648-9FDB-CB7DBB46B3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38753" y="3508551"/>
                  <a:ext cx="274755" cy="274320"/>
                </a:xfrm>
                <a:prstGeom prst="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24C8B67-8516-834D-BD1D-52FBD2A844E0}"/>
              </a:ext>
            </a:extLst>
          </p:cNvPr>
          <p:cNvGrpSpPr/>
          <p:nvPr/>
        </p:nvGrpSpPr>
        <p:grpSpPr>
          <a:xfrm>
            <a:off x="4793902" y="4793729"/>
            <a:ext cx="925253" cy="976501"/>
            <a:chOff x="3512643" y="1911347"/>
            <a:chExt cx="925253" cy="976501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31EE84BF-6145-FB4E-8FAE-9E48CBF2E639}"/>
                </a:ext>
              </a:extLst>
            </p:cNvPr>
            <p:cNvSpPr txBox="1"/>
            <p:nvPr/>
          </p:nvSpPr>
          <p:spPr>
            <a:xfrm>
              <a:off x="3512643" y="2580071"/>
              <a:ext cx="9252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" charset="0"/>
                  <a:ea typeface="Gill Sans" charset="0"/>
                  <a:cs typeface="Gill Sans" charset="0"/>
                </a:rPr>
                <a:t>Machine 2</a:t>
              </a: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C81B4527-C9BE-D44D-88DD-505402C99767}"/>
                </a:ext>
              </a:extLst>
            </p:cNvPr>
            <p:cNvGrpSpPr/>
            <p:nvPr/>
          </p:nvGrpSpPr>
          <p:grpSpPr>
            <a:xfrm>
              <a:off x="3625646" y="1911347"/>
              <a:ext cx="699247" cy="685452"/>
              <a:chOff x="3596958" y="1911347"/>
              <a:chExt cx="699247" cy="685452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596560E9-3082-4141-8BFA-3322D51177C5}"/>
                  </a:ext>
                </a:extLst>
              </p:cNvPr>
              <p:cNvSpPr/>
              <p:nvPr/>
            </p:nvSpPr>
            <p:spPr>
              <a:xfrm>
                <a:off x="3596958" y="1911347"/>
                <a:ext cx="699247" cy="685452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EA10BDEE-3E73-D348-98ED-1D8328212D45}"/>
                  </a:ext>
                </a:extLst>
              </p:cNvPr>
              <p:cNvGrpSpPr/>
              <p:nvPr/>
            </p:nvGrpSpPr>
            <p:grpSpPr>
              <a:xfrm>
                <a:off x="3671858" y="1979753"/>
                <a:ext cx="549446" cy="548640"/>
                <a:chOff x="5164062" y="3234231"/>
                <a:chExt cx="549446" cy="548640"/>
              </a:xfrm>
            </p:grpSpPr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8984F439-65C7-8D4B-95DF-BCC975F813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64062" y="3234231"/>
                  <a:ext cx="274755" cy="274320"/>
                </a:xfrm>
                <a:prstGeom prst="rect">
                  <a:avLst/>
                </a:prstGeom>
                <a:solidFill>
                  <a:schemeClr val="accent2"/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1ADA257B-3C68-3F4D-9E61-44ECA09B68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38753" y="3234231"/>
                  <a:ext cx="274755" cy="274320"/>
                </a:xfrm>
                <a:prstGeom prst="rect">
                  <a:avLst/>
                </a:prstGeom>
                <a:solidFill>
                  <a:schemeClr val="accent2"/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7EC30A79-12FC-BB4C-A990-AA2F29D206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64062" y="3508551"/>
                  <a:ext cx="274755" cy="274320"/>
                </a:xfrm>
                <a:prstGeom prst="rect">
                  <a:avLst/>
                </a:prstGeom>
                <a:solidFill>
                  <a:schemeClr val="accent2"/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67BEDAF-FA63-4C46-B4E7-61B6A3C859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38753" y="3508551"/>
                  <a:ext cx="274755" cy="274320"/>
                </a:xfrm>
                <a:prstGeom prst="rect">
                  <a:avLst/>
                </a:prstGeom>
                <a:solidFill>
                  <a:schemeClr val="accent2"/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</p:grpSp>
      <p:sp>
        <p:nvSpPr>
          <p:cNvPr id="188" name="Oval 187">
            <a:extLst>
              <a:ext uri="{FF2B5EF4-FFF2-40B4-BE49-F238E27FC236}">
                <a16:creationId xmlns:a16="http://schemas.microsoft.com/office/drawing/2014/main" id="{9737D49D-5438-9749-B342-15E046E611F5}"/>
              </a:ext>
            </a:extLst>
          </p:cNvPr>
          <p:cNvSpPr/>
          <p:nvPr/>
        </p:nvSpPr>
        <p:spPr>
          <a:xfrm>
            <a:off x="2897919" y="4034777"/>
            <a:ext cx="365760" cy="36576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4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8D62794-3BD7-2441-89FC-4F3654153CD0}"/>
              </a:ext>
            </a:extLst>
          </p:cNvPr>
          <p:cNvSpPr/>
          <p:nvPr/>
        </p:nvSpPr>
        <p:spPr>
          <a:xfrm>
            <a:off x="1174256" y="3728275"/>
            <a:ext cx="9582679" cy="2345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D4469FB8-5C5A-7B4F-A803-B3E0CF5AD77E}"/>
              </a:ext>
            </a:extLst>
          </p:cNvPr>
          <p:cNvSpPr txBox="1">
            <a:spLocks/>
          </p:cNvSpPr>
          <p:nvPr/>
        </p:nvSpPr>
        <p:spPr>
          <a:xfrm>
            <a:off x="348352" y="2418796"/>
            <a:ext cx="10515600" cy="52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§"/>
            </a:pPr>
            <a:r>
              <a:rPr lang="en-US" sz="2600" i="1" dirty="0">
                <a:solidFill>
                  <a:schemeClr val="accent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Consolidated placement </a:t>
            </a:r>
            <a:r>
              <a:rPr lang="en-US" sz="2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for good training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381186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0.08907 3.7037E-6 C 0.12891 3.7037E-6 0.17813 0.0368 0.17813 0.06689 L 0.17813 0.13379 " pathEditMode="relative" rAng="0" ptsTypes="AAAA">
                                      <p:cBhvr>
                                        <p:cTn id="2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animBg="1"/>
      <p:bldP spid="188" grpId="1" animBg="1"/>
      <p:bldP spid="10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itle 1">
            <a:extLst>
              <a:ext uri="{FF2B5EF4-FFF2-40B4-BE49-F238E27FC236}">
                <a16:creationId xmlns:a16="http://schemas.microsoft.com/office/drawing/2014/main" id="{1CAF0AF3-7A4D-5F4B-9105-D6264B654DA1}"/>
              </a:ext>
            </a:extLst>
          </p:cNvPr>
          <p:cNvSpPr txBox="1">
            <a:spLocks/>
          </p:cNvSpPr>
          <p:nvPr/>
        </p:nvSpPr>
        <p:spPr>
          <a:xfrm>
            <a:off x="0" y="6452378"/>
            <a:ext cx="12192000" cy="4056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j-ea"/>
                <a:cs typeface="Gill Sans Light" panose="020B0302020104020203" pitchFamily="34" charset="-79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CEAB-E195-314E-B345-3C272F78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585B-CFCB-F440-9495-A55347CBA6EB}" type="slidenum">
              <a:rPr lang="en-US" smtClean="0"/>
              <a:t>6</a:t>
            </a:fld>
            <a:endParaRPr lang="en-US"/>
          </a:p>
        </p:txBody>
      </p:sp>
      <p:sp>
        <p:nvSpPr>
          <p:cNvPr id="419" name="Title 1">
            <a:extLst>
              <a:ext uri="{FF2B5EF4-FFF2-40B4-BE49-F238E27FC236}">
                <a16:creationId xmlns:a16="http://schemas.microsoft.com/office/drawing/2014/main" id="{F200BC12-7FD3-B74B-B298-B4D0D816E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30525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Prior Solutions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DD0C717-D6CE-F84D-8704-414F989635B6}"/>
              </a:ext>
            </a:extLst>
          </p:cNvPr>
          <p:cNvCxnSpPr>
            <a:cxnSpLocks/>
          </p:cNvCxnSpPr>
          <p:nvPr/>
        </p:nvCxnSpPr>
        <p:spPr>
          <a:xfrm>
            <a:off x="263998" y="2645272"/>
            <a:ext cx="11700636" cy="0"/>
          </a:xfrm>
          <a:prstGeom prst="line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7E740D-4CF2-774B-81AD-D8446CD02311}"/>
              </a:ext>
            </a:extLst>
          </p:cNvPr>
          <p:cNvSpPr txBox="1"/>
          <p:nvPr/>
        </p:nvSpPr>
        <p:spPr>
          <a:xfrm>
            <a:off x="3226516" y="1721085"/>
            <a:ext cx="38036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dirty="0">
                <a:latin typeface="Gill Sans" panose="020B0502020104020203" pitchFamily="34" charset="-79"/>
                <a:cs typeface="Gill Sans" panose="020B0502020104020203" pitchFamily="34" charset="-79"/>
              </a:rPr>
              <a:t>I. </a:t>
            </a:r>
            <a:r>
              <a:rPr lang="en-US" altLang="zh-CN" sz="2600" i="1" dirty="0">
                <a:latin typeface="Gill Sans" panose="020B0502020104020203" pitchFamily="34" charset="-79"/>
                <a:cs typeface="Gill Sans" panose="020B0502020104020203" pitchFamily="34" charset="-79"/>
              </a:rPr>
              <a:t>Unpredictable Training Time</a:t>
            </a:r>
          </a:p>
          <a:p>
            <a:pPr algn="ctr"/>
            <a:r>
              <a:rPr lang="en-US" altLang="zh-CN" sz="2600" dirty="0"/>
              <a:t>(</a:t>
            </a:r>
            <a:r>
              <a:rPr lang="en-US" altLang="zh-CN" sz="2600" i="1" dirty="0">
                <a:solidFill>
                  <a:schemeClr val="accent2"/>
                </a:solidFill>
              </a:rPr>
              <a:t>Scheduling</a:t>
            </a:r>
            <a:r>
              <a:rPr lang="en-US" altLang="zh-CN" sz="2600" dirty="0"/>
              <a:t>)</a:t>
            </a:r>
            <a:endParaRPr lang="en-US" sz="2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32D472-9A02-F24E-8C03-C432693A775D}"/>
              </a:ext>
            </a:extLst>
          </p:cNvPr>
          <p:cNvSpPr txBox="1"/>
          <p:nvPr/>
        </p:nvSpPr>
        <p:spPr>
          <a:xfrm>
            <a:off x="7205868" y="1710762"/>
            <a:ext cx="5232035" cy="8925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3400" i="1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altLang="zh-CN" sz="2600" i="0" dirty="0"/>
              <a:t>II.</a:t>
            </a:r>
            <a:r>
              <a:rPr lang="en-US" altLang="zh-CN" sz="2600" dirty="0"/>
              <a:t> Over-Aggressive Job Consolidation</a:t>
            </a:r>
            <a:endParaRPr lang="en-US" altLang="zh-CN" sz="2600" dirty="0">
              <a:solidFill>
                <a:schemeClr val="accent2"/>
              </a:solidFill>
            </a:endParaRPr>
          </a:p>
          <a:p>
            <a:pPr algn="ctr"/>
            <a:r>
              <a:rPr lang="en-US" altLang="zh-CN" sz="2600" i="0" dirty="0"/>
              <a:t>(</a:t>
            </a:r>
            <a:r>
              <a:rPr lang="en-US" altLang="zh-CN" sz="2600" dirty="0">
                <a:solidFill>
                  <a:schemeClr val="accent2"/>
                </a:solidFill>
              </a:rPr>
              <a:t>Job Placement</a:t>
            </a:r>
            <a:r>
              <a:rPr lang="en-US" altLang="zh-CN" sz="2600" i="0" dirty="0"/>
              <a:t>)</a:t>
            </a:r>
            <a:endParaRPr lang="en-US" sz="2600" i="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876291-FC83-AE48-BCEB-ED3A0A29F48A}"/>
              </a:ext>
            </a:extLst>
          </p:cNvPr>
          <p:cNvSpPr txBox="1"/>
          <p:nvPr/>
        </p:nvSpPr>
        <p:spPr>
          <a:xfrm>
            <a:off x="478916" y="3435078"/>
            <a:ext cx="2278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i="1" dirty="0">
                <a:latin typeface="Gill Sans" panose="020B0502020104020203" pitchFamily="34" charset="-79"/>
                <a:cs typeface="Gill Sans" panose="020B0502020104020203" pitchFamily="34" charset="-79"/>
              </a:rPr>
              <a:t>YARN-CS</a:t>
            </a:r>
            <a:endParaRPr lang="en-US" sz="3200" i="1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303220-F996-6A49-9805-813317AE0CF1}"/>
              </a:ext>
            </a:extLst>
          </p:cNvPr>
          <p:cNvSpPr txBox="1"/>
          <p:nvPr/>
        </p:nvSpPr>
        <p:spPr>
          <a:xfrm>
            <a:off x="478917" y="2668861"/>
            <a:ext cx="2278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i="1" dirty="0">
                <a:latin typeface="Gill Sans" panose="020B0502020104020203" pitchFamily="34" charset="-79"/>
                <a:cs typeface="Gill Sans" panose="020B0502020104020203" pitchFamily="34" charset="-79"/>
              </a:rPr>
              <a:t>Optimus</a:t>
            </a:r>
            <a:r>
              <a:rPr lang="en-US" altLang="zh-CN" sz="32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[1]</a:t>
            </a:r>
            <a:endParaRPr lang="en-US" sz="3200" baseline="-25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5E4E44-49CA-164A-93FE-D9245B101520}"/>
              </a:ext>
            </a:extLst>
          </p:cNvPr>
          <p:cNvSpPr txBox="1"/>
          <p:nvPr/>
        </p:nvSpPr>
        <p:spPr>
          <a:xfrm>
            <a:off x="469185" y="4162405"/>
            <a:ext cx="2278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i="1" dirty="0" err="1">
                <a:latin typeface="Gill Sans" panose="020B0502020104020203" pitchFamily="34" charset="-79"/>
                <a:cs typeface="Gill Sans" panose="020B0502020104020203" pitchFamily="34" charset="-79"/>
              </a:rPr>
              <a:t>Gandiva</a:t>
            </a:r>
            <a:r>
              <a:rPr lang="en-US" altLang="zh-CN" sz="32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[2]</a:t>
            </a:r>
            <a:endParaRPr lang="en-US" sz="3200" baseline="-25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32C31-E0A2-8D4F-B021-1EC9C0E069F6}"/>
              </a:ext>
            </a:extLst>
          </p:cNvPr>
          <p:cNvSpPr txBox="1"/>
          <p:nvPr/>
        </p:nvSpPr>
        <p:spPr>
          <a:xfrm>
            <a:off x="478916" y="4956195"/>
            <a:ext cx="22789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400" dirty="0">
                <a:solidFill>
                  <a:schemeClr val="accent2"/>
                </a:solidFill>
                <a:latin typeface="Abril Fatface" panose="02000503000000020003" pitchFamily="2" charset="77"/>
                <a:cs typeface="Gill Sans" panose="020B0502020104020203" pitchFamily="34" charset="-79"/>
              </a:rPr>
              <a:t>Tiresias</a:t>
            </a:r>
            <a:endParaRPr lang="en-US" sz="3400" dirty="0">
              <a:solidFill>
                <a:schemeClr val="accent2"/>
              </a:solidFill>
              <a:latin typeface="Abril Fatface" panose="02000503000000020003" pitchFamily="2" charset="77"/>
              <a:cs typeface="Gill Sans" panose="020B0502020104020203" pitchFamily="34" charset="-79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179634-2C1C-5043-ACD5-329D0BA2CB7A}"/>
              </a:ext>
            </a:extLst>
          </p:cNvPr>
          <p:cNvCxnSpPr>
            <a:cxnSpLocks/>
          </p:cNvCxnSpPr>
          <p:nvPr/>
        </p:nvCxnSpPr>
        <p:spPr>
          <a:xfrm>
            <a:off x="263998" y="3384696"/>
            <a:ext cx="11700636" cy="0"/>
          </a:xfrm>
          <a:prstGeom prst="line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C1D8FD2-ED0E-7443-9E2C-4F5E1E770CF8}"/>
              </a:ext>
            </a:extLst>
          </p:cNvPr>
          <p:cNvSpPr txBox="1"/>
          <p:nvPr/>
        </p:nvSpPr>
        <p:spPr>
          <a:xfrm>
            <a:off x="4193134" y="3475018"/>
            <a:ext cx="1870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i="1" dirty="0">
                <a:latin typeface="Gill Sans" panose="020B0502020104020203" pitchFamily="34" charset="-79"/>
                <a:cs typeface="Gill Sans" panose="020B0502020104020203" pitchFamily="34" charset="-79"/>
              </a:rPr>
              <a:t>FIFO</a:t>
            </a:r>
            <a:endParaRPr lang="en-US" sz="3000" i="1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79AA16-EB64-C741-A5FF-3834AF350EED}"/>
              </a:ext>
            </a:extLst>
          </p:cNvPr>
          <p:cNvSpPr txBox="1"/>
          <p:nvPr/>
        </p:nvSpPr>
        <p:spPr>
          <a:xfrm>
            <a:off x="4111465" y="4188583"/>
            <a:ext cx="2065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i="1" dirty="0">
                <a:latin typeface="Gill Sans" panose="020B0502020104020203" pitchFamily="34" charset="-79"/>
                <a:cs typeface="Gill Sans" panose="020B0502020104020203" pitchFamily="34" charset="-79"/>
              </a:rPr>
              <a:t>Time-sharing</a:t>
            </a:r>
            <a:endParaRPr lang="en-US" sz="3000" i="1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8693E9-B663-ED47-9047-1F74998F4A7E}"/>
              </a:ext>
            </a:extLst>
          </p:cNvPr>
          <p:cNvSpPr txBox="1"/>
          <p:nvPr/>
        </p:nvSpPr>
        <p:spPr>
          <a:xfrm>
            <a:off x="8610600" y="4188583"/>
            <a:ext cx="212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i="1" dirty="0">
                <a:latin typeface="Gill Sans" panose="020B0502020104020203" pitchFamily="34" charset="-79"/>
                <a:cs typeface="Gill Sans" panose="020B0502020104020203" pitchFamily="34" charset="-79"/>
              </a:rPr>
              <a:t>Trial-and-error</a:t>
            </a:r>
            <a:endParaRPr lang="en-US" sz="2800" i="1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68E1A3-FCA6-CB4F-8634-824D759C6840}"/>
              </a:ext>
            </a:extLst>
          </p:cNvPr>
          <p:cNvSpPr txBox="1"/>
          <p:nvPr/>
        </p:nvSpPr>
        <p:spPr>
          <a:xfrm>
            <a:off x="8761483" y="2758205"/>
            <a:ext cx="212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None</a:t>
            </a:r>
            <a:endParaRPr lang="en-US" sz="28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06F252-21DB-5B4C-8721-5F299B63D08E}"/>
              </a:ext>
            </a:extLst>
          </p:cNvPr>
          <p:cNvSpPr txBox="1"/>
          <p:nvPr/>
        </p:nvSpPr>
        <p:spPr>
          <a:xfrm>
            <a:off x="3389945" y="4976225"/>
            <a:ext cx="3321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i="1" dirty="0">
                <a:solidFill>
                  <a:schemeClr val="accent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Information-agnostic</a:t>
            </a:r>
            <a:endParaRPr lang="en-US" sz="2800" i="1" dirty="0">
              <a:solidFill>
                <a:schemeClr val="accent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6B19ED-437A-344E-9E66-1D0C8BE5559B}"/>
              </a:ext>
            </a:extLst>
          </p:cNvPr>
          <p:cNvSpPr txBox="1"/>
          <p:nvPr/>
        </p:nvSpPr>
        <p:spPr>
          <a:xfrm>
            <a:off x="7994460" y="5002362"/>
            <a:ext cx="3654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i="1" dirty="0">
                <a:solidFill>
                  <a:schemeClr val="accent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Model profile-based</a:t>
            </a:r>
            <a:endParaRPr lang="en-US" sz="2800" i="1" dirty="0">
              <a:solidFill>
                <a:schemeClr val="accent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8C136C8-2A93-0C46-AF86-0FB7F839B2AD}"/>
              </a:ext>
            </a:extLst>
          </p:cNvPr>
          <p:cNvCxnSpPr>
            <a:cxnSpLocks/>
          </p:cNvCxnSpPr>
          <p:nvPr/>
        </p:nvCxnSpPr>
        <p:spPr>
          <a:xfrm>
            <a:off x="7121198" y="1763925"/>
            <a:ext cx="0" cy="4010342"/>
          </a:xfrm>
          <a:prstGeom prst="line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0D60FF3-4699-2A49-9A4A-B286F9227D2E}"/>
              </a:ext>
            </a:extLst>
          </p:cNvPr>
          <p:cNvCxnSpPr>
            <a:cxnSpLocks/>
          </p:cNvCxnSpPr>
          <p:nvPr/>
        </p:nvCxnSpPr>
        <p:spPr>
          <a:xfrm>
            <a:off x="263998" y="4124120"/>
            <a:ext cx="11700636" cy="0"/>
          </a:xfrm>
          <a:prstGeom prst="line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0EDF6D-D9C3-754A-802C-AD34B297042F}"/>
              </a:ext>
            </a:extLst>
          </p:cNvPr>
          <p:cNvCxnSpPr>
            <a:cxnSpLocks/>
          </p:cNvCxnSpPr>
          <p:nvPr/>
        </p:nvCxnSpPr>
        <p:spPr>
          <a:xfrm>
            <a:off x="263998" y="4863543"/>
            <a:ext cx="11700636" cy="0"/>
          </a:xfrm>
          <a:prstGeom prst="line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A230C8-AD2C-9541-8AAD-81B1CD2B7CEC}"/>
              </a:ext>
            </a:extLst>
          </p:cNvPr>
          <p:cNvCxnSpPr>
            <a:cxnSpLocks/>
          </p:cNvCxnSpPr>
          <p:nvPr/>
        </p:nvCxnSpPr>
        <p:spPr>
          <a:xfrm>
            <a:off x="3167268" y="1763925"/>
            <a:ext cx="0" cy="4010342"/>
          </a:xfrm>
          <a:prstGeom prst="line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8D1A5E8-7457-6C49-A5D1-1AAF74B30291}"/>
              </a:ext>
            </a:extLst>
          </p:cNvPr>
          <p:cNvSpPr txBox="1"/>
          <p:nvPr/>
        </p:nvSpPr>
        <p:spPr>
          <a:xfrm>
            <a:off x="1374680" y="6452378"/>
            <a:ext cx="5170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[1]. Optimus: An Efficient Dynamic Resource Scheduler for Deep Learning Clusters</a:t>
            </a:r>
            <a:r>
              <a:rPr lang="en-US" altLang="zh-Hans" sz="1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,</a:t>
            </a:r>
            <a:r>
              <a:rPr lang="zh-Hans" altLang="en-US" sz="1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</a:t>
            </a:r>
            <a:r>
              <a:rPr lang="en-US" altLang="zh-Hans" sz="1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EuroSys’18</a:t>
            </a:r>
          </a:p>
          <a:p>
            <a:r>
              <a:rPr lang="en-US" sz="1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[2]. </a:t>
            </a:r>
            <a:r>
              <a:rPr lang="en-US" sz="1000" dirty="0" err="1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Gandiva</a:t>
            </a:r>
            <a:r>
              <a:rPr lang="en-US" sz="1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: Introspective Cluster Scheduling for Deep Learning,</a:t>
            </a:r>
            <a:r>
              <a:rPr lang="zh-Hans" altLang="en-US" sz="1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</a:t>
            </a:r>
            <a:r>
              <a:rPr lang="en-US" altLang="zh-Hans" sz="1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OSDI’18</a:t>
            </a:r>
            <a:endParaRPr lang="en-US" sz="100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66F8E8-8FCA-D940-ADD4-44271B9D18C3}"/>
              </a:ext>
            </a:extLst>
          </p:cNvPr>
          <p:cNvSpPr txBox="1"/>
          <p:nvPr/>
        </p:nvSpPr>
        <p:spPr>
          <a:xfrm>
            <a:off x="8761482" y="3487968"/>
            <a:ext cx="212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None</a:t>
            </a:r>
            <a:endParaRPr lang="en-US" sz="28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4D628E-695C-9746-9887-3D289E0384E3}"/>
              </a:ext>
            </a:extLst>
          </p:cNvPr>
          <p:cNvSpPr txBox="1"/>
          <p:nvPr/>
        </p:nvSpPr>
        <p:spPr>
          <a:xfrm>
            <a:off x="4067938" y="2734599"/>
            <a:ext cx="212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None</a:t>
            </a:r>
            <a:endParaRPr lang="en-US" sz="28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D45393E-1D4E-8C42-842C-7AFA59B51871}"/>
              </a:ext>
            </a:extLst>
          </p:cNvPr>
          <p:cNvSpPr/>
          <p:nvPr/>
        </p:nvSpPr>
        <p:spPr>
          <a:xfrm>
            <a:off x="231495" y="2608532"/>
            <a:ext cx="11891013" cy="752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E446FF-F61F-3749-8AC1-3B68E8F419D4}"/>
              </a:ext>
            </a:extLst>
          </p:cNvPr>
          <p:cNvSpPr/>
          <p:nvPr/>
        </p:nvSpPr>
        <p:spPr>
          <a:xfrm>
            <a:off x="168808" y="3334498"/>
            <a:ext cx="11891013" cy="785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09B68A5-3EBE-0340-977C-E0DDDD5D79DB}"/>
              </a:ext>
            </a:extLst>
          </p:cNvPr>
          <p:cNvSpPr/>
          <p:nvPr/>
        </p:nvSpPr>
        <p:spPr>
          <a:xfrm>
            <a:off x="150493" y="4061825"/>
            <a:ext cx="11891013" cy="785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727E2D7-AA26-FF46-B6FD-A5A5169B28BF}"/>
              </a:ext>
            </a:extLst>
          </p:cNvPr>
          <p:cNvSpPr/>
          <p:nvPr/>
        </p:nvSpPr>
        <p:spPr>
          <a:xfrm>
            <a:off x="168809" y="4810843"/>
            <a:ext cx="11891013" cy="1085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691422-74A6-CE4C-8A9D-79D3C9BB58F0}"/>
              </a:ext>
            </a:extLst>
          </p:cNvPr>
          <p:cNvSpPr/>
          <p:nvPr/>
        </p:nvSpPr>
        <p:spPr>
          <a:xfrm>
            <a:off x="2999820" y="1732931"/>
            <a:ext cx="3963504" cy="932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55DE509-D36A-E140-841B-D8B4BDC8F0F3}"/>
              </a:ext>
            </a:extLst>
          </p:cNvPr>
          <p:cNvSpPr/>
          <p:nvPr/>
        </p:nvSpPr>
        <p:spPr>
          <a:xfrm>
            <a:off x="7022418" y="1674571"/>
            <a:ext cx="4829340" cy="932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52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3" grpId="0" animBg="1"/>
      <p:bldP spid="54" grpId="0" animBg="1"/>
      <p:bldP spid="55" grpId="0" animBg="1"/>
      <p:bldP spid="32" grpId="0" animBg="1"/>
      <p:bldP spid="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34776"/>
            <a:ext cx="12192000" cy="25256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560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rPr>
              <a:t>Challenge I</a:t>
            </a:r>
            <a:br>
              <a:rPr lang="en-US" sz="540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rPr>
            </a:br>
            <a:endParaRPr lang="en-US" sz="480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algn="ctr"/>
            <a:r>
              <a:rPr lang="en-US" sz="480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rPr>
              <a:t>How To Schedule DL Training Jobs </a:t>
            </a:r>
          </a:p>
          <a:p>
            <a:pPr algn="ctr"/>
            <a:r>
              <a:rPr lang="en-US" sz="480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rPr>
              <a:t>Without Complete Job Information?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3FD362-809C-CE4F-A487-3611536A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F2D9-E975-FF4F-B89B-86BD8089FB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452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BC8CD3DA-8090-F942-B594-2CCCBF0315D8}"/>
              </a:ext>
            </a:extLst>
          </p:cNvPr>
          <p:cNvSpPr txBox="1">
            <a:spLocks/>
          </p:cNvSpPr>
          <p:nvPr/>
        </p:nvSpPr>
        <p:spPr>
          <a:xfrm>
            <a:off x="0" y="6452378"/>
            <a:ext cx="12192000" cy="4056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j-ea"/>
                <a:cs typeface="Gill Sans Light" panose="020B0302020104020203" pitchFamily="34" charset="-79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965C2-A12A-4D4C-A162-A507402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and Spatial Co-scheduling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CEAB-E195-314E-B345-3C272F78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585B-CFCB-F440-9495-A55347CBA6EB}" type="slidenum">
              <a:rPr lang="en-US" smtClean="0"/>
              <a:t>8</a:t>
            </a:fld>
            <a:endParaRPr lang="en-US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A441C136-F729-404A-BD13-ACD592B94AA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305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 Light" panose="020B0302020104020203" pitchFamily="34" charset="-79"/>
                <a:ea typeface="+mj-ea"/>
                <a:cs typeface="Gill Sans Light" panose="020B0302020104020203" pitchFamily="34" charset="-79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  Characteristics of DL Training Jobs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285B50-EC30-854E-9257-A30E99415CBE}"/>
              </a:ext>
            </a:extLst>
          </p:cNvPr>
          <p:cNvSpPr txBox="1"/>
          <p:nvPr/>
        </p:nvSpPr>
        <p:spPr>
          <a:xfrm>
            <a:off x="8244402" y="1323437"/>
            <a:ext cx="3949292" cy="5144038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noAutofit/>
          </a:bodyPr>
          <a:lstStyle/>
          <a:p>
            <a:pPr algn="ctr"/>
            <a:endParaRPr lang="en-US" sz="24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15" name="Content Placeholder 2">
            <a:extLst>
              <a:ext uri="{FF2B5EF4-FFF2-40B4-BE49-F238E27FC236}">
                <a16:creationId xmlns:a16="http://schemas.microsoft.com/office/drawing/2014/main" id="{A269DE1A-C445-4747-B972-A5FC5598A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391" y="1711856"/>
            <a:ext cx="7424832" cy="92172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Variations in both temporal and spatial aspects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C16DDA8-56D2-6A4C-85E8-72E39B0BBF46}"/>
              </a:ext>
            </a:extLst>
          </p:cNvPr>
          <p:cNvSpPr txBox="1"/>
          <p:nvPr/>
        </p:nvSpPr>
        <p:spPr>
          <a:xfrm>
            <a:off x="8255752" y="2774105"/>
            <a:ext cx="39689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i="1" dirty="0">
                <a:solidFill>
                  <a:schemeClr val="bg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Scheduler should consider both</a:t>
            </a:r>
            <a:r>
              <a:rPr lang="en-US" altLang="zh-CN" sz="2800" i="1" dirty="0">
                <a:solidFill>
                  <a:schemeClr val="bg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</a:p>
          <a:p>
            <a:r>
              <a:rPr lang="en-US" altLang="zh-CN" sz="3000" i="1" dirty="0">
                <a:solidFill>
                  <a:schemeClr val="accent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temporal</a:t>
            </a:r>
            <a:r>
              <a:rPr lang="en-US" altLang="zh-CN" sz="3000" i="1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</a:t>
            </a:r>
            <a:r>
              <a:rPr lang="en-US" altLang="zh-CN" sz="3000" i="1" dirty="0">
                <a:solidFill>
                  <a:schemeClr val="accent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and</a:t>
            </a:r>
            <a:r>
              <a:rPr lang="en-US" altLang="zh-CN" sz="3000" i="1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</a:t>
            </a:r>
            <a:r>
              <a:rPr lang="en-US" altLang="zh-CN" sz="3000" i="1" dirty="0">
                <a:solidFill>
                  <a:schemeClr val="accent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spatial</a:t>
            </a:r>
            <a:r>
              <a:rPr lang="en-US" altLang="zh-CN" sz="3000" i="1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</a:t>
            </a:r>
            <a:r>
              <a:rPr lang="en-US" altLang="zh-CN" sz="2800" i="1" dirty="0">
                <a:solidFill>
                  <a:schemeClr val="bg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aspects of DL training jobs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92E15A-11BE-EC40-8D1D-2398F74557AE}"/>
              </a:ext>
            </a:extLst>
          </p:cNvPr>
          <p:cNvGrpSpPr/>
          <p:nvPr/>
        </p:nvGrpSpPr>
        <p:grpSpPr>
          <a:xfrm>
            <a:off x="6463741" y="2343117"/>
            <a:ext cx="1361690" cy="973418"/>
            <a:chOff x="6927790" y="2365756"/>
            <a:chExt cx="1361690" cy="97341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22E2D57-2C89-AA42-82A1-0B953C59794E}"/>
                </a:ext>
              </a:extLst>
            </p:cNvPr>
            <p:cNvSpPr/>
            <p:nvPr/>
          </p:nvSpPr>
          <p:spPr>
            <a:xfrm>
              <a:off x="7413047" y="2612850"/>
              <a:ext cx="365760" cy="365760"/>
            </a:xfrm>
            <a:prstGeom prst="ellipse">
              <a:avLst/>
            </a:prstGeom>
            <a:solidFill>
              <a:srgbClr val="FF8C00">
                <a:alpha val="76863"/>
              </a:srgbClr>
            </a:solidFill>
            <a:ln>
              <a:solidFill>
                <a:srgbClr val="FF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64B0B49-39DD-8C49-B13C-1705338552AA}"/>
                </a:ext>
              </a:extLst>
            </p:cNvPr>
            <p:cNvCxnSpPr/>
            <p:nvPr/>
          </p:nvCxnSpPr>
          <p:spPr>
            <a:xfrm>
              <a:off x="7595927" y="2795730"/>
              <a:ext cx="0" cy="36576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EA192C5-64D7-0E4A-A266-D7946BD44265}"/>
                </a:ext>
              </a:extLst>
            </p:cNvPr>
            <p:cNvCxnSpPr/>
            <p:nvPr/>
          </p:nvCxnSpPr>
          <p:spPr>
            <a:xfrm>
              <a:off x="7233342" y="2795730"/>
              <a:ext cx="36576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393519-F609-6B42-97F9-B94A83AA75AA}"/>
                </a:ext>
              </a:extLst>
            </p:cNvPr>
            <p:cNvSpPr txBox="1"/>
            <p:nvPr/>
          </p:nvSpPr>
          <p:spPr>
            <a:xfrm>
              <a:off x="6927790" y="3092953"/>
              <a:ext cx="13616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Job execution time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6843747-B10A-5B4A-99B7-62B2F0DCF491}"/>
                </a:ext>
              </a:extLst>
            </p:cNvPr>
            <p:cNvSpPr txBox="1"/>
            <p:nvPr/>
          </p:nvSpPr>
          <p:spPr>
            <a:xfrm rot="16200000">
              <a:off x="6695529" y="2672619"/>
              <a:ext cx="859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# of GPUs</a:t>
              </a:r>
            </a:p>
          </p:txBody>
        </p:sp>
      </p:grpSp>
      <p:pic>
        <p:nvPicPr>
          <p:cNvPr id="127" name="Picture 126">
            <a:extLst>
              <a:ext uri="{FF2B5EF4-FFF2-40B4-BE49-F238E27FC236}">
                <a16:creationId xmlns:a16="http://schemas.microsoft.com/office/drawing/2014/main" id="{B66E6CFD-07A8-044F-B399-F4C8184E0D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91" t="14361" r="12348" b="12229"/>
          <a:stretch/>
        </p:blipFill>
        <p:spPr>
          <a:xfrm>
            <a:off x="1992848" y="2430360"/>
            <a:ext cx="4324351" cy="3225800"/>
          </a:xfrm>
          <a:prstGeom prst="rect">
            <a:avLst/>
          </a:prstGeom>
        </p:spPr>
      </p:pic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9142C89-7770-4043-B61A-07DA6C23470F}"/>
              </a:ext>
            </a:extLst>
          </p:cNvPr>
          <p:cNvGrpSpPr/>
          <p:nvPr/>
        </p:nvGrpSpPr>
        <p:grpSpPr>
          <a:xfrm>
            <a:off x="1811221" y="5750336"/>
            <a:ext cx="4854292" cy="317532"/>
            <a:chOff x="1895893" y="5921375"/>
            <a:chExt cx="4854292" cy="317532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EA88700-E335-8E47-BDD9-B9C616AF7F89}"/>
                </a:ext>
              </a:extLst>
            </p:cNvPr>
            <p:cNvSpPr txBox="1"/>
            <p:nvPr/>
          </p:nvSpPr>
          <p:spPr>
            <a:xfrm>
              <a:off x="3483392" y="5931130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10</a:t>
              </a:r>
              <a:r>
                <a:rPr lang="en-US" sz="1400" baseline="300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2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BDFF660-F624-6046-83FE-9E6348DC5A27}"/>
                </a:ext>
              </a:extLst>
            </p:cNvPr>
            <p:cNvSpPr txBox="1"/>
            <p:nvPr/>
          </p:nvSpPr>
          <p:spPr>
            <a:xfrm>
              <a:off x="2601706" y="593113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10</a:t>
              </a:r>
              <a:endParaRPr lang="en-US" sz="1400" baseline="30000" dirty="0"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C8A7-B579-CC4D-8DAE-B77477B606D1}"/>
                </a:ext>
              </a:extLst>
            </p:cNvPr>
            <p:cNvSpPr txBox="1"/>
            <p:nvPr/>
          </p:nvSpPr>
          <p:spPr>
            <a:xfrm>
              <a:off x="5296608" y="5931130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10</a:t>
              </a:r>
              <a:r>
                <a:rPr lang="en-US" sz="1400" baseline="300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4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811196D-B42E-F84F-8AF9-C86B82D4CE5A}"/>
                </a:ext>
              </a:extLst>
            </p:cNvPr>
            <p:cNvSpPr txBox="1"/>
            <p:nvPr/>
          </p:nvSpPr>
          <p:spPr>
            <a:xfrm>
              <a:off x="6198486" y="5931130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10</a:t>
              </a:r>
              <a:r>
                <a:rPr lang="en-US" sz="1400" baseline="300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5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3AE85FB-7C01-4F40-8543-C988D8401E08}"/>
                </a:ext>
              </a:extLst>
            </p:cNvPr>
            <p:cNvSpPr txBox="1"/>
            <p:nvPr/>
          </p:nvSpPr>
          <p:spPr>
            <a:xfrm>
              <a:off x="4390000" y="5931130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10</a:t>
              </a:r>
              <a:r>
                <a:rPr lang="en-US" sz="1400" baseline="300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3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58875F45-232B-D64F-8D53-7601B23A0EA5}"/>
                </a:ext>
              </a:extLst>
            </p:cNvPr>
            <p:cNvGrpSpPr/>
            <p:nvPr/>
          </p:nvGrpSpPr>
          <p:grpSpPr>
            <a:xfrm>
              <a:off x="1895893" y="5921375"/>
              <a:ext cx="4854292" cy="73152"/>
              <a:chOff x="1895893" y="5921375"/>
              <a:chExt cx="4854292" cy="73152"/>
            </a:xfrm>
          </p:grpSpPr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22B6DBF0-D80A-DF46-8A4D-56BD73494A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5893" y="5928188"/>
                <a:ext cx="4854292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6DBF6663-A220-4544-A785-26E0C0AE0D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3807" y="5921375"/>
                <a:ext cx="0" cy="73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DBE87F7-CB16-1647-B62C-4AF61158C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0416" y="5921375"/>
                <a:ext cx="0" cy="73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51EEC752-7234-254F-9F40-9174B04776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7025" y="5921375"/>
                <a:ext cx="0" cy="73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D7AF166B-0AD1-5C40-8817-3750CC2C7B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3634" y="5921375"/>
                <a:ext cx="0" cy="73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52AAE102-102C-4C41-9A0A-C3D7B0591A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10243" y="5921375"/>
                <a:ext cx="0" cy="73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05CA36CC-4F26-5C48-A7A9-5A13BAE5587A}"/>
              </a:ext>
            </a:extLst>
          </p:cNvPr>
          <p:cNvSpPr txBox="1"/>
          <p:nvPr/>
        </p:nvSpPr>
        <p:spPr>
          <a:xfrm>
            <a:off x="3132198" y="6055121"/>
            <a:ext cx="2752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" panose="020B0502020104020203" pitchFamily="34" charset="-79"/>
                <a:cs typeface="Gill Sans" panose="020B0502020104020203" pitchFamily="34" charset="-79"/>
              </a:rPr>
              <a:t>Job execution time (min)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5CDAD91-3AD4-B24E-BDAC-D662680D1499}"/>
              </a:ext>
            </a:extLst>
          </p:cNvPr>
          <p:cNvGrpSpPr/>
          <p:nvPr/>
        </p:nvGrpSpPr>
        <p:grpSpPr>
          <a:xfrm>
            <a:off x="1415860" y="2230200"/>
            <a:ext cx="415498" cy="3520136"/>
            <a:chOff x="1619529" y="2401239"/>
            <a:chExt cx="415498" cy="3520136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997017F-6404-1B4A-A2D4-EE18122D36B7}"/>
                </a:ext>
              </a:extLst>
            </p:cNvPr>
            <p:cNvSpPr txBox="1"/>
            <p:nvPr/>
          </p:nvSpPr>
          <p:spPr>
            <a:xfrm>
              <a:off x="1773417" y="535107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1</a:t>
              </a:r>
              <a:endParaRPr lang="en-US" sz="1200" baseline="30000" dirty="0"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E13A36E-E7FD-BA43-AAAD-2255879AC136}"/>
                </a:ext>
              </a:extLst>
            </p:cNvPr>
            <p:cNvSpPr txBox="1"/>
            <p:nvPr/>
          </p:nvSpPr>
          <p:spPr>
            <a:xfrm>
              <a:off x="1773417" y="4929732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2</a:t>
              </a:r>
              <a:endParaRPr lang="en-US" sz="1200" baseline="30000" dirty="0"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9BDFBB0D-C8D2-7E48-A245-907D68CF6508}"/>
                </a:ext>
              </a:extLst>
            </p:cNvPr>
            <p:cNvSpPr txBox="1"/>
            <p:nvPr/>
          </p:nvSpPr>
          <p:spPr>
            <a:xfrm>
              <a:off x="1773417" y="451861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4</a:t>
              </a:r>
              <a:endParaRPr lang="en-US" sz="1200" baseline="30000" dirty="0"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033E48A-9B47-5B43-92CB-0835DCA13ED3}"/>
                </a:ext>
              </a:extLst>
            </p:cNvPr>
            <p:cNvSpPr txBox="1"/>
            <p:nvPr/>
          </p:nvSpPr>
          <p:spPr>
            <a:xfrm>
              <a:off x="1773417" y="4115267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8</a:t>
              </a:r>
              <a:endParaRPr lang="en-US" sz="1200" baseline="30000" dirty="0"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2BF163F-07A6-E749-A7D6-26F463910B13}"/>
                </a:ext>
              </a:extLst>
            </p:cNvPr>
            <p:cNvSpPr txBox="1"/>
            <p:nvPr/>
          </p:nvSpPr>
          <p:spPr>
            <a:xfrm>
              <a:off x="1696473" y="3707799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16</a:t>
              </a:r>
              <a:endParaRPr lang="en-US" sz="1200" baseline="30000" dirty="0"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535D50E-C14F-E146-BB92-2DE50EF811B7}"/>
                </a:ext>
              </a:extLst>
            </p:cNvPr>
            <p:cNvSpPr txBox="1"/>
            <p:nvPr/>
          </p:nvSpPr>
          <p:spPr>
            <a:xfrm>
              <a:off x="1696473" y="331368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32</a:t>
              </a:r>
              <a:endParaRPr lang="en-US" sz="1200" baseline="30000" dirty="0"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EA52CF0-0CE4-064B-B2F2-A97E16D52B70}"/>
                </a:ext>
              </a:extLst>
            </p:cNvPr>
            <p:cNvSpPr txBox="1"/>
            <p:nvPr/>
          </p:nvSpPr>
          <p:spPr>
            <a:xfrm>
              <a:off x="1696473" y="2901939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64</a:t>
              </a:r>
              <a:endParaRPr lang="en-US" sz="1200" baseline="30000" dirty="0"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F5FBCC7-7AFD-D645-80BB-DBC7CB75BDA5}"/>
                </a:ext>
              </a:extLst>
            </p:cNvPr>
            <p:cNvSpPr txBox="1"/>
            <p:nvPr/>
          </p:nvSpPr>
          <p:spPr>
            <a:xfrm>
              <a:off x="1619529" y="2489436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128</a:t>
              </a:r>
              <a:endParaRPr lang="en-US" sz="1200" baseline="30000" dirty="0"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2CCC74B7-69DD-B045-B2DF-85A906FF6E9D}"/>
                </a:ext>
              </a:extLst>
            </p:cNvPr>
            <p:cNvGrpSpPr/>
            <p:nvPr/>
          </p:nvGrpSpPr>
          <p:grpSpPr>
            <a:xfrm>
              <a:off x="1966284" y="2401239"/>
              <a:ext cx="54864" cy="3520136"/>
              <a:chOff x="1966284" y="2401239"/>
              <a:chExt cx="54864" cy="3520136"/>
            </a:xfrm>
          </p:grpSpPr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51F41D97-AB35-3B4F-B340-8F8283A599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890" y="2401239"/>
                <a:ext cx="664" cy="3520136"/>
              </a:xfrm>
              <a:prstGeom prst="straightConnector1">
                <a:avLst/>
              </a:prstGeom>
              <a:ln w="25400">
                <a:solidFill>
                  <a:schemeClr val="tx1">
                    <a:lumMod val="85000"/>
                    <a:lumOff val="1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B3556A4A-6149-2B4A-BE79-6023C1F1FF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6284" y="5489570"/>
                <a:ext cx="5486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A23BCC8C-5EC3-F147-BF98-EC83AEAF57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6284" y="5071959"/>
                <a:ext cx="5486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E50458B8-354D-0449-B3BD-251DE5751E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6284" y="4661504"/>
                <a:ext cx="5486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BD5D3B4-7C9D-424F-BF72-24E23C2189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6284" y="4253767"/>
                <a:ext cx="5486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75877535-1B6C-9A42-8D57-02200C5736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6284" y="3844192"/>
                <a:ext cx="5486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905410CC-CF2B-E048-95D6-2BA016E2BD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6284" y="3446241"/>
                <a:ext cx="5486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02413DEE-0081-7C41-870E-969CE4CF20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6284" y="2628167"/>
                <a:ext cx="5486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099901C-917E-ED4B-A9D9-3E37E4709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6284" y="3043433"/>
                <a:ext cx="5486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0853677E-3989-E54B-AEF7-94A781A9A5AC}"/>
              </a:ext>
            </a:extLst>
          </p:cNvPr>
          <p:cNvSpPr txBox="1"/>
          <p:nvPr/>
        </p:nvSpPr>
        <p:spPr>
          <a:xfrm rot="16200000">
            <a:off x="355138" y="3743838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" panose="020B0502020104020203" pitchFamily="34" charset="-79"/>
                <a:cs typeface="Gill Sans" panose="020B0502020104020203" pitchFamily="34" charset="-79"/>
              </a:rPr>
              <a:t>Number of GPUs</a:t>
            </a:r>
          </a:p>
        </p:txBody>
      </p:sp>
    </p:spTree>
    <p:extLst>
      <p:ext uri="{BB962C8B-B14F-4D97-AF65-F5344CB8AC3E}">
        <p14:creationId xmlns:p14="http://schemas.microsoft.com/office/powerpoint/2010/main" val="239652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3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15" grpId="0" build="p"/>
      <p:bldP spid="141" grpId="0"/>
      <p:bldP spid="161" grpId="0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00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nfiniswap-nsf-csr-pi-06022017-v2" id="{26A95243-1711-1F4B-A127-F91B26420052}" vid="{B911AE4B-2CEF-8746-97EF-8F5C6A1AFF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54462</TotalTime>
  <Words>3811</Words>
  <Application>Microsoft Macintosh PowerPoint</Application>
  <PresentationFormat>Widescreen</PresentationFormat>
  <Paragraphs>908</Paragraphs>
  <Slides>39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5" baseType="lpstr">
      <vt:lpstr>ＭＳ Ｐゴシック</vt:lpstr>
      <vt:lpstr>Segoe UI</vt:lpstr>
      <vt:lpstr>宋体</vt:lpstr>
      <vt:lpstr>Abril Fatface</vt:lpstr>
      <vt:lpstr>Arial</vt:lpstr>
      <vt:lpstr>Calibri</vt:lpstr>
      <vt:lpstr>Calibri Light</vt:lpstr>
      <vt:lpstr>Cambria Math</vt:lpstr>
      <vt:lpstr>Gill Sans</vt:lpstr>
      <vt:lpstr>Gill Sans Light</vt:lpstr>
      <vt:lpstr>Gill Sans MT</vt:lpstr>
      <vt:lpstr>Gill Sans SemiBold</vt:lpstr>
      <vt:lpstr>Times</vt:lpstr>
      <vt:lpstr>Wingdings</vt:lpstr>
      <vt:lpstr>WelcomeDoc</vt:lpstr>
      <vt:lpstr>Office Theme</vt:lpstr>
      <vt:lpstr>Tiresias  &amp;  Optimus </vt:lpstr>
      <vt:lpstr>  GPU Cluster for Deep Learning Training</vt:lpstr>
      <vt:lpstr>PowerPoint Presentation</vt:lpstr>
      <vt:lpstr>  GPU Cluster Manager</vt:lpstr>
      <vt:lpstr>  Challenge Ⅰ: Unpredictable Training Time</vt:lpstr>
      <vt:lpstr>PowerPoint Presentation</vt:lpstr>
      <vt:lpstr>  Prior Solutions</vt:lpstr>
      <vt:lpstr>PowerPoint Presentation</vt:lpstr>
      <vt:lpstr>Temporal and Spatial Co-scheduling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Prior Solutions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Challenge I</vt:lpstr>
      <vt:lpstr>  Challenge II</vt:lpstr>
      <vt:lpstr> Overview of Optimus</vt:lpstr>
      <vt:lpstr>  Learning the Loss curve</vt:lpstr>
      <vt:lpstr>  Resource-Speed Model of DL Training</vt:lpstr>
      <vt:lpstr> Overview of Optimus</vt:lpstr>
      <vt:lpstr>  Resource Allocation</vt:lpstr>
      <vt:lpstr>  Resource Allocation</vt:lpstr>
      <vt:lpstr>  Greedy Resource Allocation</vt:lpstr>
      <vt:lpstr> Overview of Optimus</vt:lpstr>
      <vt:lpstr>  Implementation</vt:lpstr>
      <vt:lpstr>  Evaluation</vt:lpstr>
      <vt:lpstr>PowerPoint Presentation</vt:lpstr>
      <vt:lpstr>  Discussion</vt:lpstr>
      <vt:lpstr>  Discussion</vt:lpstr>
      <vt:lpstr>  Thank You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Juncheng Gu</dc:creator>
  <cp:lastModifiedBy>Gu, Juncheng</cp:lastModifiedBy>
  <cp:revision>7013</cp:revision>
  <cp:lastPrinted>2019-02-12T21:30:18Z</cp:lastPrinted>
  <dcterms:created xsi:type="dcterms:W3CDTF">2016-09-28T12:49:31Z</dcterms:created>
  <dcterms:modified xsi:type="dcterms:W3CDTF">2019-02-20T18:45:47Z</dcterms:modified>
</cp:coreProperties>
</file>